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handoutMasterIdLst>
    <p:handoutMasterId r:id="rId43"/>
  </p:handoutMasterIdLst>
  <p:sldIdLst>
    <p:sldId id="256" r:id="rId2"/>
    <p:sldId id="325" r:id="rId3"/>
    <p:sldId id="261" r:id="rId4"/>
    <p:sldId id="271" r:id="rId5"/>
    <p:sldId id="301" r:id="rId6"/>
    <p:sldId id="312" r:id="rId7"/>
    <p:sldId id="313" r:id="rId8"/>
    <p:sldId id="318" r:id="rId9"/>
    <p:sldId id="319" r:id="rId10"/>
    <p:sldId id="320" r:id="rId11"/>
    <p:sldId id="324" r:id="rId12"/>
    <p:sldId id="272" r:id="rId13"/>
    <p:sldId id="276" r:id="rId14"/>
    <p:sldId id="275" r:id="rId15"/>
    <p:sldId id="298" r:id="rId16"/>
    <p:sldId id="294" r:id="rId17"/>
    <p:sldId id="295" r:id="rId18"/>
    <p:sldId id="303" r:id="rId19"/>
    <p:sldId id="296" r:id="rId20"/>
    <p:sldId id="304" r:id="rId21"/>
    <p:sldId id="305" r:id="rId22"/>
    <p:sldId id="262" r:id="rId23"/>
    <p:sldId id="263" r:id="rId24"/>
    <p:sldId id="264" r:id="rId25"/>
    <p:sldId id="265" r:id="rId26"/>
    <p:sldId id="268" r:id="rId27"/>
    <p:sldId id="266" r:id="rId28"/>
    <p:sldId id="257" r:id="rId29"/>
    <p:sldId id="258" r:id="rId30"/>
    <p:sldId id="259" r:id="rId31"/>
    <p:sldId id="270" r:id="rId32"/>
    <p:sldId id="260" r:id="rId33"/>
    <p:sldId id="273" r:id="rId34"/>
    <p:sldId id="299" r:id="rId35"/>
    <p:sldId id="297" r:id="rId36"/>
    <p:sldId id="306" r:id="rId37"/>
    <p:sldId id="300" r:id="rId38"/>
    <p:sldId id="267" r:id="rId39"/>
    <p:sldId id="274" r:id="rId40"/>
    <p:sldId id="326" r:id="rId41"/>
    <p:sldId id="327" r:id="rId42"/>
  </p:sldIdLst>
  <p:sldSz cx="9144000" cy="6858000" type="screen4x3"/>
  <p:notesSz cx="6858000" cy="9144000"/>
  <p:embeddedFontLst>
    <p:embeddedFont>
      <p:font typeface="Garamond" pitchFamily="18" charset="0"/>
      <p:regular r:id="rId44"/>
      <p:bold r:id="rId45"/>
      <p: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4A0A0A"/>
    <a:srgbClr val="680E0E"/>
    <a:srgbClr val="FFE5E5"/>
    <a:srgbClr val="990033"/>
    <a:srgbClr val="993300"/>
    <a:srgbClr val="FF99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598" autoAdjust="0"/>
    <p:restoredTop sz="90929"/>
  </p:normalViewPr>
  <p:slideViewPr>
    <p:cSldViewPr>
      <p:cViewPr varScale="1">
        <p:scale>
          <a:sx n="119" d="100"/>
          <a:sy n="119" d="100"/>
        </p:scale>
        <p:origin x="-426" y="-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BAAD22-0D44-4CCB-AE68-2C656EA02C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Presentations\LTS and Nb-Ti and LTS-HTS Workshops\LTSW2002-Napa\33%ASC-embossblur-drkbrow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3382963"/>
            <a:ext cx="4721225" cy="3475037"/>
          </a:xfrm>
          <a:prstGeom prst="rect">
            <a:avLst/>
          </a:prstGeom>
          <a:noFill/>
        </p:spPr>
      </p:pic>
      <p:sp>
        <p:nvSpPr>
          <p:cNvPr id="6147" name="Freeform 3"/>
          <p:cNvSpPr>
            <a:spLocks/>
          </p:cNvSpPr>
          <p:nvPr/>
        </p:nvSpPr>
        <p:spPr bwMode="hidden">
          <a:xfrm>
            <a:off x="0" y="0"/>
            <a:ext cx="91440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1111">
                  <a:gamma/>
                  <a:shade val="46275"/>
                  <a:invGamma/>
                </a:srgbClr>
              </a:gs>
              <a:gs pos="100000">
                <a:srgbClr val="7D111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FFE5E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066800" y="6248400"/>
            <a:ext cx="1828800" cy="476250"/>
          </a:xfrm>
        </p:spPr>
        <p:txBody>
          <a:bodyPr/>
          <a:lstStyle>
            <a:lvl1pPr>
              <a:defRPr>
                <a:solidFill>
                  <a:srgbClr val="FFE5E5"/>
                </a:solidFill>
              </a:defRPr>
            </a:lvl1pPr>
          </a:lstStyle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76250"/>
          </a:xfrm>
        </p:spPr>
        <p:txBody>
          <a:bodyPr/>
          <a:lstStyle>
            <a:lvl1pPr>
              <a:defRPr>
                <a:solidFill>
                  <a:srgbClr val="FFE5E5"/>
                </a:solidFill>
              </a:defRPr>
            </a:lvl1pPr>
          </a:lstStyle>
          <a:p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solidFill>
                  <a:srgbClr val="FFE5E5"/>
                </a:solidFill>
              </a:defRPr>
            </a:lvl1pPr>
          </a:lstStyle>
          <a:p>
            <a:fld id="{6F08981D-B6B2-4CF3-AFE0-78BE8D22E4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154" name="Picture 10" descr="D:\Data\My Pictures\LOGOS\ASC\ASC-3d\10%uw-shield-and ASC-rgb_sph2_brownrnsq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0" y="6159500"/>
            <a:ext cx="685800" cy="67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72FF07-CF47-4FAD-94A7-B8BA10DFA9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0"/>
            <a:ext cx="20859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0"/>
            <a:ext cx="6105525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BBA13E-0448-4556-B538-61A96C4CE1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3439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371600"/>
            <a:ext cx="8343900" cy="45704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09B71-20F8-487B-A4C8-C877939CC7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586208-1A76-4452-8016-96EC268655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F3A14-2DEF-4566-B429-533AEFA77A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71600"/>
            <a:ext cx="409575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09575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36D414-9538-48CC-B00B-700B0F87B4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37FCE-803C-43FE-9A8A-BB16865125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CEF2F-050F-421C-AFA9-5EEB3AA577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8ABF8-3265-4C2A-A3C6-E593A214DC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6DE72D-B88D-4629-96F3-0327B92240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95D8A5-E59F-4982-88EA-9B9923ACE3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D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0" y="0"/>
            <a:ext cx="91440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1111">
                  <a:gamma/>
                  <a:shade val="46275"/>
                  <a:invGamma/>
                </a:srgbClr>
              </a:gs>
              <a:gs pos="100000">
                <a:srgbClr val="7D111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4" name="Picture 4" descr="D:\Data\Presentations\LTS and Nb-Ti and LTS-HTS Workshops\LTSW2002-Napa\33%ASC-embossblur-drkbrown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2775" y="3382963"/>
            <a:ext cx="4721225" cy="3475037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53DCE6E0-9D39-42A1-9C25-D802687C39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42900" y="0"/>
            <a:ext cx="8343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371600"/>
            <a:ext cx="83439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31" name="Picture 11" descr="D:\Data\My Pictures\LOGOS\ASC\ASC-3d\10%uw-shield-and ASC-rgb_sph2_brownrnsq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1750" y="6159500"/>
            <a:ext cx="685800" cy="6778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E5E5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SzPct val="70000"/>
        <a:buFont typeface="Wingdings" pitchFamily="2" charset="2"/>
        <a:buChar char="Ø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.wisc.edu/" TargetMode="External"/><Relationship Id="rId2" Type="http://schemas.openxmlformats.org/officeDocument/2006/relationships/hyperlink" Target="http://www.cae.wisc.edu/~pl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c.wisc.edu/plot/plot.htm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e.wisc.edu/%7Eplee/pubs/pjl-mcj-mem03-sust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e.wisc.edu/%7Eplee/pubs/pjl-mcj-mem03-sust.pdf" TargetMode="External"/><Relationship Id="rId3" Type="http://schemas.openxmlformats.org/officeDocument/2006/relationships/hyperlink" Target="http://128.104.186.21/asc/pdf_papers/760.pdf" TargetMode="External"/><Relationship Id="rId7" Type="http://schemas.openxmlformats.org/officeDocument/2006/relationships/hyperlink" Target="http://128.104.186.21/asc/pdf_papers/662.pdf" TargetMode="External"/><Relationship Id="rId2" Type="http://schemas.openxmlformats.org/officeDocument/2006/relationships/hyperlink" Target="http://128.104.186.21/asc/pdf_papers/theses/mtn02ph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28.104.186.21/asc/pdf_papers/704.pdf" TargetMode="External"/><Relationship Id="rId5" Type="http://schemas.openxmlformats.org/officeDocument/2006/relationships/hyperlink" Target="http://128.104.186.21/asc/pdf_papers/theses/cmf02msc.pdf" TargetMode="External"/><Relationship Id="rId10" Type="http://schemas.openxmlformats.org/officeDocument/2006/relationships/hyperlink" Target="http://arxiv.org/ftp/cond-mat/papers/0208/0208054.pdf" TargetMode="External"/><Relationship Id="rId4" Type="http://schemas.openxmlformats.org/officeDocument/2006/relationships/hyperlink" Target="http://128.104.186.21/asc/pdf_papers/698.pdf" TargetMode="External"/><Relationship Id="rId9" Type="http://schemas.openxmlformats.org/officeDocument/2006/relationships/hyperlink" Target="http://ieeexplore.ieee.org/iel5/77/19887/00920283.pdf?isNumber=19887&amp;prod=IEEE+JNL&amp;arnumber=920283&amp;arSt=2150&amp;ared=2155&amp;arAuthor=Scanlan%2C+R.M.%3B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590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Superconducting Strand for High Field Accelerators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8610600" cy="2209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hlinkClick r:id="rId2"/>
              </a:rPr>
              <a:t>Peter J. Lee </a:t>
            </a:r>
            <a:r>
              <a:rPr lang="en-US" i="1"/>
              <a:t>and D. C. Larbalestier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hlinkClick r:id="rId3"/>
              </a:rPr>
              <a:t>The Applied Superconductivity Center</a:t>
            </a:r>
            <a:endParaRPr 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/>
              <a:t>The University of Wisconsin-Madison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71" name="Picture 47" descr="D:\Data\Presentations\1stSCAMW\Clip0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065213"/>
            <a:ext cx="6405562" cy="5032375"/>
          </a:xfrm>
          <a:prstGeom prst="rect">
            <a:avLst/>
          </a:prstGeom>
          <a:noFill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70125" y="3735388"/>
            <a:ext cx="384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143500" y="4116388"/>
            <a:ext cx="390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59113" y="2287588"/>
            <a:ext cx="1089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9933"/>
                </a:solidFill>
              </a:rPr>
              <a:t>B aged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Upper critical field depends very strongly on </a:t>
            </a: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838200" y="6324600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/>
              <a:t>33T resistive magnet at the NHMFL in Tallahassee, FL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2590800" y="990600"/>
            <a:ext cx="0" cy="8382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7869" name="Group 45"/>
          <p:cNvGraphicFramePr>
            <a:graphicFrameLocks noGrp="1"/>
          </p:cNvGraphicFramePr>
          <p:nvPr/>
        </p:nvGraphicFramePr>
        <p:xfrm>
          <a:off x="4419600" y="1066800"/>
          <a:ext cx="4038600" cy="1643063"/>
        </p:xfrm>
        <a:graphic>
          <a:graphicData uri="http://schemas.openxmlformats.org/drawingml/2006/table">
            <a:tbl>
              <a:tblPr/>
              <a:tblGrid>
                <a:gridCol w="533400"/>
                <a:gridCol w="685800"/>
                <a:gridCol w="1143000"/>
                <a:gridCol w="533400"/>
                <a:gridCol w="1143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r, mW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dH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6553200" y="6324600"/>
            <a:ext cx="21796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/>
              <a:t>V. Braccini et al. APS2003</a:t>
            </a:r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6629400" y="2971800"/>
            <a:ext cx="2286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latin typeface="Arial" charset="0"/>
              </a:rPr>
              <a:t>Untexured bulk samples suggest that MgB</a:t>
            </a:r>
            <a:r>
              <a:rPr lang="en-US" sz="2000" b="0" baseline="-25000">
                <a:latin typeface="Arial" charset="0"/>
              </a:rPr>
              <a:t>2</a:t>
            </a:r>
            <a:r>
              <a:rPr lang="en-US" sz="2000" b="0">
                <a:latin typeface="Arial" charset="0"/>
              </a:rPr>
              <a:t> is capable of &gt;30 T at 4.2 K and &gt;10 T at 20 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29718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/>
              <a:t> Significant enhancement of H</a:t>
            </a:r>
            <a:r>
              <a:rPr lang="en-US" sz="2400" b="0" baseline="-25000"/>
              <a:t>c2</a:t>
            </a:r>
            <a:r>
              <a:rPr lang="en-US" sz="2400" b="0"/>
              <a:t> by selective alloying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 i="1"/>
              <a:t>H</a:t>
            </a:r>
            <a:r>
              <a:rPr lang="en-US" sz="2000" b="0" baseline="-25000"/>
              <a:t>c2</a:t>
            </a:r>
            <a:r>
              <a:rPr lang="en-US" sz="2000" b="0">
                <a:sym typeface="Symbol" pitchFamily="18" charset="2"/>
              </a:rPr>
              <a:t> 34 T, </a:t>
            </a:r>
            <a:r>
              <a:rPr lang="en-US" sz="2000" b="0" i="1"/>
              <a:t>H</a:t>
            </a:r>
            <a:r>
              <a:rPr lang="en-US" sz="2000" b="0" baseline="-25000"/>
              <a:t>c2</a:t>
            </a:r>
            <a:r>
              <a:rPr lang="en-US" sz="2000" b="0">
                <a:sym typeface="Symbol" pitchFamily="18" charset="2"/>
              </a:rPr>
              <a:t>// </a:t>
            </a:r>
            <a:r>
              <a:rPr lang="en-US" sz="2000">
                <a:sym typeface="Symbol" pitchFamily="18" charset="2"/>
              </a:rPr>
              <a:t>49</a:t>
            </a:r>
            <a:r>
              <a:rPr lang="en-US" sz="2000" b="0">
                <a:sym typeface="Symbol" pitchFamily="18" charset="2"/>
              </a:rPr>
              <a:t> T (dirty film)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 i="1"/>
              <a:t>H</a:t>
            </a:r>
            <a:r>
              <a:rPr lang="en-US" sz="2000" b="0" baseline="-25000"/>
              <a:t>c2</a:t>
            </a:r>
            <a:r>
              <a:rPr lang="en-US" sz="2000" b="0">
                <a:sym typeface="Symbol" pitchFamily="18" charset="2"/>
              </a:rPr>
              <a:t> 29 T (untextured polycrystalline bulk)</a:t>
            </a:r>
            <a:endParaRPr lang="en-US" sz="2000" b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2000" b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/>
              <a:t> Systematic changes in </a:t>
            </a:r>
            <a:r>
              <a:rPr lang="en-US" sz="2400" b="0">
                <a:latin typeface="Symbol" pitchFamily="18" charset="2"/>
              </a:rPr>
              <a:t>r</a:t>
            </a:r>
            <a:r>
              <a:rPr lang="en-US" sz="2400" b="0"/>
              <a:t>, </a:t>
            </a:r>
            <a:r>
              <a:rPr lang="en-US" sz="2400" b="0" i="1"/>
              <a:t>T</a:t>
            </a:r>
            <a:r>
              <a:rPr lang="en-US" sz="2400" b="0" baseline="-25000"/>
              <a:t>c</a:t>
            </a:r>
            <a:r>
              <a:rPr lang="en-US" sz="2400" b="0"/>
              <a:t>, </a:t>
            </a:r>
            <a:r>
              <a:rPr lang="en-US" sz="2400" b="0" i="1"/>
              <a:t>H</a:t>
            </a:r>
            <a:r>
              <a:rPr lang="en-US" sz="2400" b="0" baseline="-25000"/>
              <a:t>c2</a:t>
            </a:r>
            <a:r>
              <a:rPr lang="en-US" sz="2400" b="0"/>
              <a:t> in bulk and thin films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2400" b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/>
              <a:t> 2-band physics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343900" cy="609600"/>
          </a:xfrm>
          <a:noFill/>
          <a:ln/>
        </p:spPr>
        <p:txBody>
          <a:bodyPr/>
          <a:lstStyle/>
          <a:p>
            <a:r>
              <a:rPr lang="en-US" sz="3200" b="0" i="1"/>
              <a:t>MgB</a:t>
            </a:r>
            <a:r>
              <a:rPr lang="en-US" sz="3200" b="0" i="1" baseline="-25000"/>
              <a:t>2</a:t>
            </a:r>
            <a:r>
              <a:rPr lang="en-US" sz="3200" b="0" i="1"/>
              <a:t>: Enhancement Summary-Films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15000" y="152400"/>
            <a:ext cx="335756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/>
              <a:t>Gurevich et al (Nature) . . Etc. UW-Madison</a:t>
            </a:r>
          </a:p>
        </p:txBody>
      </p:sp>
      <p:pic>
        <p:nvPicPr>
          <p:cNvPr id="81930" name="Picture 10" descr="D:\Data\Presentations\1stSCAMW\Clip0002-b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14400"/>
            <a:ext cx="5835650" cy="5722938"/>
          </a:xfrm>
          <a:prstGeom prst="rect">
            <a:avLst/>
          </a:prstGeom>
          <a:noFill/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019800" y="1371600"/>
            <a:ext cx="2378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0" i="1">
                <a:latin typeface="Arial" charset="0"/>
              </a:rPr>
              <a:t>Thin films show that MgB</a:t>
            </a:r>
            <a:r>
              <a:rPr lang="en-US" sz="1600" b="0" i="1" baseline="-25000">
                <a:latin typeface="Arial" charset="0"/>
              </a:rPr>
              <a:t>2</a:t>
            </a:r>
            <a:r>
              <a:rPr lang="en-US" sz="1600" b="0" i="1">
                <a:latin typeface="Arial" charset="0"/>
              </a:rPr>
              <a:t> is capable of higher H</a:t>
            </a:r>
            <a:r>
              <a:rPr lang="en-US" sz="1600" b="0" i="1" baseline="-25000">
                <a:latin typeface="Arial" charset="0"/>
              </a:rPr>
              <a:t>c2</a:t>
            </a:r>
            <a:r>
              <a:rPr lang="en-US" sz="1600" b="0" i="1">
                <a:latin typeface="Arial" charset="0"/>
              </a:rPr>
              <a:t> than even Nb</a:t>
            </a:r>
            <a:r>
              <a:rPr lang="en-US" sz="1600" b="0" i="1" baseline="-25000">
                <a:latin typeface="Arial" charset="0"/>
              </a:rPr>
              <a:t>3</a:t>
            </a:r>
            <a:r>
              <a:rPr lang="en-US" sz="1600" b="0" i="1">
                <a:latin typeface="Arial" charset="0"/>
              </a:rPr>
              <a:t>Sn.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010400" y="3352800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000" b="0" i="1">
                <a:latin typeface="Arial" charset="0"/>
              </a:rPr>
              <a:t>Wire expectation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Why Nb</a:t>
            </a:r>
            <a:r>
              <a:rPr lang="en-US" baseline="-25000"/>
              <a:t>3</a:t>
            </a:r>
            <a:r>
              <a:rPr lang="en-US"/>
              <a:t>Sn?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$"/>
            </a:pPr>
            <a:r>
              <a:rPr lang="en-US" sz="2400"/>
              <a:t>Increasing Critical Current Density at Field Range for next generation of magnets.</a:t>
            </a:r>
          </a:p>
          <a:p>
            <a:pPr>
              <a:buFont typeface="Arial" charset="0"/>
              <a:buChar char="$"/>
            </a:pPr>
            <a:r>
              <a:rPr lang="en-US" sz="2400"/>
              <a:t>Production Experience</a:t>
            </a:r>
          </a:p>
          <a:p>
            <a:pPr lvl="1">
              <a:buFont typeface="Arial" charset="0"/>
              <a:buChar char="$"/>
            </a:pPr>
            <a:r>
              <a:rPr lang="en-US" sz="2000"/>
              <a:t>Strand production</a:t>
            </a:r>
          </a:p>
          <a:p>
            <a:pPr lvl="1">
              <a:buFont typeface="Arial" charset="0"/>
              <a:buChar char="$"/>
            </a:pPr>
            <a:r>
              <a:rPr lang="en-US" sz="2000"/>
              <a:t>Cable production</a:t>
            </a:r>
          </a:p>
          <a:p>
            <a:pPr lvl="1">
              <a:buFont typeface="Arial" charset="0"/>
              <a:buChar char="$"/>
            </a:pPr>
            <a:r>
              <a:rPr lang="en-US" sz="2000"/>
              <a:t>Sub-scale dipole magnets</a:t>
            </a:r>
          </a:p>
          <a:p>
            <a:pPr lvl="1">
              <a:buFont typeface="Arial" charset="0"/>
              <a:buChar char="$"/>
            </a:pPr>
            <a:r>
              <a:rPr lang="en-US" sz="2000"/>
              <a:t>ITER CS Model Coil</a:t>
            </a:r>
          </a:p>
          <a:p>
            <a:pPr>
              <a:buFont typeface="Arial" charset="0"/>
              <a:buChar char="$"/>
            </a:pPr>
            <a:r>
              <a:rPr lang="en-US" sz="2400"/>
              <a:t>Multiple Vendors</a:t>
            </a:r>
          </a:p>
          <a:p>
            <a:pPr>
              <a:buFont typeface="Arial" charset="0"/>
              <a:buChar char="$"/>
            </a:pPr>
            <a:r>
              <a:rPr lang="en-US" sz="2400"/>
              <a:t>Cu Stabilizer</a:t>
            </a:r>
          </a:p>
          <a:p>
            <a:pPr>
              <a:buFont typeface="Arial" charset="0"/>
              <a:buChar char="$"/>
            </a:pPr>
            <a:r>
              <a:rPr lang="en-US" sz="2400"/>
              <a:t>And $</a:t>
            </a:r>
            <a:r>
              <a:rPr lang="en-US" sz="2500"/>
              <a:t>$</a:t>
            </a:r>
            <a:r>
              <a:rPr lang="en-US" sz="2600"/>
              <a:t>$</a:t>
            </a:r>
            <a:r>
              <a:rPr lang="en-US" sz="2700"/>
              <a:t>$</a:t>
            </a:r>
            <a:r>
              <a:rPr lang="en-US"/>
              <a:t>$</a:t>
            </a:r>
            <a:r>
              <a:rPr lang="en-US" sz="2900"/>
              <a:t>$</a:t>
            </a:r>
            <a:r>
              <a:rPr lang="en-US" sz="3000"/>
              <a:t>$</a:t>
            </a:r>
            <a:r>
              <a:rPr lang="en-US" sz="3100"/>
              <a:t>€</a:t>
            </a:r>
            <a:r>
              <a:rPr lang="en-US" sz="3200"/>
              <a:t>€</a:t>
            </a:r>
            <a:r>
              <a:rPr lang="en-US" sz="3300"/>
              <a:t>€</a:t>
            </a:r>
            <a:r>
              <a:rPr lang="en-US" sz="3400"/>
              <a:t>€</a:t>
            </a:r>
            <a:r>
              <a:rPr lang="en-US" sz="3500"/>
              <a:t>€</a:t>
            </a:r>
            <a:r>
              <a:rPr lang="en-US" sz="3600"/>
              <a:t>€</a:t>
            </a:r>
            <a:r>
              <a:rPr lang="en-US" sz="3700"/>
              <a:t>€</a:t>
            </a:r>
            <a:r>
              <a:rPr lang="en-US" sz="3800"/>
              <a:t>¥</a:t>
            </a:r>
            <a:r>
              <a:rPr lang="en-US" sz="3900"/>
              <a:t>¥</a:t>
            </a:r>
            <a:r>
              <a:rPr lang="en-US" sz="4000"/>
              <a:t>¥</a:t>
            </a:r>
            <a:r>
              <a:rPr lang="en-US" sz="4100"/>
              <a:t>¥</a:t>
            </a:r>
            <a:r>
              <a:rPr lang="en-US" sz="4200"/>
              <a:t>¥</a:t>
            </a:r>
            <a:r>
              <a:rPr lang="en-US" sz="4300"/>
              <a:t>¥</a:t>
            </a:r>
            <a:r>
              <a:rPr lang="en-US" sz="4400"/>
              <a:t>¥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600200"/>
          </a:xfrm>
          <a:gradFill rotWithShape="0">
            <a:gsLst>
              <a:gs pos="0">
                <a:srgbClr val="4A0A0A"/>
              </a:gs>
              <a:gs pos="100000">
                <a:srgbClr val="680E0E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en-US" sz="2500">
                <a:solidFill>
                  <a:schemeClr val="tx1"/>
                </a:solidFill>
              </a:rPr>
              <a:t>Ron Scanlan (LBNL): ASC2002</a:t>
            </a:r>
            <a:br>
              <a:rPr lang="en-US" sz="2500">
                <a:solidFill>
                  <a:schemeClr val="tx1"/>
                </a:solidFill>
              </a:rPr>
            </a:br>
            <a:r>
              <a:rPr lang="en-US" sz="2500">
                <a:solidFill>
                  <a:schemeClr val="tx1"/>
                </a:solidFill>
              </a:rPr>
              <a:t>$/kA-m improvements mostly through </a:t>
            </a:r>
            <a:r>
              <a:rPr lang="en-US" sz="2500" i="1">
                <a:solidFill>
                  <a:schemeClr val="tx1"/>
                </a:solidFill>
              </a:rPr>
              <a:t>J</a:t>
            </a:r>
            <a:r>
              <a:rPr lang="en-US" sz="2500" baseline="-25000">
                <a:solidFill>
                  <a:schemeClr val="tx1"/>
                </a:solidFill>
              </a:rPr>
              <a:t>c</a:t>
            </a:r>
            <a:r>
              <a:rPr lang="en-US" sz="2500">
                <a:solidFill>
                  <a:schemeClr val="tx1"/>
                </a:solidFill>
              </a:rPr>
              <a:t> improvements: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81000" y="1219200"/>
          <a:ext cx="8991600" cy="4584700"/>
        </p:xfrm>
        <a:graphic>
          <a:graphicData uri="http://schemas.openxmlformats.org/presentationml/2006/ole">
            <p:oleObj spid="_x0000_s29700" name="Worksheet" r:id="rId3" imgW="5862096" imgH="2989187" progId="Excel.Sheet.8">
              <p:embed/>
            </p:oleObj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362200" y="2286000"/>
            <a:ext cx="909638" cy="3730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Arial Unicode MS" pitchFamily="34" charset="-128"/>
              </a:rPr>
              <a:t>ITER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10000" y="3276600"/>
            <a:ext cx="841375" cy="3730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Arial Unicode MS" pitchFamily="34" charset="-128"/>
              </a:rPr>
              <a:t>D20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172200" y="4114800"/>
            <a:ext cx="839788" cy="374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Arial Unicode MS" pitchFamily="34" charset="-128"/>
              </a:rPr>
              <a:t>RD-3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7543800" y="4267200"/>
            <a:ext cx="841375" cy="374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Arial Unicode MS" pitchFamily="34" charset="-128"/>
              </a:rPr>
              <a:t>HD-1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162800" y="3429000"/>
            <a:ext cx="839788" cy="3730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Arial Unicode MS" pitchFamily="34" charset="-128"/>
              </a:rPr>
              <a:t>KSTAR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090613" y="6292850"/>
            <a:ext cx="78533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Further cost improvements must come through process scale-up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9067800" cy="838200"/>
          </a:xfrm>
          <a:noFill/>
          <a:ln/>
        </p:spPr>
        <p:txBody>
          <a:bodyPr/>
          <a:lstStyle/>
          <a:p>
            <a:r>
              <a:rPr lang="en-US"/>
              <a:t>Industrial Nb</a:t>
            </a:r>
            <a:r>
              <a:rPr lang="en-US" baseline="-25000"/>
              <a:t>3</a:t>
            </a:r>
            <a:r>
              <a:rPr lang="en-US"/>
              <a:t>Sn Fabrication Processes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14800" y="914400"/>
            <a:ext cx="48768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Ø"/>
            </a:pP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The bronze process continues to have a market for NMR where high </a:t>
            </a:r>
            <a:r>
              <a:rPr lang="en-US" sz="26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-value is important. High Cu:Sn ratios means </a:t>
            </a:r>
            <a:r>
              <a:rPr lang="en-US" sz="26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 limited.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Ø"/>
            </a:pPr>
            <a:endParaRPr lang="en-US" sz="26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Ø"/>
            </a:pP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PIT produces d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eff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=d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fil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 and can produce high </a:t>
            </a:r>
            <a:r>
              <a:rPr lang="en-US" sz="26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 but is expensive and is only commercially available from one manufacturer.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Ø"/>
            </a:pPr>
            <a:endParaRPr lang="en-US" sz="26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Ø"/>
            </a:pP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Sn: Both Rod and MJR can produce 2900 A/mm² 12 T, 4.2 K. Large d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eff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 in high </a:t>
            </a:r>
            <a:r>
              <a:rPr lang="en-US" sz="26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26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600" b="0">
                <a:effectLst>
                  <a:outerShdw blurRad="38100" dist="38100" dir="2700000" algn="tl">
                    <a:srgbClr val="000000"/>
                  </a:outerShdw>
                </a:effectLst>
              </a:rPr>
              <a:t> strands.</a:t>
            </a:r>
            <a:endParaRPr lang="en-US" sz="2600" b="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338" name="Group 666"/>
          <p:cNvGrpSpPr>
            <a:grpSpLocks/>
          </p:cNvGrpSpPr>
          <p:nvPr/>
        </p:nvGrpSpPr>
        <p:grpSpPr bwMode="auto">
          <a:xfrm>
            <a:off x="228600" y="1028700"/>
            <a:ext cx="3886200" cy="1485900"/>
            <a:chOff x="144" y="648"/>
            <a:chExt cx="2448" cy="936"/>
          </a:xfrm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2098" y="764"/>
              <a:ext cx="4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127" y="789"/>
              <a:ext cx="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latin typeface="Symbol" pitchFamily="18" charset="2"/>
                </a:rPr>
                <a:t>a</a:t>
              </a:r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2188" y="788"/>
              <a:ext cx="26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 Bronze</a:t>
              </a:r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155" y="977"/>
              <a:ext cx="43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2184" y="998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Nb</a:t>
              </a:r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184" y="1094"/>
              <a:ext cx="3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Filaments</a:t>
              </a:r>
              <a:endParaRPr lang="en-US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144" y="648"/>
              <a:ext cx="934" cy="936"/>
            </a:xfrm>
            <a:prstGeom prst="ellipse">
              <a:avLst/>
            </a:prstGeom>
            <a:solidFill>
              <a:srgbClr val="FFCC9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12" name="Group 40"/>
            <p:cNvGrpSpPr>
              <a:grpSpLocks/>
            </p:cNvGrpSpPr>
            <p:nvPr/>
          </p:nvGrpSpPr>
          <p:grpSpPr bwMode="auto">
            <a:xfrm>
              <a:off x="501" y="990"/>
              <a:ext cx="234" cy="241"/>
              <a:chOff x="879" y="1103"/>
              <a:chExt cx="185" cy="191"/>
            </a:xfrm>
          </p:grpSpPr>
          <p:sp>
            <p:nvSpPr>
              <p:cNvPr id="28692" name="Oval 20"/>
              <p:cNvSpPr>
                <a:spLocks noChangeArrowheads="1"/>
              </p:cNvSpPr>
              <p:nvPr/>
            </p:nvSpPr>
            <p:spPr bwMode="auto">
              <a:xfrm>
                <a:off x="879" y="1103"/>
                <a:ext cx="185" cy="191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auto">
              <a:xfrm>
                <a:off x="929" y="1132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auto">
              <a:xfrm>
                <a:off x="961" y="113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auto">
              <a:xfrm>
                <a:off x="995" y="11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auto">
              <a:xfrm>
                <a:off x="914" y="1159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Oval 25"/>
              <p:cNvSpPr>
                <a:spLocks noChangeArrowheads="1"/>
              </p:cNvSpPr>
              <p:nvPr/>
            </p:nvSpPr>
            <p:spPr bwMode="auto">
              <a:xfrm>
                <a:off x="902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Oval 26"/>
              <p:cNvSpPr>
                <a:spLocks noChangeArrowheads="1"/>
              </p:cNvSpPr>
              <p:nvPr/>
            </p:nvSpPr>
            <p:spPr bwMode="auto">
              <a:xfrm>
                <a:off x="1024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Oval 27"/>
              <p:cNvSpPr>
                <a:spLocks noChangeArrowheads="1"/>
              </p:cNvSpPr>
              <p:nvPr/>
            </p:nvSpPr>
            <p:spPr bwMode="auto">
              <a:xfrm>
                <a:off x="961" y="124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Oval 28"/>
              <p:cNvSpPr>
                <a:spLocks noChangeArrowheads="1"/>
              </p:cNvSpPr>
              <p:nvPr/>
            </p:nvSpPr>
            <p:spPr bwMode="auto">
              <a:xfrm>
                <a:off x="996" y="124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Oval 29"/>
              <p:cNvSpPr>
                <a:spLocks noChangeArrowheads="1"/>
              </p:cNvSpPr>
              <p:nvPr/>
            </p:nvSpPr>
            <p:spPr bwMode="auto">
              <a:xfrm>
                <a:off x="930" y="1246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Oval 30"/>
              <p:cNvSpPr>
                <a:spLocks noChangeArrowheads="1"/>
              </p:cNvSpPr>
              <p:nvPr/>
            </p:nvSpPr>
            <p:spPr bwMode="auto">
              <a:xfrm>
                <a:off x="1012" y="1217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Oval 31"/>
              <p:cNvSpPr>
                <a:spLocks noChangeArrowheads="1"/>
              </p:cNvSpPr>
              <p:nvPr/>
            </p:nvSpPr>
            <p:spPr bwMode="auto">
              <a:xfrm>
                <a:off x="1012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Oval 32"/>
              <p:cNvSpPr>
                <a:spLocks noChangeArrowheads="1"/>
              </p:cNvSpPr>
              <p:nvPr/>
            </p:nvSpPr>
            <p:spPr bwMode="auto">
              <a:xfrm>
                <a:off x="914" y="121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Oval 33"/>
              <p:cNvSpPr>
                <a:spLocks noChangeArrowheads="1"/>
              </p:cNvSpPr>
              <p:nvPr/>
            </p:nvSpPr>
            <p:spPr bwMode="auto">
              <a:xfrm>
                <a:off x="947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Oval 34"/>
              <p:cNvSpPr>
                <a:spLocks noChangeArrowheads="1"/>
              </p:cNvSpPr>
              <p:nvPr/>
            </p:nvSpPr>
            <p:spPr bwMode="auto">
              <a:xfrm>
                <a:off x="980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Oval 35"/>
              <p:cNvSpPr>
                <a:spLocks noChangeArrowheads="1"/>
              </p:cNvSpPr>
              <p:nvPr/>
            </p:nvSpPr>
            <p:spPr bwMode="auto">
              <a:xfrm>
                <a:off x="962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Oval 36"/>
              <p:cNvSpPr>
                <a:spLocks noChangeArrowheads="1"/>
              </p:cNvSpPr>
              <p:nvPr/>
            </p:nvSpPr>
            <p:spPr bwMode="auto">
              <a:xfrm>
                <a:off x="994" y="1188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Oval 37"/>
              <p:cNvSpPr>
                <a:spLocks noChangeArrowheads="1"/>
              </p:cNvSpPr>
              <p:nvPr/>
            </p:nvSpPr>
            <p:spPr bwMode="auto">
              <a:xfrm>
                <a:off x="932" y="1188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Oval 38"/>
              <p:cNvSpPr>
                <a:spLocks noChangeArrowheads="1"/>
              </p:cNvSpPr>
              <p:nvPr/>
            </p:nvSpPr>
            <p:spPr bwMode="auto">
              <a:xfrm>
                <a:off x="947" y="1217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Oval 39"/>
              <p:cNvSpPr>
                <a:spLocks noChangeArrowheads="1"/>
              </p:cNvSpPr>
              <p:nvPr/>
            </p:nvSpPr>
            <p:spPr bwMode="auto">
              <a:xfrm>
                <a:off x="979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33" name="Group 61"/>
            <p:cNvGrpSpPr>
              <a:grpSpLocks/>
            </p:cNvGrpSpPr>
            <p:nvPr/>
          </p:nvGrpSpPr>
          <p:grpSpPr bwMode="auto">
            <a:xfrm>
              <a:off x="358" y="734"/>
              <a:ext cx="234" cy="240"/>
              <a:chOff x="766" y="901"/>
              <a:chExt cx="185" cy="190"/>
            </a:xfrm>
          </p:grpSpPr>
          <p:sp>
            <p:nvSpPr>
              <p:cNvPr id="28713" name="Oval 41"/>
              <p:cNvSpPr>
                <a:spLocks noChangeArrowheads="1"/>
              </p:cNvSpPr>
              <p:nvPr/>
            </p:nvSpPr>
            <p:spPr bwMode="auto">
              <a:xfrm>
                <a:off x="766" y="901"/>
                <a:ext cx="185" cy="190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Oval 42"/>
              <p:cNvSpPr>
                <a:spLocks noChangeArrowheads="1"/>
              </p:cNvSpPr>
              <p:nvPr/>
            </p:nvSpPr>
            <p:spPr bwMode="auto">
              <a:xfrm>
                <a:off x="816" y="930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Oval 43"/>
              <p:cNvSpPr>
                <a:spLocks noChangeArrowheads="1"/>
              </p:cNvSpPr>
              <p:nvPr/>
            </p:nvSpPr>
            <p:spPr bwMode="auto">
              <a:xfrm>
                <a:off x="849" y="930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Oval 44"/>
              <p:cNvSpPr>
                <a:spLocks noChangeArrowheads="1"/>
              </p:cNvSpPr>
              <p:nvPr/>
            </p:nvSpPr>
            <p:spPr bwMode="auto">
              <a:xfrm>
                <a:off x="882" y="930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Oval 45"/>
              <p:cNvSpPr>
                <a:spLocks noChangeArrowheads="1"/>
              </p:cNvSpPr>
              <p:nvPr/>
            </p:nvSpPr>
            <p:spPr bwMode="auto">
              <a:xfrm>
                <a:off x="801" y="95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Oval 46"/>
              <p:cNvSpPr>
                <a:spLocks noChangeArrowheads="1"/>
              </p:cNvSpPr>
              <p:nvPr/>
            </p:nvSpPr>
            <p:spPr bwMode="auto">
              <a:xfrm>
                <a:off x="789" y="98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Oval 47"/>
              <p:cNvSpPr>
                <a:spLocks noChangeArrowheads="1"/>
              </p:cNvSpPr>
              <p:nvPr/>
            </p:nvSpPr>
            <p:spPr bwMode="auto">
              <a:xfrm>
                <a:off x="911" y="98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auto">
              <a:xfrm>
                <a:off x="849" y="104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auto">
              <a:xfrm>
                <a:off x="883" y="104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auto">
              <a:xfrm>
                <a:off x="817" y="1044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auto">
              <a:xfrm>
                <a:off x="899" y="101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auto">
              <a:xfrm>
                <a:off x="900" y="957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auto">
              <a:xfrm>
                <a:off x="802" y="1016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Oval 54"/>
              <p:cNvSpPr>
                <a:spLocks noChangeArrowheads="1"/>
              </p:cNvSpPr>
              <p:nvPr/>
            </p:nvSpPr>
            <p:spPr bwMode="auto">
              <a:xfrm>
                <a:off x="834" y="95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Oval 55"/>
              <p:cNvSpPr>
                <a:spLocks noChangeArrowheads="1"/>
              </p:cNvSpPr>
              <p:nvPr/>
            </p:nvSpPr>
            <p:spPr bwMode="auto">
              <a:xfrm>
                <a:off x="867" y="95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Oval 56"/>
              <p:cNvSpPr>
                <a:spLocks noChangeArrowheads="1"/>
              </p:cNvSpPr>
              <p:nvPr/>
            </p:nvSpPr>
            <p:spPr bwMode="auto">
              <a:xfrm>
                <a:off x="849" y="98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Oval 57"/>
              <p:cNvSpPr>
                <a:spLocks noChangeArrowheads="1"/>
              </p:cNvSpPr>
              <p:nvPr/>
            </p:nvSpPr>
            <p:spPr bwMode="auto">
              <a:xfrm>
                <a:off x="881" y="98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Oval 58"/>
              <p:cNvSpPr>
                <a:spLocks noChangeArrowheads="1"/>
              </p:cNvSpPr>
              <p:nvPr/>
            </p:nvSpPr>
            <p:spPr bwMode="auto">
              <a:xfrm>
                <a:off x="819" y="98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Oval 59"/>
              <p:cNvSpPr>
                <a:spLocks noChangeArrowheads="1"/>
              </p:cNvSpPr>
              <p:nvPr/>
            </p:nvSpPr>
            <p:spPr bwMode="auto">
              <a:xfrm>
                <a:off x="834" y="101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Oval 60"/>
              <p:cNvSpPr>
                <a:spLocks noChangeArrowheads="1"/>
              </p:cNvSpPr>
              <p:nvPr/>
            </p:nvSpPr>
            <p:spPr bwMode="auto">
              <a:xfrm>
                <a:off x="866" y="101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4" name="Group 82"/>
            <p:cNvGrpSpPr>
              <a:grpSpLocks/>
            </p:cNvGrpSpPr>
            <p:nvPr/>
          </p:nvGrpSpPr>
          <p:grpSpPr bwMode="auto">
            <a:xfrm>
              <a:off x="350" y="1237"/>
              <a:ext cx="234" cy="242"/>
              <a:chOff x="760" y="1299"/>
              <a:chExt cx="185" cy="191"/>
            </a:xfrm>
          </p:grpSpPr>
          <p:sp>
            <p:nvSpPr>
              <p:cNvPr id="28734" name="Oval 62"/>
              <p:cNvSpPr>
                <a:spLocks noChangeArrowheads="1"/>
              </p:cNvSpPr>
              <p:nvPr/>
            </p:nvSpPr>
            <p:spPr bwMode="auto">
              <a:xfrm>
                <a:off x="760" y="1299"/>
                <a:ext cx="185" cy="191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Oval 63"/>
              <p:cNvSpPr>
                <a:spLocks noChangeArrowheads="1"/>
              </p:cNvSpPr>
              <p:nvPr/>
            </p:nvSpPr>
            <p:spPr bwMode="auto">
              <a:xfrm>
                <a:off x="809" y="132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Oval 64"/>
              <p:cNvSpPr>
                <a:spLocks noChangeArrowheads="1"/>
              </p:cNvSpPr>
              <p:nvPr/>
            </p:nvSpPr>
            <p:spPr bwMode="auto">
              <a:xfrm>
                <a:off x="842" y="132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Oval 65"/>
              <p:cNvSpPr>
                <a:spLocks noChangeArrowheads="1"/>
              </p:cNvSpPr>
              <p:nvPr/>
            </p:nvSpPr>
            <p:spPr bwMode="auto">
              <a:xfrm>
                <a:off x="876" y="132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Oval 66"/>
              <p:cNvSpPr>
                <a:spLocks noChangeArrowheads="1"/>
              </p:cNvSpPr>
              <p:nvPr/>
            </p:nvSpPr>
            <p:spPr bwMode="auto">
              <a:xfrm>
                <a:off x="795" y="135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Oval 67"/>
              <p:cNvSpPr>
                <a:spLocks noChangeArrowheads="1"/>
              </p:cNvSpPr>
              <p:nvPr/>
            </p:nvSpPr>
            <p:spPr bwMode="auto">
              <a:xfrm>
                <a:off x="783" y="1384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Oval 68"/>
              <p:cNvSpPr>
                <a:spLocks noChangeArrowheads="1"/>
              </p:cNvSpPr>
              <p:nvPr/>
            </p:nvSpPr>
            <p:spPr bwMode="auto">
              <a:xfrm>
                <a:off x="905" y="1384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Oval 69"/>
              <p:cNvSpPr>
                <a:spLocks noChangeArrowheads="1"/>
              </p:cNvSpPr>
              <p:nvPr/>
            </p:nvSpPr>
            <p:spPr bwMode="auto">
              <a:xfrm>
                <a:off x="842" y="144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Oval 70"/>
              <p:cNvSpPr>
                <a:spLocks noChangeArrowheads="1"/>
              </p:cNvSpPr>
              <p:nvPr/>
            </p:nvSpPr>
            <p:spPr bwMode="auto">
              <a:xfrm>
                <a:off x="877" y="1441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Oval 71"/>
              <p:cNvSpPr>
                <a:spLocks noChangeArrowheads="1"/>
              </p:cNvSpPr>
              <p:nvPr/>
            </p:nvSpPr>
            <p:spPr bwMode="auto">
              <a:xfrm>
                <a:off x="811" y="1442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Oval 72"/>
              <p:cNvSpPr>
                <a:spLocks noChangeArrowheads="1"/>
              </p:cNvSpPr>
              <p:nvPr/>
            </p:nvSpPr>
            <p:spPr bwMode="auto">
              <a:xfrm>
                <a:off x="892" y="1413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Oval 73"/>
              <p:cNvSpPr>
                <a:spLocks noChangeArrowheads="1"/>
              </p:cNvSpPr>
              <p:nvPr/>
            </p:nvSpPr>
            <p:spPr bwMode="auto">
              <a:xfrm>
                <a:off x="893" y="1355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Oval 74"/>
              <p:cNvSpPr>
                <a:spLocks noChangeArrowheads="1"/>
              </p:cNvSpPr>
              <p:nvPr/>
            </p:nvSpPr>
            <p:spPr bwMode="auto">
              <a:xfrm>
                <a:off x="795" y="141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Oval 75"/>
              <p:cNvSpPr>
                <a:spLocks noChangeArrowheads="1"/>
              </p:cNvSpPr>
              <p:nvPr/>
            </p:nvSpPr>
            <p:spPr bwMode="auto">
              <a:xfrm>
                <a:off x="828" y="1355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Oval 76"/>
              <p:cNvSpPr>
                <a:spLocks noChangeArrowheads="1"/>
              </p:cNvSpPr>
              <p:nvPr/>
            </p:nvSpPr>
            <p:spPr bwMode="auto">
              <a:xfrm>
                <a:off x="861" y="1355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Oval 77"/>
              <p:cNvSpPr>
                <a:spLocks noChangeArrowheads="1"/>
              </p:cNvSpPr>
              <p:nvPr/>
            </p:nvSpPr>
            <p:spPr bwMode="auto">
              <a:xfrm>
                <a:off x="843" y="1384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Oval 78"/>
              <p:cNvSpPr>
                <a:spLocks noChangeArrowheads="1"/>
              </p:cNvSpPr>
              <p:nvPr/>
            </p:nvSpPr>
            <p:spPr bwMode="auto">
              <a:xfrm>
                <a:off x="874" y="1384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Oval 79"/>
              <p:cNvSpPr>
                <a:spLocks noChangeArrowheads="1"/>
              </p:cNvSpPr>
              <p:nvPr/>
            </p:nvSpPr>
            <p:spPr bwMode="auto">
              <a:xfrm>
                <a:off x="813" y="1384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Oval 80"/>
              <p:cNvSpPr>
                <a:spLocks noChangeArrowheads="1"/>
              </p:cNvSpPr>
              <p:nvPr/>
            </p:nvSpPr>
            <p:spPr bwMode="auto">
              <a:xfrm>
                <a:off x="827" y="1413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Oval 81"/>
              <p:cNvSpPr>
                <a:spLocks noChangeArrowheads="1"/>
              </p:cNvSpPr>
              <p:nvPr/>
            </p:nvSpPr>
            <p:spPr bwMode="auto">
              <a:xfrm>
                <a:off x="860" y="1413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75" name="Group 103"/>
            <p:cNvGrpSpPr>
              <a:grpSpLocks/>
            </p:cNvGrpSpPr>
            <p:nvPr/>
          </p:nvGrpSpPr>
          <p:grpSpPr bwMode="auto">
            <a:xfrm>
              <a:off x="648" y="1226"/>
              <a:ext cx="234" cy="240"/>
              <a:chOff x="995" y="1290"/>
              <a:chExt cx="185" cy="190"/>
            </a:xfrm>
          </p:grpSpPr>
          <p:sp>
            <p:nvSpPr>
              <p:cNvPr id="28755" name="Oval 83"/>
              <p:cNvSpPr>
                <a:spLocks noChangeArrowheads="1"/>
              </p:cNvSpPr>
              <p:nvPr/>
            </p:nvSpPr>
            <p:spPr bwMode="auto">
              <a:xfrm>
                <a:off x="995" y="1290"/>
                <a:ext cx="185" cy="190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Oval 84"/>
              <p:cNvSpPr>
                <a:spLocks noChangeArrowheads="1"/>
              </p:cNvSpPr>
              <p:nvPr/>
            </p:nvSpPr>
            <p:spPr bwMode="auto">
              <a:xfrm>
                <a:off x="1045" y="1319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Oval 85"/>
              <p:cNvSpPr>
                <a:spLocks noChangeArrowheads="1"/>
              </p:cNvSpPr>
              <p:nvPr/>
            </p:nvSpPr>
            <p:spPr bwMode="auto">
              <a:xfrm>
                <a:off x="1077" y="131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Oval 86"/>
              <p:cNvSpPr>
                <a:spLocks noChangeArrowheads="1"/>
              </p:cNvSpPr>
              <p:nvPr/>
            </p:nvSpPr>
            <p:spPr bwMode="auto">
              <a:xfrm>
                <a:off x="1111" y="131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Oval 87"/>
              <p:cNvSpPr>
                <a:spLocks noChangeArrowheads="1"/>
              </p:cNvSpPr>
              <p:nvPr/>
            </p:nvSpPr>
            <p:spPr bwMode="auto">
              <a:xfrm>
                <a:off x="1030" y="134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Oval 88"/>
              <p:cNvSpPr>
                <a:spLocks noChangeArrowheads="1"/>
              </p:cNvSpPr>
              <p:nvPr/>
            </p:nvSpPr>
            <p:spPr bwMode="auto">
              <a:xfrm>
                <a:off x="1018" y="137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Oval 89"/>
              <p:cNvSpPr>
                <a:spLocks noChangeArrowheads="1"/>
              </p:cNvSpPr>
              <p:nvPr/>
            </p:nvSpPr>
            <p:spPr bwMode="auto">
              <a:xfrm>
                <a:off x="1140" y="137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Oval 90"/>
              <p:cNvSpPr>
                <a:spLocks noChangeArrowheads="1"/>
              </p:cNvSpPr>
              <p:nvPr/>
            </p:nvSpPr>
            <p:spPr bwMode="auto">
              <a:xfrm>
                <a:off x="1077" y="1433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Oval 91"/>
              <p:cNvSpPr>
                <a:spLocks noChangeArrowheads="1"/>
              </p:cNvSpPr>
              <p:nvPr/>
            </p:nvSpPr>
            <p:spPr bwMode="auto">
              <a:xfrm>
                <a:off x="1112" y="1431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Oval 92"/>
              <p:cNvSpPr>
                <a:spLocks noChangeArrowheads="1"/>
              </p:cNvSpPr>
              <p:nvPr/>
            </p:nvSpPr>
            <p:spPr bwMode="auto">
              <a:xfrm>
                <a:off x="1046" y="14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Oval 93"/>
              <p:cNvSpPr>
                <a:spLocks noChangeArrowheads="1"/>
              </p:cNvSpPr>
              <p:nvPr/>
            </p:nvSpPr>
            <p:spPr bwMode="auto">
              <a:xfrm>
                <a:off x="1128" y="1404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Oval 94"/>
              <p:cNvSpPr>
                <a:spLocks noChangeArrowheads="1"/>
              </p:cNvSpPr>
              <p:nvPr/>
            </p:nvSpPr>
            <p:spPr bwMode="auto">
              <a:xfrm>
                <a:off x="1128" y="134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Oval 95"/>
              <p:cNvSpPr>
                <a:spLocks noChangeArrowheads="1"/>
              </p:cNvSpPr>
              <p:nvPr/>
            </p:nvSpPr>
            <p:spPr bwMode="auto">
              <a:xfrm>
                <a:off x="1030" y="1405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Oval 96"/>
              <p:cNvSpPr>
                <a:spLocks noChangeArrowheads="1"/>
              </p:cNvSpPr>
              <p:nvPr/>
            </p:nvSpPr>
            <p:spPr bwMode="auto">
              <a:xfrm>
                <a:off x="1063" y="134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Oval 97"/>
              <p:cNvSpPr>
                <a:spLocks noChangeArrowheads="1"/>
              </p:cNvSpPr>
              <p:nvPr/>
            </p:nvSpPr>
            <p:spPr bwMode="auto">
              <a:xfrm>
                <a:off x="1096" y="1346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Oval 98"/>
              <p:cNvSpPr>
                <a:spLocks noChangeArrowheads="1"/>
              </p:cNvSpPr>
              <p:nvPr/>
            </p:nvSpPr>
            <p:spPr bwMode="auto">
              <a:xfrm>
                <a:off x="1078" y="1375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Oval 99"/>
              <p:cNvSpPr>
                <a:spLocks noChangeArrowheads="1"/>
              </p:cNvSpPr>
              <p:nvPr/>
            </p:nvSpPr>
            <p:spPr bwMode="auto">
              <a:xfrm>
                <a:off x="1110" y="1374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Oval 100"/>
              <p:cNvSpPr>
                <a:spLocks noChangeArrowheads="1"/>
              </p:cNvSpPr>
              <p:nvPr/>
            </p:nvSpPr>
            <p:spPr bwMode="auto">
              <a:xfrm>
                <a:off x="1048" y="137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Oval 101"/>
              <p:cNvSpPr>
                <a:spLocks noChangeArrowheads="1"/>
              </p:cNvSpPr>
              <p:nvPr/>
            </p:nvSpPr>
            <p:spPr bwMode="auto">
              <a:xfrm>
                <a:off x="1063" y="1404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Oval 102"/>
              <p:cNvSpPr>
                <a:spLocks noChangeArrowheads="1"/>
              </p:cNvSpPr>
              <p:nvPr/>
            </p:nvSpPr>
            <p:spPr bwMode="auto">
              <a:xfrm>
                <a:off x="1095" y="1404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6" name="Group 124"/>
            <p:cNvGrpSpPr>
              <a:grpSpLocks/>
            </p:cNvGrpSpPr>
            <p:nvPr/>
          </p:nvGrpSpPr>
          <p:grpSpPr bwMode="auto">
            <a:xfrm>
              <a:off x="644" y="738"/>
              <a:ext cx="234" cy="240"/>
              <a:chOff x="992" y="904"/>
              <a:chExt cx="185" cy="190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992" y="904"/>
                <a:ext cx="185" cy="190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041" y="9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074" y="9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Oval 107"/>
              <p:cNvSpPr>
                <a:spLocks noChangeArrowheads="1"/>
              </p:cNvSpPr>
              <p:nvPr/>
            </p:nvSpPr>
            <p:spPr bwMode="auto">
              <a:xfrm>
                <a:off x="1108" y="934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Oval 108"/>
              <p:cNvSpPr>
                <a:spLocks noChangeArrowheads="1"/>
              </p:cNvSpPr>
              <p:nvPr/>
            </p:nvSpPr>
            <p:spPr bwMode="auto">
              <a:xfrm>
                <a:off x="1027" y="959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Oval 109"/>
              <p:cNvSpPr>
                <a:spLocks noChangeArrowheads="1"/>
              </p:cNvSpPr>
              <p:nvPr/>
            </p:nvSpPr>
            <p:spPr bwMode="auto">
              <a:xfrm>
                <a:off x="1015" y="98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Oval 110"/>
              <p:cNvSpPr>
                <a:spLocks noChangeArrowheads="1"/>
              </p:cNvSpPr>
              <p:nvPr/>
            </p:nvSpPr>
            <p:spPr bwMode="auto">
              <a:xfrm>
                <a:off x="1137" y="98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Oval 111"/>
              <p:cNvSpPr>
                <a:spLocks noChangeArrowheads="1"/>
              </p:cNvSpPr>
              <p:nvPr/>
            </p:nvSpPr>
            <p:spPr bwMode="auto">
              <a:xfrm>
                <a:off x="1074" y="104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Oval 112"/>
              <p:cNvSpPr>
                <a:spLocks noChangeArrowheads="1"/>
              </p:cNvSpPr>
              <p:nvPr/>
            </p:nvSpPr>
            <p:spPr bwMode="auto">
              <a:xfrm>
                <a:off x="1109" y="1045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Oval 113"/>
              <p:cNvSpPr>
                <a:spLocks noChangeArrowheads="1"/>
              </p:cNvSpPr>
              <p:nvPr/>
            </p:nvSpPr>
            <p:spPr bwMode="auto">
              <a:xfrm>
                <a:off x="1043" y="104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Oval 114"/>
              <p:cNvSpPr>
                <a:spLocks noChangeArrowheads="1"/>
              </p:cNvSpPr>
              <p:nvPr/>
            </p:nvSpPr>
            <p:spPr bwMode="auto">
              <a:xfrm>
                <a:off x="1124" y="101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Oval 115"/>
              <p:cNvSpPr>
                <a:spLocks noChangeArrowheads="1"/>
              </p:cNvSpPr>
              <p:nvPr/>
            </p:nvSpPr>
            <p:spPr bwMode="auto">
              <a:xfrm>
                <a:off x="1125" y="960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8" name="Oval 116"/>
              <p:cNvSpPr>
                <a:spLocks noChangeArrowheads="1"/>
              </p:cNvSpPr>
              <p:nvPr/>
            </p:nvSpPr>
            <p:spPr bwMode="auto">
              <a:xfrm>
                <a:off x="1027" y="1020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Oval 117"/>
              <p:cNvSpPr>
                <a:spLocks noChangeArrowheads="1"/>
              </p:cNvSpPr>
              <p:nvPr/>
            </p:nvSpPr>
            <p:spPr bwMode="auto">
              <a:xfrm>
                <a:off x="1060" y="960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Oval 118"/>
              <p:cNvSpPr>
                <a:spLocks noChangeArrowheads="1"/>
              </p:cNvSpPr>
              <p:nvPr/>
            </p:nvSpPr>
            <p:spPr bwMode="auto">
              <a:xfrm>
                <a:off x="1093" y="960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Oval 119"/>
              <p:cNvSpPr>
                <a:spLocks noChangeArrowheads="1"/>
              </p:cNvSpPr>
              <p:nvPr/>
            </p:nvSpPr>
            <p:spPr bwMode="auto">
              <a:xfrm>
                <a:off x="1075" y="98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Oval 120"/>
              <p:cNvSpPr>
                <a:spLocks noChangeArrowheads="1"/>
              </p:cNvSpPr>
              <p:nvPr/>
            </p:nvSpPr>
            <p:spPr bwMode="auto">
              <a:xfrm>
                <a:off x="1106" y="9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Oval 121"/>
              <p:cNvSpPr>
                <a:spLocks noChangeArrowheads="1"/>
              </p:cNvSpPr>
              <p:nvPr/>
            </p:nvSpPr>
            <p:spPr bwMode="auto">
              <a:xfrm>
                <a:off x="1045" y="989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Oval 122"/>
              <p:cNvSpPr>
                <a:spLocks noChangeArrowheads="1"/>
              </p:cNvSpPr>
              <p:nvPr/>
            </p:nvSpPr>
            <p:spPr bwMode="auto">
              <a:xfrm>
                <a:off x="1059" y="101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Oval 123"/>
              <p:cNvSpPr>
                <a:spLocks noChangeArrowheads="1"/>
              </p:cNvSpPr>
              <p:nvPr/>
            </p:nvSpPr>
            <p:spPr bwMode="auto">
              <a:xfrm>
                <a:off x="1092" y="1018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17" name="Group 145"/>
            <p:cNvGrpSpPr>
              <a:grpSpLocks/>
            </p:cNvGrpSpPr>
            <p:nvPr/>
          </p:nvGrpSpPr>
          <p:grpSpPr bwMode="auto">
            <a:xfrm>
              <a:off x="228" y="990"/>
              <a:ext cx="234" cy="241"/>
              <a:chOff x="663" y="1103"/>
              <a:chExt cx="185" cy="191"/>
            </a:xfrm>
          </p:grpSpPr>
          <p:sp>
            <p:nvSpPr>
              <p:cNvPr id="28797" name="Oval 125"/>
              <p:cNvSpPr>
                <a:spLocks noChangeArrowheads="1"/>
              </p:cNvSpPr>
              <p:nvPr/>
            </p:nvSpPr>
            <p:spPr bwMode="auto">
              <a:xfrm>
                <a:off x="663" y="1103"/>
                <a:ext cx="185" cy="191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Oval 126"/>
              <p:cNvSpPr>
                <a:spLocks noChangeArrowheads="1"/>
              </p:cNvSpPr>
              <p:nvPr/>
            </p:nvSpPr>
            <p:spPr bwMode="auto">
              <a:xfrm>
                <a:off x="712" y="113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Oval 127"/>
              <p:cNvSpPr>
                <a:spLocks noChangeArrowheads="1"/>
              </p:cNvSpPr>
              <p:nvPr/>
            </p:nvSpPr>
            <p:spPr bwMode="auto">
              <a:xfrm>
                <a:off x="745" y="113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Oval 128"/>
              <p:cNvSpPr>
                <a:spLocks noChangeArrowheads="1"/>
              </p:cNvSpPr>
              <p:nvPr/>
            </p:nvSpPr>
            <p:spPr bwMode="auto">
              <a:xfrm>
                <a:off x="779" y="11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Oval 129"/>
              <p:cNvSpPr>
                <a:spLocks noChangeArrowheads="1"/>
              </p:cNvSpPr>
              <p:nvPr/>
            </p:nvSpPr>
            <p:spPr bwMode="auto">
              <a:xfrm>
                <a:off x="697" y="115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Oval 130"/>
              <p:cNvSpPr>
                <a:spLocks noChangeArrowheads="1"/>
              </p:cNvSpPr>
              <p:nvPr/>
            </p:nvSpPr>
            <p:spPr bwMode="auto">
              <a:xfrm>
                <a:off x="686" y="1188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Oval 131"/>
              <p:cNvSpPr>
                <a:spLocks noChangeArrowheads="1"/>
              </p:cNvSpPr>
              <p:nvPr/>
            </p:nvSpPr>
            <p:spPr bwMode="auto">
              <a:xfrm>
                <a:off x="808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Oval 132"/>
              <p:cNvSpPr>
                <a:spLocks noChangeArrowheads="1"/>
              </p:cNvSpPr>
              <p:nvPr/>
            </p:nvSpPr>
            <p:spPr bwMode="auto">
              <a:xfrm>
                <a:off x="745" y="124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Oval 133"/>
              <p:cNvSpPr>
                <a:spLocks noChangeArrowheads="1"/>
              </p:cNvSpPr>
              <p:nvPr/>
            </p:nvSpPr>
            <p:spPr bwMode="auto">
              <a:xfrm>
                <a:off x="780" y="124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Oval 134"/>
              <p:cNvSpPr>
                <a:spLocks noChangeArrowheads="1"/>
              </p:cNvSpPr>
              <p:nvPr/>
            </p:nvSpPr>
            <p:spPr bwMode="auto">
              <a:xfrm>
                <a:off x="714" y="1246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Oval 135"/>
              <p:cNvSpPr>
                <a:spLocks noChangeArrowheads="1"/>
              </p:cNvSpPr>
              <p:nvPr/>
            </p:nvSpPr>
            <p:spPr bwMode="auto">
              <a:xfrm>
                <a:off x="795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Oval 136"/>
              <p:cNvSpPr>
                <a:spLocks noChangeArrowheads="1"/>
              </p:cNvSpPr>
              <p:nvPr/>
            </p:nvSpPr>
            <p:spPr bwMode="auto">
              <a:xfrm>
                <a:off x="796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Oval 137"/>
              <p:cNvSpPr>
                <a:spLocks noChangeArrowheads="1"/>
              </p:cNvSpPr>
              <p:nvPr/>
            </p:nvSpPr>
            <p:spPr bwMode="auto">
              <a:xfrm>
                <a:off x="698" y="121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Oval 138"/>
              <p:cNvSpPr>
                <a:spLocks noChangeArrowheads="1"/>
              </p:cNvSpPr>
              <p:nvPr/>
            </p:nvSpPr>
            <p:spPr bwMode="auto">
              <a:xfrm>
                <a:off x="731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Oval 139"/>
              <p:cNvSpPr>
                <a:spLocks noChangeArrowheads="1"/>
              </p:cNvSpPr>
              <p:nvPr/>
            </p:nvSpPr>
            <p:spPr bwMode="auto">
              <a:xfrm>
                <a:off x="764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Oval 140"/>
              <p:cNvSpPr>
                <a:spLocks noChangeArrowheads="1"/>
              </p:cNvSpPr>
              <p:nvPr/>
            </p:nvSpPr>
            <p:spPr bwMode="auto">
              <a:xfrm>
                <a:off x="746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Oval 141"/>
              <p:cNvSpPr>
                <a:spLocks noChangeArrowheads="1"/>
              </p:cNvSpPr>
              <p:nvPr/>
            </p:nvSpPr>
            <p:spPr bwMode="auto">
              <a:xfrm>
                <a:off x="777" y="118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Oval 142"/>
              <p:cNvSpPr>
                <a:spLocks noChangeArrowheads="1"/>
              </p:cNvSpPr>
              <p:nvPr/>
            </p:nvSpPr>
            <p:spPr bwMode="auto">
              <a:xfrm>
                <a:off x="715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Oval 143"/>
              <p:cNvSpPr>
                <a:spLocks noChangeArrowheads="1"/>
              </p:cNvSpPr>
              <p:nvPr/>
            </p:nvSpPr>
            <p:spPr bwMode="auto">
              <a:xfrm>
                <a:off x="730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Oval 144"/>
              <p:cNvSpPr>
                <a:spLocks noChangeArrowheads="1"/>
              </p:cNvSpPr>
              <p:nvPr/>
            </p:nvSpPr>
            <p:spPr bwMode="auto">
              <a:xfrm>
                <a:off x="762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18" name="Rectangle 146"/>
            <p:cNvSpPr>
              <a:spLocks noChangeArrowheads="1"/>
            </p:cNvSpPr>
            <p:nvPr/>
          </p:nvSpPr>
          <p:spPr bwMode="auto">
            <a:xfrm>
              <a:off x="535" y="1427"/>
              <a:ext cx="17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Rectangle 147"/>
            <p:cNvSpPr>
              <a:spLocks noChangeArrowheads="1"/>
            </p:cNvSpPr>
            <p:nvPr/>
          </p:nvSpPr>
          <p:spPr bwMode="auto">
            <a:xfrm>
              <a:off x="564" y="1449"/>
              <a:ext cx="9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 New Roman" pitchFamily="18" charset="0"/>
                </a:rPr>
                <a:t>Cu</a:t>
              </a:r>
              <a:endParaRPr lang="en-US"/>
            </a:p>
          </p:txBody>
        </p:sp>
        <p:grpSp>
          <p:nvGrpSpPr>
            <p:cNvPr id="28840" name="Group 168"/>
            <p:cNvGrpSpPr>
              <a:grpSpLocks/>
            </p:cNvGrpSpPr>
            <p:nvPr/>
          </p:nvGrpSpPr>
          <p:grpSpPr bwMode="auto">
            <a:xfrm>
              <a:off x="787" y="990"/>
              <a:ext cx="234" cy="241"/>
              <a:chOff x="1105" y="1103"/>
              <a:chExt cx="185" cy="191"/>
            </a:xfrm>
          </p:grpSpPr>
          <p:sp>
            <p:nvSpPr>
              <p:cNvPr id="28820" name="Oval 148"/>
              <p:cNvSpPr>
                <a:spLocks noChangeArrowheads="1"/>
              </p:cNvSpPr>
              <p:nvPr/>
            </p:nvSpPr>
            <p:spPr bwMode="auto">
              <a:xfrm>
                <a:off x="1105" y="1103"/>
                <a:ext cx="185" cy="191"/>
              </a:xfrm>
              <a:prstGeom prst="ellipse">
                <a:avLst/>
              </a:prstGeom>
              <a:solidFill>
                <a:srgbClr val="FFCC66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Oval 149"/>
              <p:cNvSpPr>
                <a:spLocks noChangeArrowheads="1"/>
              </p:cNvSpPr>
              <p:nvPr/>
            </p:nvSpPr>
            <p:spPr bwMode="auto">
              <a:xfrm>
                <a:off x="1154" y="113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Oval 150"/>
              <p:cNvSpPr>
                <a:spLocks noChangeArrowheads="1"/>
              </p:cNvSpPr>
              <p:nvPr/>
            </p:nvSpPr>
            <p:spPr bwMode="auto">
              <a:xfrm>
                <a:off x="1187" y="1132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Oval 151"/>
              <p:cNvSpPr>
                <a:spLocks noChangeArrowheads="1"/>
              </p:cNvSpPr>
              <p:nvPr/>
            </p:nvSpPr>
            <p:spPr bwMode="auto">
              <a:xfrm>
                <a:off x="1221" y="1133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/>
            </p:nvSpPr>
            <p:spPr bwMode="auto">
              <a:xfrm>
                <a:off x="1139" y="115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Oval 153"/>
              <p:cNvSpPr>
                <a:spLocks noChangeArrowheads="1"/>
              </p:cNvSpPr>
              <p:nvPr/>
            </p:nvSpPr>
            <p:spPr bwMode="auto">
              <a:xfrm>
                <a:off x="1128" y="1188"/>
                <a:ext cx="18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Oval 154"/>
              <p:cNvSpPr>
                <a:spLocks noChangeArrowheads="1"/>
              </p:cNvSpPr>
              <p:nvPr/>
            </p:nvSpPr>
            <p:spPr bwMode="auto">
              <a:xfrm>
                <a:off x="1250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Oval 155"/>
              <p:cNvSpPr>
                <a:spLocks noChangeArrowheads="1"/>
              </p:cNvSpPr>
              <p:nvPr/>
            </p:nvSpPr>
            <p:spPr bwMode="auto">
              <a:xfrm>
                <a:off x="1187" y="1247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Oval 156"/>
              <p:cNvSpPr>
                <a:spLocks noChangeArrowheads="1"/>
              </p:cNvSpPr>
              <p:nvPr/>
            </p:nvSpPr>
            <p:spPr bwMode="auto">
              <a:xfrm>
                <a:off x="1222" y="1245"/>
                <a:ext cx="18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Oval 157"/>
              <p:cNvSpPr>
                <a:spLocks noChangeArrowheads="1"/>
              </p:cNvSpPr>
              <p:nvPr/>
            </p:nvSpPr>
            <p:spPr bwMode="auto">
              <a:xfrm>
                <a:off x="1156" y="1246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Oval 158"/>
              <p:cNvSpPr>
                <a:spLocks noChangeArrowheads="1"/>
              </p:cNvSpPr>
              <p:nvPr/>
            </p:nvSpPr>
            <p:spPr bwMode="auto">
              <a:xfrm>
                <a:off x="1237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Oval 159"/>
              <p:cNvSpPr>
                <a:spLocks noChangeArrowheads="1"/>
              </p:cNvSpPr>
              <p:nvPr/>
            </p:nvSpPr>
            <p:spPr bwMode="auto">
              <a:xfrm>
                <a:off x="1238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Oval 160"/>
              <p:cNvSpPr>
                <a:spLocks noChangeArrowheads="1"/>
              </p:cNvSpPr>
              <p:nvPr/>
            </p:nvSpPr>
            <p:spPr bwMode="auto">
              <a:xfrm>
                <a:off x="1140" y="1219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Oval 161"/>
              <p:cNvSpPr>
                <a:spLocks noChangeArrowheads="1"/>
              </p:cNvSpPr>
              <p:nvPr/>
            </p:nvSpPr>
            <p:spPr bwMode="auto">
              <a:xfrm>
                <a:off x="1173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Oval 162"/>
              <p:cNvSpPr>
                <a:spLocks noChangeArrowheads="1"/>
              </p:cNvSpPr>
              <p:nvPr/>
            </p:nvSpPr>
            <p:spPr bwMode="auto">
              <a:xfrm>
                <a:off x="1206" y="1159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Oval 163"/>
              <p:cNvSpPr>
                <a:spLocks noChangeArrowheads="1"/>
              </p:cNvSpPr>
              <p:nvPr/>
            </p:nvSpPr>
            <p:spPr bwMode="auto">
              <a:xfrm>
                <a:off x="1188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Oval 164"/>
              <p:cNvSpPr>
                <a:spLocks noChangeArrowheads="1"/>
              </p:cNvSpPr>
              <p:nvPr/>
            </p:nvSpPr>
            <p:spPr bwMode="auto">
              <a:xfrm>
                <a:off x="1219" y="1188"/>
                <a:ext cx="19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Oval 165"/>
              <p:cNvSpPr>
                <a:spLocks noChangeArrowheads="1"/>
              </p:cNvSpPr>
              <p:nvPr/>
            </p:nvSpPr>
            <p:spPr bwMode="auto">
              <a:xfrm>
                <a:off x="1157" y="1188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Oval 166"/>
              <p:cNvSpPr>
                <a:spLocks noChangeArrowheads="1"/>
              </p:cNvSpPr>
              <p:nvPr/>
            </p:nvSpPr>
            <p:spPr bwMode="auto">
              <a:xfrm>
                <a:off x="1172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Oval 167"/>
              <p:cNvSpPr>
                <a:spLocks noChangeArrowheads="1"/>
              </p:cNvSpPr>
              <p:nvPr/>
            </p:nvSpPr>
            <p:spPr bwMode="auto">
              <a:xfrm>
                <a:off x="1204" y="1217"/>
                <a:ext cx="19" cy="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41" name="Freeform 169"/>
            <p:cNvSpPr>
              <a:spLocks/>
            </p:cNvSpPr>
            <p:nvPr/>
          </p:nvSpPr>
          <p:spPr bwMode="auto">
            <a:xfrm>
              <a:off x="860" y="1218"/>
              <a:ext cx="709" cy="2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673" y="570"/>
                </a:cxn>
                <a:cxn ang="0">
                  <a:pos x="1679" y="552"/>
                </a:cxn>
                <a:cxn ang="0">
                  <a:pos x="6" y="0"/>
                </a:cxn>
              </a:cxnLst>
              <a:rect l="0" t="0" r="r" b="b"/>
              <a:pathLst>
                <a:path w="1679" h="570">
                  <a:moveTo>
                    <a:pt x="6" y="0"/>
                  </a:moveTo>
                  <a:lnTo>
                    <a:pt x="0" y="18"/>
                  </a:lnTo>
                  <a:lnTo>
                    <a:pt x="1673" y="570"/>
                  </a:lnTo>
                  <a:lnTo>
                    <a:pt x="1679" y="55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170"/>
            <p:cNvSpPr>
              <a:spLocks/>
            </p:cNvSpPr>
            <p:nvPr/>
          </p:nvSpPr>
          <p:spPr bwMode="auto">
            <a:xfrm>
              <a:off x="858" y="737"/>
              <a:ext cx="759" cy="266"/>
            </a:xfrm>
            <a:custGeom>
              <a:avLst/>
              <a:gdLst/>
              <a:ahLst/>
              <a:cxnLst>
                <a:cxn ang="0">
                  <a:pos x="0" y="615"/>
                </a:cxn>
                <a:cxn ang="0">
                  <a:pos x="6" y="633"/>
                </a:cxn>
                <a:cxn ang="0">
                  <a:pos x="1801" y="18"/>
                </a:cxn>
                <a:cxn ang="0">
                  <a:pos x="1795" y="0"/>
                </a:cxn>
                <a:cxn ang="0">
                  <a:pos x="0" y="615"/>
                </a:cxn>
              </a:cxnLst>
              <a:rect l="0" t="0" r="r" b="b"/>
              <a:pathLst>
                <a:path w="1801" h="633">
                  <a:moveTo>
                    <a:pt x="0" y="615"/>
                  </a:moveTo>
                  <a:lnTo>
                    <a:pt x="6" y="633"/>
                  </a:lnTo>
                  <a:lnTo>
                    <a:pt x="1801" y="18"/>
                  </a:lnTo>
                  <a:lnTo>
                    <a:pt x="1795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63" name="Group 191"/>
            <p:cNvGrpSpPr>
              <a:grpSpLocks/>
            </p:cNvGrpSpPr>
            <p:nvPr/>
          </p:nvGrpSpPr>
          <p:grpSpPr bwMode="auto">
            <a:xfrm>
              <a:off x="1315" y="742"/>
              <a:ext cx="688" cy="724"/>
              <a:chOff x="1522" y="907"/>
              <a:chExt cx="544" cy="573"/>
            </a:xfrm>
          </p:grpSpPr>
          <p:sp>
            <p:nvSpPr>
              <p:cNvPr id="28843" name="Oval 171"/>
              <p:cNvSpPr>
                <a:spLocks noChangeArrowheads="1"/>
              </p:cNvSpPr>
              <p:nvPr/>
            </p:nvSpPr>
            <p:spPr bwMode="auto">
              <a:xfrm>
                <a:off x="1522" y="907"/>
                <a:ext cx="544" cy="573"/>
              </a:xfrm>
              <a:prstGeom prst="ellipse">
                <a:avLst/>
              </a:prstGeom>
              <a:solidFill>
                <a:srgbClr val="FFCC66"/>
              </a:solidFill>
              <a:ln w="206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Oval 172"/>
              <p:cNvSpPr>
                <a:spLocks noChangeArrowheads="1"/>
              </p:cNvSpPr>
              <p:nvPr/>
            </p:nvSpPr>
            <p:spPr bwMode="auto">
              <a:xfrm>
                <a:off x="1666" y="990"/>
                <a:ext cx="60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Oval 173"/>
              <p:cNvSpPr>
                <a:spLocks noChangeArrowheads="1"/>
              </p:cNvSpPr>
              <p:nvPr/>
            </p:nvSpPr>
            <p:spPr bwMode="auto">
              <a:xfrm>
                <a:off x="1766" y="990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Oval 174"/>
              <p:cNvSpPr>
                <a:spLocks noChangeArrowheads="1"/>
              </p:cNvSpPr>
              <p:nvPr/>
            </p:nvSpPr>
            <p:spPr bwMode="auto">
              <a:xfrm>
                <a:off x="1909" y="1084"/>
                <a:ext cx="60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Oval 175"/>
              <p:cNvSpPr>
                <a:spLocks noChangeArrowheads="1"/>
              </p:cNvSpPr>
              <p:nvPr/>
            </p:nvSpPr>
            <p:spPr bwMode="auto">
              <a:xfrm>
                <a:off x="1953" y="1165"/>
                <a:ext cx="60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Oval 176"/>
              <p:cNvSpPr>
                <a:spLocks noChangeArrowheads="1"/>
              </p:cNvSpPr>
              <p:nvPr/>
            </p:nvSpPr>
            <p:spPr bwMode="auto">
              <a:xfrm>
                <a:off x="1618" y="1072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Oval 177"/>
              <p:cNvSpPr>
                <a:spLocks noChangeArrowheads="1"/>
              </p:cNvSpPr>
              <p:nvPr/>
            </p:nvSpPr>
            <p:spPr bwMode="auto">
              <a:xfrm>
                <a:off x="1906" y="1256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Oval 178"/>
              <p:cNvSpPr>
                <a:spLocks noChangeArrowheads="1"/>
              </p:cNvSpPr>
              <p:nvPr/>
            </p:nvSpPr>
            <p:spPr bwMode="auto">
              <a:xfrm>
                <a:off x="1860" y="1341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Oval 179"/>
              <p:cNvSpPr>
                <a:spLocks noChangeArrowheads="1"/>
              </p:cNvSpPr>
              <p:nvPr/>
            </p:nvSpPr>
            <p:spPr bwMode="auto">
              <a:xfrm>
                <a:off x="1769" y="1339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Oval 180"/>
              <p:cNvSpPr>
                <a:spLocks noChangeArrowheads="1"/>
              </p:cNvSpPr>
              <p:nvPr/>
            </p:nvSpPr>
            <p:spPr bwMode="auto">
              <a:xfrm>
                <a:off x="1568" y="1163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Oval 181"/>
              <p:cNvSpPr>
                <a:spLocks noChangeArrowheads="1"/>
              </p:cNvSpPr>
              <p:nvPr/>
            </p:nvSpPr>
            <p:spPr bwMode="auto">
              <a:xfrm>
                <a:off x="1619" y="1255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Oval 182"/>
              <p:cNvSpPr>
                <a:spLocks noChangeArrowheads="1"/>
              </p:cNvSpPr>
              <p:nvPr/>
            </p:nvSpPr>
            <p:spPr bwMode="auto">
              <a:xfrm>
                <a:off x="1811" y="1254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Oval 183"/>
              <p:cNvSpPr>
                <a:spLocks noChangeArrowheads="1"/>
              </p:cNvSpPr>
              <p:nvPr/>
            </p:nvSpPr>
            <p:spPr bwMode="auto">
              <a:xfrm>
                <a:off x="1716" y="1252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Oval 184"/>
              <p:cNvSpPr>
                <a:spLocks noChangeArrowheads="1"/>
              </p:cNvSpPr>
              <p:nvPr/>
            </p:nvSpPr>
            <p:spPr bwMode="auto">
              <a:xfrm>
                <a:off x="1664" y="1162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Oval 185"/>
              <p:cNvSpPr>
                <a:spLocks noChangeArrowheads="1"/>
              </p:cNvSpPr>
              <p:nvPr/>
            </p:nvSpPr>
            <p:spPr bwMode="auto">
              <a:xfrm>
                <a:off x="1856" y="1165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Oval 186"/>
              <p:cNvSpPr>
                <a:spLocks noChangeArrowheads="1"/>
              </p:cNvSpPr>
              <p:nvPr/>
            </p:nvSpPr>
            <p:spPr bwMode="auto">
              <a:xfrm>
                <a:off x="1717" y="1081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Oval 187"/>
              <p:cNvSpPr>
                <a:spLocks noChangeArrowheads="1"/>
              </p:cNvSpPr>
              <p:nvPr/>
            </p:nvSpPr>
            <p:spPr bwMode="auto">
              <a:xfrm>
                <a:off x="1812" y="1080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Oval 188"/>
              <p:cNvSpPr>
                <a:spLocks noChangeArrowheads="1"/>
              </p:cNvSpPr>
              <p:nvPr/>
            </p:nvSpPr>
            <p:spPr bwMode="auto">
              <a:xfrm>
                <a:off x="1763" y="1161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Oval 189"/>
              <p:cNvSpPr>
                <a:spLocks noChangeArrowheads="1"/>
              </p:cNvSpPr>
              <p:nvPr/>
            </p:nvSpPr>
            <p:spPr bwMode="auto">
              <a:xfrm>
                <a:off x="1672" y="1338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Oval 190"/>
              <p:cNvSpPr>
                <a:spLocks noChangeArrowheads="1"/>
              </p:cNvSpPr>
              <p:nvPr/>
            </p:nvSpPr>
            <p:spPr bwMode="auto">
              <a:xfrm>
                <a:off x="1859" y="992"/>
                <a:ext cx="59" cy="6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6" name="Group 194"/>
            <p:cNvGrpSpPr>
              <a:grpSpLocks/>
            </p:cNvGrpSpPr>
            <p:nvPr/>
          </p:nvGrpSpPr>
          <p:grpSpPr bwMode="auto">
            <a:xfrm>
              <a:off x="1860" y="1014"/>
              <a:ext cx="309" cy="97"/>
              <a:chOff x="1953" y="1122"/>
              <a:chExt cx="244" cy="77"/>
            </a:xfrm>
          </p:grpSpPr>
          <p:sp>
            <p:nvSpPr>
              <p:cNvPr id="28864" name="Freeform 192"/>
              <p:cNvSpPr>
                <a:spLocks/>
              </p:cNvSpPr>
              <p:nvPr/>
            </p:nvSpPr>
            <p:spPr bwMode="auto">
              <a:xfrm>
                <a:off x="1986" y="1131"/>
                <a:ext cx="211" cy="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8"/>
                  </a:cxn>
                  <a:cxn ang="0">
                    <a:pos x="628" y="204"/>
                  </a:cxn>
                  <a:cxn ang="0">
                    <a:pos x="632" y="186"/>
                  </a:cxn>
                  <a:cxn ang="0">
                    <a:pos x="5" y="0"/>
                  </a:cxn>
                </a:cxnLst>
                <a:rect l="0" t="0" r="r" b="b"/>
                <a:pathLst>
                  <a:path w="632" h="204">
                    <a:moveTo>
                      <a:pt x="5" y="0"/>
                    </a:moveTo>
                    <a:lnTo>
                      <a:pt x="0" y="18"/>
                    </a:lnTo>
                    <a:lnTo>
                      <a:pt x="628" y="204"/>
                    </a:lnTo>
                    <a:lnTo>
                      <a:pt x="632" y="18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193"/>
              <p:cNvSpPr>
                <a:spLocks/>
              </p:cNvSpPr>
              <p:nvPr/>
            </p:nvSpPr>
            <p:spPr bwMode="auto">
              <a:xfrm>
                <a:off x="1953" y="1122"/>
                <a:ext cx="56" cy="33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5"/>
                  </a:cxn>
                  <a:cxn ang="0">
                    <a:pos x="139" y="100"/>
                  </a:cxn>
                  <a:cxn ang="0">
                    <a:pos x="105" y="36"/>
                  </a:cxn>
                  <a:cxn ang="0">
                    <a:pos x="167" y="0"/>
                  </a:cxn>
                </a:cxnLst>
                <a:rect l="0" t="0" r="r" b="b"/>
                <a:pathLst>
                  <a:path w="167" h="100">
                    <a:moveTo>
                      <a:pt x="167" y="0"/>
                    </a:moveTo>
                    <a:lnTo>
                      <a:pt x="0" y="5"/>
                    </a:lnTo>
                    <a:lnTo>
                      <a:pt x="139" y="100"/>
                    </a:lnTo>
                    <a:lnTo>
                      <a:pt x="105" y="3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9" name="Group 197"/>
            <p:cNvGrpSpPr>
              <a:grpSpLocks/>
            </p:cNvGrpSpPr>
            <p:nvPr/>
          </p:nvGrpSpPr>
          <p:grpSpPr bwMode="auto">
            <a:xfrm>
              <a:off x="1900" y="1082"/>
              <a:ext cx="274" cy="44"/>
              <a:chOff x="1984" y="1176"/>
              <a:chExt cx="217" cy="35"/>
            </a:xfrm>
          </p:grpSpPr>
          <p:sp>
            <p:nvSpPr>
              <p:cNvPr id="28867" name="Freeform 195"/>
              <p:cNvSpPr>
                <a:spLocks/>
              </p:cNvSpPr>
              <p:nvPr/>
            </p:nvSpPr>
            <p:spPr bwMode="auto">
              <a:xfrm>
                <a:off x="2019" y="1191"/>
                <a:ext cx="18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546" y="27"/>
                  </a:cxn>
                  <a:cxn ang="0">
                    <a:pos x="546" y="8"/>
                  </a:cxn>
                  <a:cxn ang="0">
                    <a:pos x="0" y="0"/>
                  </a:cxn>
                </a:cxnLst>
                <a:rect l="0" t="0" r="r" b="b"/>
                <a:pathLst>
                  <a:path w="546" h="27">
                    <a:moveTo>
                      <a:pt x="0" y="0"/>
                    </a:moveTo>
                    <a:lnTo>
                      <a:pt x="0" y="20"/>
                    </a:lnTo>
                    <a:lnTo>
                      <a:pt x="546" y="27"/>
                    </a:lnTo>
                    <a:lnTo>
                      <a:pt x="54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196"/>
              <p:cNvSpPr>
                <a:spLocks/>
              </p:cNvSpPr>
              <p:nvPr/>
            </p:nvSpPr>
            <p:spPr bwMode="auto">
              <a:xfrm>
                <a:off x="1984" y="1176"/>
                <a:ext cx="52" cy="35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0" y="52"/>
                  </a:cxn>
                  <a:cxn ang="0">
                    <a:pos x="158" y="105"/>
                  </a:cxn>
                  <a:cxn ang="0">
                    <a:pos x="109" y="53"/>
                  </a:cxn>
                  <a:cxn ang="0">
                    <a:pos x="158" y="0"/>
                  </a:cxn>
                </a:cxnLst>
                <a:rect l="0" t="0" r="r" b="b"/>
                <a:pathLst>
                  <a:path w="158" h="105">
                    <a:moveTo>
                      <a:pt x="158" y="0"/>
                    </a:moveTo>
                    <a:lnTo>
                      <a:pt x="0" y="52"/>
                    </a:lnTo>
                    <a:lnTo>
                      <a:pt x="158" y="105"/>
                    </a:lnTo>
                    <a:lnTo>
                      <a:pt x="109" y="5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72" name="Group 200"/>
            <p:cNvGrpSpPr>
              <a:grpSpLocks/>
            </p:cNvGrpSpPr>
            <p:nvPr/>
          </p:nvGrpSpPr>
          <p:grpSpPr bwMode="auto">
            <a:xfrm>
              <a:off x="1878" y="854"/>
              <a:ext cx="220" cy="66"/>
              <a:chOff x="1967" y="996"/>
              <a:chExt cx="174" cy="52"/>
            </a:xfrm>
          </p:grpSpPr>
          <p:sp>
            <p:nvSpPr>
              <p:cNvPr id="28870" name="Freeform 198"/>
              <p:cNvSpPr>
                <a:spLocks/>
              </p:cNvSpPr>
              <p:nvPr/>
            </p:nvSpPr>
            <p:spPr bwMode="auto">
              <a:xfrm>
                <a:off x="2000" y="996"/>
                <a:ext cx="141" cy="43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5" y="130"/>
                  </a:cxn>
                  <a:cxn ang="0">
                    <a:pos x="422" y="18"/>
                  </a:cxn>
                  <a:cxn ang="0">
                    <a:pos x="418" y="0"/>
                  </a:cxn>
                  <a:cxn ang="0">
                    <a:pos x="0" y="112"/>
                  </a:cxn>
                </a:cxnLst>
                <a:rect l="0" t="0" r="r" b="b"/>
                <a:pathLst>
                  <a:path w="422" h="130">
                    <a:moveTo>
                      <a:pt x="0" y="112"/>
                    </a:moveTo>
                    <a:lnTo>
                      <a:pt x="5" y="130"/>
                    </a:lnTo>
                    <a:lnTo>
                      <a:pt x="422" y="18"/>
                    </a:lnTo>
                    <a:lnTo>
                      <a:pt x="418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199"/>
              <p:cNvSpPr>
                <a:spLocks/>
              </p:cNvSpPr>
              <p:nvPr/>
            </p:nvSpPr>
            <p:spPr bwMode="auto">
              <a:xfrm>
                <a:off x="1967" y="1014"/>
                <a:ext cx="55" cy="3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93"/>
                  </a:cxn>
                  <a:cxn ang="0">
                    <a:pos x="167" y="102"/>
                  </a:cxn>
                  <a:cxn ang="0">
                    <a:pos x="106" y="64"/>
                  </a:cxn>
                  <a:cxn ang="0">
                    <a:pos x="140" y="0"/>
                  </a:cxn>
                </a:cxnLst>
                <a:rect l="0" t="0" r="r" b="b"/>
                <a:pathLst>
                  <a:path w="167" h="102">
                    <a:moveTo>
                      <a:pt x="140" y="0"/>
                    </a:moveTo>
                    <a:lnTo>
                      <a:pt x="0" y="93"/>
                    </a:lnTo>
                    <a:lnTo>
                      <a:pt x="167" y="102"/>
                    </a:lnTo>
                    <a:lnTo>
                      <a:pt x="106" y="6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3" name="Rectangle 201"/>
            <p:cNvSpPr>
              <a:spLocks noChangeArrowheads="1"/>
            </p:cNvSpPr>
            <p:nvPr/>
          </p:nvSpPr>
          <p:spPr bwMode="auto">
            <a:xfrm>
              <a:off x="2103" y="1278"/>
              <a:ext cx="43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Rectangle 202"/>
            <p:cNvSpPr>
              <a:spLocks noChangeArrowheads="1"/>
            </p:cNvSpPr>
            <p:nvPr/>
          </p:nvSpPr>
          <p:spPr bwMode="auto">
            <a:xfrm>
              <a:off x="2133" y="1299"/>
              <a:ext cx="3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Diffusion</a:t>
              </a:r>
              <a:endParaRPr lang="en-US"/>
            </a:p>
          </p:txBody>
        </p:sp>
        <p:sp>
          <p:nvSpPr>
            <p:cNvPr id="28875" name="Rectangle 203"/>
            <p:cNvSpPr>
              <a:spLocks noChangeArrowheads="1"/>
            </p:cNvSpPr>
            <p:nvPr/>
          </p:nvSpPr>
          <p:spPr bwMode="auto">
            <a:xfrm>
              <a:off x="2133" y="1394"/>
              <a:ext cx="2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Barrier</a:t>
              </a:r>
              <a:endParaRPr lang="en-US"/>
            </a:p>
          </p:txBody>
        </p:sp>
        <p:grpSp>
          <p:nvGrpSpPr>
            <p:cNvPr id="28878" name="Group 206"/>
            <p:cNvGrpSpPr>
              <a:grpSpLocks/>
            </p:cNvGrpSpPr>
            <p:nvPr/>
          </p:nvGrpSpPr>
          <p:grpSpPr bwMode="auto">
            <a:xfrm>
              <a:off x="1939" y="1313"/>
              <a:ext cx="158" cy="81"/>
              <a:chOff x="2015" y="1359"/>
              <a:chExt cx="125" cy="64"/>
            </a:xfrm>
          </p:grpSpPr>
          <p:sp>
            <p:nvSpPr>
              <p:cNvPr id="28876" name="Freeform 204"/>
              <p:cNvSpPr>
                <a:spLocks/>
              </p:cNvSpPr>
              <p:nvPr/>
            </p:nvSpPr>
            <p:spPr bwMode="auto">
              <a:xfrm>
                <a:off x="2046" y="1373"/>
                <a:ext cx="94" cy="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7"/>
                  </a:cxn>
                  <a:cxn ang="0">
                    <a:pos x="273" y="152"/>
                  </a:cxn>
                  <a:cxn ang="0">
                    <a:pos x="282" y="135"/>
                  </a:cxn>
                  <a:cxn ang="0">
                    <a:pos x="8" y="0"/>
                  </a:cxn>
                </a:cxnLst>
                <a:rect l="0" t="0" r="r" b="b"/>
                <a:pathLst>
                  <a:path w="282" h="152">
                    <a:moveTo>
                      <a:pt x="8" y="0"/>
                    </a:moveTo>
                    <a:lnTo>
                      <a:pt x="0" y="17"/>
                    </a:lnTo>
                    <a:lnTo>
                      <a:pt x="273" y="152"/>
                    </a:lnTo>
                    <a:lnTo>
                      <a:pt x="282" y="1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205"/>
              <p:cNvSpPr>
                <a:spLocks/>
              </p:cNvSpPr>
              <p:nvPr/>
            </p:nvSpPr>
            <p:spPr bwMode="auto">
              <a:xfrm>
                <a:off x="2015" y="1359"/>
                <a:ext cx="55" cy="39"/>
              </a:xfrm>
              <a:custGeom>
                <a:avLst/>
                <a:gdLst/>
                <a:ahLst/>
                <a:cxnLst>
                  <a:cxn ang="0">
                    <a:pos x="165" y="24"/>
                  </a:cxn>
                  <a:cxn ang="0">
                    <a:pos x="0" y="0"/>
                  </a:cxn>
                  <a:cxn ang="0">
                    <a:pos x="120" y="118"/>
                  </a:cxn>
                  <a:cxn ang="0">
                    <a:pos x="98" y="50"/>
                  </a:cxn>
                  <a:cxn ang="0">
                    <a:pos x="165" y="24"/>
                  </a:cxn>
                </a:cxnLst>
                <a:rect l="0" t="0" r="r" b="b"/>
                <a:pathLst>
                  <a:path w="165" h="118">
                    <a:moveTo>
                      <a:pt x="165" y="24"/>
                    </a:moveTo>
                    <a:lnTo>
                      <a:pt x="0" y="0"/>
                    </a:lnTo>
                    <a:lnTo>
                      <a:pt x="120" y="118"/>
                    </a:lnTo>
                    <a:lnTo>
                      <a:pt x="98" y="50"/>
                    </a:lnTo>
                    <a:lnTo>
                      <a:pt x="165" y="24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81" name="Group 209"/>
            <p:cNvGrpSpPr>
              <a:grpSpLocks/>
            </p:cNvGrpSpPr>
            <p:nvPr/>
          </p:nvGrpSpPr>
          <p:grpSpPr bwMode="auto">
            <a:xfrm>
              <a:off x="1845" y="1102"/>
              <a:ext cx="329" cy="118"/>
              <a:chOff x="1941" y="1192"/>
              <a:chExt cx="260" cy="93"/>
            </a:xfrm>
          </p:grpSpPr>
          <p:sp>
            <p:nvSpPr>
              <p:cNvPr id="28879" name="Freeform 207"/>
              <p:cNvSpPr>
                <a:spLocks/>
              </p:cNvSpPr>
              <p:nvPr/>
            </p:nvSpPr>
            <p:spPr bwMode="auto">
              <a:xfrm>
                <a:off x="1974" y="1192"/>
                <a:ext cx="227" cy="8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6" y="253"/>
                  </a:cxn>
                  <a:cxn ang="0">
                    <a:pos x="681" y="18"/>
                  </a:cxn>
                  <a:cxn ang="0">
                    <a:pos x="675" y="0"/>
                  </a:cxn>
                  <a:cxn ang="0">
                    <a:pos x="0" y="235"/>
                  </a:cxn>
                </a:cxnLst>
                <a:rect l="0" t="0" r="r" b="b"/>
                <a:pathLst>
                  <a:path w="681" h="253">
                    <a:moveTo>
                      <a:pt x="0" y="235"/>
                    </a:moveTo>
                    <a:lnTo>
                      <a:pt x="6" y="253"/>
                    </a:lnTo>
                    <a:lnTo>
                      <a:pt x="681" y="18"/>
                    </a:lnTo>
                    <a:lnTo>
                      <a:pt x="67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208"/>
              <p:cNvSpPr>
                <a:spLocks/>
              </p:cNvSpPr>
              <p:nvPr/>
            </p:nvSpPr>
            <p:spPr bwMode="auto">
              <a:xfrm>
                <a:off x="1941" y="1251"/>
                <a:ext cx="56" cy="34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0" y="103"/>
                  </a:cxn>
                  <a:cxn ang="0">
                    <a:pos x="167" y="99"/>
                  </a:cxn>
                  <a:cxn ang="0">
                    <a:pos x="103" y="66"/>
                  </a:cxn>
                  <a:cxn ang="0">
                    <a:pos x="134" y="0"/>
                  </a:cxn>
                </a:cxnLst>
                <a:rect l="0" t="0" r="r" b="b"/>
                <a:pathLst>
                  <a:path w="167" h="103">
                    <a:moveTo>
                      <a:pt x="134" y="0"/>
                    </a:moveTo>
                    <a:lnTo>
                      <a:pt x="0" y="103"/>
                    </a:lnTo>
                    <a:lnTo>
                      <a:pt x="167" y="99"/>
                    </a:lnTo>
                    <a:lnTo>
                      <a:pt x="103" y="6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337" name="Group 665"/>
          <p:cNvGrpSpPr>
            <a:grpSpLocks/>
          </p:cNvGrpSpPr>
          <p:nvPr/>
        </p:nvGrpSpPr>
        <p:grpSpPr bwMode="auto">
          <a:xfrm>
            <a:off x="304800" y="4873625"/>
            <a:ext cx="3771900" cy="1450975"/>
            <a:chOff x="575" y="2947"/>
            <a:chExt cx="1993" cy="767"/>
          </a:xfrm>
        </p:grpSpPr>
        <p:grpSp>
          <p:nvGrpSpPr>
            <p:cNvPr id="29278" name="Group 606"/>
            <p:cNvGrpSpPr>
              <a:grpSpLocks/>
            </p:cNvGrpSpPr>
            <p:nvPr/>
          </p:nvGrpSpPr>
          <p:grpSpPr bwMode="auto">
            <a:xfrm>
              <a:off x="575" y="2947"/>
              <a:ext cx="765" cy="767"/>
              <a:chOff x="575" y="2947"/>
              <a:chExt cx="765" cy="767"/>
            </a:xfrm>
          </p:grpSpPr>
          <p:sp>
            <p:nvSpPr>
              <p:cNvPr id="29044" name="Oval 372"/>
              <p:cNvSpPr>
                <a:spLocks noChangeArrowheads="1"/>
              </p:cNvSpPr>
              <p:nvPr/>
            </p:nvSpPr>
            <p:spPr bwMode="auto">
              <a:xfrm>
                <a:off x="575" y="2947"/>
                <a:ext cx="765" cy="767"/>
              </a:xfrm>
              <a:prstGeom prst="ellipse">
                <a:avLst/>
              </a:prstGeom>
              <a:solidFill>
                <a:srgbClr val="FFCC9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077" name="Group 405"/>
              <p:cNvGrpSpPr>
                <a:grpSpLocks/>
              </p:cNvGrpSpPr>
              <p:nvPr/>
            </p:nvGrpSpPr>
            <p:grpSpPr bwMode="auto">
              <a:xfrm>
                <a:off x="858" y="3230"/>
                <a:ext cx="192" cy="197"/>
                <a:chOff x="858" y="3230"/>
                <a:chExt cx="192" cy="197"/>
              </a:xfrm>
            </p:grpSpPr>
            <p:sp>
              <p:nvSpPr>
                <p:cNvPr id="29045" name="Oval 373"/>
                <p:cNvSpPr>
                  <a:spLocks noChangeArrowheads="1"/>
                </p:cNvSpPr>
                <p:nvPr/>
              </p:nvSpPr>
              <p:spPr bwMode="auto">
                <a:xfrm>
                  <a:off x="858" y="3230"/>
                  <a:ext cx="192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6" name="Oval 374"/>
                <p:cNvSpPr>
                  <a:spLocks noChangeArrowheads="1"/>
                </p:cNvSpPr>
                <p:nvPr/>
              </p:nvSpPr>
              <p:spPr bwMode="auto">
                <a:xfrm>
                  <a:off x="915" y="324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7" name="Oval 375"/>
                <p:cNvSpPr>
                  <a:spLocks noChangeArrowheads="1"/>
                </p:cNvSpPr>
                <p:nvPr/>
              </p:nvSpPr>
              <p:spPr bwMode="auto">
                <a:xfrm>
                  <a:off x="944" y="324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8" name="Oval 376"/>
                <p:cNvSpPr>
                  <a:spLocks noChangeArrowheads="1"/>
                </p:cNvSpPr>
                <p:nvPr/>
              </p:nvSpPr>
              <p:spPr bwMode="auto">
                <a:xfrm>
                  <a:off x="1000" y="326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9" name="Oval 377"/>
                <p:cNvSpPr>
                  <a:spLocks noChangeArrowheads="1"/>
                </p:cNvSpPr>
                <p:nvPr/>
              </p:nvSpPr>
              <p:spPr bwMode="auto">
                <a:xfrm>
                  <a:off x="889" y="326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0" name="Oval 378"/>
                <p:cNvSpPr>
                  <a:spLocks noChangeArrowheads="1"/>
                </p:cNvSpPr>
                <p:nvPr/>
              </p:nvSpPr>
              <p:spPr bwMode="auto">
                <a:xfrm>
                  <a:off x="868" y="331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1" name="Oval 379"/>
                <p:cNvSpPr>
                  <a:spLocks noChangeArrowheads="1"/>
                </p:cNvSpPr>
                <p:nvPr/>
              </p:nvSpPr>
              <p:spPr bwMode="auto">
                <a:xfrm>
                  <a:off x="1022" y="332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2" name="Oval 380"/>
                <p:cNvSpPr>
                  <a:spLocks noChangeArrowheads="1"/>
                </p:cNvSpPr>
                <p:nvPr/>
              </p:nvSpPr>
              <p:spPr bwMode="auto">
                <a:xfrm>
                  <a:off x="944" y="339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3" name="Oval 381"/>
                <p:cNvSpPr>
                  <a:spLocks noChangeArrowheads="1"/>
                </p:cNvSpPr>
                <p:nvPr/>
              </p:nvSpPr>
              <p:spPr bwMode="auto">
                <a:xfrm>
                  <a:off x="1012" y="334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4" name="Oval 382"/>
                <p:cNvSpPr>
                  <a:spLocks noChangeArrowheads="1"/>
                </p:cNvSpPr>
                <p:nvPr/>
              </p:nvSpPr>
              <p:spPr bwMode="auto">
                <a:xfrm>
                  <a:off x="914" y="339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5" name="Oval 383"/>
                <p:cNvSpPr>
                  <a:spLocks noChangeArrowheads="1"/>
                </p:cNvSpPr>
                <p:nvPr/>
              </p:nvSpPr>
              <p:spPr bwMode="auto">
                <a:xfrm>
                  <a:off x="1000" y="3375"/>
                  <a:ext cx="20" cy="1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6" name="Oval 384"/>
                <p:cNvSpPr>
                  <a:spLocks noChangeArrowheads="1"/>
                </p:cNvSpPr>
                <p:nvPr/>
              </p:nvSpPr>
              <p:spPr bwMode="auto">
                <a:xfrm>
                  <a:off x="1014" y="329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7" name="Oval 385"/>
                <p:cNvSpPr>
                  <a:spLocks noChangeArrowheads="1"/>
                </p:cNvSpPr>
                <p:nvPr/>
              </p:nvSpPr>
              <p:spPr bwMode="auto">
                <a:xfrm>
                  <a:off x="889" y="337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8" name="Oval 386"/>
                <p:cNvSpPr>
                  <a:spLocks noChangeArrowheads="1"/>
                </p:cNvSpPr>
                <p:nvPr/>
              </p:nvSpPr>
              <p:spPr bwMode="auto">
                <a:xfrm>
                  <a:off x="874" y="328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9" name="Oval 387"/>
                <p:cNvSpPr>
                  <a:spLocks noChangeArrowheads="1"/>
                </p:cNvSpPr>
                <p:nvPr/>
              </p:nvSpPr>
              <p:spPr bwMode="auto">
                <a:xfrm>
                  <a:off x="974" y="324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0" name="Oval 388"/>
                <p:cNvSpPr>
                  <a:spLocks noChangeArrowheads="1"/>
                </p:cNvSpPr>
                <p:nvPr/>
              </p:nvSpPr>
              <p:spPr bwMode="auto">
                <a:xfrm>
                  <a:off x="997" y="331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1" name="Oval 389"/>
                <p:cNvSpPr>
                  <a:spLocks noChangeArrowheads="1"/>
                </p:cNvSpPr>
                <p:nvPr/>
              </p:nvSpPr>
              <p:spPr bwMode="auto">
                <a:xfrm>
                  <a:off x="987" y="335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2" name="Oval 390"/>
                <p:cNvSpPr>
                  <a:spLocks noChangeArrowheads="1"/>
                </p:cNvSpPr>
                <p:nvPr/>
              </p:nvSpPr>
              <p:spPr bwMode="auto">
                <a:xfrm>
                  <a:off x="875" y="335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3" name="Oval 391"/>
                <p:cNvSpPr>
                  <a:spLocks noChangeArrowheads="1"/>
                </p:cNvSpPr>
                <p:nvPr/>
              </p:nvSpPr>
              <p:spPr bwMode="auto">
                <a:xfrm>
                  <a:off x="954" y="337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4" name="Oval 392"/>
                <p:cNvSpPr>
                  <a:spLocks noChangeArrowheads="1"/>
                </p:cNvSpPr>
                <p:nvPr/>
              </p:nvSpPr>
              <p:spPr bwMode="auto">
                <a:xfrm>
                  <a:off x="974" y="339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5" name="Oval 393"/>
                <p:cNvSpPr>
                  <a:spLocks noChangeArrowheads="1"/>
                </p:cNvSpPr>
                <p:nvPr/>
              </p:nvSpPr>
              <p:spPr bwMode="auto">
                <a:xfrm>
                  <a:off x="891" y="332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6" name="Oval 394"/>
                <p:cNvSpPr>
                  <a:spLocks noChangeArrowheads="1"/>
                </p:cNvSpPr>
                <p:nvPr/>
              </p:nvSpPr>
              <p:spPr bwMode="auto">
                <a:xfrm>
                  <a:off x="898" y="328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7" name="Oval 395"/>
                <p:cNvSpPr>
                  <a:spLocks noChangeArrowheads="1"/>
                </p:cNvSpPr>
                <p:nvPr/>
              </p:nvSpPr>
              <p:spPr bwMode="auto">
                <a:xfrm>
                  <a:off x="933" y="326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8" name="Oval 396"/>
                <p:cNvSpPr>
                  <a:spLocks noChangeArrowheads="1"/>
                </p:cNvSpPr>
                <p:nvPr/>
              </p:nvSpPr>
              <p:spPr bwMode="auto">
                <a:xfrm>
                  <a:off x="976" y="327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9" name="Oval 397"/>
                <p:cNvSpPr>
                  <a:spLocks noChangeArrowheads="1"/>
                </p:cNvSpPr>
                <p:nvPr/>
              </p:nvSpPr>
              <p:spPr bwMode="auto">
                <a:xfrm>
                  <a:off x="912" y="3365"/>
                  <a:ext cx="19" cy="1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076" name="Group 404"/>
                <p:cNvGrpSpPr>
                  <a:grpSpLocks/>
                </p:cNvGrpSpPr>
                <p:nvPr/>
              </p:nvGrpSpPr>
              <p:grpSpPr bwMode="auto">
                <a:xfrm>
                  <a:off x="912" y="3286"/>
                  <a:ext cx="84" cy="85"/>
                  <a:chOff x="912" y="3286"/>
                  <a:chExt cx="84" cy="85"/>
                </a:xfrm>
              </p:grpSpPr>
              <p:grpSp>
                <p:nvGrpSpPr>
                  <p:cNvPr id="29074" name="Group 402"/>
                  <p:cNvGrpSpPr>
                    <a:grpSpLocks/>
                  </p:cNvGrpSpPr>
                  <p:nvPr/>
                </p:nvGrpSpPr>
                <p:grpSpPr bwMode="auto">
                  <a:xfrm>
                    <a:off x="912" y="3286"/>
                    <a:ext cx="84" cy="85"/>
                    <a:chOff x="912" y="3286"/>
                    <a:chExt cx="84" cy="85"/>
                  </a:xfrm>
                </p:grpSpPr>
                <p:pic>
                  <p:nvPicPr>
                    <p:cNvPr id="29070" name="Picture 39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912" y="3286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071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912" y="3286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12" y="1"/>
                        </a:cxn>
                        <a:cxn ang="0">
                          <a:pos x="100" y="2"/>
                        </a:cxn>
                        <a:cxn ang="0">
                          <a:pos x="75" y="10"/>
                        </a:cxn>
                        <a:cxn ang="0">
                          <a:pos x="55" y="21"/>
                        </a:cxn>
                        <a:cxn ang="0">
                          <a:pos x="36" y="37"/>
                        </a:cxn>
                        <a:cxn ang="0">
                          <a:pos x="22" y="55"/>
                        </a:cxn>
                        <a:cxn ang="0">
                          <a:pos x="10" y="77"/>
                        </a:cxn>
                        <a:cxn ang="0">
                          <a:pos x="2" y="101"/>
                        </a:cxn>
                        <a:cxn ang="0">
                          <a:pos x="1" y="113"/>
                        </a:cxn>
                        <a:cxn ang="0">
                          <a:pos x="0" y="126"/>
                        </a:cxn>
                        <a:cxn ang="0">
                          <a:pos x="1" y="138"/>
                        </a:cxn>
                        <a:cxn ang="0">
                          <a:pos x="2" y="151"/>
                        </a:cxn>
                        <a:cxn ang="0">
                          <a:pos x="10" y="175"/>
                        </a:cxn>
                        <a:cxn ang="0">
                          <a:pos x="22" y="197"/>
                        </a:cxn>
                        <a:cxn ang="0">
                          <a:pos x="36" y="216"/>
                        </a:cxn>
                        <a:cxn ang="0">
                          <a:pos x="55" y="231"/>
                        </a:cxn>
                        <a:cxn ang="0">
                          <a:pos x="75" y="242"/>
                        </a:cxn>
                        <a:cxn ang="0">
                          <a:pos x="100" y="250"/>
                        </a:cxn>
                        <a:cxn ang="0">
                          <a:pos x="112" y="252"/>
                        </a:cxn>
                        <a:cxn ang="0">
                          <a:pos x="124" y="252"/>
                        </a:cxn>
                        <a:cxn ang="0">
                          <a:pos x="136" y="252"/>
                        </a:cxn>
                        <a:cxn ang="0">
                          <a:pos x="148" y="250"/>
                        </a:cxn>
                        <a:cxn ang="0">
                          <a:pos x="173" y="242"/>
                        </a:cxn>
                        <a:cxn ang="0">
                          <a:pos x="194" y="231"/>
                        </a:cxn>
                        <a:cxn ang="0">
                          <a:pos x="212" y="216"/>
                        </a:cxn>
                        <a:cxn ang="0">
                          <a:pos x="228" y="197"/>
                        </a:cxn>
                        <a:cxn ang="0">
                          <a:pos x="239" y="175"/>
                        </a:cxn>
                        <a:cxn ang="0">
                          <a:pos x="246" y="151"/>
                        </a:cxn>
                        <a:cxn ang="0">
                          <a:pos x="248" y="138"/>
                        </a:cxn>
                        <a:cxn ang="0">
                          <a:pos x="248" y="126"/>
                        </a:cxn>
                        <a:cxn ang="0">
                          <a:pos x="248" y="113"/>
                        </a:cxn>
                        <a:cxn ang="0">
                          <a:pos x="246" y="101"/>
                        </a:cxn>
                        <a:cxn ang="0">
                          <a:pos x="239" y="77"/>
                        </a:cxn>
                        <a:cxn ang="0">
                          <a:pos x="228" y="55"/>
                        </a:cxn>
                        <a:cxn ang="0">
                          <a:pos x="212" y="37"/>
                        </a:cxn>
                        <a:cxn ang="0">
                          <a:pos x="194" y="21"/>
                        </a:cxn>
                        <a:cxn ang="0">
                          <a:pos x="173" y="10"/>
                        </a:cxn>
                        <a:cxn ang="0">
                          <a:pos x="148" y="2"/>
                        </a:cxn>
                        <a:cxn ang="0">
                          <a:pos x="136" y="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248" h="252">
                          <a:moveTo>
                            <a:pt x="124" y="0"/>
                          </a:moveTo>
                          <a:lnTo>
                            <a:pt x="112" y="1"/>
                          </a:lnTo>
                          <a:lnTo>
                            <a:pt x="100" y="2"/>
                          </a:lnTo>
                          <a:lnTo>
                            <a:pt x="75" y="10"/>
                          </a:lnTo>
                          <a:lnTo>
                            <a:pt x="55" y="21"/>
                          </a:lnTo>
                          <a:lnTo>
                            <a:pt x="36" y="37"/>
                          </a:lnTo>
                          <a:lnTo>
                            <a:pt x="22" y="55"/>
                          </a:lnTo>
                          <a:lnTo>
                            <a:pt x="10" y="77"/>
                          </a:lnTo>
                          <a:lnTo>
                            <a:pt x="2" y="101"/>
                          </a:lnTo>
                          <a:lnTo>
                            <a:pt x="1" y="113"/>
                          </a:lnTo>
                          <a:lnTo>
                            <a:pt x="0" y="126"/>
                          </a:lnTo>
                          <a:lnTo>
                            <a:pt x="1" y="138"/>
                          </a:lnTo>
                          <a:lnTo>
                            <a:pt x="2" y="151"/>
                          </a:lnTo>
                          <a:lnTo>
                            <a:pt x="10" y="175"/>
                          </a:lnTo>
                          <a:lnTo>
                            <a:pt x="22" y="197"/>
                          </a:lnTo>
                          <a:lnTo>
                            <a:pt x="36" y="216"/>
                          </a:lnTo>
                          <a:lnTo>
                            <a:pt x="55" y="231"/>
                          </a:lnTo>
                          <a:lnTo>
                            <a:pt x="75" y="242"/>
                          </a:lnTo>
                          <a:lnTo>
                            <a:pt x="100" y="250"/>
                          </a:lnTo>
                          <a:lnTo>
                            <a:pt x="112" y="252"/>
                          </a:lnTo>
                          <a:lnTo>
                            <a:pt x="124" y="252"/>
                          </a:lnTo>
                          <a:lnTo>
                            <a:pt x="136" y="252"/>
                          </a:lnTo>
                          <a:lnTo>
                            <a:pt x="148" y="250"/>
                          </a:lnTo>
                          <a:lnTo>
                            <a:pt x="173" y="242"/>
                          </a:lnTo>
                          <a:lnTo>
                            <a:pt x="194" y="231"/>
                          </a:lnTo>
                          <a:lnTo>
                            <a:pt x="212" y="216"/>
                          </a:lnTo>
                          <a:lnTo>
                            <a:pt x="228" y="197"/>
                          </a:lnTo>
                          <a:lnTo>
                            <a:pt x="239" y="175"/>
                          </a:lnTo>
                          <a:lnTo>
                            <a:pt x="246" y="151"/>
                          </a:lnTo>
                          <a:lnTo>
                            <a:pt x="248" y="138"/>
                          </a:lnTo>
                          <a:lnTo>
                            <a:pt x="248" y="126"/>
                          </a:lnTo>
                          <a:lnTo>
                            <a:pt x="248" y="113"/>
                          </a:lnTo>
                          <a:lnTo>
                            <a:pt x="246" y="101"/>
                          </a:lnTo>
                          <a:lnTo>
                            <a:pt x="239" y="77"/>
                          </a:lnTo>
                          <a:lnTo>
                            <a:pt x="228" y="55"/>
                          </a:lnTo>
                          <a:lnTo>
                            <a:pt x="212" y="37"/>
                          </a:lnTo>
                          <a:lnTo>
                            <a:pt x="194" y="21"/>
                          </a:lnTo>
                          <a:lnTo>
                            <a:pt x="173" y="10"/>
                          </a:lnTo>
                          <a:lnTo>
                            <a:pt x="148" y="2"/>
                          </a:lnTo>
                          <a:lnTo>
                            <a:pt x="136" y="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72" name="Oval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3286"/>
                      <a:ext cx="83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073" name="Picture 4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912" y="3286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075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286"/>
                    <a:ext cx="83" cy="85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110" name="Group 438"/>
              <p:cNvGrpSpPr>
                <a:grpSpLocks/>
              </p:cNvGrpSpPr>
              <p:nvPr/>
            </p:nvGrpSpPr>
            <p:grpSpPr bwMode="auto">
              <a:xfrm>
                <a:off x="751" y="3438"/>
                <a:ext cx="192" cy="197"/>
                <a:chOff x="751" y="3438"/>
                <a:chExt cx="192" cy="197"/>
              </a:xfrm>
            </p:grpSpPr>
            <p:sp>
              <p:nvSpPr>
                <p:cNvPr id="29078" name="Oval 406"/>
                <p:cNvSpPr>
                  <a:spLocks noChangeArrowheads="1"/>
                </p:cNvSpPr>
                <p:nvPr/>
              </p:nvSpPr>
              <p:spPr bwMode="auto">
                <a:xfrm>
                  <a:off x="751" y="3438"/>
                  <a:ext cx="192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9" name="Oval 407"/>
                <p:cNvSpPr>
                  <a:spLocks noChangeArrowheads="1"/>
                </p:cNvSpPr>
                <p:nvPr/>
              </p:nvSpPr>
              <p:spPr bwMode="auto">
                <a:xfrm>
                  <a:off x="808" y="345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0" name="Oval 408"/>
                <p:cNvSpPr>
                  <a:spLocks noChangeArrowheads="1"/>
                </p:cNvSpPr>
                <p:nvPr/>
              </p:nvSpPr>
              <p:spPr bwMode="auto">
                <a:xfrm>
                  <a:off x="836" y="344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1" name="Oval 409"/>
                <p:cNvSpPr>
                  <a:spLocks noChangeArrowheads="1"/>
                </p:cNvSpPr>
                <p:nvPr/>
              </p:nvSpPr>
              <p:spPr bwMode="auto">
                <a:xfrm>
                  <a:off x="892" y="347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2" name="Oval 410"/>
                <p:cNvSpPr>
                  <a:spLocks noChangeArrowheads="1"/>
                </p:cNvSpPr>
                <p:nvPr/>
              </p:nvSpPr>
              <p:spPr bwMode="auto">
                <a:xfrm>
                  <a:off x="782" y="347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3" name="Oval 411"/>
                <p:cNvSpPr>
                  <a:spLocks noChangeArrowheads="1"/>
                </p:cNvSpPr>
                <p:nvPr/>
              </p:nvSpPr>
              <p:spPr bwMode="auto">
                <a:xfrm>
                  <a:off x="760" y="352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4" name="Oval 412"/>
                <p:cNvSpPr>
                  <a:spLocks noChangeArrowheads="1"/>
                </p:cNvSpPr>
                <p:nvPr/>
              </p:nvSpPr>
              <p:spPr bwMode="auto">
                <a:xfrm>
                  <a:off x="915" y="352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5" name="Oval 413"/>
                <p:cNvSpPr>
                  <a:spLocks noChangeArrowheads="1"/>
                </p:cNvSpPr>
                <p:nvPr/>
              </p:nvSpPr>
              <p:spPr bwMode="auto">
                <a:xfrm>
                  <a:off x="837" y="360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6" name="Oval 414"/>
                <p:cNvSpPr>
                  <a:spLocks noChangeArrowheads="1"/>
                </p:cNvSpPr>
                <p:nvPr/>
              </p:nvSpPr>
              <p:spPr bwMode="auto">
                <a:xfrm>
                  <a:off x="905" y="355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7" name="Oval 415"/>
                <p:cNvSpPr>
                  <a:spLocks noChangeArrowheads="1"/>
                </p:cNvSpPr>
                <p:nvPr/>
              </p:nvSpPr>
              <p:spPr bwMode="auto">
                <a:xfrm>
                  <a:off x="807" y="359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8" name="Oval 416"/>
                <p:cNvSpPr>
                  <a:spLocks noChangeArrowheads="1"/>
                </p:cNvSpPr>
                <p:nvPr/>
              </p:nvSpPr>
              <p:spPr bwMode="auto">
                <a:xfrm>
                  <a:off x="893" y="358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9" name="Oval 417"/>
                <p:cNvSpPr>
                  <a:spLocks noChangeArrowheads="1"/>
                </p:cNvSpPr>
                <p:nvPr/>
              </p:nvSpPr>
              <p:spPr bwMode="auto">
                <a:xfrm>
                  <a:off x="907" y="349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0" name="Oval 418"/>
                <p:cNvSpPr>
                  <a:spLocks noChangeArrowheads="1"/>
                </p:cNvSpPr>
                <p:nvPr/>
              </p:nvSpPr>
              <p:spPr bwMode="auto">
                <a:xfrm>
                  <a:off x="782" y="358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1" name="Oval 419"/>
                <p:cNvSpPr>
                  <a:spLocks noChangeArrowheads="1"/>
                </p:cNvSpPr>
                <p:nvPr/>
              </p:nvSpPr>
              <p:spPr bwMode="auto">
                <a:xfrm>
                  <a:off x="767" y="349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2" name="Oval 420"/>
                <p:cNvSpPr>
                  <a:spLocks noChangeArrowheads="1"/>
                </p:cNvSpPr>
                <p:nvPr/>
              </p:nvSpPr>
              <p:spPr bwMode="auto">
                <a:xfrm>
                  <a:off x="866" y="345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3" name="Oval 421"/>
                <p:cNvSpPr>
                  <a:spLocks noChangeArrowheads="1"/>
                </p:cNvSpPr>
                <p:nvPr/>
              </p:nvSpPr>
              <p:spPr bwMode="auto">
                <a:xfrm>
                  <a:off x="890" y="351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4" name="Oval 422"/>
                <p:cNvSpPr>
                  <a:spLocks noChangeArrowheads="1"/>
                </p:cNvSpPr>
                <p:nvPr/>
              </p:nvSpPr>
              <p:spPr bwMode="auto">
                <a:xfrm>
                  <a:off x="879" y="355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5" name="Oval 423"/>
                <p:cNvSpPr>
                  <a:spLocks noChangeArrowheads="1"/>
                </p:cNvSpPr>
                <p:nvPr/>
              </p:nvSpPr>
              <p:spPr bwMode="auto">
                <a:xfrm>
                  <a:off x="768" y="355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6" name="Oval 424"/>
                <p:cNvSpPr>
                  <a:spLocks noChangeArrowheads="1"/>
                </p:cNvSpPr>
                <p:nvPr/>
              </p:nvSpPr>
              <p:spPr bwMode="auto">
                <a:xfrm>
                  <a:off x="847" y="3582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7" name="Oval 425"/>
                <p:cNvSpPr>
                  <a:spLocks noChangeArrowheads="1"/>
                </p:cNvSpPr>
                <p:nvPr/>
              </p:nvSpPr>
              <p:spPr bwMode="auto">
                <a:xfrm>
                  <a:off x="867" y="359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8" name="Oval 426"/>
                <p:cNvSpPr>
                  <a:spLocks noChangeArrowheads="1"/>
                </p:cNvSpPr>
                <p:nvPr/>
              </p:nvSpPr>
              <p:spPr bwMode="auto">
                <a:xfrm>
                  <a:off x="784" y="353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9" name="Oval 427"/>
                <p:cNvSpPr>
                  <a:spLocks noChangeArrowheads="1"/>
                </p:cNvSpPr>
                <p:nvPr/>
              </p:nvSpPr>
              <p:spPr bwMode="auto">
                <a:xfrm>
                  <a:off x="791" y="349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0" name="Oval 428"/>
                <p:cNvSpPr>
                  <a:spLocks noChangeArrowheads="1"/>
                </p:cNvSpPr>
                <p:nvPr/>
              </p:nvSpPr>
              <p:spPr bwMode="auto">
                <a:xfrm>
                  <a:off x="826" y="3472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1" name="Oval 429"/>
                <p:cNvSpPr>
                  <a:spLocks noChangeArrowheads="1"/>
                </p:cNvSpPr>
                <p:nvPr/>
              </p:nvSpPr>
              <p:spPr bwMode="auto">
                <a:xfrm>
                  <a:off x="868" y="348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2" name="Oval 430"/>
                <p:cNvSpPr>
                  <a:spLocks noChangeArrowheads="1"/>
                </p:cNvSpPr>
                <p:nvPr/>
              </p:nvSpPr>
              <p:spPr bwMode="auto">
                <a:xfrm>
                  <a:off x="804" y="357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09" name="Group 437"/>
                <p:cNvGrpSpPr>
                  <a:grpSpLocks/>
                </p:cNvGrpSpPr>
                <p:nvPr/>
              </p:nvGrpSpPr>
              <p:grpSpPr bwMode="auto">
                <a:xfrm>
                  <a:off x="805" y="3494"/>
                  <a:ext cx="83" cy="85"/>
                  <a:chOff x="805" y="3494"/>
                  <a:chExt cx="83" cy="85"/>
                </a:xfrm>
              </p:grpSpPr>
              <p:grpSp>
                <p:nvGrpSpPr>
                  <p:cNvPr id="29107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805" y="3494"/>
                    <a:ext cx="83" cy="85"/>
                    <a:chOff x="805" y="3494"/>
                    <a:chExt cx="83" cy="85"/>
                  </a:xfrm>
                </p:grpSpPr>
                <p:pic>
                  <p:nvPicPr>
                    <p:cNvPr id="29103" name="Picture 43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805" y="3494"/>
                      <a:ext cx="83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104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805" y="3494"/>
                      <a:ext cx="83" cy="85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12" y="2"/>
                        </a:cxn>
                        <a:cxn ang="0">
                          <a:pos x="100" y="3"/>
                        </a:cxn>
                        <a:cxn ang="0">
                          <a:pos x="76" y="10"/>
                        </a:cxn>
                        <a:cxn ang="0">
                          <a:pos x="55" y="22"/>
                        </a:cxn>
                        <a:cxn ang="0">
                          <a:pos x="37" y="38"/>
                        </a:cxn>
                        <a:cxn ang="0">
                          <a:pos x="22" y="55"/>
                        </a:cxn>
                        <a:cxn ang="0">
                          <a:pos x="10" y="78"/>
                        </a:cxn>
                        <a:cxn ang="0">
                          <a:pos x="3" y="102"/>
                        </a:cxn>
                        <a:cxn ang="0">
                          <a:pos x="1" y="114"/>
                        </a:cxn>
                        <a:cxn ang="0">
                          <a:pos x="0" y="127"/>
                        </a:cxn>
                        <a:cxn ang="0">
                          <a:pos x="1" y="139"/>
                        </a:cxn>
                        <a:cxn ang="0">
                          <a:pos x="3" y="152"/>
                        </a:cxn>
                        <a:cxn ang="0">
                          <a:pos x="10" y="175"/>
                        </a:cxn>
                        <a:cxn ang="0">
                          <a:pos x="22" y="198"/>
                        </a:cxn>
                        <a:cxn ang="0">
                          <a:pos x="37" y="217"/>
                        </a:cxn>
                        <a:cxn ang="0">
                          <a:pos x="55" y="232"/>
                        </a:cxn>
                        <a:cxn ang="0">
                          <a:pos x="76" y="243"/>
                        </a:cxn>
                        <a:cxn ang="0">
                          <a:pos x="100" y="250"/>
                        </a:cxn>
                        <a:cxn ang="0">
                          <a:pos x="112" y="253"/>
                        </a:cxn>
                        <a:cxn ang="0">
                          <a:pos x="124" y="253"/>
                        </a:cxn>
                        <a:cxn ang="0">
                          <a:pos x="137" y="253"/>
                        </a:cxn>
                        <a:cxn ang="0">
                          <a:pos x="149" y="250"/>
                        </a:cxn>
                        <a:cxn ang="0">
                          <a:pos x="173" y="243"/>
                        </a:cxn>
                        <a:cxn ang="0">
                          <a:pos x="194" y="232"/>
                        </a:cxn>
                        <a:cxn ang="0">
                          <a:pos x="212" y="217"/>
                        </a:cxn>
                        <a:cxn ang="0">
                          <a:pos x="228" y="198"/>
                        </a:cxn>
                        <a:cxn ang="0">
                          <a:pos x="239" y="175"/>
                        </a:cxn>
                        <a:cxn ang="0">
                          <a:pos x="246" y="152"/>
                        </a:cxn>
                        <a:cxn ang="0">
                          <a:pos x="249" y="139"/>
                        </a:cxn>
                        <a:cxn ang="0">
                          <a:pos x="249" y="127"/>
                        </a:cxn>
                        <a:cxn ang="0">
                          <a:pos x="249" y="114"/>
                        </a:cxn>
                        <a:cxn ang="0">
                          <a:pos x="246" y="102"/>
                        </a:cxn>
                        <a:cxn ang="0">
                          <a:pos x="239" y="78"/>
                        </a:cxn>
                        <a:cxn ang="0">
                          <a:pos x="228" y="55"/>
                        </a:cxn>
                        <a:cxn ang="0">
                          <a:pos x="212" y="38"/>
                        </a:cxn>
                        <a:cxn ang="0">
                          <a:pos x="194" y="22"/>
                        </a:cxn>
                        <a:cxn ang="0">
                          <a:pos x="173" y="10"/>
                        </a:cxn>
                        <a:cxn ang="0">
                          <a:pos x="149" y="3"/>
                        </a:cxn>
                        <a:cxn ang="0">
                          <a:pos x="137" y="2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249" h="253">
                          <a:moveTo>
                            <a:pt x="124" y="0"/>
                          </a:moveTo>
                          <a:lnTo>
                            <a:pt x="112" y="2"/>
                          </a:lnTo>
                          <a:lnTo>
                            <a:pt x="100" y="3"/>
                          </a:lnTo>
                          <a:lnTo>
                            <a:pt x="76" y="10"/>
                          </a:lnTo>
                          <a:lnTo>
                            <a:pt x="55" y="22"/>
                          </a:lnTo>
                          <a:lnTo>
                            <a:pt x="37" y="38"/>
                          </a:lnTo>
                          <a:lnTo>
                            <a:pt x="22" y="55"/>
                          </a:lnTo>
                          <a:lnTo>
                            <a:pt x="10" y="78"/>
                          </a:lnTo>
                          <a:lnTo>
                            <a:pt x="3" y="102"/>
                          </a:lnTo>
                          <a:lnTo>
                            <a:pt x="1" y="114"/>
                          </a:lnTo>
                          <a:lnTo>
                            <a:pt x="0" y="127"/>
                          </a:lnTo>
                          <a:lnTo>
                            <a:pt x="1" y="139"/>
                          </a:lnTo>
                          <a:lnTo>
                            <a:pt x="3" y="152"/>
                          </a:lnTo>
                          <a:lnTo>
                            <a:pt x="10" y="175"/>
                          </a:lnTo>
                          <a:lnTo>
                            <a:pt x="22" y="198"/>
                          </a:lnTo>
                          <a:lnTo>
                            <a:pt x="37" y="217"/>
                          </a:lnTo>
                          <a:lnTo>
                            <a:pt x="55" y="232"/>
                          </a:lnTo>
                          <a:lnTo>
                            <a:pt x="76" y="243"/>
                          </a:lnTo>
                          <a:lnTo>
                            <a:pt x="100" y="250"/>
                          </a:lnTo>
                          <a:lnTo>
                            <a:pt x="112" y="253"/>
                          </a:lnTo>
                          <a:lnTo>
                            <a:pt x="124" y="253"/>
                          </a:lnTo>
                          <a:lnTo>
                            <a:pt x="137" y="253"/>
                          </a:lnTo>
                          <a:lnTo>
                            <a:pt x="149" y="250"/>
                          </a:lnTo>
                          <a:lnTo>
                            <a:pt x="173" y="243"/>
                          </a:lnTo>
                          <a:lnTo>
                            <a:pt x="194" y="232"/>
                          </a:lnTo>
                          <a:lnTo>
                            <a:pt x="212" y="217"/>
                          </a:lnTo>
                          <a:lnTo>
                            <a:pt x="228" y="198"/>
                          </a:lnTo>
                          <a:lnTo>
                            <a:pt x="239" y="175"/>
                          </a:lnTo>
                          <a:lnTo>
                            <a:pt x="246" y="152"/>
                          </a:lnTo>
                          <a:lnTo>
                            <a:pt x="249" y="139"/>
                          </a:lnTo>
                          <a:lnTo>
                            <a:pt x="249" y="127"/>
                          </a:lnTo>
                          <a:lnTo>
                            <a:pt x="249" y="114"/>
                          </a:lnTo>
                          <a:lnTo>
                            <a:pt x="246" y="102"/>
                          </a:lnTo>
                          <a:lnTo>
                            <a:pt x="239" y="78"/>
                          </a:lnTo>
                          <a:lnTo>
                            <a:pt x="228" y="55"/>
                          </a:lnTo>
                          <a:lnTo>
                            <a:pt x="212" y="38"/>
                          </a:lnTo>
                          <a:lnTo>
                            <a:pt x="194" y="22"/>
                          </a:lnTo>
                          <a:lnTo>
                            <a:pt x="173" y="10"/>
                          </a:lnTo>
                          <a:lnTo>
                            <a:pt x="149" y="3"/>
                          </a:lnTo>
                          <a:lnTo>
                            <a:pt x="137" y="2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05" name="Oval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5" y="3494"/>
                      <a:ext cx="83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106" name="Picture 43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805" y="3494"/>
                      <a:ext cx="83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108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805" y="3494"/>
                    <a:ext cx="83" cy="85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143" name="Group 471"/>
              <p:cNvGrpSpPr>
                <a:grpSpLocks/>
              </p:cNvGrpSpPr>
              <p:nvPr/>
            </p:nvGrpSpPr>
            <p:grpSpPr bwMode="auto">
              <a:xfrm>
                <a:off x="631" y="3235"/>
                <a:ext cx="192" cy="197"/>
                <a:chOff x="631" y="3235"/>
                <a:chExt cx="192" cy="197"/>
              </a:xfrm>
            </p:grpSpPr>
            <p:sp>
              <p:nvSpPr>
                <p:cNvPr id="29111" name="Oval 439"/>
                <p:cNvSpPr>
                  <a:spLocks noChangeArrowheads="1"/>
                </p:cNvSpPr>
                <p:nvPr/>
              </p:nvSpPr>
              <p:spPr bwMode="auto">
                <a:xfrm>
                  <a:off x="631" y="3235"/>
                  <a:ext cx="192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2" name="Oval 440"/>
                <p:cNvSpPr>
                  <a:spLocks noChangeArrowheads="1"/>
                </p:cNvSpPr>
                <p:nvPr/>
              </p:nvSpPr>
              <p:spPr bwMode="auto">
                <a:xfrm>
                  <a:off x="687" y="325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3" name="Oval 441"/>
                <p:cNvSpPr>
                  <a:spLocks noChangeArrowheads="1"/>
                </p:cNvSpPr>
                <p:nvPr/>
              </p:nvSpPr>
              <p:spPr bwMode="auto">
                <a:xfrm>
                  <a:off x="716" y="3245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4" name="Oval 442"/>
                <p:cNvSpPr>
                  <a:spLocks noChangeArrowheads="1"/>
                </p:cNvSpPr>
                <p:nvPr/>
              </p:nvSpPr>
              <p:spPr bwMode="auto">
                <a:xfrm>
                  <a:off x="772" y="326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5" name="Oval 443"/>
                <p:cNvSpPr>
                  <a:spLocks noChangeArrowheads="1"/>
                </p:cNvSpPr>
                <p:nvPr/>
              </p:nvSpPr>
              <p:spPr bwMode="auto">
                <a:xfrm>
                  <a:off x="662" y="326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6" name="Oval 444"/>
                <p:cNvSpPr>
                  <a:spLocks noChangeArrowheads="1"/>
                </p:cNvSpPr>
                <p:nvPr/>
              </p:nvSpPr>
              <p:spPr bwMode="auto">
                <a:xfrm>
                  <a:off x="640" y="332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7" name="Oval 445"/>
                <p:cNvSpPr>
                  <a:spLocks noChangeArrowheads="1"/>
                </p:cNvSpPr>
                <p:nvPr/>
              </p:nvSpPr>
              <p:spPr bwMode="auto">
                <a:xfrm>
                  <a:off x="795" y="332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8" name="Oval 446"/>
                <p:cNvSpPr>
                  <a:spLocks noChangeArrowheads="1"/>
                </p:cNvSpPr>
                <p:nvPr/>
              </p:nvSpPr>
              <p:spPr bwMode="auto">
                <a:xfrm>
                  <a:off x="717" y="340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9" name="Oval 447"/>
                <p:cNvSpPr>
                  <a:spLocks noChangeArrowheads="1"/>
                </p:cNvSpPr>
                <p:nvPr/>
              </p:nvSpPr>
              <p:spPr bwMode="auto">
                <a:xfrm>
                  <a:off x="785" y="335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0" name="Oval 448"/>
                <p:cNvSpPr>
                  <a:spLocks noChangeArrowheads="1"/>
                </p:cNvSpPr>
                <p:nvPr/>
              </p:nvSpPr>
              <p:spPr bwMode="auto">
                <a:xfrm>
                  <a:off x="687" y="339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1" name="Oval 449"/>
                <p:cNvSpPr>
                  <a:spLocks noChangeArrowheads="1"/>
                </p:cNvSpPr>
                <p:nvPr/>
              </p:nvSpPr>
              <p:spPr bwMode="auto">
                <a:xfrm>
                  <a:off x="773" y="337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2" name="Oval 450"/>
                <p:cNvSpPr>
                  <a:spLocks noChangeArrowheads="1"/>
                </p:cNvSpPr>
                <p:nvPr/>
              </p:nvSpPr>
              <p:spPr bwMode="auto">
                <a:xfrm>
                  <a:off x="787" y="329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3" name="Oval 451"/>
                <p:cNvSpPr>
                  <a:spLocks noChangeArrowheads="1"/>
                </p:cNvSpPr>
                <p:nvPr/>
              </p:nvSpPr>
              <p:spPr bwMode="auto">
                <a:xfrm>
                  <a:off x="661" y="338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4" name="Oval 452"/>
                <p:cNvSpPr>
                  <a:spLocks noChangeArrowheads="1"/>
                </p:cNvSpPr>
                <p:nvPr/>
              </p:nvSpPr>
              <p:spPr bwMode="auto">
                <a:xfrm>
                  <a:off x="646" y="329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5" name="Oval 453"/>
                <p:cNvSpPr>
                  <a:spLocks noChangeArrowheads="1"/>
                </p:cNvSpPr>
                <p:nvPr/>
              </p:nvSpPr>
              <p:spPr bwMode="auto">
                <a:xfrm>
                  <a:off x="746" y="325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6" name="Oval 454"/>
                <p:cNvSpPr>
                  <a:spLocks noChangeArrowheads="1"/>
                </p:cNvSpPr>
                <p:nvPr/>
              </p:nvSpPr>
              <p:spPr bwMode="auto">
                <a:xfrm>
                  <a:off x="769" y="331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7" name="Oval 455"/>
                <p:cNvSpPr>
                  <a:spLocks noChangeArrowheads="1"/>
                </p:cNvSpPr>
                <p:nvPr/>
              </p:nvSpPr>
              <p:spPr bwMode="auto">
                <a:xfrm>
                  <a:off x="759" y="335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8" name="Oval 456"/>
                <p:cNvSpPr>
                  <a:spLocks noChangeArrowheads="1"/>
                </p:cNvSpPr>
                <p:nvPr/>
              </p:nvSpPr>
              <p:spPr bwMode="auto">
                <a:xfrm>
                  <a:off x="648" y="335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9" name="Oval 457"/>
                <p:cNvSpPr>
                  <a:spLocks noChangeArrowheads="1"/>
                </p:cNvSpPr>
                <p:nvPr/>
              </p:nvSpPr>
              <p:spPr bwMode="auto">
                <a:xfrm>
                  <a:off x="726" y="337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0" name="Oval 458"/>
                <p:cNvSpPr>
                  <a:spLocks noChangeArrowheads="1"/>
                </p:cNvSpPr>
                <p:nvPr/>
              </p:nvSpPr>
              <p:spPr bwMode="auto">
                <a:xfrm>
                  <a:off x="747" y="3395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1" name="Oval 459"/>
                <p:cNvSpPr>
                  <a:spLocks noChangeArrowheads="1"/>
                </p:cNvSpPr>
                <p:nvPr/>
              </p:nvSpPr>
              <p:spPr bwMode="auto">
                <a:xfrm>
                  <a:off x="664" y="333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2" name="Oval 460"/>
                <p:cNvSpPr>
                  <a:spLocks noChangeArrowheads="1"/>
                </p:cNvSpPr>
                <p:nvPr/>
              </p:nvSpPr>
              <p:spPr bwMode="auto">
                <a:xfrm>
                  <a:off x="671" y="3292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3" name="Oval 461"/>
                <p:cNvSpPr>
                  <a:spLocks noChangeArrowheads="1"/>
                </p:cNvSpPr>
                <p:nvPr/>
              </p:nvSpPr>
              <p:spPr bwMode="auto">
                <a:xfrm>
                  <a:off x="706" y="326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4" name="Oval 462"/>
                <p:cNvSpPr>
                  <a:spLocks noChangeArrowheads="1"/>
                </p:cNvSpPr>
                <p:nvPr/>
              </p:nvSpPr>
              <p:spPr bwMode="auto">
                <a:xfrm>
                  <a:off x="748" y="327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5" name="Oval 463"/>
                <p:cNvSpPr>
                  <a:spLocks noChangeArrowheads="1"/>
                </p:cNvSpPr>
                <p:nvPr/>
              </p:nvSpPr>
              <p:spPr bwMode="auto">
                <a:xfrm>
                  <a:off x="684" y="3370"/>
                  <a:ext cx="20" cy="1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42" name="Group 470"/>
                <p:cNvGrpSpPr>
                  <a:grpSpLocks/>
                </p:cNvGrpSpPr>
                <p:nvPr/>
              </p:nvGrpSpPr>
              <p:grpSpPr bwMode="auto">
                <a:xfrm>
                  <a:off x="684" y="3291"/>
                  <a:ext cx="84" cy="85"/>
                  <a:chOff x="684" y="3291"/>
                  <a:chExt cx="84" cy="85"/>
                </a:xfrm>
              </p:grpSpPr>
              <p:grpSp>
                <p:nvGrpSpPr>
                  <p:cNvPr id="29140" name="Group 468"/>
                  <p:cNvGrpSpPr>
                    <a:grpSpLocks/>
                  </p:cNvGrpSpPr>
                  <p:nvPr/>
                </p:nvGrpSpPr>
                <p:grpSpPr bwMode="auto">
                  <a:xfrm>
                    <a:off x="684" y="3291"/>
                    <a:ext cx="84" cy="85"/>
                    <a:chOff x="684" y="3291"/>
                    <a:chExt cx="84" cy="85"/>
                  </a:xfrm>
                </p:grpSpPr>
                <p:pic>
                  <p:nvPicPr>
                    <p:cNvPr id="29136" name="Picture 46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684" y="3291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1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84" y="3291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5" y="0"/>
                        </a:cxn>
                        <a:cxn ang="0">
                          <a:pos x="113" y="1"/>
                        </a:cxn>
                        <a:cxn ang="0">
                          <a:pos x="100" y="2"/>
                        </a:cxn>
                        <a:cxn ang="0">
                          <a:pos x="76" y="10"/>
                        </a:cxn>
                        <a:cxn ang="0">
                          <a:pos x="55" y="21"/>
                        </a:cxn>
                        <a:cxn ang="0">
                          <a:pos x="37" y="37"/>
                        </a:cxn>
                        <a:cxn ang="0">
                          <a:pos x="22" y="55"/>
                        </a:cxn>
                        <a:cxn ang="0">
                          <a:pos x="10" y="77"/>
                        </a:cxn>
                        <a:cxn ang="0">
                          <a:pos x="3" y="101"/>
                        </a:cxn>
                        <a:cxn ang="0">
                          <a:pos x="2" y="113"/>
                        </a:cxn>
                        <a:cxn ang="0">
                          <a:pos x="0" y="126"/>
                        </a:cxn>
                        <a:cxn ang="0">
                          <a:pos x="2" y="138"/>
                        </a:cxn>
                        <a:cxn ang="0">
                          <a:pos x="3" y="151"/>
                        </a:cxn>
                        <a:cxn ang="0">
                          <a:pos x="10" y="175"/>
                        </a:cxn>
                        <a:cxn ang="0">
                          <a:pos x="22" y="197"/>
                        </a:cxn>
                        <a:cxn ang="0">
                          <a:pos x="37" y="216"/>
                        </a:cxn>
                        <a:cxn ang="0">
                          <a:pos x="55" y="231"/>
                        </a:cxn>
                        <a:cxn ang="0">
                          <a:pos x="76" y="242"/>
                        </a:cxn>
                        <a:cxn ang="0">
                          <a:pos x="100" y="250"/>
                        </a:cxn>
                        <a:cxn ang="0">
                          <a:pos x="113" y="252"/>
                        </a:cxn>
                        <a:cxn ang="0">
                          <a:pos x="125" y="252"/>
                        </a:cxn>
                        <a:cxn ang="0">
                          <a:pos x="137" y="252"/>
                        </a:cxn>
                        <a:cxn ang="0">
                          <a:pos x="149" y="250"/>
                        </a:cxn>
                        <a:cxn ang="0">
                          <a:pos x="173" y="242"/>
                        </a:cxn>
                        <a:cxn ang="0">
                          <a:pos x="194" y="231"/>
                        </a:cxn>
                        <a:cxn ang="0">
                          <a:pos x="212" y="216"/>
                        </a:cxn>
                        <a:cxn ang="0">
                          <a:pos x="228" y="197"/>
                        </a:cxn>
                        <a:cxn ang="0">
                          <a:pos x="239" y="175"/>
                        </a:cxn>
                        <a:cxn ang="0">
                          <a:pos x="247" y="151"/>
                        </a:cxn>
                        <a:cxn ang="0">
                          <a:pos x="249" y="138"/>
                        </a:cxn>
                        <a:cxn ang="0">
                          <a:pos x="249" y="126"/>
                        </a:cxn>
                        <a:cxn ang="0">
                          <a:pos x="249" y="113"/>
                        </a:cxn>
                        <a:cxn ang="0">
                          <a:pos x="247" y="101"/>
                        </a:cxn>
                        <a:cxn ang="0">
                          <a:pos x="239" y="77"/>
                        </a:cxn>
                        <a:cxn ang="0">
                          <a:pos x="228" y="55"/>
                        </a:cxn>
                        <a:cxn ang="0">
                          <a:pos x="212" y="37"/>
                        </a:cxn>
                        <a:cxn ang="0">
                          <a:pos x="194" y="21"/>
                        </a:cxn>
                        <a:cxn ang="0">
                          <a:pos x="173" y="10"/>
                        </a:cxn>
                        <a:cxn ang="0">
                          <a:pos x="149" y="2"/>
                        </a:cxn>
                        <a:cxn ang="0">
                          <a:pos x="137" y="1"/>
                        </a:cxn>
                        <a:cxn ang="0">
                          <a:pos x="125" y="0"/>
                        </a:cxn>
                      </a:cxnLst>
                      <a:rect l="0" t="0" r="r" b="b"/>
                      <a:pathLst>
                        <a:path w="249" h="252">
                          <a:moveTo>
                            <a:pt x="125" y="0"/>
                          </a:moveTo>
                          <a:lnTo>
                            <a:pt x="113" y="1"/>
                          </a:lnTo>
                          <a:lnTo>
                            <a:pt x="100" y="2"/>
                          </a:lnTo>
                          <a:lnTo>
                            <a:pt x="76" y="10"/>
                          </a:lnTo>
                          <a:lnTo>
                            <a:pt x="55" y="21"/>
                          </a:lnTo>
                          <a:lnTo>
                            <a:pt x="37" y="37"/>
                          </a:lnTo>
                          <a:lnTo>
                            <a:pt x="22" y="55"/>
                          </a:lnTo>
                          <a:lnTo>
                            <a:pt x="10" y="77"/>
                          </a:lnTo>
                          <a:lnTo>
                            <a:pt x="3" y="101"/>
                          </a:lnTo>
                          <a:lnTo>
                            <a:pt x="2" y="113"/>
                          </a:lnTo>
                          <a:lnTo>
                            <a:pt x="0" y="126"/>
                          </a:lnTo>
                          <a:lnTo>
                            <a:pt x="2" y="138"/>
                          </a:lnTo>
                          <a:lnTo>
                            <a:pt x="3" y="151"/>
                          </a:lnTo>
                          <a:lnTo>
                            <a:pt x="10" y="175"/>
                          </a:lnTo>
                          <a:lnTo>
                            <a:pt x="22" y="197"/>
                          </a:lnTo>
                          <a:lnTo>
                            <a:pt x="37" y="216"/>
                          </a:lnTo>
                          <a:lnTo>
                            <a:pt x="55" y="231"/>
                          </a:lnTo>
                          <a:lnTo>
                            <a:pt x="76" y="242"/>
                          </a:lnTo>
                          <a:lnTo>
                            <a:pt x="100" y="250"/>
                          </a:lnTo>
                          <a:lnTo>
                            <a:pt x="113" y="252"/>
                          </a:lnTo>
                          <a:lnTo>
                            <a:pt x="125" y="252"/>
                          </a:lnTo>
                          <a:lnTo>
                            <a:pt x="137" y="252"/>
                          </a:lnTo>
                          <a:lnTo>
                            <a:pt x="149" y="250"/>
                          </a:lnTo>
                          <a:lnTo>
                            <a:pt x="173" y="242"/>
                          </a:lnTo>
                          <a:lnTo>
                            <a:pt x="194" y="231"/>
                          </a:lnTo>
                          <a:lnTo>
                            <a:pt x="212" y="216"/>
                          </a:lnTo>
                          <a:lnTo>
                            <a:pt x="228" y="197"/>
                          </a:lnTo>
                          <a:lnTo>
                            <a:pt x="239" y="175"/>
                          </a:lnTo>
                          <a:lnTo>
                            <a:pt x="247" y="151"/>
                          </a:lnTo>
                          <a:lnTo>
                            <a:pt x="249" y="138"/>
                          </a:lnTo>
                          <a:lnTo>
                            <a:pt x="249" y="126"/>
                          </a:lnTo>
                          <a:lnTo>
                            <a:pt x="249" y="113"/>
                          </a:lnTo>
                          <a:lnTo>
                            <a:pt x="247" y="101"/>
                          </a:lnTo>
                          <a:lnTo>
                            <a:pt x="239" y="77"/>
                          </a:lnTo>
                          <a:lnTo>
                            <a:pt x="228" y="55"/>
                          </a:lnTo>
                          <a:lnTo>
                            <a:pt x="212" y="37"/>
                          </a:lnTo>
                          <a:lnTo>
                            <a:pt x="194" y="21"/>
                          </a:lnTo>
                          <a:lnTo>
                            <a:pt x="173" y="10"/>
                          </a:lnTo>
                          <a:lnTo>
                            <a:pt x="149" y="2"/>
                          </a:lnTo>
                          <a:lnTo>
                            <a:pt x="137" y="1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38" name="Oval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4" y="3291"/>
                      <a:ext cx="84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139" name="Picture 46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684" y="3291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141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3291"/>
                    <a:ext cx="84" cy="85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176" name="Group 504"/>
              <p:cNvGrpSpPr>
                <a:grpSpLocks/>
              </p:cNvGrpSpPr>
              <p:nvPr/>
            </p:nvGrpSpPr>
            <p:grpSpPr bwMode="auto">
              <a:xfrm>
                <a:off x="1092" y="3230"/>
                <a:ext cx="192" cy="197"/>
                <a:chOff x="1092" y="3230"/>
                <a:chExt cx="192" cy="197"/>
              </a:xfrm>
            </p:grpSpPr>
            <p:sp>
              <p:nvSpPr>
                <p:cNvPr id="29144" name="Oval 472"/>
                <p:cNvSpPr>
                  <a:spLocks noChangeArrowheads="1"/>
                </p:cNvSpPr>
                <p:nvPr/>
              </p:nvSpPr>
              <p:spPr bwMode="auto">
                <a:xfrm>
                  <a:off x="1092" y="3230"/>
                  <a:ext cx="192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5" name="Oval 473"/>
                <p:cNvSpPr>
                  <a:spLocks noChangeArrowheads="1"/>
                </p:cNvSpPr>
                <p:nvPr/>
              </p:nvSpPr>
              <p:spPr bwMode="auto">
                <a:xfrm>
                  <a:off x="1149" y="324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6" name="Oval 474"/>
                <p:cNvSpPr>
                  <a:spLocks noChangeArrowheads="1"/>
                </p:cNvSpPr>
                <p:nvPr/>
              </p:nvSpPr>
              <p:spPr bwMode="auto">
                <a:xfrm>
                  <a:off x="1178" y="324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7" name="Oval 475"/>
                <p:cNvSpPr>
                  <a:spLocks noChangeArrowheads="1"/>
                </p:cNvSpPr>
                <p:nvPr/>
              </p:nvSpPr>
              <p:spPr bwMode="auto">
                <a:xfrm>
                  <a:off x="1234" y="326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8" name="Oval 476"/>
                <p:cNvSpPr>
                  <a:spLocks noChangeArrowheads="1"/>
                </p:cNvSpPr>
                <p:nvPr/>
              </p:nvSpPr>
              <p:spPr bwMode="auto">
                <a:xfrm>
                  <a:off x="1123" y="326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9" name="Oval 477"/>
                <p:cNvSpPr>
                  <a:spLocks noChangeArrowheads="1"/>
                </p:cNvSpPr>
                <p:nvPr/>
              </p:nvSpPr>
              <p:spPr bwMode="auto">
                <a:xfrm>
                  <a:off x="1102" y="331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0" name="Oval 478"/>
                <p:cNvSpPr>
                  <a:spLocks noChangeArrowheads="1"/>
                </p:cNvSpPr>
                <p:nvPr/>
              </p:nvSpPr>
              <p:spPr bwMode="auto">
                <a:xfrm>
                  <a:off x="1256" y="332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1" name="Oval 479"/>
                <p:cNvSpPr>
                  <a:spLocks noChangeArrowheads="1"/>
                </p:cNvSpPr>
                <p:nvPr/>
              </p:nvSpPr>
              <p:spPr bwMode="auto">
                <a:xfrm>
                  <a:off x="1178" y="339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2" name="Oval 480"/>
                <p:cNvSpPr>
                  <a:spLocks noChangeArrowheads="1"/>
                </p:cNvSpPr>
                <p:nvPr/>
              </p:nvSpPr>
              <p:spPr bwMode="auto">
                <a:xfrm>
                  <a:off x="1246" y="334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3" name="Oval 481"/>
                <p:cNvSpPr>
                  <a:spLocks noChangeArrowheads="1"/>
                </p:cNvSpPr>
                <p:nvPr/>
              </p:nvSpPr>
              <p:spPr bwMode="auto">
                <a:xfrm>
                  <a:off x="1148" y="339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4" name="Oval 482"/>
                <p:cNvSpPr>
                  <a:spLocks noChangeArrowheads="1"/>
                </p:cNvSpPr>
                <p:nvPr/>
              </p:nvSpPr>
              <p:spPr bwMode="auto">
                <a:xfrm>
                  <a:off x="1234" y="3375"/>
                  <a:ext cx="20" cy="1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5" name="Oval 483"/>
                <p:cNvSpPr>
                  <a:spLocks noChangeArrowheads="1"/>
                </p:cNvSpPr>
                <p:nvPr/>
              </p:nvSpPr>
              <p:spPr bwMode="auto">
                <a:xfrm>
                  <a:off x="1248" y="329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6" name="Oval 484"/>
                <p:cNvSpPr>
                  <a:spLocks noChangeArrowheads="1"/>
                </p:cNvSpPr>
                <p:nvPr/>
              </p:nvSpPr>
              <p:spPr bwMode="auto">
                <a:xfrm>
                  <a:off x="1123" y="337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7" name="Oval 485"/>
                <p:cNvSpPr>
                  <a:spLocks noChangeArrowheads="1"/>
                </p:cNvSpPr>
                <p:nvPr/>
              </p:nvSpPr>
              <p:spPr bwMode="auto">
                <a:xfrm>
                  <a:off x="1108" y="328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8" name="Oval 486"/>
                <p:cNvSpPr>
                  <a:spLocks noChangeArrowheads="1"/>
                </p:cNvSpPr>
                <p:nvPr/>
              </p:nvSpPr>
              <p:spPr bwMode="auto">
                <a:xfrm>
                  <a:off x="1208" y="324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9" name="Oval 487"/>
                <p:cNvSpPr>
                  <a:spLocks noChangeArrowheads="1"/>
                </p:cNvSpPr>
                <p:nvPr/>
              </p:nvSpPr>
              <p:spPr bwMode="auto">
                <a:xfrm>
                  <a:off x="1231" y="331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0" name="Oval 488"/>
                <p:cNvSpPr>
                  <a:spLocks noChangeArrowheads="1"/>
                </p:cNvSpPr>
                <p:nvPr/>
              </p:nvSpPr>
              <p:spPr bwMode="auto">
                <a:xfrm>
                  <a:off x="1221" y="335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1" name="Oval 489"/>
                <p:cNvSpPr>
                  <a:spLocks noChangeArrowheads="1"/>
                </p:cNvSpPr>
                <p:nvPr/>
              </p:nvSpPr>
              <p:spPr bwMode="auto">
                <a:xfrm>
                  <a:off x="1109" y="335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2" name="Oval 490"/>
                <p:cNvSpPr>
                  <a:spLocks noChangeArrowheads="1"/>
                </p:cNvSpPr>
                <p:nvPr/>
              </p:nvSpPr>
              <p:spPr bwMode="auto">
                <a:xfrm>
                  <a:off x="1188" y="337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3" name="Oval 491"/>
                <p:cNvSpPr>
                  <a:spLocks noChangeArrowheads="1"/>
                </p:cNvSpPr>
                <p:nvPr/>
              </p:nvSpPr>
              <p:spPr bwMode="auto">
                <a:xfrm>
                  <a:off x="1208" y="339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4" name="Oval 492"/>
                <p:cNvSpPr>
                  <a:spLocks noChangeArrowheads="1"/>
                </p:cNvSpPr>
                <p:nvPr/>
              </p:nvSpPr>
              <p:spPr bwMode="auto">
                <a:xfrm>
                  <a:off x="1125" y="332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5" name="Oval 493"/>
                <p:cNvSpPr>
                  <a:spLocks noChangeArrowheads="1"/>
                </p:cNvSpPr>
                <p:nvPr/>
              </p:nvSpPr>
              <p:spPr bwMode="auto">
                <a:xfrm>
                  <a:off x="1132" y="328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6" name="Oval 494"/>
                <p:cNvSpPr>
                  <a:spLocks noChangeArrowheads="1"/>
                </p:cNvSpPr>
                <p:nvPr/>
              </p:nvSpPr>
              <p:spPr bwMode="auto">
                <a:xfrm>
                  <a:off x="1167" y="326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7" name="Oval 495"/>
                <p:cNvSpPr>
                  <a:spLocks noChangeArrowheads="1"/>
                </p:cNvSpPr>
                <p:nvPr/>
              </p:nvSpPr>
              <p:spPr bwMode="auto">
                <a:xfrm>
                  <a:off x="1210" y="327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8" name="Oval 496"/>
                <p:cNvSpPr>
                  <a:spLocks noChangeArrowheads="1"/>
                </p:cNvSpPr>
                <p:nvPr/>
              </p:nvSpPr>
              <p:spPr bwMode="auto">
                <a:xfrm>
                  <a:off x="1145" y="3365"/>
                  <a:ext cx="20" cy="1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75" name="Group 503"/>
                <p:cNvGrpSpPr>
                  <a:grpSpLocks/>
                </p:cNvGrpSpPr>
                <p:nvPr/>
              </p:nvGrpSpPr>
              <p:grpSpPr bwMode="auto">
                <a:xfrm>
                  <a:off x="1146" y="3286"/>
                  <a:ext cx="84" cy="85"/>
                  <a:chOff x="1146" y="3286"/>
                  <a:chExt cx="84" cy="85"/>
                </a:xfrm>
              </p:grpSpPr>
              <p:grpSp>
                <p:nvGrpSpPr>
                  <p:cNvPr id="29173" name="Group 501"/>
                  <p:cNvGrpSpPr>
                    <a:grpSpLocks/>
                  </p:cNvGrpSpPr>
                  <p:nvPr/>
                </p:nvGrpSpPr>
                <p:grpSpPr bwMode="auto">
                  <a:xfrm>
                    <a:off x="1146" y="3286"/>
                    <a:ext cx="84" cy="85"/>
                    <a:chOff x="1146" y="3286"/>
                    <a:chExt cx="84" cy="85"/>
                  </a:xfrm>
                </p:grpSpPr>
                <p:pic>
                  <p:nvPicPr>
                    <p:cNvPr id="29169" name="Picture 49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146" y="3286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170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1146" y="3286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12" y="1"/>
                        </a:cxn>
                        <a:cxn ang="0">
                          <a:pos x="100" y="2"/>
                        </a:cxn>
                        <a:cxn ang="0">
                          <a:pos x="75" y="10"/>
                        </a:cxn>
                        <a:cxn ang="0">
                          <a:pos x="54" y="21"/>
                        </a:cxn>
                        <a:cxn ang="0">
                          <a:pos x="36" y="37"/>
                        </a:cxn>
                        <a:cxn ang="0">
                          <a:pos x="22" y="55"/>
                        </a:cxn>
                        <a:cxn ang="0">
                          <a:pos x="9" y="77"/>
                        </a:cxn>
                        <a:cxn ang="0">
                          <a:pos x="2" y="101"/>
                        </a:cxn>
                        <a:cxn ang="0">
                          <a:pos x="1" y="113"/>
                        </a:cxn>
                        <a:cxn ang="0">
                          <a:pos x="0" y="126"/>
                        </a:cxn>
                        <a:cxn ang="0">
                          <a:pos x="1" y="138"/>
                        </a:cxn>
                        <a:cxn ang="0">
                          <a:pos x="2" y="151"/>
                        </a:cxn>
                        <a:cxn ang="0">
                          <a:pos x="9" y="175"/>
                        </a:cxn>
                        <a:cxn ang="0">
                          <a:pos x="22" y="197"/>
                        </a:cxn>
                        <a:cxn ang="0">
                          <a:pos x="36" y="216"/>
                        </a:cxn>
                        <a:cxn ang="0">
                          <a:pos x="54" y="231"/>
                        </a:cxn>
                        <a:cxn ang="0">
                          <a:pos x="75" y="242"/>
                        </a:cxn>
                        <a:cxn ang="0">
                          <a:pos x="100" y="250"/>
                        </a:cxn>
                        <a:cxn ang="0">
                          <a:pos x="112" y="252"/>
                        </a:cxn>
                        <a:cxn ang="0">
                          <a:pos x="124" y="252"/>
                        </a:cxn>
                        <a:cxn ang="0">
                          <a:pos x="136" y="252"/>
                        </a:cxn>
                        <a:cxn ang="0">
                          <a:pos x="148" y="250"/>
                        </a:cxn>
                        <a:cxn ang="0">
                          <a:pos x="173" y="242"/>
                        </a:cxn>
                        <a:cxn ang="0">
                          <a:pos x="193" y="231"/>
                        </a:cxn>
                        <a:cxn ang="0">
                          <a:pos x="212" y="216"/>
                        </a:cxn>
                        <a:cxn ang="0">
                          <a:pos x="227" y="197"/>
                        </a:cxn>
                        <a:cxn ang="0">
                          <a:pos x="238" y="175"/>
                        </a:cxn>
                        <a:cxn ang="0">
                          <a:pos x="246" y="151"/>
                        </a:cxn>
                        <a:cxn ang="0">
                          <a:pos x="248" y="138"/>
                        </a:cxn>
                        <a:cxn ang="0">
                          <a:pos x="248" y="126"/>
                        </a:cxn>
                        <a:cxn ang="0">
                          <a:pos x="248" y="113"/>
                        </a:cxn>
                        <a:cxn ang="0">
                          <a:pos x="246" y="101"/>
                        </a:cxn>
                        <a:cxn ang="0">
                          <a:pos x="238" y="77"/>
                        </a:cxn>
                        <a:cxn ang="0">
                          <a:pos x="227" y="55"/>
                        </a:cxn>
                        <a:cxn ang="0">
                          <a:pos x="212" y="37"/>
                        </a:cxn>
                        <a:cxn ang="0">
                          <a:pos x="193" y="21"/>
                        </a:cxn>
                        <a:cxn ang="0">
                          <a:pos x="173" y="10"/>
                        </a:cxn>
                        <a:cxn ang="0">
                          <a:pos x="148" y="2"/>
                        </a:cxn>
                        <a:cxn ang="0">
                          <a:pos x="136" y="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248" h="252">
                          <a:moveTo>
                            <a:pt x="124" y="0"/>
                          </a:moveTo>
                          <a:lnTo>
                            <a:pt x="112" y="1"/>
                          </a:lnTo>
                          <a:lnTo>
                            <a:pt x="100" y="2"/>
                          </a:lnTo>
                          <a:lnTo>
                            <a:pt x="75" y="10"/>
                          </a:lnTo>
                          <a:lnTo>
                            <a:pt x="54" y="21"/>
                          </a:lnTo>
                          <a:lnTo>
                            <a:pt x="36" y="37"/>
                          </a:lnTo>
                          <a:lnTo>
                            <a:pt x="22" y="55"/>
                          </a:lnTo>
                          <a:lnTo>
                            <a:pt x="9" y="77"/>
                          </a:lnTo>
                          <a:lnTo>
                            <a:pt x="2" y="101"/>
                          </a:lnTo>
                          <a:lnTo>
                            <a:pt x="1" y="113"/>
                          </a:lnTo>
                          <a:lnTo>
                            <a:pt x="0" y="126"/>
                          </a:lnTo>
                          <a:lnTo>
                            <a:pt x="1" y="138"/>
                          </a:lnTo>
                          <a:lnTo>
                            <a:pt x="2" y="151"/>
                          </a:lnTo>
                          <a:lnTo>
                            <a:pt x="9" y="175"/>
                          </a:lnTo>
                          <a:lnTo>
                            <a:pt x="22" y="197"/>
                          </a:lnTo>
                          <a:lnTo>
                            <a:pt x="36" y="216"/>
                          </a:lnTo>
                          <a:lnTo>
                            <a:pt x="54" y="231"/>
                          </a:lnTo>
                          <a:lnTo>
                            <a:pt x="75" y="242"/>
                          </a:lnTo>
                          <a:lnTo>
                            <a:pt x="100" y="250"/>
                          </a:lnTo>
                          <a:lnTo>
                            <a:pt x="112" y="252"/>
                          </a:lnTo>
                          <a:lnTo>
                            <a:pt x="124" y="252"/>
                          </a:lnTo>
                          <a:lnTo>
                            <a:pt x="136" y="252"/>
                          </a:lnTo>
                          <a:lnTo>
                            <a:pt x="148" y="250"/>
                          </a:lnTo>
                          <a:lnTo>
                            <a:pt x="173" y="242"/>
                          </a:lnTo>
                          <a:lnTo>
                            <a:pt x="193" y="231"/>
                          </a:lnTo>
                          <a:lnTo>
                            <a:pt x="212" y="216"/>
                          </a:lnTo>
                          <a:lnTo>
                            <a:pt x="227" y="197"/>
                          </a:lnTo>
                          <a:lnTo>
                            <a:pt x="238" y="175"/>
                          </a:lnTo>
                          <a:lnTo>
                            <a:pt x="246" y="151"/>
                          </a:lnTo>
                          <a:lnTo>
                            <a:pt x="248" y="138"/>
                          </a:lnTo>
                          <a:lnTo>
                            <a:pt x="248" y="126"/>
                          </a:lnTo>
                          <a:lnTo>
                            <a:pt x="248" y="113"/>
                          </a:lnTo>
                          <a:lnTo>
                            <a:pt x="246" y="101"/>
                          </a:lnTo>
                          <a:lnTo>
                            <a:pt x="238" y="77"/>
                          </a:lnTo>
                          <a:lnTo>
                            <a:pt x="227" y="55"/>
                          </a:lnTo>
                          <a:lnTo>
                            <a:pt x="212" y="37"/>
                          </a:lnTo>
                          <a:lnTo>
                            <a:pt x="193" y="21"/>
                          </a:lnTo>
                          <a:lnTo>
                            <a:pt x="173" y="10"/>
                          </a:lnTo>
                          <a:lnTo>
                            <a:pt x="148" y="2"/>
                          </a:lnTo>
                          <a:lnTo>
                            <a:pt x="136" y="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71" name="Oval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6" y="3286"/>
                      <a:ext cx="83" cy="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172" name="Picture 5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146" y="3286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174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1146" y="3286"/>
                    <a:ext cx="83" cy="85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209" name="Group 537"/>
              <p:cNvGrpSpPr>
                <a:grpSpLocks/>
              </p:cNvGrpSpPr>
              <p:nvPr/>
            </p:nvGrpSpPr>
            <p:grpSpPr bwMode="auto">
              <a:xfrm>
                <a:off x="979" y="3023"/>
                <a:ext cx="191" cy="197"/>
                <a:chOff x="979" y="3023"/>
                <a:chExt cx="191" cy="197"/>
              </a:xfrm>
            </p:grpSpPr>
            <p:sp>
              <p:nvSpPr>
                <p:cNvPr id="29177" name="Oval 505"/>
                <p:cNvSpPr>
                  <a:spLocks noChangeArrowheads="1"/>
                </p:cNvSpPr>
                <p:nvPr/>
              </p:nvSpPr>
              <p:spPr bwMode="auto">
                <a:xfrm>
                  <a:off x="979" y="3023"/>
                  <a:ext cx="191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8" name="Oval 506"/>
                <p:cNvSpPr>
                  <a:spLocks noChangeArrowheads="1"/>
                </p:cNvSpPr>
                <p:nvPr/>
              </p:nvSpPr>
              <p:spPr bwMode="auto">
                <a:xfrm>
                  <a:off x="1035" y="304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9" name="Oval 507"/>
                <p:cNvSpPr>
                  <a:spLocks noChangeArrowheads="1"/>
                </p:cNvSpPr>
                <p:nvPr/>
              </p:nvSpPr>
              <p:spPr bwMode="auto">
                <a:xfrm>
                  <a:off x="1064" y="303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0" name="Oval 508"/>
                <p:cNvSpPr>
                  <a:spLocks noChangeArrowheads="1"/>
                </p:cNvSpPr>
                <p:nvPr/>
              </p:nvSpPr>
              <p:spPr bwMode="auto">
                <a:xfrm>
                  <a:off x="1120" y="305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1" name="Oval 509"/>
                <p:cNvSpPr>
                  <a:spLocks noChangeArrowheads="1"/>
                </p:cNvSpPr>
                <p:nvPr/>
              </p:nvSpPr>
              <p:spPr bwMode="auto">
                <a:xfrm>
                  <a:off x="1009" y="305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2" name="Oval 510"/>
                <p:cNvSpPr>
                  <a:spLocks noChangeArrowheads="1"/>
                </p:cNvSpPr>
                <p:nvPr/>
              </p:nvSpPr>
              <p:spPr bwMode="auto">
                <a:xfrm>
                  <a:off x="988" y="3112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3" name="Oval 511"/>
                <p:cNvSpPr>
                  <a:spLocks noChangeArrowheads="1"/>
                </p:cNvSpPr>
                <p:nvPr/>
              </p:nvSpPr>
              <p:spPr bwMode="auto">
                <a:xfrm>
                  <a:off x="1142" y="311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4" name="Oval 512"/>
                <p:cNvSpPr>
                  <a:spLocks noChangeArrowheads="1"/>
                </p:cNvSpPr>
                <p:nvPr/>
              </p:nvSpPr>
              <p:spPr bwMode="auto">
                <a:xfrm>
                  <a:off x="1064" y="319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5" name="Oval 513"/>
                <p:cNvSpPr>
                  <a:spLocks noChangeArrowheads="1"/>
                </p:cNvSpPr>
                <p:nvPr/>
              </p:nvSpPr>
              <p:spPr bwMode="auto">
                <a:xfrm>
                  <a:off x="1132" y="314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6" name="Oval 514"/>
                <p:cNvSpPr>
                  <a:spLocks noChangeArrowheads="1"/>
                </p:cNvSpPr>
                <p:nvPr/>
              </p:nvSpPr>
              <p:spPr bwMode="auto">
                <a:xfrm>
                  <a:off x="1034" y="318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7" name="Oval 515"/>
                <p:cNvSpPr>
                  <a:spLocks noChangeArrowheads="1"/>
                </p:cNvSpPr>
                <p:nvPr/>
              </p:nvSpPr>
              <p:spPr bwMode="auto">
                <a:xfrm>
                  <a:off x="1121" y="316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8" name="Oval 516"/>
                <p:cNvSpPr>
                  <a:spLocks noChangeArrowheads="1"/>
                </p:cNvSpPr>
                <p:nvPr/>
              </p:nvSpPr>
              <p:spPr bwMode="auto">
                <a:xfrm>
                  <a:off x="1135" y="308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9" name="Oval 517"/>
                <p:cNvSpPr>
                  <a:spLocks noChangeArrowheads="1"/>
                </p:cNvSpPr>
                <p:nvPr/>
              </p:nvSpPr>
              <p:spPr bwMode="auto">
                <a:xfrm>
                  <a:off x="1009" y="317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0" name="Oval 518"/>
                <p:cNvSpPr>
                  <a:spLocks noChangeArrowheads="1"/>
                </p:cNvSpPr>
                <p:nvPr/>
              </p:nvSpPr>
              <p:spPr bwMode="auto">
                <a:xfrm>
                  <a:off x="994" y="308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1" name="Oval 519"/>
                <p:cNvSpPr>
                  <a:spLocks noChangeArrowheads="1"/>
                </p:cNvSpPr>
                <p:nvPr/>
              </p:nvSpPr>
              <p:spPr bwMode="auto">
                <a:xfrm>
                  <a:off x="1094" y="304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2" name="Oval 520"/>
                <p:cNvSpPr>
                  <a:spLocks noChangeArrowheads="1"/>
                </p:cNvSpPr>
                <p:nvPr/>
              </p:nvSpPr>
              <p:spPr bwMode="auto">
                <a:xfrm>
                  <a:off x="1117" y="310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3" name="Oval 521"/>
                <p:cNvSpPr>
                  <a:spLocks noChangeArrowheads="1"/>
                </p:cNvSpPr>
                <p:nvPr/>
              </p:nvSpPr>
              <p:spPr bwMode="auto">
                <a:xfrm>
                  <a:off x="1107" y="314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4" name="Oval 522"/>
                <p:cNvSpPr>
                  <a:spLocks noChangeArrowheads="1"/>
                </p:cNvSpPr>
                <p:nvPr/>
              </p:nvSpPr>
              <p:spPr bwMode="auto">
                <a:xfrm>
                  <a:off x="995" y="314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5" name="Oval 523"/>
                <p:cNvSpPr>
                  <a:spLocks noChangeArrowheads="1"/>
                </p:cNvSpPr>
                <p:nvPr/>
              </p:nvSpPr>
              <p:spPr bwMode="auto">
                <a:xfrm>
                  <a:off x="1074" y="316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6" name="Oval 524"/>
                <p:cNvSpPr>
                  <a:spLocks noChangeArrowheads="1"/>
                </p:cNvSpPr>
                <p:nvPr/>
              </p:nvSpPr>
              <p:spPr bwMode="auto">
                <a:xfrm>
                  <a:off x="1095" y="318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7" name="Oval 525"/>
                <p:cNvSpPr>
                  <a:spLocks noChangeArrowheads="1"/>
                </p:cNvSpPr>
                <p:nvPr/>
              </p:nvSpPr>
              <p:spPr bwMode="auto">
                <a:xfrm>
                  <a:off x="1011" y="312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8" name="Oval 526"/>
                <p:cNvSpPr>
                  <a:spLocks noChangeArrowheads="1"/>
                </p:cNvSpPr>
                <p:nvPr/>
              </p:nvSpPr>
              <p:spPr bwMode="auto">
                <a:xfrm>
                  <a:off x="1018" y="308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9" name="Oval 527"/>
                <p:cNvSpPr>
                  <a:spLocks noChangeArrowheads="1"/>
                </p:cNvSpPr>
                <p:nvPr/>
              </p:nvSpPr>
              <p:spPr bwMode="auto">
                <a:xfrm>
                  <a:off x="1053" y="305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0" name="Oval 528"/>
                <p:cNvSpPr>
                  <a:spLocks noChangeArrowheads="1"/>
                </p:cNvSpPr>
                <p:nvPr/>
              </p:nvSpPr>
              <p:spPr bwMode="auto">
                <a:xfrm>
                  <a:off x="1096" y="306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1" name="Oval 529"/>
                <p:cNvSpPr>
                  <a:spLocks noChangeArrowheads="1"/>
                </p:cNvSpPr>
                <p:nvPr/>
              </p:nvSpPr>
              <p:spPr bwMode="auto">
                <a:xfrm>
                  <a:off x="1032" y="315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208" name="Group 536"/>
                <p:cNvGrpSpPr>
                  <a:grpSpLocks/>
                </p:cNvGrpSpPr>
                <p:nvPr/>
              </p:nvGrpSpPr>
              <p:grpSpPr bwMode="auto">
                <a:xfrm>
                  <a:off x="1032" y="3080"/>
                  <a:ext cx="84" cy="85"/>
                  <a:chOff x="1032" y="3080"/>
                  <a:chExt cx="84" cy="85"/>
                </a:xfrm>
              </p:grpSpPr>
              <p:grpSp>
                <p:nvGrpSpPr>
                  <p:cNvPr id="29206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1032" y="3080"/>
                    <a:ext cx="84" cy="85"/>
                    <a:chOff x="1032" y="3080"/>
                    <a:chExt cx="84" cy="85"/>
                  </a:xfrm>
                </p:grpSpPr>
                <p:pic>
                  <p:nvPicPr>
                    <p:cNvPr id="29202" name="Picture 5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032" y="3080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203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1032" y="3080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5" y="0"/>
                        </a:cxn>
                        <a:cxn ang="0">
                          <a:pos x="113" y="1"/>
                        </a:cxn>
                        <a:cxn ang="0">
                          <a:pos x="100" y="2"/>
                        </a:cxn>
                        <a:cxn ang="0">
                          <a:pos x="76" y="10"/>
                        </a:cxn>
                        <a:cxn ang="0">
                          <a:pos x="55" y="21"/>
                        </a:cxn>
                        <a:cxn ang="0">
                          <a:pos x="37" y="37"/>
                        </a:cxn>
                        <a:cxn ang="0">
                          <a:pos x="22" y="55"/>
                        </a:cxn>
                        <a:cxn ang="0">
                          <a:pos x="10" y="77"/>
                        </a:cxn>
                        <a:cxn ang="0">
                          <a:pos x="3" y="101"/>
                        </a:cxn>
                        <a:cxn ang="0">
                          <a:pos x="2" y="113"/>
                        </a:cxn>
                        <a:cxn ang="0">
                          <a:pos x="0" y="126"/>
                        </a:cxn>
                        <a:cxn ang="0">
                          <a:pos x="2" y="138"/>
                        </a:cxn>
                        <a:cxn ang="0">
                          <a:pos x="3" y="151"/>
                        </a:cxn>
                        <a:cxn ang="0">
                          <a:pos x="10" y="175"/>
                        </a:cxn>
                        <a:cxn ang="0">
                          <a:pos x="22" y="197"/>
                        </a:cxn>
                        <a:cxn ang="0">
                          <a:pos x="37" y="216"/>
                        </a:cxn>
                        <a:cxn ang="0">
                          <a:pos x="55" y="231"/>
                        </a:cxn>
                        <a:cxn ang="0">
                          <a:pos x="76" y="242"/>
                        </a:cxn>
                        <a:cxn ang="0">
                          <a:pos x="100" y="250"/>
                        </a:cxn>
                        <a:cxn ang="0">
                          <a:pos x="113" y="252"/>
                        </a:cxn>
                        <a:cxn ang="0">
                          <a:pos x="125" y="252"/>
                        </a:cxn>
                        <a:cxn ang="0">
                          <a:pos x="137" y="252"/>
                        </a:cxn>
                        <a:cxn ang="0">
                          <a:pos x="149" y="250"/>
                        </a:cxn>
                        <a:cxn ang="0">
                          <a:pos x="173" y="242"/>
                        </a:cxn>
                        <a:cxn ang="0">
                          <a:pos x="194" y="231"/>
                        </a:cxn>
                        <a:cxn ang="0">
                          <a:pos x="212" y="216"/>
                        </a:cxn>
                        <a:cxn ang="0">
                          <a:pos x="228" y="197"/>
                        </a:cxn>
                        <a:cxn ang="0">
                          <a:pos x="239" y="175"/>
                        </a:cxn>
                        <a:cxn ang="0">
                          <a:pos x="247" y="151"/>
                        </a:cxn>
                        <a:cxn ang="0">
                          <a:pos x="249" y="138"/>
                        </a:cxn>
                        <a:cxn ang="0">
                          <a:pos x="249" y="126"/>
                        </a:cxn>
                        <a:cxn ang="0">
                          <a:pos x="249" y="113"/>
                        </a:cxn>
                        <a:cxn ang="0">
                          <a:pos x="247" y="101"/>
                        </a:cxn>
                        <a:cxn ang="0">
                          <a:pos x="239" y="77"/>
                        </a:cxn>
                        <a:cxn ang="0">
                          <a:pos x="228" y="55"/>
                        </a:cxn>
                        <a:cxn ang="0">
                          <a:pos x="212" y="37"/>
                        </a:cxn>
                        <a:cxn ang="0">
                          <a:pos x="194" y="21"/>
                        </a:cxn>
                        <a:cxn ang="0">
                          <a:pos x="173" y="10"/>
                        </a:cxn>
                        <a:cxn ang="0">
                          <a:pos x="149" y="2"/>
                        </a:cxn>
                        <a:cxn ang="0">
                          <a:pos x="137" y="1"/>
                        </a:cxn>
                        <a:cxn ang="0">
                          <a:pos x="125" y="0"/>
                        </a:cxn>
                      </a:cxnLst>
                      <a:rect l="0" t="0" r="r" b="b"/>
                      <a:pathLst>
                        <a:path w="249" h="252">
                          <a:moveTo>
                            <a:pt x="125" y="0"/>
                          </a:moveTo>
                          <a:lnTo>
                            <a:pt x="113" y="1"/>
                          </a:lnTo>
                          <a:lnTo>
                            <a:pt x="100" y="2"/>
                          </a:lnTo>
                          <a:lnTo>
                            <a:pt x="76" y="10"/>
                          </a:lnTo>
                          <a:lnTo>
                            <a:pt x="55" y="21"/>
                          </a:lnTo>
                          <a:lnTo>
                            <a:pt x="37" y="37"/>
                          </a:lnTo>
                          <a:lnTo>
                            <a:pt x="22" y="55"/>
                          </a:lnTo>
                          <a:lnTo>
                            <a:pt x="10" y="77"/>
                          </a:lnTo>
                          <a:lnTo>
                            <a:pt x="3" y="101"/>
                          </a:lnTo>
                          <a:lnTo>
                            <a:pt x="2" y="113"/>
                          </a:lnTo>
                          <a:lnTo>
                            <a:pt x="0" y="126"/>
                          </a:lnTo>
                          <a:lnTo>
                            <a:pt x="2" y="138"/>
                          </a:lnTo>
                          <a:lnTo>
                            <a:pt x="3" y="151"/>
                          </a:lnTo>
                          <a:lnTo>
                            <a:pt x="10" y="175"/>
                          </a:lnTo>
                          <a:lnTo>
                            <a:pt x="22" y="197"/>
                          </a:lnTo>
                          <a:lnTo>
                            <a:pt x="37" y="216"/>
                          </a:lnTo>
                          <a:lnTo>
                            <a:pt x="55" y="231"/>
                          </a:lnTo>
                          <a:lnTo>
                            <a:pt x="76" y="242"/>
                          </a:lnTo>
                          <a:lnTo>
                            <a:pt x="100" y="250"/>
                          </a:lnTo>
                          <a:lnTo>
                            <a:pt x="113" y="252"/>
                          </a:lnTo>
                          <a:lnTo>
                            <a:pt x="125" y="252"/>
                          </a:lnTo>
                          <a:lnTo>
                            <a:pt x="137" y="252"/>
                          </a:lnTo>
                          <a:lnTo>
                            <a:pt x="149" y="250"/>
                          </a:lnTo>
                          <a:lnTo>
                            <a:pt x="173" y="242"/>
                          </a:lnTo>
                          <a:lnTo>
                            <a:pt x="194" y="231"/>
                          </a:lnTo>
                          <a:lnTo>
                            <a:pt x="212" y="216"/>
                          </a:lnTo>
                          <a:lnTo>
                            <a:pt x="228" y="197"/>
                          </a:lnTo>
                          <a:lnTo>
                            <a:pt x="239" y="175"/>
                          </a:lnTo>
                          <a:lnTo>
                            <a:pt x="247" y="151"/>
                          </a:lnTo>
                          <a:lnTo>
                            <a:pt x="249" y="138"/>
                          </a:lnTo>
                          <a:lnTo>
                            <a:pt x="249" y="126"/>
                          </a:lnTo>
                          <a:lnTo>
                            <a:pt x="249" y="113"/>
                          </a:lnTo>
                          <a:lnTo>
                            <a:pt x="247" y="101"/>
                          </a:lnTo>
                          <a:lnTo>
                            <a:pt x="239" y="77"/>
                          </a:lnTo>
                          <a:lnTo>
                            <a:pt x="228" y="55"/>
                          </a:lnTo>
                          <a:lnTo>
                            <a:pt x="212" y="37"/>
                          </a:lnTo>
                          <a:lnTo>
                            <a:pt x="194" y="21"/>
                          </a:lnTo>
                          <a:lnTo>
                            <a:pt x="173" y="10"/>
                          </a:lnTo>
                          <a:lnTo>
                            <a:pt x="149" y="2"/>
                          </a:lnTo>
                          <a:lnTo>
                            <a:pt x="137" y="1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04" name="Oval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2" y="3080"/>
                      <a:ext cx="83" cy="8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205" name="Picture 53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032" y="3080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207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1032" y="3080"/>
                    <a:ext cx="83" cy="84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242" name="Group 570"/>
              <p:cNvGrpSpPr>
                <a:grpSpLocks/>
              </p:cNvGrpSpPr>
              <p:nvPr/>
            </p:nvGrpSpPr>
            <p:grpSpPr bwMode="auto">
              <a:xfrm>
                <a:off x="749" y="3023"/>
                <a:ext cx="192" cy="197"/>
                <a:chOff x="749" y="3023"/>
                <a:chExt cx="192" cy="197"/>
              </a:xfrm>
            </p:grpSpPr>
            <p:sp>
              <p:nvSpPr>
                <p:cNvPr id="29210" name="Oval 538"/>
                <p:cNvSpPr>
                  <a:spLocks noChangeArrowheads="1"/>
                </p:cNvSpPr>
                <p:nvPr/>
              </p:nvSpPr>
              <p:spPr bwMode="auto">
                <a:xfrm>
                  <a:off x="749" y="3023"/>
                  <a:ext cx="192" cy="197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1" name="Oval 539"/>
                <p:cNvSpPr>
                  <a:spLocks noChangeArrowheads="1"/>
                </p:cNvSpPr>
                <p:nvPr/>
              </p:nvSpPr>
              <p:spPr bwMode="auto">
                <a:xfrm>
                  <a:off x="806" y="304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2" name="Oval 540"/>
                <p:cNvSpPr>
                  <a:spLocks noChangeArrowheads="1"/>
                </p:cNvSpPr>
                <p:nvPr/>
              </p:nvSpPr>
              <p:spPr bwMode="auto">
                <a:xfrm>
                  <a:off x="835" y="303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3" name="Oval 541"/>
                <p:cNvSpPr>
                  <a:spLocks noChangeArrowheads="1"/>
                </p:cNvSpPr>
                <p:nvPr/>
              </p:nvSpPr>
              <p:spPr bwMode="auto">
                <a:xfrm>
                  <a:off x="891" y="305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4" name="Oval 542"/>
                <p:cNvSpPr>
                  <a:spLocks noChangeArrowheads="1"/>
                </p:cNvSpPr>
                <p:nvPr/>
              </p:nvSpPr>
              <p:spPr bwMode="auto">
                <a:xfrm>
                  <a:off x="780" y="305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5" name="Oval 543"/>
                <p:cNvSpPr>
                  <a:spLocks noChangeArrowheads="1"/>
                </p:cNvSpPr>
                <p:nvPr/>
              </p:nvSpPr>
              <p:spPr bwMode="auto">
                <a:xfrm>
                  <a:off x="759" y="3112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6" name="Oval 544"/>
                <p:cNvSpPr>
                  <a:spLocks noChangeArrowheads="1"/>
                </p:cNvSpPr>
                <p:nvPr/>
              </p:nvSpPr>
              <p:spPr bwMode="auto">
                <a:xfrm>
                  <a:off x="913" y="311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7" name="Oval 545"/>
                <p:cNvSpPr>
                  <a:spLocks noChangeArrowheads="1"/>
                </p:cNvSpPr>
                <p:nvPr/>
              </p:nvSpPr>
              <p:spPr bwMode="auto">
                <a:xfrm>
                  <a:off x="835" y="319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8" name="Oval 546"/>
                <p:cNvSpPr>
                  <a:spLocks noChangeArrowheads="1"/>
                </p:cNvSpPr>
                <p:nvPr/>
              </p:nvSpPr>
              <p:spPr bwMode="auto">
                <a:xfrm>
                  <a:off x="903" y="314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9" name="Oval 547"/>
                <p:cNvSpPr>
                  <a:spLocks noChangeArrowheads="1"/>
                </p:cNvSpPr>
                <p:nvPr/>
              </p:nvSpPr>
              <p:spPr bwMode="auto">
                <a:xfrm>
                  <a:off x="805" y="318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0" name="Oval 548"/>
                <p:cNvSpPr>
                  <a:spLocks noChangeArrowheads="1"/>
                </p:cNvSpPr>
                <p:nvPr/>
              </p:nvSpPr>
              <p:spPr bwMode="auto">
                <a:xfrm>
                  <a:off x="892" y="316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1" name="Oval 549"/>
                <p:cNvSpPr>
                  <a:spLocks noChangeArrowheads="1"/>
                </p:cNvSpPr>
                <p:nvPr/>
              </p:nvSpPr>
              <p:spPr bwMode="auto">
                <a:xfrm>
                  <a:off x="905" y="308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2" name="Oval 550"/>
                <p:cNvSpPr>
                  <a:spLocks noChangeArrowheads="1"/>
                </p:cNvSpPr>
                <p:nvPr/>
              </p:nvSpPr>
              <p:spPr bwMode="auto">
                <a:xfrm>
                  <a:off x="780" y="317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3" name="Oval 551"/>
                <p:cNvSpPr>
                  <a:spLocks noChangeArrowheads="1"/>
                </p:cNvSpPr>
                <p:nvPr/>
              </p:nvSpPr>
              <p:spPr bwMode="auto">
                <a:xfrm>
                  <a:off x="765" y="3080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4" name="Oval 552"/>
                <p:cNvSpPr>
                  <a:spLocks noChangeArrowheads="1"/>
                </p:cNvSpPr>
                <p:nvPr/>
              </p:nvSpPr>
              <p:spPr bwMode="auto">
                <a:xfrm>
                  <a:off x="865" y="304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5" name="Oval 553"/>
                <p:cNvSpPr>
                  <a:spLocks noChangeArrowheads="1"/>
                </p:cNvSpPr>
                <p:nvPr/>
              </p:nvSpPr>
              <p:spPr bwMode="auto">
                <a:xfrm>
                  <a:off x="888" y="310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6" name="Oval 554"/>
                <p:cNvSpPr>
                  <a:spLocks noChangeArrowheads="1"/>
                </p:cNvSpPr>
                <p:nvPr/>
              </p:nvSpPr>
              <p:spPr bwMode="auto">
                <a:xfrm>
                  <a:off x="878" y="314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7" name="Oval 555"/>
                <p:cNvSpPr>
                  <a:spLocks noChangeArrowheads="1"/>
                </p:cNvSpPr>
                <p:nvPr/>
              </p:nvSpPr>
              <p:spPr bwMode="auto">
                <a:xfrm>
                  <a:off x="766" y="314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8" name="Oval 556"/>
                <p:cNvSpPr>
                  <a:spLocks noChangeArrowheads="1"/>
                </p:cNvSpPr>
                <p:nvPr/>
              </p:nvSpPr>
              <p:spPr bwMode="auto">
                <a:xfrm>
                  <a:off x="845" y="316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9" name="Oval 557"/>
                <p:cNvSpPr>
                  <a:spLocks noChangeArrowheads="1"/>
                </p:cNvSpPr>
                <p:nvPr/>
              </p:nvSpPr>
              <p:spPr bwMode="auto">
                <a:xfrm>
                  <a:off x="866" y="318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0" name="Oval 558"/>
                <p:cNvSpPr>
                  <a:spLocks noChangeArrowheads="1"/>
                </p:cNvSpPr>
                <p:nvPr/>
              </p:nvSpPr>
              <p:spPr bwMode="auto">
                <a:xfrm>
                  <a:off x="782" y="3122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1" name="Oval 559"/>
                <p:cNvSpPr>
                  <a:spLocks noChangeArrowheads="1"/>
                </p:cNvSpPr>
                <p:nvPr/>
              </p:nvSpPr>
              <p:spPr bwMode="auto">
                <a:xfrm>
                  <a:off x="789" y="308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2" name="Oval 560"/>
                <p:cNvSpPr>
                  <a:spLocks noChangeArrowheads="1"/>
                </p:cNvSpPr>
                <p:nvPr/>
              </p:nvSpPr>
              <p:spPr bwMode="auto">
                <a:xfrm>
                  <a:off x="824" y="3058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3" name="Oval 561"/>
                <p:cNvSpPr>
                  <a:spLocks noChangeArrowheads="1"/>
                </p:cNvSpPr>
                <p:nvPr/>
              </p:nvSpPr>
              <p:spPr bwMode="auto">
                <a:xfrm>
                  <a:off x="867" y="306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4" name="Oval 562"/>
                <p:cNvSpPr>
                  <a:spLocks noChangeArrowheads="1"/>
                </p:cNvSpPr>
                <p:nvPr/>
              </p:nvSpPr>
              <p:spPr bwMode="auto">
                <a:xfrm>
                  <a:off x="803" y="3158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241" name="Group 569"/>
                <p:cNvGrpSpPr>
                  <a:grpSpLocks/>
                </p:cNvGrpSpPr>
                <p:nvPr/>
              </p:nvGrpSpPr>
              <p:grpSpPr bwMode="auto">
                <a:xfrm>
                  <a:off x="803" y="3080"/>
                  <a:ext cx="84" cy="85"/>
                  <a:chOff x="803" y="3080"/>
                  <a:chExt cx="84" cy="85"/>
                </a:xfrm>
              </p:grpSpPr>
              <p:grpSp>
                <p:nvGrpSpPr>
                  <p:cNvPr id="29239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803" y="3080"/>
                    <a:ext cx="84" cy="85"/>
                    <a:chOff x="803" y="3080"/>
                    <a:chExt cx="84" cy="85"/>
                  </a:xfrm>
                </p:grpSpPr>
                <p:pic>
                  <p:nvPicPr>
                    <p:cNvPr id="29235" name="Picture 56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803" y="3080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236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803" y="3080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5" y="0"/>
                        </a:cxn>
                        <a:cxn ang="0">
                          <a:pos x="112" y="1"/>
                        </a:cxn>
                        <a:cxn ang="0">
                          <a:pos x="100" y="2"/>
                        </a:cxn>
                        <a:cxn ang="0">
                          <a:pos x="76" y="10"/>
                        </a:cxn>
                        <a:cxn ang="0">
                          <a:pos x="55" y="21"/>
                        </a:cxn>
                        <a:cxn ang="0">
                          <a:pos x="37" y="37"/>
                        </a:cxn>
                        <a:cxn ang="0">
                          <a:pos x="22" y="55"/>
                        </a:cxn>
                        <a:cxn ang="0">
                          <a:pos x="10" y="77"/>
                        </a:cxn>
                        <a:cxn ang="0">
                          <a:pos x="3" y="101"/>
                        </a:cxn>
                        <a:cxn ang="0">
                          <a:pos x="1" y="113"/>
                        </a:cxn>
                        <a:cxn ang="0">
                          <a:pos x="0" y="126"/>
                        </a:cxn>
                        <a:cxn ang="0">
                          <a:pos x="1" y="138"/>
                        </a:cxn>
                        <a:cxn ang="0">
                          <a:pos x="3" y="151"/>
                        </a:cxn>
                        <a:cxn ang="0">
                          <a:pos x="10" y="175"/>
                        </a:cxn>
                        <a:cxn ang="0">
                          <a:pos x="22" y="197"/>
                        </a:cxn>
                        <a:cxn ang="0">
                          <a:pos x="37" y="216"/>
                        </a:cxn>
                        <a:cxn ang="0">
                          <a:pos x="55" y="231"/>
                        </a:cxn>
                        <a:cxn ang="0">
                          <a:pos x="76" y="242"/>
                        </a:cxn>
                        <a:cxn ang="0">
                          <a:pos x="100" y="250"/>
                        </a:cxn>
                        <a:cxn ang="0">
                          <a:pos x="112" y="252"/>
                        </a:cxn>
                        <a:cxn ang="0">
                          <a:pos x="125" y="252"/>
                        </a:cxn>
                        <a:cxn ang="0">
                          <a:pos x="137" y="252"/>
                        </a:cxn>
                        <a:cxn ang="0">
                          <a:pos x="149" y="250"/>
                        </a:cxn>
                        <a:cxn ang="0">
                          <a:pos x="173" y="242"/>
                        </a:cxn>
                        <a:cxn ang="0">
                          <a:pos x="194" y="231"/>
                        </a:cxn>
                        <a:cxn ang="0">
                          <a:pos x="212" y="216"/>
                        </a:cxn>
                        <a:cxn ang="0">
                          <a:pos x="228" y="197"/>
                        </a:cxn>
                        <a:cxn ang="0">
                          <a:pos x="239" y="175"/>
                        </a:cxn>
                        <a:cxn ang="0">
                          <a:pos x="246" y="151"/>
                        </a:cxn>
                        <a:cxn ang="0">
                          <a:pos x="249" y="138"/>
                        </a:cxn>
                        <a:cxn ang="0">
                          <a:pos x="249" y="126"/>
                        </a:cxn>
                        <a:cxn ang="0">
                          <a:pos x="249" y="113"/>
                        </a:cxn>
                        <a:cxn ang="0">
                          <a:pos x="246" y="101"/>
                        </a:cxn>
                        <a:cxn ang="0">
                          <a:pos x="239" y="77"/>
                        </a:cxn>
                        <a:cxn ang="0">
                          <a:pos x="228" y="55"/>
                        </a:cxn>
                        <a:cxn ang="0">
                          <a:pos x="212" y="37"/>
                        </a:cxn>
                        <a:cxn ang="0">
                          <a:pos x="194" y="21"/>
                        </a:cxn>
                        <a:cxn ang="0">
                          <a:pos x="173" y="10"/>
                        </a:cxn>
                        <a:cxn ang="0">
                          <a:pos x="149" y="2"/>
                        </a:cxn>
                        <a:cxn ang="0">
                          <a:pos x="137" y="1"/>
                        </a:cxn>
                        <a:cxn ang="0">
                          <a:pos x="125" y="0"/>
                        </a:cxn>
                      </a:cxnLst>
                      <a:rect l="0" t="0" r="r" b="b"/>
                      <a:pathLst>
                        <a:path w="249" h="252">
                          <a:moveTo>
                            <a:pt x="125" y="0"/>
                          </a:moveTo>
                          <a:lnTo>
                            <a:pt x="112" y="1"/>
                          </a:lnTo>
                          <a:lnTo>
                            <a:pt x="100" y="2"/>
                          </a:lnTo>
                          <a:lnTo>
                            <a:pt x="76" y="10"/>
                          </a:lnTo>
                          <a:lnTo>
                            <a:pt x="55" y="21"/>
                          </a:lnTo>
                          <a:lnTo>
                            <a:pt x="37" y="37"/>
                          </a:lnTo>
                          <a:lnTo>
                            <a:pt x="22" y="55"/>
                          </a:lnTo>
                          <a:lnTo>
                            <a:pt x="10" y="77"/>
                          </a:lnTo>
                          <a:lnTo>
                            <a:pt x="3" y="101"/>
                          </a:lnTo>
                          <a:lnTo>
                            <a:pt x="1" y="113"/>
                          </a:lnTo>
                          <a:lnTo>
                            <a:pt x="0" y="126"/>
                          </a:lnTo>
                          <a:lnTo>
                            <a:pt x="1" y="138"/>
                          </a:lnTo>
                          <a:lnTo>
                            <a:pt x="3" y="151"/>
                          </a:lnTo>
                          <a:lnTo>
                            <a:pt x="10" y="175"/>
                          </a:lnTo>
                          <a:lnTo>
                            <a:pt x="22" y="197"/>
                          </a:lnTo>
                          <a:lnTo>
                            <a:pt x="37" y="216"/>
                          </a:lnTo>
                          <a:lnTo>
                            <a:pt x="55" y="231"/>
                          </a:lnTo>
                          <a:lnTo>
                            <a:pt x="76" y="242"/>
                          </a:lnTo>
                          <a:lnTo>
                            <a:pt x="100" y="250"/>
                          </a:lnTo>
                          <a:lnTo>
                            <a:pt x="112" y="252"/>
                          </a:lnTo>
                          <a:lnTo>
                            <a:pt x="125" y="252"/>
                          </a:lnTo>
                          <a:lnTo>
                            <a:pt x="137" y="252"/>
                          </a:lnTo>
                          <a:lnTo>
                            <a:pt x="149" y="250"/>
                          </a:lnTo>
                          <a:lnTo>
                            <a:pt x="173" y="242"/>
                          </a:lnTo>
                          <a:lnTo>
                            <a:pt x="194" y="231"/>
                          </a:lnTo>
                          <a:lnTo>
                            <a:pt x="212" y="216"/>
                          </a:lnTo>
                          <a:lnTo>
                            <a:pt x="228" y="197"/>
                          </a:lnTo>
                          <a:lnTo>
                            <a:pt x="239" y="175"/>
                          </a:lnTo>
                          <a:lnTo>
                            <a:pt x="246" y="151"/>
                          </a:lnTo>
                          <a:lnTo>
                            <a:pt x="249" y="138"/>
                          </a:lnTo>
                          <a:lnTo>
                            <a:pt x="249" y="126"/>
                          </a:lnTo>
                          <a:lnTo>
                            <a:pt x="249" y="113"/>
                          </a:lnTo>
                          <a:lnTo>
                            <a:pt x="246" y="101"/>
                          </a:lnTo>
                          <a:lnTo>
                            <a:pt x="239" y="77"/>
                          </a:lnTo>
                          <a:lnTo>
                            <a:pt x="228" y="55"/>
                          </a:lnTo>
                          <a:lnTo>
                            <a:pt x="212" y="37"/>
                          </a:lnTo>
                          <a:lnTo>
                            <a:pt x="194" y="21"/>
                          </a:lnTo>
                          <a:lnTo>
                            <a:pt x="173" y="10"/>
                          </a:lnTo>
                          <a:lnTo>
                            <a:pt x="149" y="2"/>
                          </a:lnTo>
                          <a:lnTo>
                            <a:pt x="137" y="1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37" name="Oval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3" y="3080"/>
                      <a:ext cx="83" cy="8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238" name="Picture 56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803" y="3080"/>
                      <a:ext cx="84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240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803" y="3080"/>
                    <a:ext cx="83" cy="84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275" name="Group 603"/>
              <p:cNvGrpSpPr>
                <a:grpSpLocks/>
              </p:cNvGrpSpPr>
              <p:nvPr/>
            </p:nvGrpSpPr>
            <p:grpSpPr bwMode="auto">
              <a:xfrm>
                <a:off x="985" y="3436"/>
                <a:ext cx="192" cy="198"/>
                <a:chOff x="985" y="3436"/>
                <a:chExt cx="192" cy="198"/>
              </a:xfrm>
            </p:grpSpPr>
            <p:sp>
              <p:nvSpPr>
                <p:cNvPr id="29243" name="Oval 571"/>
                <p:cNvSpPr>
                  <a:spLocks noChangeArrowheads="1"/>
                </p:cNvSpPr>
                <p:nvPr/>
              </p:nvSpPr>
              <p:spPr bwMode="auto">
                <a:xfrm>
                  <a:off x="985" y="3436"/>
                  <a:ext cx="192" cy="198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4" name="Oval 572"/>
                <p:cNvSpPr>
                  <a:spLocks noChangeArrowheads="1"/>
                </p:cNvSpPr>
                <p:nvPr/>
              </p:nvSpPr>
              <p:spPr bwMode="auto">
                <a:xfrm>
                  <a:off x="1041" y="3453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5" name="Oval 573"/>
                <p:cNvSpPr>
                  <a:spLocks noChangeArrowheads="1"/>
                </p:cNvSpPr>
                <p:nvPr/>
              </p:nvSpPr>
              <p:spPr bwMode="auto">
                <a:xfrm>
                  <a:off x="1070" y="344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6" name="Oval 574"/>
                <p:cNvSpPr>
                  <a:spLocks noChangeArrowheads="1"/>
                </p:cNvSpPr>
                <p:nvPr/>
              </p:nvSpPr>
              <p:spPr bwMode="auto">
                <a:xfrm>
                  <a:off x="1126" y="3469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7" name="Oval 575"/>
                <p:cNvSpPr>
                  <a:spLocks noChangeArrowheads="1"/>
                </p:cNvSpPr>
                <p:nvPr/>
              </p:nvSpPr>
              <p:spPr bwMode="auto">
                <a:xfrm>
                  <a:off x="1016" y="3469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8" name="Oval 576"/>
                <p:cNvSpPr>
                  <a:spLocks noChangeArrowheads="1"/>
                </p:cNvSpPr>
                <p:nvPr/>
              </p:nvSpPr>
              <p:spPr bwMode="auto">
                <a:xfrm>
                  <a:off x="994" y="3526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9" name="Oval 577"/>
                <p:cNvSpPr>
                  <a:spLocks noChangeArrowheads="1"/>
                </p:cNvSpPr>
                <p:nvPr/>
              </p:nvSpPr>
              <p:spPr bwMode="auto">
                <a:xfrm>
                  <a:off x="1149" y="352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0" name="Oval 578"/>
                <p:cNvSpPr>
                  <a:spLocks noChangeArrowheads="1"/>
                </p:cNvSpPr>
                <p:nvPr/>
              </p:nvSpPr>
              <p:spPr bwMode="auto">
                <a:xfrm>
                  <a:off x="1071" y="360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1" name="Oval 579"/>
                <p:cNvSpPr>
                  <a:spLocks noChangeArrowheads="1"/>
                </p:cNvSpPr>
                <p:nvPr/>
              </p:nvSpPr>
              <p:spPr bwMode="auto">
                <a:xfrm>
                  <a:off x="1139" y="355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2" name="Oval 580"/>
                <p:cNvSpPr>
                  <a:spLocks noChangeArrowheads="1"/>
                </p:cNvSpPr>
                <p:nvPr/>
              </p:nvSpPr>
              <p:spPr bwMode="auto">
                <a:xfrm>
                  <a:off x="1041" y="359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3" name="Oval 581"/>
                <p:cNvSpPr>
                  <a:spLocks noChangeArrowheads="1"/>
                </p:cNvSpPr>
                <p:nvPr/>
              </p:nvSpPr>
              <p:spPr bwMode="auto">
                <a:xfrm>
                  <a:off x="1127" y="358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4" name="Oval 582"/>
                <p:cNvSpPr>
                  <a:spLocks noChangeArrowheads="1"/>
                </p:cNvSpPr>
                <p:nvPr/>
              </p:nvSpPr>
              <p:spPr bwMode="auto">
                <a:xfrm>
                  <a:off x="1141" y="349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5" name="Oval 583"/>
                <p:cNvSpPr>
                  <a:spLocks noChangeArrowheads="1"/>
                </p:cNvSpPr>
                <p:nvPr/>
              </p:nvSpPr>
              <p:spPr bwMode="auto">
                <a:xfrm>
                  <a:off x="1016" y="3583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6" name="Oval 584"/>
                <p:cNvSpPr>
                  <a:spLocks noChangeArrowheads="1"/>
                </p:cNvSpPr>
                <p:nvPr/>
              </p:nvSpPr>
              <p:spPr bwMode="auto">
                <a:xfrm>
                  <a:off x="1000" y="349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7" name="Oval 585"/>
                <p:cNvSpPr>
                  <a:spLocks noChangeArrowheads="1"/>
                </p:cNvSpPr>
                <p:nvPr/>
              </p:nvSpPr>
              <p:spPr bwMode="auto">
                <a:xfrm>
                  <a:off x="1100" y="3454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8" name="Oval 586"/>
                <p:cNvSpPr>
                  <a:spLocks noChangeArrowheads="1"/>
                </p:cNvSpPr>
                <p:nvPr/>
              </p:nvSpPr>
              <p:spPr bwMode="auto">
                <a:xfrm>
                  <a:off x="1124" y="3517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9" name="Oval 587"/>
                <p:cNvSpPr>
                  <a:spLocks noChangeArrowheads="1"/>
                </p:cNvSpPr>
                <p:nvPr/>
              </p:nvSpPr>
              <p:spPr bwMode="auto">
                <a:xfrm>
                  <a:off x="1113" y="355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0" name="Oval 588"/>
                <p:cNvSpPr>
                  <a:spLocks noChangeArrowheads="1"/>
                </p:cNvSpPr>
                <p:nvPr/>
              </p:nvSpPr>
              <p:spPr bwMode="auto">
                <a:xfrm>
                  <a:off x="1002" y="3556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1" name="Oval 589"/>
                <p:cNvSpPr>
                  <a:spLocks noChangeArrowheads="1"/>
                </p:cNvSpPr>
                <p:nvPr/>
              </p:nvSpPr>
              <p:spPr bwMode="auto">
                <a:xfrm>
                  <a:off x="1080" y="358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2" name="Oval 590"/>
                <p:cNvSpPr>
                  <a:spLocks noChangeArrowheads="1"/>
                </p:cNvSpPr>
                <p:nvPr/>
              </p:nvSpPr>
              <p:spPr bwMode="auto">
                <a:xfrm>
                  <a:off x="1101" y="3597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3" name="Oval 591"/>
                <p:cNvSpPr>
                  <a:spLocks noChangeArrowheads="1"/>
                </p:cNvSpPr>
                <p:nvPr/>
              </p:nvSpPr>
              <p:spPr bwMode="auto">
                <a:xfrm>
                  <a:off x="1018" y="3535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4" name="Oval 592"/>
                <p:cNvSpPr>
                  <a:spLocks noChangeArrowheads="1"/>
                </p:cNvSpPr>
                <p:nvPr/>
              </p:nvSpPr>
              <p:spPr bwMode="auto">
                <a:xfrm>
                  <a:off x="1025" y="3494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5" name="Oval 593"/>
                <p:cNvSpPr>
                  <a:spLocks noChangeArrowheads="1"/>
                </p:cNvSpPr>
                <p:nvPr/>
              </p:nvSpPr>
              <p:spPr bwMode="auto">
                <a:xfrm>
                  <a:off x="1060" y="3471"/>
                  <a:ext cx="19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6" name="Oval 594"/>
                <p:cNvSpPr>
                  <a:spLocks noChangeArrowheads="1"/>
                </p:cNvSpPr>
                <p:nvPr/>
              </p:nvSpPr>
              <p:spPr bwMode="auto">
                <a:xfrm>
                  <a:off x="1102" y="3480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7" name="Oval 595"/>
                <p:cNvSpPr>
                  <a:spLocks noChangeArrowheads="1"/>
                </p:cNvSpPr>
                <p:nvPr/>
              </p:nvSpPr>
              <p:spPr bwMode="auto">
                <a:xfrm>
                  <a:off x="1038" y="3571"/>
                  <a:ext cx="20" cy="2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274" name="Group 602"/>
                <p:cNvGrpSpPr>
                  <a:grpSpLocks/>
                </p:cNvGrpSpPr>
                <p:nvPr/>
              </p:nvGrpSpPr>
              <p:grpSpPr bwMode="auto">
                <a:xfrm>
                  <a:off x="1039" y="3493"/>
                  <a:ext cx="83" cy="85"/>
                  <a:chOff x="1039" y="3493"/>
                  <a:chExt cx="83" cy="85"/>
                </a:xfrm>
              </p:grpSpPr>
              <p:grpSp>
                <p:nvGrpSpPr>
                  <p:cNvPr id="29272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1039" y="3493"/>
                    <a:ext cx="83" cy="85"/>
                    <a:chOff x="1039" y="3493"/>
                    <a:chExt cx="83" cy="85"/>
                  </a:xfrm>
                </p:grpSpPr>
                <p:pic>
                  <p:nvPicPr>
                    <p:cNvPr id="29268" name="Picture 59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039" y="3493"/>
                      <a:ext cx="83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269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1039" y="3493"/>
                      <a:ext cx="83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12" y="2"/>
                        </a:cxn>
                        <a:cxn ang="0">
                          <a:pos x="100" y="3"/>
                        </a:cxn>
                        <a:cxn ang="0">
                          <a:pos x="76" y="10"/>
                        </a:cxn>
                        <a:cxn ang="0">
                          <a:pos x="55" y="22"/>
                        </a:cxn>
                        <a:cxn ang="0">
                          <a:pos x="37" y="38"/>
                        </a:cxn>
                        <a:cxn ang="0">
                          <a:pos x="22" y="55"/>
                        </a:cxn>
                        <a:cxn ang="0">
                          <a:pos x="10" y="78"/>
                        </a:cxn>
                        <a:cxn ang="0">
                          <a:pos x="2" y="102"/>
                        </a:cxn>
                        <a:cxn ang="0">
                          <a:pos x="1" y="114"/>
                        </a:cxn>
                        <a:cxn ang="0">
                          <a:pos x="0" y="127"/>
                        </a:cxn>
                        <a:cxn ang="0">
                          <a:pos x="1" y="139"/>
                        </a:cxn>
                        <a:cxn ang="0">
                          <a:pos x="2" y="152"/>
                        </a:cxn>
                        <a:cxn ang="0">
                          <a:pos x="10" y="175"/>
                        </a:cxn>
                        <a:cxn ang="0">
                          <a:pos x="22" y="198"/>
                        </a:cxn>
                        <a:cxn ang="0">
                          <a:pos x="37" y="217"/>
                        </a:cxn>
                        <a:cxn ang="0">
                          <a:pos x="55" y="232"/>
                        </a:cxn>
                        <a:cxn ang="0">
                          <a:pos x="76" y="243"/>
                        </a:cxn>
                        <a:cxn ang="0">
                          <a:pos x="100" y="250"/>
                        </a:cxn>
                        <a:cxn ang="0">
                          <a:pos x="112" y="253"/>
                        </a:cxn>
                        <a:cxn ang="0">
                          <a:pos x="124" y="253"/>
                        </a:cxn>
                        <a:cxn ang="0">
                          <a:pos x="136" y="253"/>
                        </a:cxn>
                        <a:cxn ang="0">
                          <a:pos x="149" y="250"/>
                        </a:cxn>
                        <a:cxn ang="0">
                          <a:pos x="173" y="243"/>
                        </a:cxn>
                        <a:cxn ang="0">
                          <a:pos x="194" y="232"/>
                        </a:cxn>
                        <a:cxn ang="0">
                          <a:pos x="212" y="217"/>
                        </a:cxn>
                        <a:cxn ang="0">
                          <a:pos x="228" y="198"/>
                        </a:cxn>
                        <a:cxn ang="0">
                          <a:pos x="239" y="175"/>
                        </a:cxn>
                        <a:cxn ang="0">
                          <a:pos x="246" y="152"/>
                        </a:cxn>
                        <a:cxn ang="0">
                          <a:pos x="249" y="139"/>
                        </a:cxn>
                        <a:cxn ang="0">
                          <a:pos x="249" y="127"/>
                        </a:cxn>
                        <a:cxn ang="0">
                          <a:pos x="249" y="114"/>
                        </a:cxn>
                        <a:cxn ang="0">
                          <a:pos x="246" y="102"/>
                        </a:cxn>
                        <a:cxn ang="0">
                          <a:pos x="239" y="78"/>
                        </a:cxn>
                        <a:cxn ang="0">
                          <a:pos x="228" y="55"/>
                        </a:cxn>
                        <a:cxn ang="0">
                          <a:pos x="212" y="38"/>
                        </a:cxn>
                        <a:cxn ang="0">
                          <a:pos x="194" y="22"/>
                        </a:cxn>
                        <a:cxn ang="0">
                          <a:pos x="173" y="10"/>
                        </a:cxn>
                        <a:cxn ang="0">
                          <a:pos x="149" y="3"/>
                        </a:cxn>
                        <a:cxn ang="0">
                          <a:pos x="136" y="2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249" h="253">
                          <a:moveTo>
                            <a:pt x="124" y="0"/>
                          </a:moveTo>
                          <a:lnTo>
                            <a:pt x="112" y="2"/>
                          </a:lnTo>
                          <a:lnTo>
                            <a:pt x="100" y="3"/>
                          </a:lnTo>
                          <a:lnTo>
                            <a:pt x="76" y="10"/>
                          </a:lnTo>
                          <a:lnTo>
                            <a:pt x="55" y="22"/>
                          </a:lnTo>
                          <a:lnTo>
                            <a:pt x="37" y="38"/>
                          </a:lnTo>
                          <a:lnTo>
                            <a:pt x="22" y="55"/>
                          </a:lnTo>
                          <a:lnTo>
                            <a:pt x="10" y="78"/>
                          </a:lnTo>
                          <a:lnTo>
                            <a:pt x="2" y="102"/>
                          </a:lnTo>
                          <a:lnTo>
                            <a:pt x="1" y="114"/>
                          </a:lnTo>
                          <a:lnTo>
                            <a:pt x="0" y="127"/>
                          </a:lnTo>
                          <a:lnTo>
                            <a:pt x="1" y="139"/>
                          </a:lnTo>
                          <a:lnTo>
                            <a:pt x="2" y="152"/>
                          </a:lnTo>
                          <a:lnTo>
                            <a:pt x="10" y="175"/>
                          </a:lnTo>
                          <a:lnTo>
                            <a:pt x="22" y="198"/>
                          </a:lnTo>
                          <a:lnTo>
                            <a:pt x="37" y="217"/>
                          </a:lnTo>
                          <a:lnTo>
                            <a:pt x="55" y="232"/>
                          </a:lnTo>
                          <a:lnTo>
                            <a:pt x="76" y="243"/>
                          </a:lnTo>
                          <a:lnTo>
                            <a:pt x="100" y="250"/>
                          </a:lnTo>
                          <a:lnTo>
                            <a:pt x="112" y="253"/>
                          </a:lnTo>
                          <a:lnTo>
                            <a:pt x="124" y="253"/>
                          </a:lnTo>
                          <a:lnTo>
                            <a:pt x="136" y="253"/>
                          </a:lnTo>
                          <a:lnTo>
                            <a:pt x="149" y="250"/>
                          </a:lnTo>
                          <a:lnTo>
                            <a:pt x="173" y="243"/>
                          </a:lnTo>
                          <a:lnTo>
                            <a:pt x="194" y="232"/>
                          </a:lnTo>
                          <a:lnTo>
                            <a:pt x="212" y="217"/>
                          </a:lnTo>
                          <a:lnTo>
                            <a:pt x="228" y="198"/>
                          </a:lnTo>
                          <a:lnTo>
                            <a:pt x="239" y="175"/>
                          </a:lnTo>
                          <a:lnTo>
                            <a:pt x="246" y="152"/>
                          </a:lnTo>
                          <a:lnTo>
                            <a:pt x="249" y="139"/>
                          </a:lnTo>
                          <a:lnTo>
                            <a:pt x="249" y="127"/>
                          </a:lnTo>
                          <a:lnTo>
                            <a:pt x="249" y="114"/>
                          </a:lnTo>
                          <a:lnTo>
                            <a:pt x="246" y="102"/>
                          </a:lnTo>
                          <a:lnTo>
                            <a:pt x="239" y="78"/>
                          </a:lnTo>
                          <a:lnTo>
                            <a:pt x="228" y="55"/>
                          </a:lnTo>
                          <a:lnTo>
                            <a:pt x="212" y="38"/>
                          </a:lnTo>
                          <a:lnTo>
                            <a:pt x="194" y="22"/>
                          </a:lnTo>
                          <a:lnTo>
                            <a:pt x="173" y="10"/>
                          </a:lnTo>
                          <a:lnTo>
                            <a:pt x="149" y="3"/>
                          </a:lnTo>
                          <a:lnTo>
                            <a:pt x="136" y="2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no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70" name="Oval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9" y="3493"/>
                      <a:ext cx="83" cy="8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9271" name="Picture 59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039" y="3493"/>
                      <a:ext cx="83" cy="8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9273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1039" y="3493"/>
                    <a:ext cx="83" cy="84"/>
                  </a:xfrm>
                  <a:prstGeom prst="ellipse">
                    <a:avLst/>
                  </a:prstGeom>
                  <a:noFill/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276" name="Rectangle 604"/>
              <p:cNvSpPr>
                <a:spLocks noChangeArrowheads="1"/>
              </p:cNvSpPr>
              <p:nvPr/>
            </p:nvSpPr>
            <p:spPr bwMode="auto">
              <a:xfrm>
                <a:off x="899" y="3590"/>
                <a:ext cx="141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Rectangle 605"/>
              <p:cNvSpPr>
                <a:spLocks noChangeArrowheads="1"/>
              </p:cNvSpPr>
              <p:nvPr/>
            </p:nvSpPr>
            <p:spPr bwMode="auto">
              <a:xfrm>
                <a:off x="923" y="3607"/>
                <a:ext cx="7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  <a:latin typeface="Times New Roman" pitchFamily="18" charset="0"/>
                  </a:rPr>
                  <a:t>Cu</a:t>
                </a:r>
                <a:endParaRPr lang="en-US"/>
              </a:p>
            </p:txBody>
          </p:sp>
        </p:grpSp>
        <p:sp>
          <p:nvSpPr>
            <p:cNvPr id="29279" name="Rectangle 607"/>
            <p:cNvSpPr>
              <a:spLocks noChangeArrowheads="1"/>
            </p:cNvSpPr>
            <p:nvPr/>
          </p:nvSpPr>
          <p:spPr bwMode="auto">
            <a:xfrm>
              <a:off x="2198" y="3057"/>
              <a:ext cx="14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0" name="Rectangle 608"/>
            <p:cNvSpPr>
              <a:spLocks noChangeArrowheads="1"/>
            </p:cNvSpPr>
            <p:nvPr/>
          </p:nvSpPr>
          <p:spPr bwMode="auto">
            <a:xfrm>
              <a:off x="2222" y="3074"/>
              <a:ext cx="8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Cu</a:t>
              </a:r>
              <a:endParaRPr lang="en-US"/>
            </a:p>
          </p:txBody>
        </p:sp>
        <p:sp>
          <p:nvSpPr>
            <p:cNvPr id="29281" name="Rectangle 609"/>
            <p:cNvSpPr>
              <a:spLocks noChangeArrowheads="1"/>
            </p:cNvSpPr>
            <p:nvPr/>
          </p:nvSpPr>
          <p:spPr bwMode="auto">
            <a:xfrm>
              <a:off x="2207" y="3215"/>
              <a:ext cx="36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2" name="Rectangle 610"/>
            <p:cNvSpPr>
              <a:spLocks noChangeArrowheads="1"/>
            </p:cNvSpPr>
            <p:nvPr/>
          </p:nvSpPr>
          <p:spPr bwMode="auto">
            <a:xfrm>
              <a:off x="2231" y="3233"/>
              <a:ext cx="8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Nb</a:t>
              </a:r>
              <a:endParaRPr lang="en-US"/>
            </a:p>
          </p:txBody>
        </p:sp>
        <p:sp>
          <p:nvSpPr>
            <p:cNvPr id="29283" name="Rectangle 611"/>
            <p:cNvSpPr>
              <a:spLocks noChangeArrowheads="1"/>
            </p:cNvSpPr>
            <p:nvPr/>
          </p:nvSpPr>
          <p:spPr bwMode="auto">
            <a:xfrm>
              <a:off x="2231" y="3311"/>
              <a:ext cx="28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Filaments</a:t>
              </a:r>
              <a:endParaRPr lang="en-US"/>
            </a:p>
          </p:txBody>
        </p:sp>
        <p:sp>
          <p:nvSpPr>
            <p:cNvPr id="29284" name="Freeform 612"/>
            <p:cNvSpPr>
              <a:spLocks/>
            </p:cNvSpPr>
            <p:nvPr/>
          </p:nvSpPr>
          <p:spPr bwMode="auto">
            <a:xfrm>
              <a:off x="1159" y="3418"/>
              <a:ext cx="618" cy="2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847" y="613"/>
                </a:cxn>
                <a:cxn ang="0">
                  <a:pos x="1853" y="595"/>
                </a:cxn>
                <a:cxn ang="0">
                  <a:pos x="6" y="0"/>
                </a:cxn>
              </a:cxnLst>
              <a:rect l="0" t="0" r="r" b="b"/>
              <a:pathLst>
                <a:path w="1853" h="613">
                  <a:moveTo>
                    <a:pt x="6" y="0"/>
                  </a:moveTo>
                  <a:lnTo>
                    <a:pt x="0" y="18"/>
                  </a:lnTo>
                  <a:lnTo>
                    <a:pt x="1847" y="613"/>
                  </a:lnTo>
                  <a:lnTo>
                    <a:pt x="1853" y="59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5" name="Freeform 613"/>
            <p:cNvSpPr>
              <a:spLocks/>
            </p:cNvSpPr>
            <p:nvPr/>
          </p:nvSpPr>
          <p:spPr bwMode="auto">
            <a:xfrm>
              <a:off x="1161" y="3030"/>
              <a:ext cx="601" cy="205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6" y="614"/>
                </a:cxn>
                <a:cxn ang="0">
                  <a:pos x="1804" y="19"/>
                </a:cxn>
                <a:cxn ang="0">
                  <a:pos x="1798" y="0"/>
                </a:cxn>
                <a:cxn ang="0">
                  <a:pos x="0" y="595"/>
                </a:cxn>
              </a:cxnLst>
              <a:rect l="0" t="0" r="r" b="b"/>
              <a:pathLst>
                <a:path w="1804" h="614">
                  <a:moveTo>
                    <a:pt x="0" y="595"/>
                  </a:moveTo>
                  <a:lnTo>
                    <a:pt x="6" y="614"/>
                  </a:lnTo>
                  <a:lnTo>
                    <a:pt x="1804" y="19"/>
                  </a:lnTo>
                  <a:lnTo>
                    <a:pt x="1798" y="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318" name="Group 646"/>
            <p:cNvGrpSpPr>
              <a:grpSpLocks/>
            </p:cNvGrpSpPr>
            <p:nvPr/>
          </p:nvGrpSpPr>
          <p:grpSpPr bwMode="auto">
            <a:xfrm>
              <a:off x="1544" y="3027"/>
              <a:ext cx="564" cy="594"/>
              <a:chOff x="1544" y="3027"/>
              <a:chExt cx="564" cy="594"/>
            </a:xfrm>
          </p:grpSpPr>
          <p:sp>
            <p:nvSpPr>
              <p:cNvPr id="29286" name="Oval 614"/>
              <p:cNvSpPr>
                <a:spLocks noChangeArrowheads="1"/>
              </p:cNvSpPr>
              <p:nvPr/>
            </p:nvSpPr>
            <p:spPr bwMode="auto">
              <a:xfrm>
                <a:off x="1544" y="3027"/>
                <a:ext cx="564" cy="594"/>
              </a:xfrm>
              <a:prstGeom prst="ellipse">
                <a:avLst/>
              </a:prstGeom>
              <a:solidFill>
                <a:srgbClr val="FFCC99"/>
              </a:solidFill>
              <a:ln w="2063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Oval 615"/>
              <p:cNvSpPr>
                <a:spLocks noChangeArrowheads="1"/>
              </p:cNvSpPr>
              <p:nvPr/>
            </p:nvSpPr>
            <p:spPr bwMode="auto">
              <a:xfrm>
                <a:off x="1717" y="3072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Oval 616"/>
              <p:cNvSpPr>
                <a:spLocks noChangeArrowheads="1"/>
              </p:cNvSpPr>
              <p:nvPr/>
            </p:nvSpPr>
            <p:spPr bwMode="auto">
              <a:xfrm>
                <a:off x="1797" y="3051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Oval 617"/>
              <p:cNvSpPr>
                <a:spLocks noChangeArrowheads="1"/>
              </p:cNvSpPr>
              <p:nvPr/>
            </p:nvSpPr>
            <p:spPr bwMode="auto">
              <a:xfrm>
                <a:off x="1992" y="3204"/>
                <a:ext cx="62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Oval 618"/>
              <p:cNvSpPr>
                <a:spLocks noChangeArrowheads="1"/>
              </p:cNvSpPr>
              <p:nvPr/>
            </p:nvSpPr>
            <p:spPr bwMode="auto">
              <a:xfrm>
                <a:off x="2014" y="3294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Oval 619"/>
              <p:cNvSpPr>
                <a:spLocks noChangeArrowheads="1"/>
              </p:cNvSpPr>
              <p:nvPr/>
            </p:nvSpPr>
            <p:spPr bwMode="auto">
              <a:xfrm>
                <a:off x="1643" y="3126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Oval 620"/>
              <p:cNvSpPr>
                <a:spLocks noChangeArrowheads="1"/>
              </p:cNvSpPr>
              <p:nvPr/>
            </p:nvSpPr>
            <p:spPr bwMode="auto">
              <a:xfrm>
                <a:off x="2004" y="3377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3" name="Oval 621"/>
              <p:cNvSpPr>
                <a:spLocks noChangeArrowheads="1"/>
              </p:cNvSpPr>
              <p:nvPr/>
            </p:nvSpPr>
            <p:spPr bwMode="auto">
              <a:xfrm>
                <a:off x="1954" y="3453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4" name="Oval 622"/>
              <p:cNvSpPr>
                <a:spLocks noChangeArrowheads="1"/>
              </p:cNvSpPr>
              <p:nvPr/>
            </p:nvSpPr>
            <p:spPr bwMode="auto">
              <a:xfrm>
                <a:off x="1790" y="3522"/>
                <a:ext cx="62" cy="67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5" name="Oval 623"/>
              <p:cNvSpPr>
                <a:spLocks noChangeArrowheads="1"/>
              </p:cNvSpPr>
              <p:nvPr/>
            </p:nvSpPr>
            <p:spPr bwMode="auto">
              <a:xfrm>
                <a:off x="1575" y="3296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" name="Oval 624"/>
              <p:cNvSpPr>
                <a:spLocks noChangeArrowheads="1"/>
              </p:cNvSpPr>
              <p:nvPr/>
            </p:nvSpPr>
            <p:spPr bwMode="auto">
              <a:xfrm>
                <a:off x="1591" y="3377"/>
                <a:ext cx="61" cy="67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7" name="Oval 625"/>
              <p:cNvSpPr>
                <a:spLocks noChangeArrowheads="1"/>
              </p:cNvSpPr>
              <p:nvPr/>
            </p:nvSpPr>
            <p:spPr bwMode="auto">
              <a:xfrm>
                <a:off x="1879" y="3160"/>
                <a:ext cx="62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8" name="Oval 626"/>
              <p:cNvSpPr>
                <a:spLocks noChangeArrowheads="1"/>
              </p:cNvSpPr>
              <p:nvPr/>
            </p:nvSpPr>
            <p:spPr bwMode="auto">
              <a:xfrm>
                <a:off x="1675" y="3203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9" name="Oval 627"/>
              <p:cNvSpPr>
                <a:spLocks noChangeArrowheads="1"/>
              </p:cNvSpPr>
              <p:nvPr/>
            </p:nvSpPr>
            <p:spPr bwMode="auto">
              <a:xfrm>
                <a:off x="1595" y="3202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0" name="Oval 628"/>
              <p:cNvSpPr>
                <a:spLocks noChangeArrowheads="1"/>
              </p:cNvSpPr>
              <p:nvPr/>
            </p:nvSpPr>
            <p:spPr bwMode="auto">
              <a:xfrm>
                <a:off x="1703" y="3499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1" name="Oval 629"/>
              <p:cNvSpPr>
                <a:spLocks noChangeArrowheads="1"/>
              </p:cNvSpPr>
              <p:nvPr/>
            </p:nvSpPr>
            <p:spPr bwMode="auto">
              <a:xfrm>
                <a:off x="1773" y="3135"/>
                <a:ext cx="62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2" name="Oval 630"/>
              <p:cNvSpPr>
                <a:spLocks noChangeArrowheads="1"/>
              </p:cNvSpPr>
              <p:nvPr/>
            </p:nvSpPr>
            <p:spPr bwMode="auto">
              <a:xfrm>
                <a:off x="1951" y="3131"/>
                <a:ext cx="62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3" name="Oval 631"/>
              <p:cNvSpPr>
                <a:spLocks noChangeArrowheads="1"/>
              </p:cNvSpPr>
              <p:nvPr/>
            </p:nvSpPr>
            <p:spPr bwMode="auto">
              <a:xfrm>
                <a:off x="1635" y="3446"/>
                <a:ext cx="62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4" name="Oval 632"/>
              <p:cNvSpPr>
                <a:spLocks noChangeArrowheads="1"/>
              </p:cNvSpPr>
              <p:nvPr/>
            </p:nvSpPr>
            <p:spPr bwMode="auto">
              <a:xfrm>
                <a:off x="1880" y="3074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5" name="Oval 633"/>
              <p:cNvSpPr>
                <a:spLocks noChangeArrowheads="1"/>
              </p:cNvSpPr>
              <p:nvPr/>
            </p:nvSpPr>
            <p:spPr bwMode="auto">
              <a:xfrm>
                <a:off x="1649" y="3319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6" name="Oval 634"/>
              <p:cNvSpPr>
                <a:spLocks noChangeArrowheads="1"/>
              </p:cNvSpPr>
              <p:nvPr/>
            </p:nvSpPr>
            <p:spPr bwMode="auto">
              <a:xfrm>
                <a:off x="1708" y="3410"/>
                <a:ext cx="61" cy="67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7" name="Oval 635"/>
              <p:cNvSpPr>
                <a:spLocks noChangeArrowheads="1"/>
              </p:cNvSpPr>
              <p:nvPr/>
            </p:nvSpPr>
            <p:spPr bwMode="auto">
              <a:xfrm>
                <a:off x="1877" y="3509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8" name="Oval 636"/>
              <p:cNvSpPr>
                <a:spLocks noChangeArrowheads="1"/>
              </p:cNvSpPr>
              <p:nvPr/>
            </p:nvSpPr>
            <p:spPr bwMode="auto">
              <a:xfrm>
                <a:off x="1823" y="3442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9" name="Oval 637"/>
              <p:cNvSpPr>
                <a:spLocks noChangeArrowheads="1"/>
              </p:cNvSpPr>
              <p:nvPr/>
            </p:nvSpPr>
            <p:spPr bwMode="auto">
              <a:xfrm>
                <a:off x="1925" y="3373"/>
                <a:ext cx="61" cy="66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0" name="Oval 638"/>
              <p:cNvSpPr>
                <a:spLocks noChangeArrowheads="1"/>
              </p:cNvSpPr>
              <p:nvPr/>
            </p:nvSpPr>
            <p:spPr bwMode="auto">
              <a:xfrm>
                <a:off x="1940" y="3268"/>
                <a:ext cx="62" cy="67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315" name="Group 643"/>
              <p:cNvGrpSpPr>
                <a:grpSpLocks/>
              </p:cNvGrpSpPr>
              <p:nvPr/>
            </p:nvGrpSpPr>
            <p:grpSpPr bwMode="auto">
              <a:xfrm>
                <a:off x="1730" y="3213"/>
                <a:ext cx="201" cy="209"/>
                <a:chOff x="1730" y="3213"/>
                <a:chExt cx="201" cy="209"/>
              </a:xfrm>
            </p:grpSpPr>
            <p:pic>
              <p:nvPicPr>
                <p:cNvPr id="29311" name="Picture 63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730" y="3213"/>
                  <a:ext cx="201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312" name="Freeform 640"/>
                <p:cNvSpPr>
                  <a:spLocks/>
                </p:cNvSpPr>
                <p:nvPr/>
              </p:nvSpPr>
              <p:spPr bwMode="auto">
                <a:xfrm>
                  <a:off x="1730" y="3213"/>
                  <a:ext cx="200" cy="209"/>
                </a:xfrm>
                <a:custGeom>
                  <a:avLst/>
                  <a:gdLst/>
                  <a:ahLst/>
                  <a:cxnLst>
                    <a:cxn ang="0">
                      <a:pos x="269" y="1"/>
                    </a:cxn>
                    <a:cxn ang="0">
                      <a:pos x="211" y="13"/>
                    </a:cxn>
                    <a:cxn ang="0">
                      <a:pos x="157" y="37"/>
                    </a:cxn>
                    <a:cxn ang="0">
                      <a:pos x="108" y="71"/>
                    </a:cxn>
                    <a:cxn ang="0">
                      <a:pos x="68" y="113"/>
                    </a:cxn>
                    <a:cxn ang="0">
                      <a:pos x="36" y="163"/>
                    </a:cxn>
                    <a:cxn ang="0">
                      <a:pos x="13" y="220"/>
                    </a:cxn>
                    <a:cxn ang="0">
                      <a:pos x="1" y="280"/>
                    </a:cxn>
                    <a:cxn ang="0">
                      <a:pos x="1" y="345"/>
                    </a:cxn>
                    <a:cxn ang="0">
                      <a:pos x="13" y="406"/>
                    </a:cxn>
                    <a:cxn ang="0">
                      <a:pos x="36" y="462"/>
                    </a:cxn>
                    <a:cxn ang="0">
                      <a:pos x="68" y="512"/>
                    </a:cxn>
                    <a:cxn ang="0">
                      <a:pos x="108" y="554"/>
                    </a:cxn>
                    <a:cxn ang="0">
                      <a:pos x="157" y="588"/>
                    </a:cxn>
                    <a:cxn ang="0">
                      <a:pos x="211" y="612"/>
                    </a:cxn>
                    <a:cxn ang="0">
                      <a:pos x="269" y="624"/>
                    </a:cxn>
                    <a:cxn ang="0">
                      <a:pos x="330" y="624"/>
                    </a:cxn>
                    <a:cxn ang="0">
                      <a:pos x="388" y="612"/>
                    </a:cxn>
                    <a:cxn ang="0">
                      <a:pos x="442" y="588"/>
                    </a:cxn>
                    <a:cxn ang="0">
                      <a:pos x="491" y="554"/>
                    </a:cxn>
                    <a:cxn ang="0">
                      <a:pos x="531" y="512"/>
                    </a:cxn>
                    <a:cxn ang="0">
                      <a:pos x="563" y="462"/>
                    </a:cxn>
                    <a:cxn ang="0">
                      <a:pos x="586" y="406"/>
                    </a:cxn>
                    <a:cxn ang="0">
                      <a:pos x="598" y="345"/>
                    </a:cxn>
                    <a:cxn ang="0">
                      <a:pos x="598" y="280"/>
                    </a:cxn>
                    <a:cxn ang="0">
                      <a:pos x="586" y="220"/>
                    </a:cxn>
                    <a:cxn ang="0">
                      <a:pos x="563" y="163"/>
                    </a:cxn>
                    <a:cxn ang="0">
                      <a:pos x="531" y="113"/>
                    </a:cxn>
                    <a:cxn ang="0">
                      <a:pos x="491" y="71"/>
                    </a:cxn>
                    <a:cxn ang="0">
                      <a:pos x="442" y="37"/>
                    </a:cxn>
                    <a:cxn ang="0">
                      <a:pos x="388" y="13"/>
                    </a:cxn>
                    <a:cxn ang="0">
                      <a:pos x="330" y="1"/>
                    </a:cxn>
                  </a:cxnLst>
                  <a:rect l="0" t="0" r="r" b="b"/>
                  <a:pathLst>
                    <a:path w="599" h="626">
                      <a:moveTo>
                        <a:pt x="300" y="0"/>
                      </a:moveTo>
                      <a:lnTo>
                        <a:pt x="269" y="1"/>
                      </a:lnTo>
                      <a:lnTo>
                        <a:pt x="239" y="6"/>
                      </a:lnTo>
                      <a:lnTo>
                        <a:pt x="211" y="13"/>
                      </a:lnTo>
                      <a:lnTo>
                        <a:pt x="183" y="25"/>
                      </a:lnTo>
                      <a:lnTo>
                        <a:pt x="157" y="37"/>
                      </a:lnTo>
                      <a:lnTo>
                        <a:pt x="131" y="53"/>
                      </a:lnTo>
                      <a:lnTo>
                        <a:pt x="108" y="71"/>
                      </a:lnTo>
                      <a:lnTo>
                        <a:pt x="88" y="91"/>
                      </a:lnTo>
                      <a:lnTo>
                        <a:pt x="68" y="113"/>
                      </a:lnTo>
                      <a:lnTo>
                        <a:pt x="51" y="137"/>
                      </a:lnTo>
                      <a:lnTo>
                        <a:pt x="36" y="163"/>
                      </a:lnTo>
                      <a:lnTo>
                        <a:pt x="23" y="191"/>
                      </a:lnTo>
                      <a:lnTo>
                        <a:pt x="13" y="220"/>
                      </a:lnTo>
                      <a:lnTo>
                        <a:pt x="6" y="250"/>
                      </a:lnTo>
                      <a:lnTo>
                        <a:pt x="1" y="280"/>
                      </a:lnTo>
                      <a:lnTo>
                        <a:pt x="0" y="312"/>
                      </a:lnTo>
                      <a:lnTo>
                        <a:pt x="1" y="345"/>
                      </a:lnTo>
                      <a:lnTo>
                        <a:pt x="6" y="376"/>
                      </a:lnTo>
                      <a:lnTo>
                        <a:pt x="13" y="406"/>
                      </a:lnTo>
                      <a:lnTo>
                        <a:pt x="23" y="435"/>
                      </a:lnTo>
                      <a:lnTo>
                        <a:pt x="36" y="462"/>
                      </a:lnTo>
                      <a:lnTo>
                        <a:pt x="51" y="488"/>
                      </a:lnTo>
                      <a:lnTo>
                        <a:pt x="68" y="512"/>
                      </a:lnTo>
                      <a:lnTo>
                        <a:pt x="88" y="534"/>
                      </a:lnTo>
                      <a:lnTo>
                        <a:pt x="108" y="554"/>
                      </a:lnTo>
                      <a:lnTo>
                        <a:pt x="131" y="572"/>
                      </a:lnTo>
                      <a:lnTo>
                        <a:pt x="157" y="588"/>
                      </a:lnTo>
                      <a:lnTo>
                        <a:pt x="183" y="601"/>
                      </a:lnTo>
                      <a:lnTo>
                        <a:pt x="211" y="612"/>
                      </a:lnTo>
                      <a:lnTo>
                        <a:pt x="239" y="619"/>
                      </a:lnTo>
                      <a:lnTo>
                        <a:pt x="269" y="624"/>
                      </a:lnTo>
                      <a:lnTo>
                        <a:pt x="300" y="626"/>
                      </a:lnTo>
                      <a:lnTo>
                        <a:pt x="330" y="624"/>
                      </a:lnTo>
                      <a:lnTo>
                        <a:pt x="360" y="619"/>
                      </a:lnTo>
                      <a:lnTo>
                        <a:pt x="388" y="612"/>
                      </a:lnTo>
                      <a:lnTo>
                        <a:pt x="416" y="601"/>
                      </a:lnTo>
                      <a:lnTo>
                        <a:pt x="442" y="588"/>
                      </a:lnTo>
                      <a:lnTo>
                        <a:pt x="468" y="572"/>
                      </a:lnTo>
                      <a:lnTo>
                        <a:pt x="491" y="554"/>
                      </a:lnTo>
                      <a:lnTo>
                        <a:pt x="512" y="534"/>
                      </a:lnTo>
                      <a:lnTo>
                        <a:pt x="531" y="512"/>
                      </a:lnTo>
                      <a:lnTo>
                        <a:pt x="548" y="488"/>
                      </a:lnTo>
                      <a:lnTo>
                        <a:pt x="563" y="462"/>
                      </a:lnTo>
                      <a:lnTo>
                        <a:pt x="576" y="435"/>
                      </a:lnTo>
                      <a:lnTo>
                        <a:pt x="586" y="406"/>
                      </a:lnTo>
                      <a:lnTo>
                        <a:pt x="593" y="376"/>
                      </a:lnTo>
                      <a:lnTo>
                        <a:pt x="598" y="345"/>
                      </a:lnTo>
                      <a:lnTo>
                        <a:pt x="599" y="312"/>
                      </a:lnTo>
                      <a:lnTo>
                        <a:pt x="598" y="280"/>
                      </a:lnTo>
                      <a:lnTo>
                        <a:pt x="593" y="250"/>
                      </a:lnTo>
                      <a:lnTo>
                        <a:pt x="586" y="220"/>
                      </a:lnTo>
                      <a:lnTo>
                        <a:pt x="576" y="191"/>
                      </a:lnTo>
                      <a:lnTo>
                        <a:pt x="563" y="163"/>
                      </a:lnTo>
                      <a:lnTo>
                        <a:pt x="548" y="137"/>
                      </a:lnTo>
                      <a:lnTo>
                        <a:pt x="531" y="113"/>
                      </a:lnTo>
                      <a:lnTo>
                        <a:pt x="512" y="91"/>
                      </a:lnTo>
                      <a:lnTo>
                        <a:pt x="491" y="71"/>
                      </a:lnTo>
                      <a:lnTo>
                        <a:pt x="468" y="53"/>
                      </a:lnTo>
                      <a:lnTo>
                        <a:pt x="442" y="37"/>
                      </a:lnTo>
                      <a:lnTo>
                        <a:pt x="416" y="25"/>
                      </a:lnTo>
                      <a:lnTo>
                        <a:pt x="388" y="13"/>
                      </a:lnTo>
                      <a:lnTo>
                        <a:pt x="360" y="6"/>
                      </a:lnTo>
                      <a:lnTo>
                        <a:pt x="330" y="1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3" name="Oval 641"/>
                <p:cNvSpPr>
                  <a:spLocks noChangeArrowheads="1"/>
                </p:cNvSpPr>
                <p:nvPr/>
              </p:nvSpPr>
              <p:spPr bwMode="auto">
                <a:xfrm>
                  <a:off x="1730" y="3213"/>
                  <a:ext cx="200" cy="20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9314" name="Picture 64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730" y="3213"/>
                  <a:ext cx="201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9316" name="Rectangle 644"/>
              <p:cNvSpPr>
                <a:spLocks noChangeArrowheads="1"/>
              </p:cNvSpPr>
              <p:nvPr/>
            </p:nvSpPr>
            <p:spPr bwMode="auto">
              <a:xfrm>
                <a:off x="1762" y="3256"/>
                <a:ext cx="14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7" name="Rectangle 645"/>
              <p:cNvSpPr>
                <a:spLocks noChangeArrowheads="1"/>
              </p:cNvSpPr>
              <p:nvPr/>
            </p:nvSpPr>
            <p:spPr bwMode="auto">
              <a:xfrm>
                <a:off x="1785" y="3273"/>
                <a:ext cx="70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000000"/>
                    </a:solidFill>
                    <a:latin typeface="Times New Roman" pitchFamily="18" charset="0"/>
                  </a:rPr>
                  <a:t>Sn</a:t>
                </a:r>
                <a:endParaRPr lang="en-US"/>
              </a:p>
            </p:txBody>
          </p:sp>
        </p:grpSp>
        <p:grpSp>
          <p:nvGrpSpPr>
            <p:cNvPr id="29321" name="Group 649"/>
            <p:cNvGrpSpPr>
              <a:grpSpLocks/>
            </p:cNvGrpSpPr>
            <p:nvPr/>
          </p:nvGrpSpPr>
          <p:grpSpPr bwMode="auto">
            <a:xfrm>
              <a:off x="2033" y="3116"/>
              <a:ext cx="183" cy="64"/>
              <a:chOff x="2033" y="3116"/>
              <a:chExt cx="183" cy="64"/>
            </a:xfrm>
          </p:grpSpPr>
          <p:sp>
            <p:nvSpPr>
              <p:cNvPr id="29319" name="Freeform 647"/>
              <p:cNvSpPr>
                <a:spLocks/>
              </p:cNvSpPr>
              <p:nvPr/>
            </p:nvSpPr>
            <p:spPr bwMode="auto">
              <a:xfrm>
                <a:off x="2067" y="3116"/>
                <a:ext cx="149" cy="55"/>
              </a:xfrm>
              <a:custGeom>
                <a:avLst/>
                <a:gdLst/>
                <a:ahLst/>
                <a:cxnLst>
                  <a:cxn ang="0">
                    <a:pos x="447" y="18"/>
                  </a:cxn>
                  <a:cxn ang="0">
                    <a:pos x="441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447" y="18"/>
                  </a:cxn>
                </a:cxnLst>
                <a:rect l="0" t="0" r="r" b="b"/>
                <a:pathLst>
                  <a:path w="447" h="165">
                    <a:moveTo>
                      <a:pt x="447" y="18"/>
                    </a:moveTo>
                    <a:lnTo>
                      <a:pt x="441" y="0"/>
                    </a:lnTo>
                    <a:lnTo>
                      <a:pt x="0" y="146"/>
                    </a:lnTo>
                    <a:lnTo>
                      <a:pt x="6" y="165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0" name="Freeform 648"/>
              <p:cNvSpPr>
                <a:spLocks/>
              </p:cNvSpPr>
              <p:nvPr/>
            </p:nvSpPr>
            <p:spPr bwMode="auto">
              <a:xfrm>
                <a:off x="2033" y="3145"/>
                <a:ext cx="58" cy="35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0" y="105"/>
                  </a:cxn>
                  <a:cxn ang="0">
                    <a:pos x="173" y="104"/>
                  </a:cxn>
                  <a:cxn ang="0">
                    <a:pos x="107" y="69"/>
                  </a:cxn>
                  <a:cxn ang="0">
                    <a:pos x="139" y="0"/>
                  </a:cxn>
                </a:cxnLst>
                <a:rect l="0" t="0" r="r" b="b"/>
                <a:pathLst>
                  <a:path w="173" h="105">
                    <a:moveTo>
                      <a:pt x="139" y="0"/>
                    </a:moveTo>
                    <a:lnTo>
                      <a:pt x="0" y="105"/>
                    </a:lnTo>
                    <a:lnTo>
                      <a:pt x="173" y="104"/>
                    </a:lnTo>
                    <a:lnTo>
                      <a:pt x="107" y="69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4" name="Group 652"/>
            <p:cNvGrpSpPr>
              <a:grpSpLocks/>
            </p:cNvGrpSpPr>
            <p:nvPr/>
          </p:nvGrpSpPr>
          <p:grpSpPr bwMode="auto">
            <a:xfrm>
              <a:off x="2024" y="3240"/>
              <a:ext cx="195" cy="74"/>
              <a:chOff x="2024" y="3240"/>
              <a:chExt cx="195" cy="74"/>
            </a:xfrm>
          </p:grpSpPr>
          <p:sp>
            <p:nvSpPr>
              <p:cNvPr id="29322" name="Freeform 650"/>
              <p:cNvSpPr>
                <a:spLocks/>
              </p:cNvSpPr>
              <p:nvPr/>
            </p:nvSpPr>
            <p:spPr bwMode="auto">
              <a:xfrm>
                <a:off x="2058" y="3250"/>
                <a:ext cx="161" cy="64"/>
              </a:xfrm>
              <a:custGeom>
                <a:avLst/>
                <a:gdLst/>
                <a:ahLst/>
                <a:cxnLst>
                  <a:cxn ang="0">
                    <a:pos x="478" y="191"/>
                  </a:cxn>
                  <a:cxn ang="0">
                    <a:pos x="484" y="172"/>
                  </a:cxn>
                  <a:cxn ang="0">
                    <a:pos x="6" y="0"/>
                  </a:cxn>
                  <a:cxn ang="0">
                    <a:pos x="0" y="19"/>
                  </a:cxn>
                  <a:cxn ang="0">
                    <a:pos x="478" y="191"/>
                  </a:cxn>
                </a:cxnLst>
                <a:rect l="0" t="0" r="r" b="b"/>
                <a:pathLst>
                  <a:path w="484" h="191">
                    <a:moveTo>
                      <a:pt x="478" y="191"/>
                    </a:moveTo>
                    <a:lnTo>
                      <a:pt x="484" y="172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478" y="191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3" name="Freeform 651"/>
              <p:cNvSpPr>
                <a:spLocks/>
              </p:cNvSpPr>
              <p:nvPr/>
            </p:nvSpPr>
            <p:spPr bwMode="auto">
              <a:xfrm>
                <a:off x="2024" y="3240"/>
                <a:ext cx="57" cy="35"/>
              </a:xfrm>
              <a:custGeom>
                <a:avLst/>
                <a:gdLst/>
                <a:ahLst/>
                <a:cxnLst>
                  <a:cxn ang="0">
                    <a:pos x="173" y="4"/>
                  </a:cxn>
                  <a:cxn ang="0">
                    <a:pos x="0" y="0"/>
                  </a:cxn>
                  <a:cxn ang="0">
                    <a:pos x="137" y="106"/>
                  </a:cxn>
                  <a:cxn ang="0">
                    <a:pos x="107" y="39"/>
                  </a:cxn>
                  <a:cxn ang="0">
                    <a:pos x="173" y="4"/>
                  </a:cxn>
                </a:cxnLst>
                <a:rect l="0" t="0" r="r" b="b"/>
                <a:pathLst>
                  <a:path w="173" h="106">
                    <a:moveTo>
                      <a:pt x="173" y="4"/>
                    </a:moveTo>
                    <a:lnTo>
                      <a:pt x="0" y="0"/>
                    </a:lnTo>
                    <a:lnTo>
                      <a:pt x="137" y="106"/>
                    </a:lnTo>
                    <a:lnTo>
                      <a:pt x="107" y="39"/>
                    </a:lnTo>
                    <a:lnTo>
                      <a:pt x="173" y="4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7" name="Group 655"/>
            <p:cNvGrpSpPr>
              <a:grpSpLocks/>
            </p:cNvGrpSpPr>
            <p:nvPr/>
          </p:nvGrpSpPr>
          <p:grpSpPr bwMode="auto">
            <a:xfrm>
              <a:off x="2047" y="3306"/>
              <a:ext cx="172" cy="36"/>
              <a:chOff x="2047" y="3306"/>
              <a:chExt cx="172" cy="36"/>
            </a:xfrm>
          </p:grpSpPr>
          <p:sp>
            <p:nvSpPr>
              <p:cNvPr id="29325" name="Freeform 653"/>
              <p:cNvSpPr>
                <a:spLocks/>
              </p:cNvSpPr>
              <p:nvPr/>
            </p:nvSpPr>
            <p:spPr bwMode="auto">
              <a:xfrm>
                <a:off x="2083" y="3308"/>
                <a:ext cx="136" cy="21"/>
              </a:xfrm>
              <a:custGeom>
                <a:avLst/>
                <a:gdLst/>
                <a:ahLst/>
                <a:cxnLst>
                  <a:cxn ang="0">
                    <a:pos x="408" y="20"/>
                  </a:cxn>
                  <a:cxn ang="0">
                    <a:pos x="406" y="0"/>
                  </a:cxn>
                  <a:cxn ang="0">
                    <a:pos x="0" y="42"/>
                  </a:cxn>
                  <a:cxn ang="0">
                    <a:pos x="2" y="62"/>
                  </a:cxn>
                  <a:cxn ang="0">
                    <a:pos x="408" y="20"/>
                  </a:cxn>
                </a:cxnLst>
                <a:rect l="0" t="0" r="r" b="b"/>
                <a:pathLst>
                  <a:path w="408" h="62">
                    <a:moveTo>
                      <a:pt x="408" y="20"/>
                    </a:moveTo>
                    <a:lnTo>
                      <a:pt x="406" y="0"/>
                    </a:lnTo>
                    <a:lnTo>
                      <a:pt x="0" y="42"/>
                    </a:lnTo>
                    <a:lnTo>
                      <a:pt x="2" y="62"/>
                    </a:lnTo>
                    <a:lnTo>
                      <a:pt x="408" y="2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6" name="Freeform 654"/>
              <p:cNvSpPr>
                <a:spLocks/>
              </p:cNvSpPr>
              <p:nvPr/>
            </p:nvSpPr>
            <p:spPr bwMode="auto">
              <a:xfrm>
                <a:off x="2047" y="3306"/>
                <a:ext cx="56" cy="36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0" y="73"/>
                  </a:cxn>
                  <a:cxn ang="0">
                    <a:pos x="170" y="108"/>
                  </a:cxn>
                  <a:cxn ang="0">
                    <a:pos x="112" y="60"/>
                  </a:cxn>
                  <a:cxn ang="0">
                    <a:pos x="159" y="0"/>
                  </a:cxn>
                </a:cxnLst>
                <a:rect l="0" t="0" r="r" b="b"/>
                <a:pathLst>
                  <a:path w="170" h="108">
                    <a:moveTo>
                      <a:pt x="159" y="0"/>
                    </a:moveTo>
                    <a:lnTo>
                      <a:pt x="0" y="73"/>
                    </a:lnTo>
                    <a:lnTo>
                      <a:pt x="170" y="108"/>
                    </a:lnTo>
                    <a:lnTo>
                      <a:pt x="112" y="6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0" name="Group 658"/>
            <p:cNvGrpSpPr>
              <a:grpSpLocks/>
            </p:cNvGrpSpPr>
            <p:nvPr/>
          </p:nvGrpSpPr>
          <p:grpSpPr bwMode="auto">
            <a:xfrm>
              <a:off x="2037" y="3309"/>
              <a:ext cx="185" cy="102"/>
              <a:chOff x="2037" y="3309"/>
              <a:chExt cx="185" cy="102"/>
            </a:xfrm>
          </p:grpSpPr>
          <p:sp>
            <p:nvSpPr>
              <p:cNvPr id="29328" name="Freeform 656"/>
              <p:cNvSpPr>
                <a:spLocks/>
              </p:cNvSpPr>
              <p:nvPr/>
            </p:nvSpPr>
            <p:spPr bwMode="auto">
              <a:xfrm>
                <a:off x="2068" y="3309"/>
                <a:ext cx="154" cy="88"/>
              </a:xfrm>
              <a:custGeom>
                <a:avLst/>
                <a:gdLst/>
                <a:ahLst/>
                <a:cxnLst>
                  <a:cxn ang="0">
                    <a:pos x="460" y="18"/>
                  </a:cxn>
                  <a:cxn ang="0">
                    <a:pos x="452" y="0"/>
                  </a:cxn>
                  <a:cxn ang="0">
                    <a:pos x="0" y="246"/>
                  </a:cxn>
                  <a:cxn ang="0">
                    <a:pos x="8" y="264"/>
                  </a:cxn>
                  <a:cxn ang="0">
                    <a:pos x="460" y="18"/>
                  </a:cxn>
                </a:cxnLst>
                <a:rect l="0" t="0" r="r" b="b"/>
                <a:pathLst>
                  <a:path w="460" h="264">
                    <a:moveTo>
                      <a:pt x="460" y="18"/>
                    </a:moveTo>
                    <a:lnTo>
                      <a:pt x="452" y="0"/>
                    </a:lnTo>
                    <a:lnTo>
                      <a:pt x="0" y="246"/>
                    </a:lnTo>
                    <a:lnTo>
                      <a:pt x="8" y="264"/>
                    </a:lnTo>
                    <a:lnTo>
                      <a:pt x="460" y="18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9" name="Freeform 657"/>
              <p:cNvSpPr>
                <a:spLocks/>
              </p:cNvSpPr>
              <p:nvPr/>
            </p:nvSpPr>
            <p:spPr bwMode="auto">
              <a:xfrm>
                <a:off x="2037" y="3368"/>
                <a:ext cx="56" cy="4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0" y="128"/>
                  </a:cxn>
                  <a:cxn ang="0">
                    <a:pos x="169" y="96"/>
                  </a:cxn>
                  <a:cxn ang="0">
                    <a:pos x="100" y="73"/>
                  </a:cxn>
                  <a:cxn ang="0">
                    <a:pos x="119" y="0"/>
                  </a:cxn>
                </a:cxnLst>
                <a:rect l="0" t="0" r="r" b="b"/>
                <a:pathLst>
                  <a:path w="169" h="128">
                    <a:moveTo>
                      <a:pt x="119" y="0"/>
                    </a:moveTo>
                    <a:lnTo>
                      <a:pt x="0" y="128"/>
                    </a:lnTo>
                    <a:lnTo>
                      <a:pt x="169" y="96"/>
                    </a:lnTo>
                    <a:lnTo>
                      <a:pt x="100" y="7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31" name="Rectangle 659"/>
            <p:cNvSpPr>
              <a:spLocks noChangeArrowheads="1"/>
            </p:cNvSpPr>
            <p:nvPr/>
          </p:nvSpPr>
          <p:spPr bwMode="auto">
            <a:xfrm>
              <a:off x="2134" y="3456"/>
              <a:ext cx="35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2" name="Rectangle 660"/>
            <p:cNvSpPr>
              <a:spLocks noChangeArrowheads="1"/>
            </p:cNvSpPr>
            <p:nvPr/>
          </p:nvSpPr>
          <p:spPr bwMode="auto">
            <a:xfrm>
              <a:off x="2157" y="3473"/>
              <a:ext cx="26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Diffusion</a:t>
              </a:r>
              <a:endParaRPr lang="en-US"/>
            </a:p>
          </p:txBody>
        </p:sp>
        <p:sp>
          <p:nvSpPr>
            <p:cNvPr id="29333" name="Rectangle 661"/>
            <p:cNvSpPr>
              <a:spLocks noChangeArrowheads="1"/>
            </p:cNvSpPr>
            <p:nvPr/>
          </p:nvSpPr>
          <p:spPr bwMode="auto">
            <a:xfrm>
              <a:off x="2157" y="3543"/>
              <a:ext cx="217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Times New Roman" pitchFamily="18" charset="0"/>
                </a:rPr>
                <a:t>Barrier</a:t>
              </a:r>
              <a:endParaRPr lang="en-US"/>
            </a:p>
          </p:txBody>
        </p:sp>
        <p:grpSp>
          <p:nvGrpSpPr>
            <p:cNvPr id="29336" name="Group 664"/>
            <p:cNvGrpSpPr>
              <a:grpSpLocks/>
            </p:cNvGrpSpPr>
            <p:nvPr/>
          </p:nvGrpSpPr>
          <p:grpSpPr bwMode="auto">
            <a:xfrm>
              <a:off x="2047" y="3507"/>
              <a:ext cx="97" cy="45"/>
              <a:chOff x="2047" y="3507"/>
              <a:chExt cx="97" cy="45"/>
            </a:xfrm>
          </p:grpSpPr>
          <p:sp>
            <p:nvSpPr>
              <p:cNvPr id="29334" name="Freeform 662"/>
              <p:cNvSpPr>
                <a:spLocks/>
              </p:cNvSpPr>
              <p:nvPr/>
            </p:nvSpPr>
            <p:spPr bwMode="auto">
              <a:xfrm>
                <a:off x="2080" y="3519"/>
                <a:ext cx="64" cy="3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9"/>
                  </a:cxn>
                  <a:cxn ang="0">
                    <a:pos x="185" y="99"/>
                  </a:cxn>
                  <a:cxn ang="0">
                    <a:pos x="192" y="80"/>
                  </a:cxn>
                  <a:cxn ang="0">
                    <a:pos x="7" y="0"/>
                  </a:cxn>
                </a:cxnLst>
                <a:rect l="0" t="0" r="r" b="b"/>
                <a:pathLst>
                  <a:path w="192" h="99">
                    <a:moveTo>
                      <a:pt x="7" y="0"/>
                    </a:moveTo>
                    <a:lnTo>
                      <a:pt x="0" y="19"/>
                    </a:lnTo>
                    <a:lnTo>
                      <a:pt x="185" y="99"/>
                    </a:lnTo>
                    <a:lnTo>
                      <a:pt x="192" y="8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" name="Freeform 663"/>
              <p:cNvSpPr>
                <a:spLocks/>
              </p:cNvSpPr>
              <p:nvPr/>
            </p:nvSpPr>
            <p:spPr bwMode="auto">
              <a:xfrm>
                <a:off x="2047" y="3507"/>
                <a:ext cx="57" cy="39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0" y="0"/>
                  </a:cxn>
                  <a:cxn ang="0">
                    <a:pos x="131" y="116"/>
                  </a:cxn>
                  <a:cxn ang="0">
                    <a:pos x="104" y="46"/>
                  </a:cxn>
                  <a:cxn ang="0">
                    <a:pos x="172" y="17"/>
                  </a:cxn>
                </a:cxnLst>
                <a:rect l="0" t="0" r="r" b="b"/>
                <a:pathLst>
                  <a:path w="172" h="116">
                    <a:moveTo>
                      <a:pt x="172" y="17"/>
                    </a:moveTo>
                    <a:lnTo>
                      <a:pt x="0" y="0"/>
                    </a:lnTo>
                    <a:lnTo>
                      <a:pt x="131" y="116"/>
                    </a:lnTo>
                    <a:lnTo>
                      <a:pt x="104" y="46"/>
                    </a:lnTo>
                    <a:lnTo>
                      <a:pt x="172" y="17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884" name="Rectangle 212"/>
          <p:cNvSpPr>
            <a:spLocks noChangeArrowheads="1"/>
          </p:cNvSpPr>
          <p:nvPr/>
        </p:nvSpPr>
        <p:spPr bwMode="auto">
          <a:xfrm>
            <a:off x="3024188" y="3203575"/>
            <a:ext cx="1008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5" name="Rectangle 213"/>
          <p:cNvSpPr>
            <a:spLocks noChangeArrowheads="1"/>
          </p:cNvSpPr>
          <p:nvPr/>
        </p:nvSpPr>
        <p:spPr bwMode="auto">
          <a:xfrm>
            <a:off x="3151188" y="3192463"/>
            <a:ext cx="301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NbSn</a:t>
            </a:r>
            <a:endParaRPr lang="en-US"/>
          </a:p>
        </p:txBody>
      </p:sp>
      <p:sp>
        <p:nvSpPr>
          <p:cNvPr id="28886" name="Rectangle 214"/>
          <p:cNvSpPr>
            <a:spLocks noChangeArrowheads="1"/>
          </p:cNvSpPr>
          <p:nvPr/>
        </p:nvSpPr>
        <p:spPr bwMode="auto">
          <a:xfrm>
            <a:off x="3468688" y="3275013"/>
            <a:ext cx="444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8887" name="Rectangle 215"/>
          <p:cNvSpPr>
            <a:spLocks noChangeArrowheads="1"/>
          </p:cNvSpPr>
          <p:nvPr/>
        </p:nvSpPr>
        <p:spPr bwMode="auto">
          <a:xfrm>
            <a:off x="3508375" y="3192463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 + Cu +Sn</a:t>
            </a:r>
            <a:endParaRPr lang="en-US"/>
          </a:p>
        </p:txBody>
      </p:sp>
      <p:sp>
        <p:nvSpPr>
          <p:cNvPr id="28888" name="Rectangle 216"/>
          <p:cNvSpPr>
            <a:spLocks noChangeArrowheads="1"/>
          </p:cNvSpPr>
          <p:nvPr/>
        </p:nvSpPr>
        <p:spPr bwMode="auto">
          <a:xfrm>
            <a:off x="3289300" y="3378200"/>
            <a:ext cx="417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Powder</a:t>
            </a:r>
            <a:endParaRPr lang="en-US"/>
          </a:p>
        </p:txBody>
      </p:sp>
      <p:sp>
        <p:nvSpPr>
          <p:cNvPr id="28889" name="Rectangle 217"/>
          <p:cNvSpPr>
            <a:spLocks noChangeArrowheads="1"/>
          </p:cNvSpPr>
          <p:nvPr/>
        </p:nvSpPr>
        <p:spPr bwMode="auto">
          <a:xfrm>
            <a:off x="3333750" y="3829050"/>
            <a:ext cx="3873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90" name="Rectangle 218"/>
          <p:cNvSpPr>
            <a:spLocks noChangeArrowheads="1"/>
          </p:cNvSpPr>
          <p:nvPr/>
        </p:nvSpPr>
        <p:spPr bwMode="auto">
          <a:xfrm>
            <a:off x="3379788" y="3865563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Nb</a:t>
            </a:r>
            <a:endParaRPr lang="en-US"/>
          </a:p>
        </p:txBody>
      </p:sp>
      <p:sp>
        <p:nvSpPr>
          <p:cNvPr id="28891" name="Oval 219"/>
          <p:cNvSpPr>
            <a:spLocks noChangeArrowheads="1"/>
          </p:cNvSpPr>
          <p:nvPr/>
        </p:nvSpPr>
        <p:spPr bwMode="auto">
          <a:xfrm>
            <a:off x="228600" y="2887663"/>
            <a:ext cx="1527175" cy="1533525"/>
          </a:xfrm>
          <a:prstGeom prst="ellipse">
            <a:avLst/>
          </a:prstGeom>
          <a:solidFill>
            <a:srgbClr val="FFCC99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898" name="Group 226"/>
          <p:cNvGrpSpPr>
            <a:grpSpLocks/>
          </p:cNvGrpSpPr>
          <p:nvPr/>
        </p:nvGrpSpPr>
        <p:grpSpPr bwMode="auto">
          <a:xfrm>
            <a:off x="852488" y="3525838"/>
            <a:ext cx="273050" cy="242887"/>
            <a:chOff x="956" y="2195"/>
            <a:chExt cx="136" cy="121"/>
          </a:xfrm>
        </p:grpSpPr>
        <p:sp>
          <p:nvSpPr>
            <p:cNvPr id="28892" name="Freeform 220"/>
            <p:cNvSpPr>
              <a:spLocks/>
            </p:cNvSpPr>
            <p:nvPr/>
          </p:nvSpPr>
          <p:spPr bwMode="auto">
            <a:xfrm>
              <a:off x="956" y="2195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97" name="Group 225"/>
            <p:cNvGrpSpPr>
              <a:grpSpLocks/>
            </p:cNvGrpSpPr>
            <p:nvPr/>
          </p:nvGrpSpPr>
          <p:grpSpPr bwMode="auto">
            <a:xfrm>
              <a:off x="992" y="2223"/>
              <a:ext cx="65" cy="69"/>
              <a:chOff x="992" y="2223"/>
              <a:chExt cx="65" cy="69"/>
            </a:xfrm>
          </p:grpSpPr>
          <p:pic>
            <p:nvPicPr>
              <p:cNvPr id="28893" name="Picture 2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2" y="2223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94" name="Freeform 222"/>
              <p:cNvSpPr>
                <a:spLocks/>
              </p:cNvSpPr>
              <p:nvPr/>
            </p:nvSpPr>
            <p:spPr bwMode="auto">
              <a:xfrm>
                <a:off x="992" y="2223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60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4"/>
                  </a:cxn>
                  <a:cxn ang="0">
                    <a:pos x="177" y="160"/>
                  </a:cxn>
                  <a:cxn ang="0">
                    <a:pos x="187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60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4"/>
                    </a:lnTo>
                    <a:lnTo>
                      <a:pt x="177" y="160"/>
                    </a:lnTo>
                    <a:lnTo>
                      <a:pt x="187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Oval 223"/>
              <p:cNvSpPr>
                <a:spLocks noChangeArrowheads="1"/>
              </p:cNvSpPr>
              <p:nvPr/>
            </p:nvSpPr>
            <p:spPr bwMode="auto">
              <a:xfrm>
                <a:off x="992" y="2223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896" name="Picture 2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2" y="2223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05" name="Group 233"/>
          <p:cNvGrpSpPr>
            <a:grpSpLocks/>
          </p:cNvGrpSpPr>
          <p:nvPr/>
        </p:nvGrpSpPr>
        <p:grpSpPr bwMode="auto">
          <a:xfrm>
            <a:off x="1081088" y="3132138"/>
            <a:ext cx="271462" cy="242887"/>
            <a:chOff x="1070" y="1999"/>
            <a:chExt cx="135" cy="121"/>
          </a:xfrm>
        </p:grpSpPr>
        <p:sp>
          <p:nvSpPr>
            <p:cNvPr id="28899" name="Freeform 227"/>
            <p:cNvSpPr>
              <a:spLocks/>
            </p:cNvSpPr>
            <p:nvPr/>
          </p:nvSpPr>
          <p:spPr bwMode="auto">
            <a:xfrm>
              <a:off x="1070" y="1999"/>
              <a:ext cx="135" cy="121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80"/>
                </a:cxn>
                <a:cxn ang="0">
                  <a:pos x="101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1" y="0"/>
                </a:cxn>
              </a:cxnLst>
              <a:rect l="0" t="0" r="r" b="b"/>
              <a:pathLst>
                <a:path w="406" h="362">
                  <a:moveTo>
                    <a:pt x="101" y="0"/>
                  </a:moveTo>
                  <a:lnTo>
                    <a:pt x="0" y="180"/>
                  </a:lnTo>
                  <a:lnTo>
                    <a:pt x="101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04" name="Group 232"/>
            <p:cNvGrpSpPr>
              <a:grpSpLocks/>
            </p:cNvGrpSpPr>
            <p:nvPr/>
          </p:nvGrpSpPr>
          <p:grpSpPr bwMode="auto">
            <a:xfrm>
              <a:off x="1105" y="2027"/>
              <a:ext cx="66" cy="69"/>
              <a:chOff x="1105" y="2027"/>
              <a:chExt cx="66" cy="69"/>
            </a:xfrm>
          </p:grpSpPr>
          <p:pic>
            <p:nvPicPr>
              <p:cNvPr id="28900" name="Picture 22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5" y="202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01" name="Freeform 229"/>
              <p:cNvSpPr>
                <a:spLocks/>
              </p:cNvSpPr>
              <p:nvPr/>
            </p:nvSpPr>
            <p:spPr bwMode="auto">
              <a:xfrm>
                <a:off x="1105" y="2027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7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8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7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7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8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7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Oval 230"/>
              <p:cNvSpPr>
                <a:spLocks noChangeArrowheads="1"/>
              </p:cNvSpPr>
              <p:nvPr/>
            </p:nvSpPr>
            <p:spPr bwMode="auto">
              <a:xfrm>
                <a:off x="1105" y="2027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03" name="Picture 23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5" y="202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12" name="Group 240"/>
          <p:cNvGrpSpPr>
            <a:grpSpLocks/>
          </p:cNvGrpSpPr>
          <p:nvPr/>
        </p:nvGrpSpPr>
        <p:grpSpPr bwMode="auto">
          <a:xfrm>
            <a:off x="630238" y="3132138"/>
            <a:ext cx="271462" cy="242887"/>
            <a:chOff x="845" y="1999"/>
            <a:chExt cx="135" cy="121"/>
          </a:xfrm>
        </p:grpSpPr>
        <p:sp>
          <p:nvSpPr>
            <p:cNvPr id="28906" name="Freeform 234"/>
            <p:cNvSpPr>
              <a:spLocks/>
            </p:cNvSpPr>
            <p:nvPr/>
          </p:nvSpPr>
          <p:spPr bwMode="auto">
            <a:xfrm>
              <a:off x="845" y="1999"/>
              <a:ext cx="135" cy="121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80"/>
                </a:cxn>
                <a:cxn ang="0">
                  <a:pos x="101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1" y="0"/>
                </a:cxn>
              </a:cxnLst>
              <a:rect l="0" t="0" r="r" b="b"/>
              <a:pathLst>
                <a:path w="406" h="362">
                  <a:moveTo>
                    <a:pt x="101" y="0"/>
                  </a:moveTo>
                  <a:lnTo>
                    <a:pt x="0" y="180"/>
                  </a:lnTo>
                  <a:lnTo>
                    <a:pt x="101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11" name="Group 239"/>
            <p:cNvGrpSpPr>
              <a:grpSpLocks/>
            </p:cNvGrpSpPr>
            <p:nvPr/>
          </p:nvGrpSpPr>
          <p:grpSpPr bwMode="auto">
            <a:xfrm>
              <a:off x="880" y="2027"/>
              <a:ext cx="66" cy="69"/>
              <a:chOff x="880" y="2027"/>
              <a:chExt cx="66" cy="69"/>
            </a:xfrm>
          </p:grpSpPr>
          <p:pic>
            <p:nvPicPr>
              <p:cNvPr id="28907" name="Picture 23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0" y="202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08" name="Freeform 236"/>
              <p:cNvSpPr>
                <a:spLocks/>
              </p:cNvSpPr>
              <p:nvPr/>
            </p:nvSpPr>
            <p:spPr bwMode="auto">
              <a:xfrm>
                <a:off x="880" y="2027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7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8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7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7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8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7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Oval 237"/>
              <p:cNvSpPr>
                <a:spLocks noChangeArrowheads="1"/>
              </p:cNvSpPr>
              <p:nvPr/>
            </p:nvSpPr>
            <p:spPr bwMode="auto">
              <a:xfrm>
                <a:off x="880" y="2027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10" name="Picture 2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0" y="202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19" name="Group 247"/>
          <p:cNvGrpSpPr>
            <a:grpSpLocks/>
          </p:cNvGrpSpPr>
          <p:nvPr/>
        </p:nvGrpSpPr>
        <p:grpSpPr bwMode="auto">
          <a:xfrm>
            <a:off x="1081088" y="3403600"/>
            <a:ext cx="271462" cy="241300"/>
            <a:chOff x="1070" y="2134"/>
            <a:chExt cx="135" cy="120"/>
          </a:xfrm>
        </p:grpSpPr>
        <p:sp>
          <p:nvSpPr>
            <p:cNvPr id="28913" name="Freeform 241"/>
            <p:cNvSpPr>
              <a:spLocks/>
            </p:cNvSpPr>
            <p:nvPr/>
          </p:nvSpPr>
          <p:spPr bwMode="auto">
            <a:xfrm>
              <a:off x="1070" y="2134"/>
              <a:ext cx="135" cy="12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80"/>
                </a:cxn>
                <a:cxn ang="0">
                  <a:pos x="101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1" y="0"/>
                </a:cxn>
              </a:cxnLst>
              <a:rect l="0" t="0" r="r" b="b"/>
              <a:pathLst>
                <a:path w="406" h="362">
                  <a:moveTo>
                    <a:pt x="101" y="0"/>
                  </a:moveTo>
                  <a:lnTo>
                    <a:pt x="0" y="180"/>
                  </a:lnTo>
                  <a:lnTo>
                    <a:pt x="101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18" name="Group 246"/>
            <p:cNvGrpSpPr>
              <a:grpSpLocks/>
            </p:cNvGrpSpPr>
            <p:nvPr/>
          </p:nvGrpSpPr>
          <p:grpSpPr bwMode="auto">
            <a:xfrm>
              <a:off x="1105" y="2161"/>
              <a:ext cx="66" cy="69"/>
              <a:chOff x="1105" y="2161"/>
              <a:chExt cx="66" cy="69"/>
            </a:xfrm>
          </p:grpSpPr>
          <p:pic>
            <p:nvPicPr>
              <p:cNvPr id="28914" name="Picture 24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5" y="216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15" name="Freeform 243"/>
              <p:cNvSpPr>
                <a:spLocks/>
              </p:cNvSpPr>
              <p:nvPr/>
            </p:nvSpPr>
            <p:spPr bwMode="auto">
              <a:xfrm>
                <a:off x="1105" y="2161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8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8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Oval 244"/>
              <p:cNvSpPr>
                <a:spLocks noChangeArrowheads="1"/>
              </p:cNvSpPr>
              <p:nvPr/>
            </p:nvSpPr>
            <p:spPr bwMode="auto">
              <a:xfrm>
                <a:off x="1105" y="2161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17" name="Picture 24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5" y="216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26" name="Group 254"/>
          <p:cNvGrpSpPr>
            <a:grpSpLocks/>
          </p:cNvGrpSpPr>
          <p:nvPr/>
        </p:nvGrpSpPr>
        <p:grpSpPr bwMode="auto">
          <a:xfrm>
            <a:off x="625475" y="3395663"/>
            <a:ext cx="273050" cy="242887"/>
            <a:chOff x="843" y="2130"/>
            <a:chExt cx="136" cy="121"/>
          </a:xfrm>
        </p:grpSpPr>
        <p:sp>
          <p:nvSpPr>
            <p:cNvPr id="28920" name="Freeform 248"/>
            <p:cNvSpPr>
              <a:spLocks/>
            </p:cNvSpPr>
            <p:nvPr/>
          </p:nvSpPr>
          <p:spPr bwMode="auto">
            <a:xfrm>
              <a:off x="843" y="2130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25" name="Group 253"/>
            <p:cNvGrpSpPr>
              <a:grpSpLocks/>
            </p:cNvGrpSpPr>
            <p:nvPr/>
          </p:nvGrpSpPr>
          <p:grpSpPr bwMode="auto">
            <a:xfrm>
              <a:off x="879" y="2158"/>
              <a:ext cx="65" cy="69"/>
              <a:chOff x="879" y="2158"/>
              <a:chExt cx="65" cy="69"/>
            </a:xfrm>
          </p:grpSpPr>
          <p:pic>
            <p:nvPicPr>
              <p:cNvPr id="28921" name="Picture 2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9" y="2158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22" name="Freeform 250"/>
              <p:cNvSpPr>
                <a:spLocks/>
              </p:cNvSpPr>
              <p:nvPr/>
            </p:nvSpPr>
            <p:spPr bwMode="auto">
              <a:xfrm>
                <a:off x="879" y="2158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30" y="30"/>
                  </a:cxn>
                  <a:cxn ang="0">
                    <a:pos x="17" y="45"/>
                  </a:cxn>
                  <a:cxn ang="0">
                    <a:pos x="8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59"/>
                  </a:cxn>
                  <a:cxn ang="0">
                    <a:pos x="30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30" y="30"/>
                    </a:lnTo>
                    <a:lnTo>
                      <a:pt x="17" y="45"/>
                    </a:lnTo>
                    <a:lnTo>
                      <a:pt x="8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59"/>
                    </a:lnTo>
                    <a:lnTo>
                      <a:pt x="30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Oval 251"/>
              <p:cNvSpPr>
                <a:spLocks noChangeArrowheads="1"/>
              </p:cNvSpPr>
              <p:nvPr/>
            </p:nvSpPr>
            <p:spPr bwMode="auto">
              <a:xfrm>
                <a:off x="879" y="2158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24" name="Picture 25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9" y="2158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33" name="Group 261"/>
          <p:cNvGrpSpPr>
            <a:grpSpLocks/>
          </p:cNvGrpSpPr>
          <p:nvPr/>
        </p:nvGrpSpPr>
        <p:grpSpPr bwMode="auto">
          <a:xfrm>
            <a:off x="852488" y="3262313"/>
            <a:ext cx="273050" cy="242887"/>
            <a:chOff x="956" y="2064"/>
            <a:chExt cx="136" cy="121"/>
          </a:xfrm>
        </p:grpSpPr>
        <p:sp>
          <p:nvSpPr>
            <p:cNvPr id="28927" name="Freeform 255"/>
            <p:cNvSpPr>
              <a:spLocks/>
            </p:cNvSpPr>
            <p:nvPr/>
          </p:nvSpPr>
          <p:spPr bwMode="auto">
            <a:xfrm>
              <a:off x="956" y="2064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32" name="Group 260"/>
            <p:cNvGrpSpPr>
              <a:grpSpLocks/>
            </p:cNvGrpSpPr>
            <p:nvPr/>
          </p:nvGrpSpPr>
          <p:grpSpPr bwMode="auto">
            <a:xfrm>
              <a:off x="992" y="2092"/>
              <a:ext cx="65" cy="69"/>
              <a:chOff x="992" y="2092"/>
              <a:chExt cx="65" cy="69"/>
            </a:xfrm>
          </p:grpSpPr>
          <p:pic>
            <p:nvPicPr>
              <p:cNvPr id="28928" name="Picture 25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2" y="2092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29" name="Freeform 257"/>
              <p:cNvSpPr>
                <a:spLocks/>
              </p:cNvSpPr>
              <p:nvPr/>
            </p:nvSpPr>
            <p:spPr bwMode="auto">
              <a:xfrm>
                <a:off x="992" y="2092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Oval 258"/>
              <p:cNvSpPr>
                <a:spLocks noChangeArrowheads="1"/>
              </p:cNvSpPr>
              <p:nvPr/>
            </p:nvSpPr>
            <p:spPr bwMode="auto">
              <a:xfrm>
                <a:off x="992" y="2092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31" name="Picture 25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2" y="2092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40" name="Group 268"/>
          <p:cNvGrpSpPr>
            <a:grpSpLocks/>
          </p:cNvGrpSpPr>
          <p:nvPr/>
        </p:nvGrpSpPr>
        <p:grpSpPr bwMode="auto">
          <a:xfrm>
            <a:off x="630238" y="3662363"/>
            <a:ext cx="271462" cy="242887"/>
            <a:chOff x="845" y="2263"/>
            <a:chExt cx="135" cy="121"/>
          </a:xfrm>
        </p:grpSpPr>
        <p:sp>
          <p:nvSpPr>
            <p:cNvPr id="28934" name="Freeform 262"/>
            <p:cNvSpPr>
              <a:spLocks/>
            </p:cNvSpPr>
            <p:nvPr/>
          </p:nvSpPr>
          <p:spPr bwMode="auto">
            <a:xfrm>
              <a:off x="845" y="2263"/>
              <a:ext cx="135" cy="121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80"/>
                </a:cxn>
                <a:cxn ang="0">
                  <a:pos x="101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1" y="0"/>
                </a:cxn>
              </a:cxnLst>
              <a:rect l="0" t="0" r="r" b="b"/>
              <a:pathLst>
                <a:path w="406" h="362">
                  <a:moveTo>
                    <a:pt x="101" y="0"/>
                  </a:moveTo>
                  <a:lnTo>
                    <a:pt x="0" y="180"/>
                  </a:lnTo>
                  <a:lnTo>
                    <a:pt x="101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39" name="Group 267"/>
            <p:cNvGrpSpPr>
              <a:grpSpLocks/>
            </p:cNvGrpSpPr>
            <p:nvPr/>
          </p:nvGrpSpPr>
          <p:grpSpPr bwMode="auto">
            <a:xfrm>
              <a:off x="880" y="2291"/>
              <a:ext cx="66" cy="69"/>
              <a:chOff x="880" y="2291"/>
              <a:chExt cx="66" cy="69"/>
            </a:xfrm>
          </p:grpSpPr>
          <p:pic>
            <p:nvPicPr>
              <p:cNvPr id="28935" name="Picture 26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0" y="229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36" name="Freeform 264"/>
              <p:cNvSpPr>
                <a:spLocks/>
              </p:cNvSpPr>
              <p:nvPr/>
            </p:nvSpPr>
            <p:spPr bwMode="auto">
              <a:xfrm>
                <a:off x="880" y="2291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8" y="63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60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60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8" y="63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60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60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Oval 265"/>
              <p:cNvSpPr>
                <a:spLocks noChangeArrowheads="1"/>
              </p:cNvSpPr>
              <p:nvPr/>
            </p:nvSpPr>
            <p:spPr bwMode="auto">
              <a:xfrm>
                <a:off x="880" y="2291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38" name="Picture 26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80" y="229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47" name="Group 275"/>
          <p:cNvGrpSpPr>
            <a:grpSpLocks/>
          </p:cNvGrpSpPr>
          <p:nvPr/>
        </p:nvGrpSpPr>
        <p:grpSpPr bwMode="auto">
          <a:xfrm>
            <a:off x="398463" y="3535363"/>
            <a:ext cx="271462" cy="242887"/>
            <a:chOff x="730" y="2200"/>
            <a:chExt cx="135" cy="121"/>
          </a:xfrm>
        </p:grpSpPr>
        <p:sp>
          <p:nvSpPr>
            <p:cNvPr id="28941" name="Freeform 269"/>
            <p:cNvSpPr>
              <a:spLocks/>
            </p:cNvSpPr>
            <p:nvPr/>
          </p:nvSpPr>
          <p:spPr bwMode="auto">
            <a:xfrm>
              <a:off x="730" y="2200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5" y="362"/>
                </a:cxn>
                <a:cxn ang="0">
                  <a:pos x="406" y="180"/>
                </a:cxn>
                <a:cxn ang="0">
                  <a:pos x="305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5" y="362"/>
                  </a:lnTo>
                  <a:lnTo>
                    <a:pt x="406" y="180"/>
                  </a:lnTo>
                  <a:lnTo>
                    <a:pt x="305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46" name="Group 274"/>
            <p:cNvGrpSpPr>
              <a:grpSpLocks/>
            </p:cNvGrpSpPr>
            <p:nvPr/>
          </p:nvGrpSpPr>
          <p:grpSpPr bwMode="auto">
            <a:xfrm>
              <a:off x="766" y="2228"/>
              <a:ext cx="65" cy="69"/>
              <a:chOff x="766" y="2228"/>
              <a:chExt cx="65" cy="69"/>
            </a:xfrm>
          </p:grpSpPr>
          <p:pic>
            <p:nvPicPr>
              <p:cNvPr id="28942" name="Picture 27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6" y="2228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43" name="Freeform 271"/>
              <p:cNvSpPr>
                <a:spLocks/>
              </p:cNvSpPr>
              <p:nvPr/>
            </p:nvSpPr>
            <p:spPr bwMode="auto">
              <a:xfrm>
                <a:off x="766" y="2228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Oval 272"/>
              <p:cNvSpPr>
                <a:spLocks noChangeArrowheads="1"/>
              </p:cNvSpPr>
              <p:nvPr/>
            </p:nvSpPr>
            <p:spPr bwMode="auto">
              <a:xfrm>
                <a:off x="766" y="2228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45" name="Picture 27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6" y="2228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54" name="Group 282"/>
          <p:cNvGrpSpPr>
            <a:grpSpLocks/>
          </p:cNvGrpSpPr>
          <p:nvPr/>
        </p:nvGrpSpPr>
        <p:grpSpPr bwMode="auto">
          <a:xfrm>
            <a:off x="395288" y="3262313"/>
            <a:ext cx="273050" cy="242887"/>
            <a:chOff x="728" y="2064"/>
            <a:chExt cx="136" cy="121"/>
          </a:xfrm>
        </p:grpSpPr>
        <p:sp>
          <p:nvSpPr>
            <p:cNvPr id="28948" name="Freeform 276"/>
            <p:cNvSpPr>
              <a:spLocks/>
            </p:cNvSpPr>
            <p:nvPr/>
          </p:nvSpPr>
          <p:spPr bwMode="auto">
            <a:xfrm>
              <a:off x="728" y="2064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5" y="362"/>
                </a:cxn>
                <a:cxn ang="0">
                  <a:pos x="407" y="180"/>
                </a:cxn>
                <a:cxn ang="0">
                  <a:pos x="305" y="0"/>
                </a:cxn>
                <a:cxn ang="0">
                  <a:pos x="102" y="0"/>
                </a:cxn>
              </a:cxnLst>
              <a:rect l="0" t="0" r="r" b="b"/>
              <a:pathLst>
                <a:path w="407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5" y="362"/>
                  </a:lnTo>
                  <a:lnTo>
                    <a:pt x="407" y="180"/>
                  </a:lnTo>
                  <a:lnTo>
                    <a:pt x="305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53" name="Group 281"/>
            <p:cNvGrpSpPr>
              <a:grpSpLocks/>
            </p:cNvGrpSpPr>
            <p:nvPr/>
          </p:nvGrpSpPr>
          <p:grpSpPr bwMode="auto">
            <a:xfrm>
              <a:off x="764" y="2092"/>
              <a:ext cx="66" cy="69"/>
              <a:chOff x="764" y="2092"/>
              <a:chExt cx="66" cy="69"/>
            </a:xfrm>
          </p:grpSpPr>
          <p:pic>
            <p:nvPicPr>
              <p:cNvPr id="28949" name="Picture 27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4" y="2092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50" name="Freeform 278"/>
              <p:cNvSpPr>
                <a:spLocks/>
              </p:cNvSpPr>
              <p:nvPr/>
            </p:nvSpPr>
            <p:spPr bwMode="auto">
              <a:xfrm>
                <a:off x="764" y="2092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Oval 279"/>
              <p:cNvSpPr>
                <a:spLocks noChangeArrowheads="1"/>
              </p:cNvSpPr>
              <p:nvPr/>
            </p:nvSpPr>
            <p:spPr bwMode="auto">
              <a:xfrm>
                <a:off x="764" y="2092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52" name="Picture 28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4" y="2092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61" name="Group 289"/>
          <p:cNvGrpSpPr>
            <a:grpSpLocks/>
          </p:cNvGrpSpPr>
          <p:nvPr/>
        </p:nvGrpSpPr>
        <p:grpSpPr bwMode="auto">
          <a:xfrm>
            <a:off x="857250" y="2995613"/>
            <a:ext cx="269875" cy="242887"/>
            <a:chOff x="958" y="1931"/>
            <a:chExt cx="135" cy="121"/>
          </a:xfrm>
        </p:grpSpPr>
        <p:sp>
          <p:nvSpPr>
            <p:cNvPr id="28955" name="Freeform 283"/>
            <p:cNvSpPr>
              <a:spLocks/>
            </p:cNvSpPr>
            <p:nvPr/>
          </p:nvSpPr>
          <p:spPr bwMode="auto">
            <a:xfrm>
              <a:off x="958" y="1931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60" name="Group 288"/>
            <p:cNvGrpSpPr>
              <a:grpSpLocks/>
            </p:cNvGrpSpPr>
            <p:nvPr/>
          </p:nvGrpSpPr>
          <p:grpSpPr bwMode="auto">
            <a:xfrm>
              <a:off x="994" y="1959"/>
              <a:ext cx="65" cy="69"/>
              <a:chOff x="994" y="1959"/>
              <a:chExt cx="65" cy="69"/>
            </a:xfrm>
          </p:grpSpPr>
          <p:pic>
            <p:nvPicPr>
              <p:cNvPr id="28956" name="Picture 28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4" y="1959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57" name="Freeform 285"/>
              <p:cNvSpPr>
                <a:spLocks/>
              </p:cNvSpPr>
              <p:nvPr/>
            </p:nvSpPr>
            <p:spPr bwMode="auto">
              <a:xfrm>
                <a:off x="994" y="1959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7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6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2"/>
                  </a:cxn>
                  <a:cxn ang="0">
                    <a:pos x="186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7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7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6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2"/>
                    </a:lnTo>
                    <a:lnTo>
                      <a:pt x="186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7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Oval 286"/>
              <p:cNvSpPr>
                <a:spLocks noChangeArrowheads="1"/>
              </p:cNvSpPr>
              <p:nvPr/>
            </p:nvSpPr>
            <p:spPr bwMode="auto">
              <a:xfrm>
                <a:off x="994" y="1959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59" name="Picture 28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4" y="1959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68" name="Group 296"/>
          <p:cNvGrpSpPr>
            <a:grpSpLocks/>
          </p:cNvGrpSpPr>
          <p:nvPr/>
        </p:nvGrpSpPr>
        <p:grpSpPr bwMode="auto">
          <a:xfrm>
            <a:off x="1304925" y="3273425"/>
            <a:ext cx="269875" cy="242888"/>
            <a:chOff x="1181" y="2069"/>
            <a:chExt cx="135" cy="121"/>
          </a:xfrm>
        </p:grpSpPr>
        <p:sp>
          <p:nvSpPr>
            <p:cNvPr id="28962" name="Freeform 290"/>
            <p:cNvSpPr>
              <a:spLocks/>
            </p:cNvSpPr>
            <p:nvPr/>
          </p:nvSpPr>
          <p:spPr bwMode="auto">
            <a:xfrm>
              <a:off x="1181" y="2069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67" name="Group 295"/>
            <p:cNvGrpSpPr>
              <a:grpSpLocks/>
            </p:cNvGrpSpPr>
            <p:nvPr/>
          </p:nvGrpSpPr>
          <p:grpSpPr bwMode="auto">
            <a:xfrm>
              <a:off x="1217" y="2097"/>
              <a:ext cx="65" cy="69"/>
              <a:chOff x="1217" y="2097"/>
              <a:chExt cx="65" cy="69"/>
            </a:xfrm>
          </p:grpSpPr>
          <p:pic>
            <p:nvPicPr>
              <p:cNvPr id="28963" name="Picture 29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7" y="2097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64" name="Freeform 292"/>
              <p:cNvSpPr>
                <a:spLocks/>
              </p:cNvSpPr>
              <p:nvPr/>
            </p:nvSpPr>
            <p:spPr bwMode="auto">
              <a:xfrm>
                <a:off x="1217" y="2097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6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2"/>
                  </a:cxn>
                  <a:cxn ang="0">
                    <a:pos x="186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6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2"/>
                    </a:lnTo>
                    <a:lnTo>
                      <a:pt x="186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Oval 293"/>
              <p:cNvSpPr>
                <a:spLocks noChangeArrowheads="1"/>
              </p:cNvSpPr>
              <p:nvPr/>
            </p:nvSpPr>
            <p:spPr bwMode="auto">
              <a:xfrm>
                <a:off x="1217" y="2097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66" name="Picture 29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7" y="2097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75" name="Group 303"/>
          <p:cNvGrpSpPr>
            <a:grpSpLocks/>
          </p:cNvGrpSpPr>
          <p:nvPr/>
        </p:nvGrpSpPr>
        <p:grpSpPr bwMode="auto">
          <a:xfrm>
            <a:off x="409575" y="3795713"/>
            <a:ext cx="269875" cy="242887"/>
            <a:chOff x="735" y="2329"/>
            <a:chExt cx="135" cy="121"/>
          </a:xfrm>
        </p:grpSpPr>
        <p:sp>
          <p:nvSpPr>
            <p:cNvPr id="28969" name="Freeform 297"/>
            <p:cNvSpPr>
              <a:spLocks/>
            </p:cNvSpPr>
            <p:nvPr/>
          </p:nvSpPr>
          <p:spPr bwMode="auto">
            <a:xfrm>
              <a:off x="735" y="2329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74" name="Group 302"/>
            <p:cNvGrpSpPr>
              <a:grpSpLocks/>
            </p:cNvGrpSpPr>
            <p:nvPr/>
          </p:nvGrpSpPr>
          <p:grpSpPr bwMode="auto">
            <a:xfrm>
              <a:off x="771" y="2357"/>
              <a:ext cx="65" cy="69"/>
              <a:chOff x="771" y="2357"/>
              <a:chExt cx="65" cy="69"/>
            </a:xfrm>
          </p:grpSpPr>
          <p:pic>
            <p:nvPicPr>
              <p:cNvPr id="28970" name="Picture 29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1" y="2357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71" name="Freeform 299"/>
              <p:cNvSpPr>
                <a:spLocks/>
              </p:cNvSpPr>
              <p:nvPr/>
            </p:nvSpPr>
            <p:spPr bwMode="auto">
              <a:xfrm>
                <a:off x="771" y="2357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3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60"/>
                  </a:cxn>
                  <a:cxn ang="0">
                    <a:pos x="29" y="175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5"/>
                  </a:cxn>
                  <a:cxn ang="0">
                    <a:pos x="177" y="160"/>
                  </a:cxn>
                  <a:cxn ang="0">
                    <a:pos x="186" y="142"/>
                  </a:cxn>
                  <a:cxn ang="0">
                    <a:pos x="191" y="122"/>
                  </a:cxn>
                  <a:cxn ang="0">
                    <a:pos x="193" y="102"/>
                  </a:cxn>
                  <a:cxn ang="0">
                    <a:pos x="191" y="82"/>
                  </a:cxn>
                  <a:cxn ang="0">
                    <a:pos x="186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3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3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60"/>
                    </a:lnTo>
                    <a:lnTo>
                      <a:pt x="29" y="175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5"/>
                    </a:lnTo>
                    <a:lnTo>
                      <a:pt x="177" y="160"/>
                    </a:lnTo>
                    <a:lnTo>
                      <a:pt x="186" y="142"/>
                    </a:lnTo>
                    <a:lnTo>
                      <a:pt x="191" y="122"/>
                    </a:lnTo>
                    <a:lnTo>
                      <a:pt x="193" y="102"/>
                    </a:lnTo>
                    <a:lnTo>
                      <a:pt x="191" y="82"/>
                    </a:lnTo>
                    <a:lnTo>
                      <a:pt x="186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Oval 300"/>
              <p:cNvSpPr>
                <a:spLocks noChangeArrowheads="1"/>
              </p:cNvSpPr>
              <p:nvPr/>
            </p:nvSpPr>
            <p:spPr bwMode="auto">
              <a:xfrm>
                <a:off x="771" y="2357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73" name="Picture 3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1" y="2357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82" name="Group 310"/>
          <p:cNvGrpSpPr>
            <a:grpSpLocks/>
          </p:cNvGrpSpPr>
          <p:nvPr/>
        </p:nvGrpSpPr>
        <p:grpSpPr bwMode="auto">
          <a:xfrm>
            <a:off x="1073150" y="3667125"/>
            <a:ext cx="273050" cy="239713"/>
            <a:chOff x="1066" y="2265"/>
            <a:chExt cx="136" cy="120"/>
          </a:xfrm>
        </p:grpSpPr>
        <p:sp>
          <p:nvSpPr>
            <p:cNvPr id="28976" name="Freeform 304"/>
            <p:cNvSpPr>
              <a:spLocks/>
            </p:cNvSpPr>
            <p:nvPr/>
          </p:nvSpPr>
          <p:spPr bwMode="auto">
            <a:xfrm>
              <a:off x="1066" y="2265"/>
              <a:ext cx="136" cy="12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81" name="Group 309"/>
            <p:cNvGrpSpPr>
              <a:grpSpLocks/>
            </p:cNvGrpSpPr>
            <p:nvPr/>
          </p:nvGrpSpPr>
          <p:grpSpPr bwMode="auto">
            <a:xfrm>
              <a:off x="1102" y="2292"/>
              <a:ext cx="65" cy="69"/>
              <a:chOff x="1102" y="2292"/>
              <a:chExt cx="65" cy="69"/>
            </a:xfrm>
          </p:grpSpPr>
          <p:pic>
            <p:nvPicPr>
              <p:cNvPr id="28977" name="Picture 30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2" y="2292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78" name="Freeform 306"/>
              <p:cNvSpPr>
                <a:spLocks/>
              </p:cNvSpPr>
              <p:nvPr/>
            </p:nvSpPr>
            <p:spPr bwMode="auto">
              <a:xfrm>
                <a:off x="1102" y="2292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3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60"/>
                  </a:cxn>
                  <a:cxn ang="0">
                    <a:pos x="29" y="174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4"/>
                  </a:cxn>
                  <a:cxn ang="0">
                    <a:pos x="177" y="160"/>
                  </a:cxn>
                  <a:cxn ang="0">
                    <a:pos x="186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2"/>
                  </a:cxn>
                  <a:cxn ang="0">
                    <a:pos x="186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3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60"/>
                    </a:lnTo>
                    <a:lnTo>
                      <a:pt x="29" y="174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4"/>
                    </a:lnTo>
                    <a:lnTo>
                      <a:pt x="177" y="160"/>
                    </a:lnTo>
                    <a:lnTo>
                      <a:pt x="186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2"/>
                    </a:lnTo>
                    <a:lnTo>
                      <a:pt x="186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Oval 307"/>
              <p:cNvSpPr>
                <a:spLocks noChangeArrowheads="1"/>
              </p:cNvSpPr>
              <p:nvPr/>
            </p:nvSpPr>
            <p:spPr bwMode="auto">
              <a:xfrm>
                <a:off x="1102" y="2292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80" name="Picture 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2" y="2292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89" name="Group 317"/>
          <p:cNvGrpSpPr>
            <a:grpSpLocks/>
          </p:cNvGrpSpPr>
          <p:nvPr/>
        </p:nvGrpSpPr>
        <p:grpSpPr bwMode="auto">
          <a:xfrm>
            <a:off x="625475" y="3930650"/>
            <a:ext cx="273050" cy="242888"/>
            <a:chOff x="843" y="2397"/>
            <a:chExt cx="136" cy="121"/>
          </a:xfrm>
        </p:grpSpPr>
        <p:sp>
          <p:nvSpPr>
            <p:cNvPr id="28983" name="Freeform 311"/>
            <p:cNvSpPr>
              <a:spLocks/>
            </p:cNvSpPr>
            <p:nvPr/>
          </p:nvSpPr>
          <p:spPr bwMode="auto">
            <a:xfrm>
              <a:off x="843" y="2397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88" name="Group 316"/>
            <p:cNvGrpSpPr>
              <a:grpSpLocks/>
            </p:cNvGrpSpPr>
            <p:nvPr/>
          </p:nvGrpSpPr>
          <p:grpSpPr bwMode="auto">
            <a:xfrm>
              <a:off x="879" y="2425"/>
              <a:ext cx="65" cy="69"/>
              <a:chOff x="879" y="2425"/>
              <a:chExt cx="65" cy="69"/>
            </a:xfrm>
          </p:grpSpPr>
          <p:pic>
            <p:nvPicPr>
              <p:cNvPr id="28984" name="Picture 3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9" y="2425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85" name="Freeform 313"/>
              <p:cNvSpPr>
                <a:spLocks/>
              </p:cNvSpPr>
              <p:nvPr/>
            </p:nvSpPr>
            <p:spPr bwMode="auto">
              <a:xfrm>
                <a:off x="879" y="2425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30" y="30"/>
                  </a:cxn>
                  <a:cxn ang="0">
                    <a:pos x="17" y="45"/>
                  </a:cxn>
                  <a:cxn ang="0">
                    <a:pos x="8" y="63"/>
                  </a:cxn>
                  <a:cxn ang="0">
                    <a:pos x="3" y="83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60"/>
                  </a:cxn>
                  <a:cxn ang="0">
                    <a:pos x="30" y="175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5"/>
                  </a:cxn>
                  <a:cxn ang="0">
                    <a:pos x="177" y="160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3"/>
                  </a:cxn>
                  <a:cxn ang="0">
                    <a:pos x="187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30" y="30"/>
                    </a:lnTo>
                    <a:lnTo>
                      <a:pt x="17" y="45"/>
                    </a:lnTo>
                    <a:lnTo>
                      <a:pt x="8" y="63"/>
                    </a:lnTo>
                    <a:lnTo>
                      <a:pt x="3" y="83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60"/>
                    </a:lnTo>
                    <a:lnTo>
                      <a:pt x="30" y="175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5"/>
                    </a:lnTo>
                    <a:lnTo>
                      <a:pt x="177" y="160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3"/>
                    </a:lnTo>
                    <a:lnTo>
                      <a:pt x="187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Oval 314"/>
              <p:cNvSpPr>
                <a:spLocks noChangeArrowheads="1"/>
              </p:cNvSpPr>
              <p:nvPr/>
            </p:nvSpPr>
            <p:spPr bwMode="auto">
              <a:xfrm>
                <a:off x="879" y="2425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87" name="Picture 3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9" y="2425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996" name="Group 324"/>
          <p:cNvGrpSpPr>
            <a:grpSpLocks/>
          </p:cNvGrpSpPr>
          <p:nvPr/>
        </p:nvGrpSpPr>
        <p:grpSpPr bwMode="auto">
          <a:xfrm>
            <a:off x="1073150" y="3930650"/>
            <a:ext cx="273050" cy="242888"/>
            <a:chOff x="1066" y="2397"/>
            <a:chExt cx="136" cy="121"/>
          </a:xfrm>
        </p:grpSpPr>
        <p:sp>
          <p:nvSpPr>
            <p:cNvPr id="28990" name="Freeform 318"/>
            <p:cNvSpPr>
              <a:spLocks/>
            </p:cNvSpPr>
            <p:nvPr/>
          </p:nvSpPr>
          <p:spPr bwMode="auto">
            <a:xfrm>
              <a:off x="1066" y="2397"/>
              <a:ext cx="136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95" name="Group 323"/>
            <p:cNvGrpSpPr>
              <a:grpSpLocks/>
            </p:cNvGrpSpPr>
            <p:nvPr/>
          </p:nvGrpSpPr>
          <p:grpSpPr bwMode="auto">
            <a:xfrm>
              <a:off x="1102" y="2425"/>
              <a:ext cx="65" cy="69"/>
              <a:chOff x="1102" y="2425"/>
              <a:chExt cx="65" cy="69"/>
            </a:xfrm>
          </p:grpSpPr>
          <p:pic>
            <p:nvPicPr>
              <p:cNvPr id="28991" name="Picture 31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2" y="2425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92" name="Freeform 320"/>
              <p:cNvSpPr>
                <a:spLocks/>
              </p:cNvSpPr>
              <p:nvPr/>
            </p:nvSpPr>
            <p:spPr bwMode="auto">
              <a:xfrm>
                <a:off x="1102" y="2425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7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3"/>
                  </a:cxn>
                  <a:cxn ang="0">
                    <a:pos x="2" y="83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60"/>
                  </a:cxn>
                  <a:cxn ang="0">
                    <a:pos x="29" y="175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7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4" y="197"/>
                  </a:cxn>
                  <a:cxn ang="0">
                    <a:pos x="151" y="187"/>
                  </a:cxn>
                  <a:cxn ang="0">
                    <a:pos x="166" y="175"/>
                  </a:cxn>
                  <a:cxn ang="0">
                    <a:pos x="177" y="160"/>
                  </a:cxn>
                  <a:cxn ang="0">
                    <a:pos x="186" y="142"/>
                  </a:cxn>
                  <a:cxn ang="0">
                    <a:pos x="191" y="122"/>
                  </a:cxn>
                  <a:cxn ang="0">
                    <a:pos x="194" y="102"/>
                  </a:cxn>
                  <a:cxn ang="0">
                    <a:pos x="191" y="83"/>
                  </a:cxn>
                  <a:cxn ang="0">
                    <a:pos x="186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1" y="18"/>
                  </a:cxn>
                  <a:cxn ang="0">
                    <a:pos x="134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7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3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60"/>
                    </a:lnTo>
                    <a:lnTo>
                      <a:pt x="29" y="175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7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4" y="197"/>
                    </a:lnTo>
                    <a:lnTo>
                      <a:pt x="151" y="187"/>
                    </a:lnTo>
                    <a:lnTo>
                      <a:pt x="166" y="175"/>
                    </a:lnTo>
                    <a:lnTo>
                      <a:pt x="177" y="160"/>
                    </a:lnTo>
                    <a:lnTo>
                      <a:pt x="186" y="142"/>
                    </a:lnTo>
                    <a:lnTo>
                      <a:pt x="191" y="122"/>
                    </a:lnTo>
                    <a:lnTo>
                      <a:pt x="194" y="102"/>
                    </a:lnTo>
                    <a:lnTo>
                      <a:pt x="191" y="83"/>
                    </a:lnTo>
                    <a:lnTo>
                      <a:pt x="186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1" y="18"/>
                    </a:lnTo>
                    <a:lnTo>
                      <a:pt x="134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Oval 321"/>
              <p:cNvSpPr>
                <a:spLocks noChangeArrowheads="1"/>
              </p:cNvSpPr>
              <p:nvPr/>
            </p:nvSpPr>
            <p:spPr bwMode="auto">
              <a:xfrm>
                <a:off x="1102" y="2425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994" name="Picture 3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02" y="2425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003" name="Group 331"/>
          <p:cNvGrpSpPr>
            <a:grpSpLocks/>
          </p:cNvGrpSpPr>
          <p:nvPr/>
        </p:nvGrpSpPr>
        <p:grpSpPr bwMode="auto">
          <a:xfrm>
            <a:off x="850900" y="3795713"/>
            <a:ext cx="271463" cy="242887"/>
            <a:chOff x="955" y="2329"/>
            <a:chExt cx="135" cy="121"/>
          </a:xfrm>
        </p:grpSpPr>
        <p:sp>
          <p:nvSpPr>
            <p:cNvPr id="28997" name="Freeform 325"/>
            <p:cNvSpPr>
              <a:spLocks/>
            </p:cNvSpPr>
            <p:nvPr/>
          </p:nvSpPr>
          <p:spPr bwMode="auto">
            <a:xfrm>
              <a:off x="955" y="2329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5" y="362"/>
                </a:cxn>
                <a:cxn ang="0">
                  <a:pos x="406" y="180"/>
                </a:cxn>
                <a:cxn ang="0">
                  <a:pos x="305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5" y="362"/>
                  </a:lnTo>
                  <a:lnTo>
                    <a:pt x="406" y="180"/>
                  </a:lnTo>
                  <a:lnTo>
                    <a:pt x="305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002" name="Group 330"/>
            <p:cNvGrpSpPr>
              <a:grpSpLocks/>
            </p:cNvGrpSpPr>
            <p:nvPr/>
          </p:nvGrpSpPr>
          <p:grpSpPr bwMode="auto">
            <a:xfrm>
              <a:off x="990" y="2357"/>
              <a:ext cx="66" cy="69"/>
              <a:chOff x="990" y="2357"/>
              <a:chExt cx="66" cy="69"/>
            </a:xfrm>
          </p:grpSpPr>
          <p:pic>
            <p:nvPicPr>
              <p:cNvPr id="28998" name="Picture 3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" y="235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999" name="Freeform 327"/>
              <p:cNvSpPr>
                <a:spLocks/>
              </p:cNvSpPr>
              <p:nvPr/>
            </p:nvSpPr>
            <p:spPr bwMode="auto">
              <a:xfrm>
                <a:off x="990" y="2357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59" y="9"/>
                  </a:cxn>
                  <a:cxn ang="0">
                    <a:pos x="42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3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2"/>
                  </a:cxn>
                  <a:cxn ang="0">
                    <a:pos x="7" y="142"/>
                  </a:cxn>
                  <a:cxn ang="0">
                    <a:pos x="17" y="160"/>
                  </a:cxn>
                  <a:cxn ang="0">
                    <a:pos x="29" y="175"/>
                  </a:cxn>
                  <a:cxn ang="0">
                    <a:pos x="42" y="187"/>
                  </a:cxn>
                  <a:cxn ang="0">
                    <a:pos x="59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5"/>
                  </a:cxn>
                  <a:cxn ang="0">
                    <a:pos x="177" y="160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59" y="9"/>
                    </a:lnTo>
                    <a:lnTo>
                      <a:pt x="42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3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2"/>
                    </a:lnTo>
                    <a:lnTo>
                      <a:pt x="7" y="142"/>
                    </a:lnTo>
                    <a:lnTo>
                      <a:pt x="17" y="160"/>
                    </a:lnTo>
                    <a:lnTo>
                      <a:pt x="29" y="175"/>
                    </a:lnTo>
                    <a:lnTo>
                      <a:pt x="42" y="187"/>
                    </a:lnTo>
                    <a:lnTo>
                      <a:pt x="59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5"/>
                    </a:lnTo>
                    <a:lnTo>
                      <a:pt x="177" y="160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Oval 328"/>
              <p:cNvSpPr>
                <a:spLocks noChangeArrowheads="1"/>
              </p:cNvSpPr>
              <p:nvPr/>
            </p:nvSpPr>
            <p:spPr bwMode="auto">
              <a:xfrm>
                <a:off x="990" y="2357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001" name="Picture 32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" y="2357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010" name="Group 338"/>
          <p:cNvGrpSpPr>
            <a:grpSpLocks/>
          </p:cNvGrpSpPr>
          <p:nvPr/>
        </p:nvGrpSpPr>
        <p:grpSpPr bwMode="auto">
          <a:xfrm>
            <a:off x="1293813" y="3803650"/>
            <a:ext cx="273050" cy="239713"/>
            <a:chOff x="1176" y="2333"/>
            <a:chExt cx="136" cy="120"/>
          </a:xfrm>
        </p:grpSpPr>
        <p:sp>
          <p:nvSpPr>
            <p:cNvPr id="29004" name="Freeform 332"/>
            <p:cNvSpPr>
              <a:spLocks/>
            </p:cNvSpPr>
            <p:nvPr/>
          </p:nvSpPr>
          <p:spPr bwMode="auto">
            <a:xfrm>
              <a:off x="1176" y="2333"/>
              <a:ext cx="136" cy="12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180"/>
                </a:cxn>
                <a:cxn ang="0">
                  <a:pos x="101" y="362"/>
                </a:cxn>
                <a:cxn ang="0">
                  <a:pos x="304" y="362"/>
                </a:cxn>
                <a:cxn ang="0">
                  <a:pos x="406" y="180"/>
                </a:cxn>
                <a:cxn ang="0">
                  <a:pos x="304" y="0"/>
                </a:cxn>
                <a:cxn ang="0">
                  <a:pos x="101" y="0"/>
                </a:cxn>
              </a:cxnLst>
              <a:rect l="0" t="0" r="r" b="b"/>
              <a:pathLst>
                <a:path w="406" h="362">
                  <a:moveTo>
                    <a:pt x="101" y="0"/>
                  </a:moveTo>
                  <a:lnTo>
                    <a:pt x="0" y="180"/>
                  </a:lnTo>
                  <a:lnTo>
                    <a:pt x="101" y="362"/>
                  </a:lnTo>
                  <a:lnTo>
                    <a:pt x="304" y="362"/>
                  </a:lnTo>
                  <a:lnTo>
                    <a:pt x="406" y="180"/>
                  </a:lnTo>
                  <a:lnTo>
                    <a:pt x="30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009" name="Group 337"/>
            <p:cNvGrpSpPr>
              <a:grpSpLocks/>
            </p:cNvGrpSpPr>
            <p:nvPr/>
          </p:nvGrpSpPr>
          <p:grpSpPr bwMode="auto">
            <a:xfrm>
              <a:off x="1212" y="2360"/>
              <a:ext cx="65" cy="69"/>
              <a:chOff x="1212" y="2360"/>
              <a:chExt cx="65" cy="69"/>
            </a:xfrm>
          </p:grpSpPr>
          <p:pic>
            <p:nvPicPr>
              <p:cNvPr id="29005" name="Picture 33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2" y="2360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006" name="Freeform 334"/>
              <p:cNvSpPr>
                <a:spLocks/>
              </p:cNvSpPr>
              <p:nvPr/>
            </p:nvSpPr>
            <p:spPr bwMode="auto">
              <a:xfrm>
                <a:off x="1212" y="2360"/>
                <a:ext cx="64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8" y="63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8" y="142"/>
                  </a:cxn>
                  <a:cxn ang="0">
                    <a:pos x="17" y="160"/>
                  </a:cxn>
                  <a:cxn ang="0">
                    <a:pos x="29" y="175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7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5"/>
                  </a:cxn>
                  <a:cxn ang="0">
                    <a:pos x="177" y="160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3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7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8" y="63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8" y="142"/>
                    </a:lnTo>
                    <a:lnTo>
                      <a:pt x="17" y="160"/>
                    </a:lnTo>
                    <a:lnTo>
                      <a:pt x="29" y="175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7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5"/>
                    </a:lnTo>
                    <a:lnTo>
                      <a:pt x="177" y="160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3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7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Oval 335"/>
              <p:cNvSpPr>
                <a:spLocks noChangeArrowheads="1"/>
              </p:cNvSpPr>
              <p:nvPr/>
            </p:nvSpPr>
            <p:spPr bwMode="auto">
              <a:xfrm>
                <a:off x="1212" y="2360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008" name="Picture 33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2" y="2360"/>
                <a:ext cx="65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017" name="Group 345"/>
          <p:cNvGrpSpPr>
            <a:grpSpLocks/>
          </p:cNvGrpSpPr>
          <p:nvPr/>
        </p:nvGrpSpPr>
        <p:grpSpPr bwMode="auto">
          <a:xfrm>
            <a:off x="850900" y="4057650"/>
            <a:ext cx="271463" cy="242888"/>
            <a:chOff x="955" y="2460"/>
            <a:chExt cx="135" cy="121"/>
          </a:xfrm>
        </p:grpSpPr>
        <p:sp>
          <p:nvSpPr>
            <p:cNvPr id="29011" name="Freeform 339"/>
            <p:cNvSpPr>
              <a:spLocks/>
            </p:cNvSpPr>
            <p:nvPr/>
          </p:nvSpPr>
          <p:spPr bwMode="auto">
            <a:xfrm>
              <a:off x="955" y="2460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1"/>
                </a:cxn>
                <a:cxn ang="0">
                  <a:pos x="102" y="362"/>
                </a:cxn>
                <a:cxn ang="0">
                  <a:pos x="305" y="362"/>
                </a:cxn>
                <a:cxn ang="0">
                  <a:pos x="406" y="181"/>
                </a:cxn>
                <a:cxn ang="0">
                  <a:pos x="305" y="0"/>
                </a:cxn>
                <a:cxn ang="0">
                  <a:pos x="102" y="0"/>
                </a:cxn>
              </a:cxnLst>
              <a:rect l="0" t="0" r="r" b="b"/>
              <a:pathLst>
                <a:path w="406" h="362">
                  <a:moveTo>
                    <a:pt x="102" y="0"/>
                  </a:moveTo>
                  <a:lnTo>
                    <a:pt x="0" y="181"/>
                  </a:lnTo>
                  <a:lnTo>
                    <a:pt x="102" y="362"/>
                  </a:lnTo>
                  <a:lnTo>
                    <a:pt x="305" y="362"/>
                  </a:lnTo>
                  <a:lnTo>
                    <a:pt x="406" y="181"/>
                  </a:lnTo>
                  <a:lnTo>
                    <a:pt x="305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016" name="Group 344"/>
            <p:cNvGrpSpPr>
              <a:grpSpLocks/>
            </p:cNvGrpSpPr>
            <p:nvPr/>
          </p:nvGrpSpPr>
          <p:grpSpPr bwMode="auto">
            <a:xfrm>
              <a:off x="990" y="2488"/>
              <a:ext cx="66" cy="69"/>
              <a:chOff x="990" y="2488"/>
              <a:chExt cx="66" cy="69"/>
            </a:xfrm>
          </p:grpSpPr>
          <p:pic>
            <p:nvPicPr>
              <p:cNvPr id="29012" name="Picture 34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" y="2488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013" name="Freeform 341"/>
              <p:cNvSpPr>
                <a:spLocks/>
              </p:cNvSpPr>
              <p:nvPr/>
            </p:nvSpPr>
            <p:spPr bwMode="auto">
              <a:xfrm>
                <a:off x="990" y="2488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2"/>
                  </a:cxn>
                  <a:cxn ang="0">
                    <a:pos x="59" y="8"/>
                  </a:cxn>
                  <a:cxn ang="0">
                    <a:pos x="42" y="17"/>
                  </a:cxn>
                  <a:cxn ang="0">
                    <a:pos x="29" y="29"/>
                  </a:cxn>
                  <a:cxn ang="0">
                    <a:pos x="17" y="44"/>
                  </a:cxn>
                  <a:cxn ang="0">
                    <a:pos x="7" y="62"/>
                  </a:cxn>
                  <a:cxn ang="0">
                    <a:pos x="2" y="82"/>
                  </a:cxn>
                  <a:cxn ang="0">
                    <a:pos x="0" y="102"/>
                  </a:cxn>
                  <a:cxn ang="0">
                    <a:pos x="2" y="121"/>
                  </a:cxn>
                  <a:cxn ang="0">
                    <a:pos x="7" y="141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2" y="186"/>
                  </a:cxn>
                  <a:cxn ang="0">
                    <a:pos x="59" y="196"/>
                  </a:cxn>
                  <a:cxn ang="0">
                    <a:pos x="78" y="201"/>
                  </a:cxn>
                  <a:cxn ang="0">
                    <a:pos x="97" y="204"/>
                  </a:cxn>
                  <a:cxn ang="0">
                    <a:pos x="116" y="201"/>
                  </a:cxn>
                  <a:cxn ang="0">
                    <a:pos x="135" y="196"/>
                  </a:cxn>
                  <a:cxn ang="0">
                    <a:pos x="152" y="186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1"/>
                  </a:cxn>
                  <a:cxn ang="0">
                    <a:pos x="192" y="121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4"/>
                  </a:cxn>
                  <a:cxn ang="0">
                    <a:pos x="166" y="29"/>
                  </a:cxn>
                  <a:cxn ang="0">
                    <a:pos x="152" y="17"/>
                  </a:cxn>
                  <a:cxn ang="0">
                    <a:pos x="135" y="8"/>
                  </a:cxn>
                  <a:cxn ang="0">
                    <a:pos x="116" y="2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2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29" y="29"/>
                    </a:lnTo>
                    <a:lnTo>
                      <a:pt x="17" y="44"/>
                    </a:lnTo>
                    <a:lnTo>
                      <a:pt x="7" y="62"/>
                    </a:lnTo>
                    <a:lnTo>
                      <a:pt x="2" y="82"/>
                    </a:lnTo>
                    <a:lnTo>
                      <a:pt x="0" y="102"/>
                    </a:lnTo>
                    <a:lnTo>
                      <a:pt x="2" y="121"/>
                    </a:lnTo>
                    <a:lnTo>
                      <a:pt x="7" y="141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2" y="186"/>
                    </a:lnTo>
                    <a:lnTo>
                      <a:pt x="59" y="196"/>
                    </a:lnTo>
                    <a:lnTo>
                      <a:pt x="78" y="201"/>
                    </a:lnTo>
                    <a:lnTo>
                      <a:pt x="97" y="204"/>
                    </a:lnTo>
                    <a:lnTo>
                      <a:pt x="116" y="201"/>
                    </a:lnTo>
                    <a:lnTo>
                      <a:pt x="135" y="196"/>
                    </a:lnTo>
                    <a:lnTo>
                      <a:pt x="152" y="186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1"/>
                    </a:lnTo>
                    <a:lnTo>
                      <a:pt x="192" y="121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4"/>
                    </a:lnTo>
                    <a:lnTo>
                      <a:pt x="166" y="29"/>
                    </a:lnTo>
                    <a:lnTo>
                      <a:pt x="152" y="17"/>
                    </a:lnTo>
                    <a:lnTo>
                      <a:pt x="135" y="8"/>
                    </a:lnTo>
                    <a:lnTo>
                      <a:pt x="116" y="2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Oval 342"/>
              <p:cNvSpPr>
                <a:spLocks noChangeArrowheads="1"/>
              </p:cNvSpPr>
              <p:nvPr/>
            </p:nvSpPr>
            <p:spPr bwMode="auto">
              <a:xfrm>
                <a:off x="990" y="2488"/>
                <a:ext cx="65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015" name="Picture 34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" y="2488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018" name="Freeform 346"/>
          <p:cNvSpPr>
            <a:spLocks/>
          </p:cNvSpPr>
          <p:nvPr/>
        </p:nvSpPr>
        <p:spPr bwMode="auto">
          <a:xfrm>
            <a:off x="1365250" y="3767138"/>
            <a:ext cx="974725" cy="3476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8"/>
              </a:cxn>
              <a:cxn ang="0">
                <a:pos x="1453" y="517"/>
              </a:cxn>
              <a:cxn ang="0">
                <a:pos x="1459" y="499"/>
              </a:cxn>
              <a:cxn ang="0">
                <a:pos x="6" y="0"/>
              </a:cxn>
            </a:cxnLst>
            <a:rect l="0" t="0" r="r" b="b"/>
            <a:pathLst>
              <a:path w="1459" h="517">
                <a:moveTo>
                  <a:pt x="6" y="0"/>
                </a:moveTo>
                <a:lnTo>
                  <a:pt x="0" y="18"/>
                </a:lnTo>
                <a:lnTo>
                  <a:pt x="1453" y="517"/>
                </a:lnTo>
                <a:lnTo>
                  <a:pt x="1459" y="499"/>
                </a:lnTo>
                <a:lnTo>
                  <a:pt x="6" y="0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19" name="Freeform 347"/>
          <p:cNvSpPr>
            <a:spLocks/>
          </p:cNvSpPr>
          <p:nvPr/>
        </p:nvSpPr>
        <p:spPr bwMode="auto">
          <a:xfrm>
            <a:off x="1365250" y="3189288"/>
            <a:ext cx="979488" cy="360362"/>
          </a:xfrm>
          <a:custGeom>
            <a:avLst/>
            <a:gdLst/>
            <a:ahLst/>
            <a:cxnLst>
              <a:cxn ang="0">
                <a:pos x="0" y="523"/>
              </a:cxn>
              <a:cxn ang="0">
                <a:pos x="6" y="541"/>
              </a:cxn>
              <a:cxn ang="0">
                <a:pos x="1465" y="19"/>
              </a:cxn>
              <a:cxn ang="0">
                <a:pos x="1459" y="0"/>
              </a:cxn>
              <a:cxn ang="0">
                <a:pos x="0" y="523"/>
              </a:cxn>
            </a:cxnLst>
            <a:rect l="0" t="0" r="r" b="b"/>
            <a:pathLst>
              <a:path w="1465" h="541">
                <a:moveTo>
                  <a:pt x="0" y="523"/>
                </a:moveTo>
                <a:lnTo>
                  <a:pt x="6" y="541"/>
                </a:lnTo>
                <a:lnTo>
                  <a:pt x="1465" y="19"/>
                </a:lnTo>
                <a:lnTo>
                  <a:pt x="1459" y="0"/>
                </a:lnTo>
                <a:lnTo>
                  <a:pt x="0" y="523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026" name="Group 354"/>
          <p:cNvGrpSpPr>
            <a:grpSpLocks/>
          </p:cNvGrpSpPr>
          <p:nvPr/>
        </p:nvGrpSpPr>
        <p:grpSpPr bwMode="auto">
          <a:xfrm>
            <a:off x="1298575" y="3541713"/>
            <a:ext cx="271463" cy="242887"/>
            <a:chOff x="1178" y="2203"/>
            <a:chExt cx="135" cy="121"/>
          </a:xfrm>
        </p:grpSpPr>
        <p:sp>
          <p:nvSpPr>
            <p:cNvPr id="29020" name="Freeform 348"/>
            <p:cNvSpPr>
              <a:spLocks/>
            </p:cNvSpPr>
            <p:nvPr/>
          </p:nvSpPr>
          <p:spPr bwMode="auto">
            <a:xfrm>
              <a:off x="1178" y="2203"/>
              <a:ext cx="135" cy="12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80"/>
                </a:cxn>
                <a:cxn ang="0">
                  <a:pos x="102" y="362"/>
                </a:cxn>
                <a:cxn ang="0">
                  <a:pos x="305" y="362"/>
                </a:cxn>
                <a:cxn ang="0">
                  <a:pos x="407" y="180"/>
                </a:cxn>
                <a:cxn ang="0">
                  <a:pos x="305" y="0"/>
                </a:cxn>
                <a:cxn ang="0">
                  <a:pos x="102" y="0"/>
                </a:cxn>
              </a:cxnLst>
              <a:rect l="0" t="0" r="r" b="b"/>
              <a:pathLst>
                <a:path w="407" h="362">
                  <a:moveTo>
                    <a:pt x="102" y="0"/>
                  </a:moveTo>
                  <a:lnTo>
                    <a:pt x="0" y="180"/>
                  </a:lnTo>
                  <a:lnTo>
                    <a:pt x="102" y="362"/>
                  </a:lnTo>
                  <a:lnTo>
                    <a:pt x="305" y="362"/>
                  </a:lnTo>
                  <a:lnTo>
                    <a:pt x="407" y="180"/>
                  </a:lnTo>
                  <a:lnTo>
                    <a:pt x="305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025" name="Group 353"/>
            <p:cNvGrpSpPr>
              <a:grpSpLocks/>
            </p:cNvGrpSpPr>
            <p:nvPr/>
          </p:nvGrpSpPr>
          <p:grpSpPr bwMode="auto">
            <a:xfrm>
              <a:off x="1213" y="2231"/>
              <a:ext cx="66" cy="69"/>
              <a:chOff x="1213" y="2231"/>
              <a:chExt cx="66" cy="69"/>
            </a:xfrm>
          </p:grpSpPr>
          <p:pic>
            <p:nvPicPr>
              <p:cNvPr id="29021" name="Picture 3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3" y="223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022" name="Freeform 350"/>
              <p:cNvSpPr>
                <a:spLocks/>
              </p:cNvSpPr>
              <p:nvPr/>
            </p:nvSpPr>
            <p:spPr bwMode="auto">
              <a:xfrm>
                <a:off x="1213" y="2231"/>
                <a:ext cx="65" cy="6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3"/>
                  </a:cxn>
                  <a:cxn ang="0">
                    <a:pos x="60" y="9"/>
                  </a:cxn>
                  <a:cxn ang="0">
                    <a:pos x="43" y="18"/>
                  </a:cxn>
                  <a:cxn ang="0">
                    <a:pos x="29" y="30"/>
                  </a:cxn>
                  <a:cxn ang="0">
                    <a:pos x="17" y="45"/>
                  </a:cxn>
                  <a:cxn ang="0">
                    <a:pos x="7" y="62"/>
                  </a:cxn>
                  <a:cxn ang="0">
                    <a:pos x="3" y="82"/>
                  </a:cxn>
                  <a:cxn ang="0">
                    <a:pos x="0" y="102"/>
                  </a:cxn>
                  <a:cxn ang="0">
                    <a:pos x="3" y="122"/>
                  </a:cxn>
                  <a:cxn ang="0">
                    <a:pos x="7" y="142"/>
                  </a:cxn>
                  <a:cxn ang="0">
                    <a:pos x="17" y="159"/>
                  </a:cxn>
                  <a:cxn ang="0">
                    <a:pos x="29" y="174"/>
                  </a:cxn>
                  <a:cxn ang="0">
                    <a:pos x="43" y="187"/>
                  </a:cxn>
                  <a:cxn ang="0">
                    <a:pos x="60" y="197"/>
                  </a:cxn>
                  <a:cxn ang="0">
                    <a:pos x="78" y="202"/>
                  </a:cxn>
                  <a:cxn ang="0">
                    <a:pos x="97" y="204"/>
                  </a:cxn>
                  <a:cxn ang="0">
                    <a:pos x="116" y="202"/>
                  </a:cxn>
                  <a:cxn ang="0">
                    <a:pos x="135" y="197"/>
                  </a:cxn>
                  <a:cxn ang="0">
                    <a:pos x="152" y="187"/>
                  </a:cxn>
                  <a:cxn ang="0">
                    <a:pos x="166" y="174"/>
                  </a:cxn>
                  <a:cxn ang="0">
                    <a:pos x="177" y="159"/>
                  </a:cxn>
                  <a:cxn ang="0">
                    <a:pos x="187" y="142"/>
                  </a:cxn>
                  <a:cxn ang="0">
                    <a:pos x="192" y="122"/>
                  </a:cxn>
                  <a:cxn ang="0">
                    <a:pos x="194" y="102"/>
                  </a:cxn>
                  <a:cxn ang="0">
                    <a:pos x="192" y="82"/>
                  </a:cxn>
                  <a:cxn ang="0">
                    <a:pos x="187" y="62"/>
                  </a:cxn>
                  <a:cxn ang="0">
                    <a:pos x="177" y="45"/>
                  </a:cxn>
                  <a:cxn ang="0">
                    <a:pos x="166" y="30"/>
                  </a:cxn>
                  <a:cxn ang="0">
                    <a:pos x="152" y="18"/>
                  </a:cxn>
                  <a:cxn ang="0">
                    <a:pos x="135" y="9"/>
                  </a:cxn>
                  <a:cxn ang="0">
                    <a:pos x="116" y="3"/>
                  </a:cxn>
                  <a:cxn ang="0">
                    <a:pos x="97" y="0"/>
                  </a:cxn>
                </a:cxnLst>
                <a:rect l="0" t="0" r="r" b="b"/>
                <a:pathLst>
                  <a:path w="194" h="204">
                    <a:moveTo>
                      <a:pt x="97" y="0"/>
                    </a:moveTo>
                    <a:lnTo>
                      <a:pt x="78" y="3"/>
                    </a:lnTo>
                    <a:lnTo>
                      <a:pt x="60" y="9"/>
                    </a:lnTo>
                    <a:lnTo>
                      <a:pt x="43" y="18"/>
                    </a:lnTo>
                    <a:lnTo>
                      <a:pt x="29" y="30"/>
                    </a:lnTo>
                    <a:lnTo>
                      <a:pt x="17" y="45"/>
                    </a:lnTo>
                    <a:lnTo>
                      <a:pt x="7" y="62"/>
                    </a:lnTo>
                    <a:lnTo>
                      <a:pt x="3" y="82"/>
                    </a:lnTo>
                    <a:lnTo>
                      <a:pt x="0" y="102"/>
                    </a:lnTo>
                    <a:lnTo>
                      <a:pt x="3" y="122"/>
                    </a:lnTo>
                    <a:lnTo>
                      <a:pt x="7" y="142"/>
                    </a:lnTo>
                    <a:lnTo>
                      <a:pt x="17" y="159"/>
                    </a:lnTo>
                    <a:lnTo>
                      <a:pt x="29" y="174"/>
                    </a:lnTo>
                    <a:lnTo>
                      <a:pt x="43" y="187"/>
                    </a:lnTo>
                    <a:lnTo>
                      <a:pt x="60" y="197"/>
                    </a:lnTo>
                    <a:lnTo>
                      <a:pt x="78" y="202"/>
                    </a:lnTo>
                    <a:lnTo>
                      <a:pt x="97" y="204"/>
                    </a:lnTo>
                    <a:lnTo>
                      <a:pt x="116" y="202"/>
                    </a:lnTo>
                    <a:lnTo>
                      <a:pt x="135" y="197"/>
                    </a:lnTo>
                    <a:lnTo>
                      <a:pt x="152" y="187"/>
                    </a:lnTo>
                    <a:lnTo>
                      <a:pt x="166" y="174"/>
                    </a:lnTo>
                    <a:lnTo>
                      <a:pt x="177" y="159"/>
                    </a:lnTo>
                    <a:lnTo>
                      <a:pt x="187" y="142"/>
                    </a:lnTo>
                    <a:lnTo>
                      <a:pt x="192" y="122"/>
                    </a:lnTo>
                    <a:lnTo>
                      <a:pt x="194" y="102"/>
                    </a:lnTo>
                    <a:lnTo>
                      <a:pt x="192" y="82"/>
                    </a:lnTo>
                    <a:lnTo>
                      <a:pt x="187" y="62"/>
                    </a:lnTo>
                    <a:lnTo>
                      <a:pt x="177" y="45"/>
                    </a:lnTo>
                    <a:lnTo>
                      <a:pt x="166" y="30"/>
                    </a:lnTo>
                    <a:lnTo>
                      <a:pt x="152" y="18"/>
                    </a:lnTo>
                    <a:lnTo>
                      <a:pt x="135" y="9"/>
                    </a:lnTo>
                    <a:lnTo>
                      <a:pt x="116" y="3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Oval 351"/>
              <p:cNvSpPr>
                <a:spLocks noChangeArrowheads="1"/>
              </p:cNvSpPr>
              <p:nvPr/>
            </p:nvSpPr>
            <p:spPr bwMode="auto">
              <a:xfrm>
                <a:off x="1213" y="2231"/>
                <a:ext cx="65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024" name="Picture 35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3" y="2231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033" name="Group 361"/>
          <p:cNvGrpSpPr>
            <a:grpSpLocks/>
          </p:cNvGrpSpPr>
          <p:nvPr/>
        </p:nvGrpSpPr>
        <p:grpSpPr bwMode="auto">
          <a:xfrm>
            <a:off x="2073275" y="3189288"/>
            <a:ext cx="1046163" cy="925512"/>
            <a:chOff x="1564" y="2027"/>
            <a:chExt cx="521" cy="461"/>
          </a:xfrm>
        </p:grpSpPr>
        <p:sp>
          <p:nvSpPr>
            <p:cNvPr id="29027" name="Freeform 355"/>
            <p:cNvSpPr>
              <a:spLocks/>
            </p:cNvSpPr>
            <p:nvPr/>
          </p:nvSpPr>
          <p:spPr bwMode="auto">
            <a:xfrm>
              <a:off x="1564" y="2027"/>
              <a:ext cx="521" cy="46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0" y="692"/>
                </a:cxn>
                <a:cxn ang="0">
                  <a:pos x="391" y="1383"/>
                </a:cxn>
                <a:cxn ang="0">
                  <a:pos x="1171" y="1383"/>
                </a:cxn>
                <a:cxn ang="0">
                  <a:pos x="1562" y="692"/>
                </a:cxn>
                <a:cxn ang="0">
                  <a:pos x="1171" y="0"/>
                </a:cxn>
                <a:cxn ang="0">
                  <a:pos x="391" y="0"/>
                </a:cxn>
              </a:cxnLst>
              <a:rect l="0" t="0" r="r" b="b"/>
              <a:pathLst>
                <a:path w="1562" h="1383">
                  <a:moveTo>
                    <a:pt x="391" y="0"/>
                  </a:moveTo>
                  <a:lnTo>
                    <a:pt x="0" y="692"/>
                  </a:lnTo>
                  <a:lnTo>
                    <a:pt x="391" y="1383"/>
                  </a:lnTo>
                  <a:lnTo>
                    <a:pt x="1171" y="1383"/>
                  </a:lnTo>
                  <a:lnTo>
                    <a:pt x="1562" y="692"/>
                  </a:lnTo>
                  <a:lnTo>
                    <a:pt x="1171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032" name="Group 360"/>
            <p:cNvGrpSpPr>
              <a:grpSpLocks/>
            </p:cNvGrpSpPr>
            <p:nvPr/>
          </p:nvGrpSpPr>
          <p:grpSpPr bwMode="auto">
            <a:xfrm>
              <a:off x="1706" y="2143"/>
              <a:ext cx="244" cy="246"/>
              <a:chOff x="1706" y="2143"/>
              <a:chExt cx="244" cy="246"/>
            </a:xfrm>
          </p:grpSpPr>
          <p:pic>
            <p:nvPicPr>
              <p:cNvPr id="29028" name="Picture 35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06" y="2143"/>
                <a:ext cx="24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029" name="Freeform 357"/>
              <p:cNvSpPr>
                <a:spLocks/>
              </p:cNvSpPr>
              <p:nvPr/>
            </p:nvSpPr>
            <p:spPr bwMode="auto">
              <a:xfrm>
                <a:off x="1706" y="2143"/>
                <a:ext cx="243" cy="246"/>
              </a:xfrm>
              <a:custGeom>
                <a:avLst/>
                <a:gdLst/>
                <a:ahLst/>
                <a:cxnLst>
                  <a:cxn ang="0">
                    <a:pos x="326" y="3"/>
                  </a:cxn>
                  <a:cxn ang="0">
                    <a:pos x="256" y="17"/>
                  </a:cxn>
                  <a:cxn ang="0">
                    <a:pos x="190" y="45"/>
                  </a:cxn>
                  <a:cxn ang="0">
                    <a:pos x="132" y="85"/>
                  </a:cxn>
                  <a:cxn ang="0">
                    <a:pos x="82" y="135"/>
                  </a:cxn>
                  <a:cxn ang="0">
                    <a:pos x="44" y="193"/>
                  </a:cxn>
                  <a:cxn ang="0">
                    <a:pos x="16" y="259"/>
                  </a:cxn>
                  <a:cxn ang="0">
                    <a:pos x="2" y="331"/>
                  </a:cxn>
                  <a:cxn ang="0">
                    <a:pos x="2" y="406"/>
                  </a:cxn>
                  <a:cxn ang="0">
                    <a:pos x="16" y="478"/>
                  </a:cxn>
                  <a:cxn ang="0">
                    <a:pos x="44" y="544"/>
                  </a:cxn>
                  <a:cxn ang="0">
                    <a:pos x="82" y="603"/>
                  </a:cxn>
                  <a:cxn ang="0">
                    <a:pos x="132" y="652"/>
                  </a:cxn>
                  <a:cxn ang="0">
                    <a:pos x="190" y="692"/>
                  </a:cxn>
                  <a:cxn ang="0">
                    <a:pos x="256" y="721"/>
                  </a:cxn>
                  <a:cxn ang="0">
                    <a:pos x="326" y="734"/>
                  </a:cxn>
                  <a:cxn ang="0">
                    <a:pos x="401" y="734"/>
                  </a:cxn>
                  <a:cxn ang="0">
                    <a:pos x="472" y="721"/>
                  </a:cxn>
                  <a:cxn ang="0">
                    <a:pos x="537" y="692"/>
                  </a:cxn>
                  <a:cxn ang="0">
                    <a:pos x="595" y="652"/>
                  </a:cxn>
                  <a:cxn ang="0">
                    <a:pos x="645" y="603"/>
                  </a:cxn>
                  <a:cxn ang="0">
                    <a:pos x="684" y="544"/>
                  </a:cxn>
                  <a:cxn ang="0">
                    <a:pos x="712" y="478"/>
                  </a:cxn>
                  <a:cxn ang="0">
                    <a:pos x="725" y="406"/>
                  </a:cxn>
                  <a:cxn ang="0">
                    <a:pos x="725" y="331"/>
                  </a:cxn>
                  <a:cxn ang="0">
                    <a:pos x="712" y="259"/>
                  </a:cxn>
                  <a:cxn ang="0">
                    <a:pos x="684" y="193"/>
                  </a:cxn>
                  <a:cxn ang="0">
                    <a:pos x="645" y="135"/>
                  </a:cxn>
                  <a:cxn ang="0">
                    <a:pos x="595" y="85"/>
                  </a:cxn>
                  <a:cxn ang="0">
                    <a:pos x="537" y="45"/>
                  </a:cxn>
                  <a:cxn ang="0">
                    <a:pos x="472" y="17"/>
                  </a:cxn>
                  <a:cxn ang="0">
                    <a:pos x="401" y="3"/>
                  </a:cxn>
                </a:cxnLst>
                <a:rect l="0" t="0" r="r" b="b"/>
                <a:pathLst>
                  <a:path w="727" h="737">
                    <a:moveTo>
                      <a:pt x="364" y="0"/>
                    </a:moveTo>
                    <a:lnTo>
                      <a:pt x="326" y="3"/>
                    </a:lnTo>
                    <a:lnTo>
                      <a:pt x="290" y="8"/>
                    </a:lnTo>
                    <a:lnTo>
                      <a:pt x="256" y="17"/>
                    </a:lnTo>
                    <a:lnTo>
                      <a:pt x="222" y="29"/>
                    </a:lnTo>
                    <a:lnTo>
                      <a:pt x="190" y="45"/>
                    </a:lnTo>
                    <a:lnTo>
                      <a:pt x="160" y="64"/>
                    </a:lnTo>
                    <a:lnTo>
                      <a:pt x="132" y="85"/>
                    </a:lnTo>
                    <a:lnTo>
                      <a:pt x="107" y="109"/>
                    </a:lnTo>
                    <a:lnTo>
                      <a:pt x="82" y="135"/>
                    </a:lnTo>
                    <a:lnTo>
                      <a:pt x="62" y="163"/>
                    </a:lnTo>
                    <a:lnTo>
                      <a:pt x="44" y="193"/>
                    </a:lnTo>
                    <a:lnTo>
                      <a:pt x="29" y="226"/>
                    </a:lnTo>
                    <a:lnTo>
                      <a:pt x="16" y="259"/>
                    </a:lnTo>
                    <a:lnTo>
                      <a:pt x="7" y="295"/>
                    </a:lnTo>
                    <a:lnTo>
                      <a:pt x="2" y="331"/>
                    </a:lnTo>
                    <a:lnTo>
                      <a:pt x="0" y="369"/>
                    </a:lnTo>
                    <a:lnTo>
                      <a:pt x="2" y="406"/>
                    </a:lnTo>
                    <a:lnTo>
                      <a:pt x="7" y="443"/>
                    </a:lnTo>
                    <a:lnTo>
                      <a:pt x="16" y="478"/>
                    </a:lnTo>
                    <a:lnTo>
                      <a:pt x="29" y="512"/>
                    </a:lnTo>
                    <a:lnTo>
                      <a:pt x="44" y="544"/>
                    </a:lnTo>
                    <a:lnTo>
                      <a:pt x="62" y="574"/>
                    </a:lnTo>
                    <a:lnTo>
                      <a:pt x="82" y="603"/>
                    </a:lnTo>
                    <a:lnTo>
                      <a:pt x="107" y="629"/>
                    </a:lnTo>
                    <a:lnTo>
                      <a:pt x="132" y="652"/>
                    </a:lnTo>
                    <a:lnTo>
                      <a:pt x="160" y="673"/>
                    </a:lnTo>
                    <a:lnTo>
                      <a:pt x="190" y="692"/>
                    </a:lnTo>
                    <a:lnTo>
                      <a:pt x="222" y="708"/>
                    </a:lnTo>
                    <a:lnTo>
                      <a:pt x="256" y="721"/>
                    </a:lnTo>
                    <a:lnTo>
                      <a:pt x="290" y="729"/>
                    </a:lnTo>
                    <a:lnTo>
                      <a:pt x="326" y="734"/>
                    </a:lnTo>
                    <a:lnTo>
                      <a:pt x="364" y="737"/>
                    </a:lnTo>
                    <a:lnTo>
                      <a:pt x="401" y="734"/>
                    </a:lnTo>
                    <a:lnTo>
                      <a:pt x="438" y="729"/>
                    </a:lnTo>
                    <a:lnTo>
                      <a:pt x="472" y="721"/>
                    </a:lnTo>
                    <a:lnTo>
                      <a:pt x="505" y="708"/>
                    </a:lnTo>
                    <a:lnTo>
                      <a:pt x="537" y="692"/>
                    </a:lnTo>
                    <a:lnTo>
                      <a:pt x="567" y="673"/>
                    </a:lnTo>
                    <a:lnTo>
                      <a:pt x="595" y="652"/>
                    </a:lnTo>
                    <a:lnTo>
                      <a:pt x="621" y="629"/>
                    </a:lnTo>
                    <a:lnTo>
                      <a:pt x="645" y="603"/>
                    </a:lnTo>
                    <a:lnTo>
                      <a:pt x="665" y="574"/>
                    </a:lnTo>
                    <a:lnTo>
                      <a:pt x="684" y="544"/>
                    </a:lnTo>
                    <a:lnTo>
                      <a:pt x="699" y="512"/>
                    </a:lnTo>
                    <a:lnTo>
                      <a:pt x="712" y="478"/>
                    </a:lnTo>
                    <a:lnTo>
                      <a:pt x="720" y="443"/>
                    </a:lnTo>
                    <a:lnTo>
                      <a:pt x="725" y="406"/>
                    </a:lnTo>
                    <a:lnTo>
                      <a:pt x="727" y="369"/>
                    </a:lnTo>
                    <a:lnTo>
                      <a:pt x="725" y="331"/>
                    </a:lnTo>
                    <a:lnTo>
                      <a:pt x="720" y="295"/>
                    </a:lnTo>
                    <a:lnTo>
                      <a:pt x="712" y="259"/>
                    </a:lnTo>
                    <a:lnTo>
                      <a:pt x="699" y="226"/>
                    </a:lnTo>
                    <a:lnTo>
                      <a:pt x="684" y="193"/>
                    </a:lnTo>
                    <a:lnTo>
                      <a:pt x="665" y="163"/>
                    </a:lnTo>
                    <a:lnTo>
                      <a:pt x="645" y="135"/>
                    </a:lnTo>
                    <a:lnTo>
                      <a:pt x="621" y="109"/>
                    </a:lnTo>
                    <a:lnTo>
                      <a:pt x="595" y="85"/>
                    </a:lnTo>
                    <a:lnTo>
                      <a:pt x="567" y="64"/>
                    </a:lnTo>
                    <a:lnTo>
                      <a:pt x="537" y="45"/>
                    </a:lnTo>
                    <a:lnTo>
                      <a:pt x="505" y="29"/>
                    </a:lnTo>
                    <a:lnTo>
                      <a:pt x="472" y="17"/>
                    </a:lnTo>
                    <a:lnTo>
                      <a:pt x="438" y="8"/>
                    </a:lnTo>
                    <a:lnTo>
                      <a:pt x="401" y="3"/>
                    </a:lnTo>
                    <a:lnTo>
                      <a:pt x="364" y="0"/>
                    </a:lnTo>
                    <a:close/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Oval 358"/>
              <p:cNvSpPr>
                <a:spLocks noChangeArrowheads="1"/>
              </p:cNvSpPr>
              <p:nvPr/>
            </p:nvSpPr>
            <p:spPr bwMode="auto">
              <a:xfrm>
                <a:off x="1706" y="2143"/>
                <a:ext cx="243" cy="24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031" name="Picture 35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06" y="2143"/>
                <a:ext cx="244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036" name="Group 364"/>
          <p:cNvGrpSpPr>
            <a:grpSpLocks/>
          </p:cNvGrpSpPr>
          <p:nvPr/>
        </p:nvGrpSpPr>
        <p:grpSpPr bwMode="auto">
          <a:xfrm>
            <a:off x="2909888" y="3803650"/>
            <a:ext cx="454025" cy="144463"/>
            <a:chOff x="1981" y="2333"/>
            <a:chExt cx="226" cy="72"/>
          </a:xfrm>
        </p:grpSpPr>
        <p:sp>
          <p:nvSpPr>
            <p:cNvPr id="29034" name="Freeform 362"/>
            <p:cNvSpPr>
              <a:spLocks/>
            </p:cNvSpPr>
            <p:nvPr/>
          </p:nvSpPr>
          <p:spPr bwMode="auto">
            <a:xfrm>
              <a:off x="2025" y="2344"/>
              <a:ext cx="182" cy="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8"/>
                </a:cxn>
                <a:cxn ang="0">
                  <a:pos x="540" y="183"/>
                </a:cxn>
                <a:cxn ang="0">
                  <a:pos x="548" y="154"/>
                </a:cxn>
                <a:cxn ang="0">
                  <a:pos x="9" y="0"/>
                </a:cxn>
              </a:cxnLst>
              <a:rect l="0" t="0" r="r" b="b"/>
              <a:pathLst>
                <a:path w="548" h="183">
                  <a:moveTo>
                    <a:pt x="9" y="0"/>
                  </a:moveTo>
                  <a:lnTo>
                    <a:pt x="0" y="28"/>
                  </a:lnTo>
                  <a:lnTo>
                    <a:pt x="540" y="183"/>
                  </a:lnTo>
                  <a:lnTo>
                    <a:pt x="548" y="15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5" name="Freeform 363"/>
            <p:cNvSpPr>
              <a:spLocks/>
            </p:cNvSpPr>
            <p:nvPr/>
          </p:nvSpPr>
          <p:spPr bwMode="auto">
            <a:xfrm>
              <a:off x="1981" y="2333"/>
              <a:ext cx="72" cy="43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0" y="7"/>
                </a:cxn>
                <a:cxn ang="0">
                  <a:pos x="182" y="129"/>
                </a:cxn>
                <a:cxn ang="0">
                  <a:pos x="137" y="46"/>
                </a:cxn>
                <a:cxn ang="0">
                  <a:pos x="217" y="0"/>
                </a:cxn>
              </a:cxnLst>
              <a:rect l="0" t="0" r="r" b="b"/>
              <a:pathLst>
                <a:path w="217" h="129">
                  <a:moveTo>
                    <a:pt x="217" y="0"/>
                  </a:moveTo>
                  <a:lnTo>
                    <a:pt x="0" y="7"/>
                  </a:lnTo>
                  <a:lnTo>
                    <a:pt x="182" y="129"/>
                  </a:lnTo>
                  <a:lnTo>
                    <a:pt x="137" y="4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039" name="Group 367"/>
          <p:cNvGrpSpPr>
            <a:grpSpLocks/>
          </p:cNvGrpSpPr>
          <p:nvPr/>
        </p:nvGrpSpPr>
        <p:grpSpPr bwMode="auto">
          <a:xfrm>
            <a:off x="2644775" y="3409950"/>
            <a:ext cx="527050" cy="222250"/>
            <a:chOff x="1849" y="2137"/>
            <a:chExt cx="262" cy="111"/>
          </a:xfrm>
        </p:grpSpPr>
        <p:sp>
          <p:nvSpPr>
            <p:cNvPr id="29037" name="Freeform 365"/>
            <p:cNvSpPr>
              <a:spLocks/>
            </p:cNvSpPr>
            <p:nvPr/>
          </p:nvSpPr>
          <p:spPr bwMode="auto">
            <a:xfrm>
              <a:off x="1891" y="2137"/>
              <a:ext cx="220" cy="98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11" y="293"/>
                </a:cxn>
                <a:cxn ang="0">
                  <a:pos x="659" y="27"/>
                </a:cxn>
                <a:cxn ang="0">
                  <a:pos x="649" y="0"/>
                </a:cxn>
                <a:cxn ang="0">
                  <a:pos x="0" y="266"/>
                </a:cxn>
              </a:cxnLst>
              <a:rect l="0" t="0" r="r" b="b"/>
              <a:pathLst>
                <a:path w="659" h="293">
                  <a:moveTo>
                    <a:pt x="0" y="266"/>
                  </a:moveTo>
                  <a:lnTo>
                    <a:pt x="11" y="293"/>
                  </a:lnTo>
                  <a:lnTo>
                    <a:pt x="659" y="27"/>
                  </a:lnTo>
                  <a:lnTo>
                    <a:pt x="649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8" name="Freeform 366"/>
            <p:cNvSpPr>
              <a:spLocks/>
            </p:cNvSpPr>
            <p:nvPr/>
          </p:nvSpPr>
          <p:spPr bwMode="auto">
            <a:xfrm>
              <a:off x="1849" y="2201"/>
              <a:ext cx="72" cy="4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141"/>
                </a:cxn>
                <a:cxn ang="0">
                  <a:pos x="216" y="123"/>
                </a:cxn>
                <a:cxn ang="0">
                  <a:pos x="131" y="87"/>
                </a:cxn>
                <a:cxn ang="0">
                  <a:pos x="167" y="0"/>
                </a:cxn>
              </a:cxnLst>
              <a:rect l="0" t="0" r="r" b="b"/>
              <a:pathLst>
                <a:path w="216" h="141">
                  <a:moveTo>
                    <a:pt x="167" y="0"/>
                  </a:moveTo>
                  <a:lnTo>
                    <a:pt x="0" y="141"/>
                  </a:lnTo>
                  <a:lnTo>
                    <a:pt x="216" y="123"/>
                  </a:lnTo>
                  <a:lnTo>
                    <a:pt x="131" y="8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040" name="Rectangle 368"/>
          <p:cNvSpPr>
            <a:spLocks noChangeArrowheads="1"/>
          </p:cNvSpPr>
          <p:nvPr/>
        </p:nvSpPr>
        <p:spPr bwMode="auto">
          <a:xfrm>
            <a:off x="1284288" y="4017963"/>
            <a:ext cx="295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41" name="Rectangle 369"/>
          <p:cNvSpPr>
            <a:spLocks noChangeArrowheads="1"/>
          </p:cNvSpPr>
          <p:nvPr/>
        </p:nvSpPr>
        <p:spPr bwMode="auto">
          <a:xfrm>
            <a:off x="1330325" y="4051300"/>
            <a:ext cx="146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Times New Roman" pitchFamily="18" charset="0"/>
              </a:rPr>
              <a:t>Cu</a:t>
            </a:r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0" y="2438400"/>
            <a:ext cx="2209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Arial Unicode MS" pitchFamily="34" charset="-128"/>
              </a:rPr>
              <a:t>Bronze Process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524000" y="4191000"/>
            <a:ext cx="2438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Arial Unicode MS" pitchFamily="34" charset="-128"/>
              </a:rPr>
              <a:t>PIT – Powder in Tube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524000" y="6248400"/>
            <a:ext cx="2362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Arial Unicode MS" pitchFamily="34" charset="-128"/>
              </a:rPr>
              <a:t>Internal Sn (</a:t>
            </a:r>
            <a:r>
              <a:rPr lang="en-US" sz="1600" b="0" i="1">
                <a:latin typeface="Arial Unicode MS" pitchFamily="34" charset="-128"/>
              </a:rPr>
              <a:t>Rod Process Shown</a:t>
            </a:r>
            <a:r>
              <a:rPr lang="en-US" b="0" i="1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Nb</a:t>
            </a:r>
            <a:r>
              <a:rPr lang="en-US" baseline="-25000"/>
              <a:t>3</a:t>
            </a:r>
            <a:r>
              <a:rPr lang="en-US"/>
              <a:t>Sn Types</a:t>
            </a:r>
          </a:p>
        </p:txBody>
      </p:sp>
      <p:sp>
        <p:nvSpPr>
          <p:cNvPr id="52229" name="Text Box 2053"/>
          <p:cNvSpPr txBox="1">
            <a:spLocks noChangeArrowheads="1"/>
          </p:cNvSpPr>
          <p:nvPr/>
        </p:nvSpPr>
        <p:spPr bwMode="auto">
          <a:xfrm>
            <a:off x="76200" y="1143000"/>
            <a:ext cx="2286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ITER: Distributed Filaments. </a:t>
            </a:r>
            <a:r>
              <a:rPr lang="en-US" sz="2000"/>
              <a:t>Large Cu sink for Sn. Variable and low Sn composition in A15</a:t>
            </a:r>
          </a:p>
        </p:txBody>
      </p:sp>
      <p:sp>
        <p:nvSpPr>
          <p:cNvPr id="52230" name="Text Box 2054"/>
          <p:cNvSpPr txBox="1">
            <a:spLocks noChangeArrowheads="1"/>
          </p:cNvSpPr>
          <p:nvPr/>
        </p:nvSpPr>
        <p:spPr bwMode="auto">
          <a:xfrm>
            <a:off x="76200" y="391795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“High </a:t>
            </a: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”</a:t>
            </a:r>
          </a:p>
          <a:p>
            <a:pPr>
              <a:spcBef>
                <a:spcPct val="50000"/>
              </a:spcBef>
            </a:pPr>
            <a:r>
              <a:rPr lang="en-US" sz="2000"/>
              <a:t>Low Cu, high Sn content in A15 and high homogeneity. Large or coalesced filaments.</a:t>
            </a:r>
          </a:p>
        </p:txBody>
      </p:sp>
      <p:pic>
        <p:nvPicPr>
          <p:cNvPr id="52231" name="Picture 2055" descr="D:\Data\Docs\PAPERS\MEM03-SuST\PJL-MCJ-MEM03-bigmontage_labelsdark-jpg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650" y="976313"/>
            <a:ext cx="6432550" cy="584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:\Presentations\US-Japan2002\1721-crop-67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2325"/>
            <a:ext cx="2438400" cy="2073275"/>
          </a:xfrm>
          <a:prstGeom prst="rect">
            <a:avLst/>
          </a:prstGeom>
          <a:noFill/>
        </p:spPr>
      </p:pic>
      <p:pic>
        <p:nvPicPr>
          <p:cNvPr id="48131" name="Picture 3" descr="P:\Presentations\US-Japan2002\internsnlayer-67%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066800"/>
            <a:ext cx="2670175" cy="2405063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3438" y="0"/>
            <a:ext cx="7853362" cy="1143000"/>
          </a:xfrm>
          <a:noFill/>
          <a:ln/>
        </p:spPr>
        <p:txBody>
          <a:bodyPr/>
          <a:lstStyle/>
          <a:p>
            <a:r>
              <a:rPr lang="en-US"/>
              <a:t>Where is the J</a:t>
            </a:r>
            <a:r>
              <a:rPr lang="en-US" baseline="-25000"/>
              <a:t>c</a:t>
            </a:r>
            <a:r>
              <a:rPr lang="en-US"/>
              <a:t> coming from?</a:t>
            </a:r>
          </a:p>
        </p:txBody>
      </p:sp>
      <p:grpSp>
        <p:nvGrpSpPr>
          <p:cNvPr id="48344" name="Group 216"/>
          <p:cNvGrpSpPr>
            <a:grpSpLocks/>
          </p:cNvGrpSpPr>
          <p:nvPr/>
        </p:nvGrpSpPr>
        <p:grpSpPr bwMode="auto">
          <a:xfrm>
            <a:off x="3165475" y="1897063"/>
            <a:ext cx="4308475" cy="3492500"/>
            <a:chOff x="1994" y="1195"/>
            <a:chExt cx="2714" cy="2200"/>
          </a:xfrm>
        </p:grpSpPr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2016" y="1195"/>
              <a:ext cx="2691" cy="2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2016" y="3009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2016" y="2646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2016" y="2286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2016" y="1922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>
              <a:off x="2016" y="1559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2016" y="1195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2314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2612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>
              <a:off x="2914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3212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3510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3809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4110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4408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>
              <a:off x="4707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Rectangle 32"/>
            <p:cNvSpPr>
              <a:spLocks noChangeArrowheads="1"/>
            </p:cNvSpPr>
            <p:nvPr/>
          </p:nvSpPr>
          <p:spPr bwMode="auto">
            <a:xfrm>
              <a:off x="2016" y="1195"/>
              <a:ext cx="2691" cy="217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>
              <a:off x="2016" y="1195"/>
              <a:ext cx="1" cy="21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1998" y="33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>
              <a:off x="1998" y="33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1998" y="33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Line 37"/>
            <p:cNvSpPr>
              <a:spLocks noChangeShapeType="1"/>
            </p:cNvSpPr>
            <p:nvPr/>
          </p:nvSpPr>
          <p:spPr bwMode="auto">
            <a:xfrm>
              <a:off x="1998" y="331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998" y="33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>
              <a:off x="1998" y="32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998" y="326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>
              <a:off x="1998" y="324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>
              <a:off x="1998" y="32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>
              <a:off x="1998" y="320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>
              <a:off x="1998" y="319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>
              <a:off x="1998" y="31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>
              <a:off x="1998" y="31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>
              <a:off x="1998" y="31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48"/>
            <p:cNvSpPr>
              <a:spLocks noChangeShapeType="1"/>
            </p:cNvSpPr>
            <p:nvPr/>
          </p:nvSpPr>
          <p:spPr bwMode="auto">
            <a:xfrm>
              <a:off x="1998" y="311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>
              <a:off x="1998" y="31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Line 50"/>
            <p:cNvSpPr>
              <a:spLocks noChangeShapeType="1"/>
            </p:cNvSpPr>
            <p:nvPr/>
          </p:nvSpPr>
          <p:spPr bwMode="auto">
            <a:xfrm>
              <a:off x="1998" y="30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Line 51"/>
            <p:cNvSpPr>
              <a:spLocks noChangeShapeType="1"/>
            </p:cNvSpPr>
            <p:nvPr/>
          </p:nvSpPr>
          <p:spPr bwMode="auto">
            <a:xfrm>
              <a:off x="1998" y="306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>
              <a:off x="1998" y="304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>
              <a:off x="1998" y="30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>
              <a:off x="1998" y="300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Line 55"/>
            <p:cNvSpPr>
              <a:spLocks noChangeShapeType="1"/>
            </p:cNvSpPr>
            <p:nvPr/>
          </p:nvSpPr>
          <p:spPr bwMode="auto">
            <a:xfrm>
              <a:off x="1998" y="299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>
              <a:off x="1998" y="29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>
              <a:off x="1998" y="29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>
              <a:off x="1998" y="29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1998" y="291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60"/>
            <p:cNvSpPr>
              <a:spLocks noChangeShapeType="1"/>
            </p:cNvSpPr>
            <p:nvPr/>
          </p:nvSpPr>
          <p:spPr bwMode="auto">
            <a:xfrm>
              <a:off x="1998" y="29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61"/>
            <p:cNvSpPr>
              <a:spLocks noChangeShapeType="1"/>
            </p:cNvSpPr>
            <p:nvPr/>
          </p:nvSpPr>
          <p:spPr bwMode="auto">
            <a:xfrm>
              <a:off x="1998" y="28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>
              <a:off x="1998" y="286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63"/>
            <p:cNvSpPr>
              <a:spLocks noChangeShapeType="1"/>
            </p:cNvSpPr>
            <p:nvPr/>
          </p:nvSpPr>
          <p:spPr bwMode="auto">
            <a:xfrm>
              <a:off x="1998" y="284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Line 64"/>
            <p:cNvSpPr>
              <a:spLocks noChangeShapeType="1"/>
            </p:cNvSpPr>
            <p:nvPr/>
          </p:nvSpPr>
          <p:spPr bwMode="auto">
            <a:xfrm>
              <a:off x="1998" y="28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Line 65"/>
            <p:cNvSpPr>
              <a:spLocks noChangeShapeType="1"/>
            </p:cNvSpPr>
            <p:nvPr/>
          </p:nvSpPr>
          <p:spPr bwMode="auto">
            <a:xfrm>
              <a:off x="1998" y="280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66"/>
            <p:cNvSpPr>
              <a:spLocks noChangeShapeType="1"/>
            </p:cNvSpPr>
            <p:nvPr/>
          </p:nvSpPr>
          <p:spPr bwMode="auto">
            <a:xfrm>
              <a:off x="1998" y="279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>
              <a:off x="1998" y="27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>
              <a:off x="1998" y="27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Line 69"/>
            <p:cNvSpPr>
              <a:spLocks noChangeShapeType="1"/>
            </p:cNvSpPr>
            <p:nvPr/>
          </p:nvSpPr>
          <p:spPr bwMode="auto">
            <a:xfrm>
              <a:off x="1998" y="27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Line 70"/>
            <p:cNvSpPr>
              <a:spLocks noChangeShapeType="1"/>
            </p:cNvSpPr>
            <p:nvPr/>
          </p:nvSpPr>
          <p:spPr bwMode="auto">
            <a:xfrm>
              <a:off x="1998" y="271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Line 71"/>
            <p:cNvSpPr>
              <a:spLocks noChangeShapeType="1"/>
            </p:cNvSpPr>
            <p:nvPr/>
          </p:nvSpPr>
          <p:spPr bwMode="auto">
            <a:xfrm>
              <a:off x="1998" y="27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72"/>
            <p:cNvSpPr>
              <a:spLocks noChangeShapeType="1"/>
            </p:cNvSpPr>
            <p:nvPr/>
          </p:nvSpPr>
          <p:spPr bwMode="auto">
            <a:xfrm>
              <a:off x="1998" y="26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Line 73"/>
            <p:cNvSpPr>
              <a:spLocks noChangeShapeType="1"/>
            </p:cNvSpPr>
            <p:nvPr/>
          </p:nvSpPr>
          <p:spPr bwMode="auto">
            <a:xfrm>
              <a:off x="1998" y="266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Line 74"/>
            <p:cNvSpPr>
              <a:spLocks noChangeShapeType="1"/>
            </p:cNvSpPr>
            <p:nvPr/>
          </p:nvSpPr>
          <p:spPr bwMode="auto">
            <a:xfrm>
              <a:off x="1998" y="264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Line 75"/>
            <p:cNvSpPr>
              <a:spLocks noChangeShapeType="1"/>
            </p:cNvSpPr>
            <p:nvPr/>
          </p:nvSpPr>
          <p:spPr bwMode="auto">
            <a:xfrm>
              <a:off x="1998" y="26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Line 76"/>
            <p:cNvSpPr>
              <a:spLocks noChangeShapeType="1"/>
            </p:cNvSpPr>
            <p:nvPr/>
          </p:nvSpPr>
          <p:spPr bwMode="auto">
            <a:xfrm>
              <a:off x="1998" y="260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Line 77"/>
            <p:cNvSpPr>
              <a:spLocks noChangeShapeType="1"/>
            </p:cNvSpPr>
            <p:nvPr/>
          </p:nvSpPr>
          <p:spPr bwMode="auto">
            <a:xfrm>
              <a:off x="1998" y="259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Line 78"/>
            <p:cNvSpPr>
              <a:spLocks noChangeShapeType="1"/>
            </p:cNvSpPr>
            <p:nvPr/>
          </p:nvSpPr>
          <p:spPr bwMode="auto">
            <a:xfrm>
              <a:off x="1998" y="25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Line 79"/>
            <p:cNvSpPr>
              <a:spLocks noChangeShapeType="1"/>
            </p:cNvSpPr>
            <p:nvPr/>
          </p:nvSpPr>
          <p:spPr bwMode="auto">
            <a:xfrm>
              <a:off x="1998" y="25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Line 80"/>
            <p:cNvSpPr>
              <a:spLocks noChangeShapeType="1"/>
            </p:cNvSpPr>
            <p:nvPr/>
          </p:nvSpPr>
          <p:spPr bwMode="auto">
            <a:xfrm>
              <a:off x="1998" y="25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Line 81"/>
            <p:cNvSpPr>
              <a:spLocks noChangeShapeType="1"/>
            </p:cNvSpPr>
            <p:nvPr/>
          </p:nvSpPr>
          <p:spPr bwMode="auto">
            <a:xfrm>
              <a:off x="1998" y="251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Line 82"/>
            <p:cNvSpPr>
              <a:spLocks noChangeShapeType="1"/>
            </p:cNvSpPr>
            <p:nvPr/>
          </p:nvSpPr>
          <p:spPr bwMode="auto">
            <a:xfrm>
              <a:off x="1998" y="25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Line 83"/>
            <p:cNvSpPr>
              <a:spLocks noChangeShapeType="1"/>
            </p:cNvSpPr>
            <p:nvPr/>
          </p:nvSpPr>
          <p:spPr bwMode="auto">
            <a:xfrm>
              <a:off x="1998" y="24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2" name="Line 84"/>
            <p:cNvSpPr>
              <a:spLocks noChangeShapeType="1"/>
            </p:cNvSpPr>
            <p:nvPr/>
          </p:nvSpPr>
          <p:spPr bwMode="auto">
            <a:xfrm>
              <a:off x="1998" y="246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Line 85"/>
            <p:cNvSpPr>
              <a:spLocks noChangeShapeType="1"/>
            </p:cNvSpPr>
            <p:nvPr/>
          </p:nvSpPr>
          <p:spPr bwMode="auto">
            <a:xfrm>
              <a:off x="1998" y="244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Line 86"/>
            <p:cNvSpPr>
              <a:spLocks noChangeShapeType="1"/>
            </p:cNvSpPr>
            <p:nvPr/>
          </p:nvSpPr>
          <p:spPr bwMode="auto">
            <a:xfrm>
              <a:off x="1998" y="24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Line 87"/>
            <p:cNvSpPr>
              <a:spLocks noChangeShapeType="1"/>
            </p:cNvSpPr>
            <p:nvPr/>
          </p:nvSpPr>
          <p:spPr bwMode="auto">
            <a:xfrm>
              <a:off x="1998" y="240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Line 88"/>
            <p:cNvSpPr>
              <a:spLocks noChangeShapeType="1"/>
            </p:cNvSpPr>
            <p:nvPr/>
          </p:nvSpPr>
          <p:spPr bwMode="auto">
            <a:xfrm>
              <a:off x="1998" y="239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Line 89"/>
            <p:cNvSpPr>
              <a:spLocks noChangeShapeType="1"/>
            </p:cNvSpPr>
            <p:nvPr/>
          </p:nvSpPr>
          <p:spPr bwMode="auto">
            <a:xfrm>
              <a:off x="1998" y="237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Line 90"/>
            <p:cNvSpPr>
              <a:spLocks noChangeShapeType="1"/>
            </p:cNvSpPr>
            <p:nvPr/>
          </p:nvSpPr>
          <p:spPr bwMode="auto">
            <a:xfrm>
              <a:off x="1998" y="235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Line 91"/>
            <p:cNvSpPr>
              <a:spLocks noChangeShapeType="1"/>
            </p:cNvSpPr>
            <p:nvPr/>
          </p:nvSpPr>
          <p:spPr bwMode="auto">
            <a:xfrm>
              <a:off x="1998" y="233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Line 92"/>
            <p:cNvSpPr>
              <a:spLocks noChangeShapeType="1"/>
            </p:cNvSpPr>
            <p:nvPr/>
          </p:nvSpPr>
          <p:spPr bwMode="auto">
            <a:xfrm>
              <a:off x="1998" y="231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1" name="Line 93"/>
            <p:cNvSpPr>
              <a:spLocks noChangeShapeType="1"/>
            </p:cNvSpPr>
            <p:nvPr/>
          </p:nvSpPr>
          <p:spPr bwMode="auto">
            <a:xfrm>
              <a:off x="1998" y="230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Line 94"/>
            <p:cNvSpPr>
              <a:spLocks noChangeShapeType="1"/>
            </p:cNvSpPr>
            <p:nvPr/>
          </p:nvSpPr>
          <p:spPr bwMode="auto">
            <a:xfrm>
              <a:off x="1998" y="228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Line 95"/>
            <p:cNvSpPr>
              <a:spLocks noChangeShapeType="1"/>
            </p:cNvSpPr>
            <p:nvPr/>
          </p:nvSpPr>
          <p:spPr bwMode="auto">
            <a:xfrm>
              <a:off x="1998" y="22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4" name="Line 96"/>
            <p:cNvSpPr>
              <a:spLocks noChangeShapeType="1"/>
            </p:cNvSpPr>
            <p:nvPr/>
          </p:nvSpPr>
          <p:spPr bwMode="auto">
            <a:xfrm>
              <a:off x="1998" y="22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Line 97"/>
            <p:cNvSpPr>
              <a:spLocks noChangeShapeType="1"/>
            </p:cNvSpPr>
            <p:nvPr/>
          </p:nvSpPr>
          <p:spPr bwMode="auto">
            <a:xfrm>
              <a:off x="1998" y="22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Line 98"/>
            <p:cNvSpPr>
              <a:spLocks noChangeShapeType="1"/>
            </p:cNvSpPr>
            <p:nvPr/>
          </p:nvSpPr>
          <p:spPr bwMode="auto">
            <a:xfrm>
              <a:off x="1998" y="22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Line 99"/>
            <p:cNvSpPr>
              <a:spLocks noChangeShapeType="1"/>
            </p:cNvSpPr>
            <p:nvPr/>
          </p:nvSpPr>
          <p:spPr bwMode="auto">
            <a:xfrm>
              <a:off x="1998" y="21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8" name="Line 100"/>
            <p:cNvSpPr>
              <a:spLocks noChangeShapeType="1"/>
            </p:cNvSpPr>
            <p:nvPr/>
          </p:nvSpPr>
          <p:spPr bwMode="auto">
            <a:xfrm>
              <a:off x="1998" y="217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Line 101"/>
            <p:cNvSpPr>
              <a:spLocks noChangeShapeType="1"/>
            </p:cNvSpPr>
            <p:nvPr/>
          </p:nvSpPr>
          <p:spPr bwMode="auto">
            <a:xfrm>
              <a:off x="1998" y="215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0" name="Line 102"/>
            <p:cNvSpPr>
              <a:spLocks noChangeShapeType="1"/>
            </p:cNvSpPr>
            <p:nvPr/>
          </p:nvSpPr>
          <p:spPr bwMode="auto">
            <a:xfrm>
              <a:off x="1998" y="21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Line 103"/>
            <p:cNvSpPr>
              <a:spLocks noChangeShapeType="1"/>
            </p:cNvSpPr>
            <p:nvPr/>
          </p:nvSpPr>
          <p:spPr bwMode="auto">
            <a:xfrm>
              <a:off x="1998" y="21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2" name="Line 104"/>
            <p:cNvSpPr>
              <a:spLocks noChangeShapeType="1"/>
            </p:cNvSpPr>
            <p:nvPr/>
          </p:nvSpPr>
          <p:spPr bwMode="auto">
            <a:xfrm>
              <a:off x="1998" y="210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Line 105"/>
            <p:cNvSpPr>
              <a:spLocks noChangeShapeType="1"/>
            </p:cNvSpPr>
            <p:nvPr/>
          </p:nvSpPr>
          <p:spPr bwMode="auto">
            <a:xfrm>
              <a:off x="1998" y="208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4" name="Line 106"/>
            <p:cNvSpPr>
              <a:spLocks noChangeShapeType="1"/>
            </p:cNvSpPr>
            <p:nvPr/>
          </p:nvSpPr>
          <p:spPr bwMode="auto">
            <a:xfrm>
              <a:off x="1998" y="20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Line 107"/>
            <p:cNvSpPr>
              <a:spLocks noChangeShapeType="1"/>
            </p:cNvSpPr>
            <p:nvPr/>
          </p:nvSpPr>
          <p:spPr bwMode="auto">
            <a:xfrm>
              <a:off x="1998" y="20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6" name="Line 108"/>
            <p:cNvSpPr>
              <a:spLocks noChangeShapeType="1"/>
            </p:cNvSpPr>
            <p:nvPr/>
          </p:nvSpPr>
          <p:spPr bwMode="auto">
            <a:xfrm>
              <a:off x="1998" y="20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Line 109"/>
            <p:cNvSpPr>
              <a:spLocks noChangeShapeType="1"/>
            </p:cNvSpPr>
            <p:nvPr/>
          </p:nvSpPr>
          <p:spPr bwMode="auto">
            <a:xfrm>
              <a:off x="1998" y="20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8" name="Line 110"/>
            <p:cNvSpPr>
              <a:spLocks noChangeShapeType="1"/>
            </p:cNvSpPr>
            <p:nvPr/>
          </p:nvSpPr>
          <p:spPr bwMode="auto">
            <a:xfrm>
              <a:off x="1998" y="19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9" name="Line 111"/>
            <p:cNvSpPr>
              <a:spLocks noChangeShapeType="1"/>
            </p:cNvSpPr>
            <p:nvPr/>
          </p:nvSpPr>
          <p:spPr bwMode="auto">
            <a:xfrm>
              <a:off x="1998" y="197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0" name="Line 112"/>
            <p:cNvSpPr>
              <a:spLocks noChangeShapeType="1"/>
            </p:cNvSpPr>
            <p:nvPr/>
          </p:nvSpPr>
          <p:spPr bwMode="auto">
            <a:xfrm>
              <a:off x="1998" y="195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Line 113"/>
            <p:cNvSpPr>
              <a:spLocks noChangeShapeType="1"/>
            </p:cNvSpPr>
            <p:nvPr/>
          </p:nvSpPr>
          <p:spPr bwMode="auto">
            <a:xfrm>
              <a:off x="1998" y="19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2" name="Line 114"/>
            <p:cNvSpPr>
              <a:spLocks noChangeShapeType="1"/>
            </p:cNvSpPr>
            <p:nvPr/>
          </p:nvSpPr>
          <p:spPr bwMode="auto">
            <a:xfrm>
              <a:off x="1998" y="19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3" name="Line 115"/>
            <p:cNvSpPr>
              <a:spLocks noChangeShapeType="1"/>
            </p:cNvSpPr>
            <p:nvPr/>
          </p:nvSpPr>
          <p:spPr bwMode="auto">
            <a:xfrm>
              <a:off x="1998" y="190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4" name="Line 116"/>
            <p:cNvSpPr>
              <a:spLocks noChangeShapeType="1"/>
            </p:cNvSpPr>
            <p:nvPr/>
          </p:nvSpPr>
          <p:spPr bwMode="auto">
            <a:xfrm>
              <a:off x="1998" y="188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5" name="Line 117"/>
            <p:cNvSpPr>
              <a:spLocks noChangeShapeType="1"/>
            </p:cNvSpPr>
            <p:nvPr/>
          </p:nvSpPr>
          <p:spPr bwMode="auto">
            <a:xfrm>
              <a:off x="1998" y="18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6" name="Line 118"/>
            <p:cNvSpPr>
              <a:spLocks noChangeShapeType="1"/>
            </p:cNvSpPr>
            <p:nvPr/>
          </p:nvSpPr>
          <p:spPr bwMode="auto">
            <a:xfrm>
              <a:off x="1998" y="18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7" name="Line 119"/>
            <p:cNvSpPr>
              <a:spLocks noChangeShapeType="1"/>
            </p:cNvSpPr>
            <p:nvPr/>
          </p:nvSpPr>
          <p:spPr bwMode="auto">
            <a:xfrm>
              <a:off x="1998" y="18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8" name="Line 120"/>
            <p:cNvSpPr>
              <a:spLocks noChangeShapeType="1"/>
            </p:cNvSpPr>
            <p:nvPr/>
          </p:nvSpPr>
          <p:spPr bwMode="auto">
            <a:xfrm>
              <a:off x="1998" y="18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9" name="Line 121"/>
            <p:cNvSpPr>
              <a:spLocks noChangeShapeType="1"/>
            </p:cNvSpPr>
            <p:nvPr/>
          </p:nvSpPr>
          <p:spPr bwMode="auto">
            <a:xfrm>
              <a:off x="1998" y="17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0" name="Line 122"/>
            <p:cNvSpPr>
              <a:spLocks noChangeShapeType="1"/>
            </p:cNvSpPr>
            <p:nvPr/>
          </p:nvSpPr>
          <p:spPr bwMode="auto">
            <a:xfrm>
              <a:off x="1998" y="177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1" name="Line 123"/>
            <p:cNvSpPr>
              <a:spLocks noChangeShapeType="1"/>
            </p:cNvSpPr>
            <p:nvPr/>
          </p:nvSpPr>
          <p:spPr bwMode="auto">
            <a:xfrm>
              <a:off x="1998" y="175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2" name="Line 124"/>
            <p:cNvSpPr>
              <a:spLocks noChangeShapeType="1"/>
            </p:cNvSpPr>
            <p:nvPr/>
          </p:nvSpPr>
          <p:spPr bwMode="auto">
            <a:xfrm>
              <a:off x="1998" y="17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3" name="Line 125"/>
            <p:cNvSpPr>
              <a:spLocks noChangeShapeType="1"/>
            </p:cNvSpPr>
            <p:nvPr/>
          </p:nvSpPr>
          <p:spPr bwMode="auto">
            <a:xfrm>
              <a:off x="1998" y="17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4" name="Line 126"/>
            <p:cNvSpPr>
              <a:spLocks noChangeShapeType="1"/>
            </p:cNvSpPr>
            <p:nvPr/>
          </p:nvSpPr>
          <p:spPr bwMode="auto">
            <a:xfrm>
              <a:off x="1998" y="170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5" name="Line 127"/>
            <p:cNvSpPr>
              <a:spLocks noChangeShapeType="1"/>
            </p:cNvSpPr>
            <p:nvPr/>
          </p:nvSpPr>
          <p:spPr bwMode="auto">
            <a:xfrm>
              <a:off x="1998" y="168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6" name="Line 128"/>
            <p:cNvSpPr>
              <a:spLocks noChangeShapeType="1"/>
            </p:cNvSpPr>
            <p:nvPr/>
          </p:nvSpPr>
          <p:spPr bwMode="auto">
            <a:xfrm>
              <a:off x="1998" y="16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7" name="Line 129"/>
            <p:cNvSpPr>
              <a:spLocks noChangeShapeType="1"/>
            </p:cNvSpPr>
            <p:nvPr/>
          </p:nvSpPr>
          <p:spPr bwMode="auto">
            <a:xfrm>
              <a:off x="1998" y="16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8" name="Line 130"/>
            <p:cNvSpPr>
              <a:spLocks noChangeShapeType="1"/>
            </p:cNvSpPr>
            <p:nvPr/>
          </p:nvSpPr>
          <p:spPr bwMode="auto">
            <a:xfrm>
              <a:off x="1998" y="16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9" name="Line 131"/>
            <p:cNvSpPr>
              <a:spLocks noChangeShapeType="1"/>
            </p:cNvSpPr>
            <p:nvPr/>
          </p:nvSpPr>
          <p:spPr bwMode="auto">
            <a:xfrm>
              <a:off x="1998" y="16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0" name="Line 132"/>
            <p:cNvSpPr>
              <a:spLocks noChangeShapeType="1"/>
            </p:cNvSpPr>
            <p:nvPr/>
          </p:nvSpPr>
          <p:spPr bwMode="auto">
            <a:xfrm>
              <a:off x="1998" y="15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1" name="Line 133"/>
            <p:cNvSpPr>
              <a:spLocks noChangeShapeType="1"/>
            </p:cNvSpPr>
            <p:nvPr/>
          </p:nvSpPr>
          <p:spPr bwMode="auto">
            <a:xfrm>
              <a:off x="1998" y="157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2" name="Line 134"/>
            <p:cNvSpPr>
              <a:spLocks noChangeShapeType="1"/>
            </p:cNvSpPr>
            <p:nvPr/>
          </p:nvSpPr>
          <p:spPr bwMode="auto">
            <a:xfrm>
              <a:off x="1998" y="155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3" name="Line 135"/>
            <p:cNvSpPr>
              <a:spLocks noChangeShapeType="1"/>
            </p:cNvSpPr>
            <p:nvPr/>
          </p:nvSpPr>
          <p:spPr bwMode="auto">
            <a:xfrm>
              <a:off x="1998" y="15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4" name="Line 136"/>
            <p:cNvSpPr>
              <a:spLocks noChangeShapeType="1"/>
            </p:cNvSpPr>
            <p:nvPr/>
          </p:nvSpPr>
          <p:spPr bwMode="auto">
            <a:xfrm>
              <a:off x="1998" y="15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5" name="Line 137"/>
            <p:cNvSpPr>
              <a:spLocks noChangeShapeType="1"/>
            </p:cNvSpPr>
            <p:nvPr/>
          </p:nvSpPr>
          <p:spPr bwMode="auto">
            <a:xfrm>
              <a:off x="1998" y="150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6" name="Line 138"/>
            <p:cNvSpPr>
              <a:spLocks noChangeShapeType="1"/>
            </p:cNvSpPr>
            <p:nvPr/>
          </p:nvSpPr>
          <p:spPr bwMode="auto">
            <a:xfrm>
              <a:off x="1998" y="148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7" name="Line 139"/>
            <p:cNvSpPr>
              <a:spLocks noChangeShapeType="1"/>
            </p:cNvSpPr>
            <p:nvPr/>
          </p:nvSpPr>
          <p:spPr bwMode="auto">
            <a:xfrm>
              <a:off x="1998" y="14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8" name="Line 140"/>
            <p:cNvSpPr>
              <a:spLocks noChangeShapeType="1"/>
            </p:cNvSpPr>
            <p:nvPr/>
          </p:nvSpPr>
          <p:spPr bwMode="auto">
            <a:xfrm>
              <a:off x="1998" y="14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9" name="Line 141"/>
            <p:cNvSpPr>
              <a:spLocks noChangeShapeType="1"/>
            </p:cNvSpPr>
            <p:nvPr/>
          </p:nvSpPr>
          <p:spPr bwMode="auto">
            <a:xfrm>
              <a:off x="1998" y="14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0" name="Line 142"/>
            <p:cNvSpPr>
              <a:spLocks noChangeShapeType="1"/>
            </p:cNvSpPr>
            <p:nvPr/>
          </p:nvSpPr>
          <p:spPr bwMode="auto">
            <a:xfrm>
              <a:off x="1998" y="14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1" name="Line 143"/>
            <p:cNvSpPr>
              <a:spLocks noChangeShapeType="1"/>
            </p:cNvSpPr>
            <p:nvPr/>
          </p:nvSpPr>
          <p:spPr bwMode="auto">
            <a:xfrm>
              <a:off x="1998" y="13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2" name="Line 144"/>
            <p:cNvSpPr>
              <a:spLocks noChangeShapeType="1"/>
            </p:cNvSpPr>
            <p:nvPr/>
          </p:nvSpPr>
          <p:spPr bwMode="auto">
            <a:xfrm>
              <a:off x="1998" y="137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3" name="Line 145"/>
            <p:cNvSpPr>
              <a:spLocks noChangeShapeType="1"/>
            </p:cNvSpPr>
            <p:nvPr/>
          </p:nvSpPr>
          <p:spPr bwMode="auto">
            <a:xfrm>
              <a:off x="1998" y="135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4" name="Line 146"/>
            <p:cNvSpPr>
              <a:spLocks noChangeShapeType="1"/>
            </p:cNvSpPr>
            <p:nvPr/>
          </p:nvSpPr>
          <p:spPr bwMode="auto">
            <a:xfrm>
              <a:off x="1998" y="13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5" name="Line 147"/>
            <p:cNvSpPr>
              <a:spLocks noChangeShapeType="1"/>
            </p:cNvSpPr>
            <p:nvPr/>
          </p:nvSpPr>
          <p:spPr bwMode="auto">
            <a:xfrm>
              <a:off x="1998" y="13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6" name="Line 148"/>
            <p:cNvSpPr>
              <a:spLocks noChangeShapeType="1"/>
            </p:cNvSpPr>
            <p:nvPr/>
          </p:nvSpPr>
          <p:spPr bwMode="auto">
            <a:xfrm>
              <a:off x="1998" y="1304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7" name="Line 149"/>
            <p:cNvSpPr>
              <a:spLocks noChangeShapeType="1"/>
            </p:cNvSpPr>
            <p:nvPr/>
          </p:nvSpPr>
          <p:spPr bwMode="auto">
            <a:xfrm>
              <a:off x="1998" y="128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8" name="Line 150"/>
            <p:cNvSpPr>
              <a:spLocks noChangeShapeType="1"/>
            </p:cNvSpPr>
            <p:nvPr/>
          </p:nvSpPr>
          <p:spPr bwMode="auto">
            <a:xfrm>
              <a:off x="1998" y="126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79" name="Line 151"/>
            <p:cNvSpPr>
              <a:spLocks noChangeShapeType="1"/>
            </p:cNvSpPr>
            <p:nvPr/>
          </p:nvSpPr>
          <p:spPr bwMode="auto">
            <a:xfrm>
              <a:off x="1998" y="124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0" name="Line 152"/>
            <p:cNvSpPr>
              <a:spLocks noChangeShapeType="1"/>
            </p:cNvSpPr>
            <p:nvPr/>
          </p:nvSpPr>
          <p:spPr bwMode="auto">
            <a:xfrm>
              <a:off x="1998" y="123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1" name="Line 153"/>
            <p:cNvSpPr>
              <a:spLocks noChangeShapeType="1"/>
            </p:cNvSpPr>
            <p:nvPr/>
          </p:nvSpPr>
          <p:spPr bwMode="auto">
            <a:xfrm>
              <a:off x="1998" y="1213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2" name="Line 154"/>
            <p:cNvSpPr>
              <a:spLocks noChangeShapeType="1"/>
            </p:cNvSpPr>
            <p:nvPr/>
          </p:nvSpPr>
          <p:spPr bwMode="auto">
            <a:xfrm>
              <a:off x="1998" y="119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3" name="Line 155"/>
            <p:cNvSpPr>
              <a:spLocks noChangeShapeType="1"/>
            </p:cNvSpPr>
            <p:nvPr/>
          </p:nvSpPr>
          <p:spPr bwMode="auto">
            <a:xfrm>
              <a:off x="1994" y="3373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4" name="Line 156"/>
            <p:cNvSpPr>
              <a:spLocks noChangeShapeType="1"/>
            </p:cNvSpPr>
            <p:nvPr/>
          </p:nvSpPr>
          <p:spPr bwMode="auto">
            <a:xfrm>
              <a:off x="1994" y="3009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5" name="Line 157"/>
            <p:cNvSpPr>
              <a:spLocks noChangeShapeType="1"/>
            </p:cNvSpPr>
            <p:nvPr/>
          </p:nvSpPr>
          <p:spPr bwMode="auto">
            <a:xfrm>
              <a:off x="1994" y="2646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6" name="Line 158"/>
            <p:cNvSpPr>
              <a:spLocks noChangeShapeType="1"/>
            </p:cNvSpPr>
            <p:nvPr/>
          </p:nvSpPr>
          <p:spPr bwMode="auto">
            <a:xfrm>
              <a:off x="1994" y="2286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7" name="Line 159"/>
            <p:cNvSpPr>
              <a:spLocks noChangeShapeType="1"/>
            </p:cNvSpPr>
            <p:nvPr/>
          </p:nvSpPr>
          <p:spPr bwMode="auto">
            <a:xfrm>
              <a:off x="1994" y="1922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8" name="Line 160"/>
            <p:cNvSpPr>
              <a:spLocks noChangeShapeType="1"/>
            </p:cNvSpPr>
            <p:nvPr/>
          </p:nvSpPr>
          <p:spPr bwMode="auto">
            <a:xfrm>
              <a:off x="1994" y="1559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89" name="Line 161"/>
            <p:cNvSpPr>
              <a:spLocks noChangeShapeType="1"/>
            </p:cNvSpPr>
            <p:nvPr/>
          </p:nvSpPr>
          <p:spPr bwMode="auto">
            <a:xfrm>
              <a:off x="1994" y="1195"/>
              <a:ext cx="2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0" name="Line 162"/>
            <p:cNvSpPr>
              <a:spLocks noChangeShapeType="1"/>
            </p:cNvSpPr>
            <p:nvPr/>
          </p:nvSpPr>
          <p:spPr bwMode="auto">
            <a:xfrm>
              <a:off x="2016" y="3373"/>
              <a:ext cx="269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1" name="Line 163"/>
            <p:cNvSpPr>
              <a:spLocks noChangeShapeType="1"/>
            </p:cNvSpPr>
            <p:nvPr/>
          </p:nvSpPr>
          <p:spPr bwMode="auto">
            <a:xfrm flipV="1">
              <a:off x="2016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2" name="Line 164"/>
            <p:cNvSpPr>
              <a:spLocks noChangeShapeType="1"/>
            </p:cNvSpPr>
            <p:nvPr/>
          </p:nvSpPr>
          <p:spPr bwMode="auto">
            <a:xfrm flipV="1">
              <a:off x="207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3" name="Line 165"/>
            <p:cNvSpPr>
              <a:spLocks noChangeShapeType="1"/>
            </p:cNvSpPr>
            <p:nvPr/>
          </p:nvSpPr>
          <p:spPr bwMode="auto">
            <a:xfrm flipV="1">
              <a:off x="2136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4" name="Line 166"/>
            <p:cNvSpPr>
              <a:spLocks noChangeShapeType="1"/>
            </p:cNvSpPr>
            <p:nvPr/>
          </p:nvSpPr>
          <p:spPr bwMode="auto">
            <a:xfrm flipV="1">
              <a:off x="219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5" name="Line 167"/>
            <p:cNvSpPr>
              <a:spLocks noChangeShapeType="1"/>
            </p:cNvSpPr>
            <p:nvPr/>
          </p:nvSpPr>
          <p:spPr bwMode="auto">
            <a:xfrm flipV="1">
              <a:off x="2256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6" name="Line 168"/>
            <p:cNvSpPr>
              <a:spLocks noChangeShapeType="1"/>
            </p:cNvSpPr>
            <p:nvPr/>
          </p:nvSpPr>
          <p:spPr bwMode="auto">
            <a:xfrm flipV="1">
              <a:off x="231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7" name="Line 169"/>
            <p:cNvSpPr>
              <a:spLocks noChangeShapeType="1"/>
            </p:cNvSpPr>
            <p:nvPr/>
          </p:nvSpPr>
          <p:spPr bwMode="auto">
            <a:xfrm flipV="1">
              <a:off x="2376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Line 170"/>
            <p:cNvSpPr>
              <a:spLocks noChangeShapeType="1"/>
            </p:cNvSpPr>
            <p:nvPr/>
          </p:nvSpPr>
          <p:spPr bwMode="auto">
            <a:xfrm flipV="1">
              <a:off x="243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Line 171"/>
            <p:cNvSpPr>
              <a:spLocks noChangeShapeType="1"/>
            </p:cNvSpPr>
            <p:nvPr/>
          </p:nvSpPr>
          <p:spPr bwMode="auto">
            <a:xfrm flipV="1">
              <a:off x="2496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Line 172"/>
            <p:cNvSpPr>
              <a:spLocks noChangeShapeType="1"/>
            </p:cNvSpPr>
            <p:nvPr/>
          </p:nvSpPr>
          <p:spPr bwMode="auto">
            <a:xfrm flipV="1">
              <a:off x="255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Line 173"/>
            <p:cNvSpPr>
              <a:spLocks noChangeShapeType="1"/>
            </p:cNvSpPr>
            <p:nvPr/>
          </p:nvSpPr>
          <p:spPr bwMode="auto">
            <a:xfrm flipV="1">
              <a:off x="261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Line 174"/>
            <p:cNvSpPr>
              <a:spLocks noChangeShapeType="1"/>
            </p:cNvSpPr>
            <p:nvPr/>
          </p:nvSpPr>
          <p:spPr bwMode="auto">
            <a:xfrm flipV="1">
              <a:off x="267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3" name="Line 175"/>
            <p:cNvSpPr>
              <a:spLocks noChangeShapeType="1"/>
            </p:cNvSpPr>
            <p:nvPr/>
          </p:nvSpPr>
          <p:spPr bwMode="auto">
            <a:xfrm flipV="1">
              <a:off x="273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4" name="Line 176"/>
            <p:cNvSpPr>
              <a:spLocks noChangeShapeType="1"/>
            </p:cNvSpPr>
            <p:nvPr/>
          </p:nvSpPr>
          <p:spPr bwMode="auto">
            <a:xfrm flipV="1">
              <a:off x="279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5" name="Line 177"/>
            <p:cNvSpPr>
              <a:spLocks noChangeShapeType="1"/>
            </p:cNvSpPr>
            <p:nvPr/>
          </p:nvSpPr>
          <p:spPr bwMode="auto">
            <a:xfrm flipV="1">
              <a:off x="285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6" name="Line 178"/>
            <p:cNvSpPr>
              <a:spLocks noChangeShapeType="1"/>
            </p:cNvSpPr>
            <p:nvPr/>
          </p:nvSpPr>
          <p:spPr bwMode="auto">
            <a:xfrm flipV="1">
              <a:off x="291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Line 179"/>
            <p:cNvSpPr>
              <a:spLocks noChangeShapeType="1"/>
            </p:cNvSpPr>
            <p:nvPr/>
          </p:nvSpPr>
          <p:spPr bwMode="auto">
            <a:xfrm flipV="1">
              <a:off x="297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Line 180"/>
            <p:cNvSpPr>
              <a:spLocks noChangeShapeType="1"/>
            </p:cNvSpPr>
            <p:nvPr/>
          </p:nvSpPr>
          <p:spPr bwMode="auto">
            <a:xfrm flipV="1">
              <a:off x="3034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Line 181"/>
            <p:cNvSpPr>
              <a:spLocks noChangeShapeType="1"/>
            </p:cNvSpPr>
            <p:nvPr/>
          </p:nvSpPr>
          <p:spPr bwMode="auto">
            <a:xfrm flipV="1">
              <a:off x="309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Line 182"/>
            <p:cNvSpPr>
              <a:spLocks noChangeShapeType="1"/>
            </p:cNvSpPr>
            <p:nvPr/>
          </p:nvSpPr>
          <p:spPr bwMode="auto">
            <a:xfrm flipV="1">
              <a:off x="315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Line 183"/>
            <p:cNvSpPr>
              <a:spLocks noChangeShapeType="1"/>
            </p:cNvSpPr>
            <p:nvPr/>
          </p:nvSpPr>
          <p:spPr bwMode="auto">
            <a:xfrm flipV="1">
              <a:off x="321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Line 184"/>
            <p:cNvSpPr>
              <a:spLocks noChangeShapeType="1"/>
            </p:cNvSpPr>
            <p:nvPr/>
          </p:nvSpPr>
          <p:spPr bwMode="auto">
            <a:xfrm flipV="1">
              <a:off x="327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Line 185"/>
            <p:cNvSpPr>
              <a:spLocks noChangeShapeType="1"/>
            </p:cNvSpPr>
            <p:nvPr/>
          </p:nvSpPr>
          <p:spPr bwMode="auto">
            <a:xfrm flipV="1">
              <a:off x="333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Line 186"/>
            <p:cNvSpPr>
              <a:spLocks noChangeShapeType="1"/>
            </p:cNvSpPr>
            <p:nvPr/>
          </p:nvSpPr>
          <p:spPr bwMode="auto">
            <a:xfrm flipV="1">
              <a:off x="339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Line 187"/>
            <p:cNvSpPr>
              <a:spLocks noChangeShapeType="1"/>
            </p:cNvSpPr>
            <p:nvPr/>
          </p:nvSpPr>
          <p:spPr bwMode="auto">
            <a:xfrm flipV="1">
              <a:off x="345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Line 188"/>
            <p:cNvSpPr>
              <a:spLocks noChangeShapeType="1"/>
            </p:cNvSpPr>
            <p:nvPr/>
          </p:nvSpPr>
          <p:spPr bwMode="auto">
            <a:xfrm flipV="1">
              <a:off x="351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Line 189"/>
            <p:cNvSpPr>
              <a:spLocks noChangeShapeType="1"/>
            </p:cNvSpPr>
            <p:nvPr/>
          </p:nvSpPr>
          <p:spPr bwMode="auto">
            <a:xfrm flipV="1">
              <a:off x="3572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Line 190"/>
            <p:cNvSpPr>
              <a:spLocks noChangeShapeType="1"/>
            </p:cNvSpPr>
            <p:nvPr/>
          </p:nvSpPr>
          <p:spPr bwMode="auto">
            <a:xfrm flipV="1">
              <a:off x="363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Line 191"/>
            <p:cNvSpPr>
              <a:spLocks noChangeShapeType="1"/>
            </p:cNvSpPr>
            <p:nvPr/>
          </p:nvSpPr>
          <p:spPr bwMode="auto">
            <a:xfrm flipV="1">
              <a:off x="3689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Line 192"/>
            <p:cNvSpPr>
              <a:spLocks noChangeShapeType="1"/>
            </p:cNvSpPr>
            <p:nvPr/>
          </p:nvSpPr>
          <p:spPr bwMode="auto">
            <a:xfrm flipV="1">
              <a:off x="375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Line 193"/>
            <p:cNvSpPr>
              <a:spLocks noChangeShapeType="1"/>
            </p:cNvSpPr>
            <p:nvPr/>
          </p:nvSpPr>
          <p:spPr bwMode="auto">
            <a:xfrm flipV="1">
              <a:off x="3809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Line 194"/>
            <p:cNvSpPr>
              <a:spLocks noChangeShapeType="1"/>
            </p:cNvSpPr>
            <p:nvPr/>
          </p:nvSpPr>
          <p:spPr bwMode="auto">
            <a:xfrm flipV="1">
              <a:off x="387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Line 195"/>
            <p:cNvSpPr>
              <a:spLocks noChangeShapeType="1"/>
            </p:cNvSpPr>
            <p:nvPr/>
          </p:nvSpPr>
          <p:spPr bwMode="auto">
            <a:xfrm flipV="1">
              <a:off x="3929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Line 196"/>
            <p:cNvSpPr>
              <a:spLocks noChangeShapeType="1"/>
            </p:cNvSpPr>
            <p:nvPr/>
          </p:nvSpPr>
          <p:spPr bwMode="auto">
            <a:xfrm flipV="1">
              <a:off x="399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Line 197"/>
            <p:cNvSpPr>
              <a:spLocks noChangeShapeType="1"/>
            </p:cNvSpPr>
            <p:nvPr/>
          </p:nvSpPr>
          <p:spPr bwMode="auto">
            <a:xfrm flipV="1">
              <a:off x="4049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6" name="Line 198"/>
            <p:cNvSpPr>
              <a:spLocks noChangeShapeType="1"/>
            </p:cNvSpPr>
            <p:nvPr/>
          </p:nvSpPr>
          <p:spPr bwMode="auto">
            <a:xfrm flipV="1">
              <a:off x="4110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7" name="Line 199"/>
            <p:cNvSpPr>
              <a:spLocks noChangeShapeType="1"/>
            </p:cNvSpPr>
            <p:nvPr/>
          </p:nvSpPr>
          <p:spPr bwMode="auto">
            <a:xfrm flipV="1">
              <a:off x="4169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8" name="Line 200"/>
            <p:cNvSpPr>
              <a:spLocks noChangeShapeType="1"/>
            </p:cNvSpPr>
            <p:nvPr/>
          </p:nvSpPr>
          <p:spPr bwMode="auto">
            <a:xfrm flipV="1">
              <a:off x="4227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9" name="Line 201"/>
            <p:cNvSpPr>
              <a:spLocks noChangeShapeType="1"/>
            </p:cNvSpPr>
            <p:nvPr/>
          </p:nvSpPr>
          <p:spPr bwMode="auto">
            <a:xfrm flipV="1">
              <a:off x="4288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0" name="Line 202"/>
            <p:cNvSpPr>
              <a:spLocks noChangeShapeType="1"/>
            </p:cNvSpPr>
            <p:nvPr/>
          </p:nvSpPr>
          <p:spPr bwMode="auto">
            <a:xfrm flipV="1">
              <a:off x="4347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1" name="Line 203"/>
            <p:cNvSpPr>
              <a:spLocks noChangeShapeType="1"/>
            </p:cNvSpPr>
            <p:nvPr/>
          </p:nvSpPr>
          <p:spPr bwMode="auto">
            <a:xfrm flipV="1">
              <a:off x="4408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2" name="Line 204"/>
            <p:cNvSpPr>
              <a:spLocks noChangeShapeType="1"/>
            </p:cNvSpPr>
            <p:nvPr/>
          </p:nvSpPr>
          <p:spPr bwMode="auto">
            <a:xfrm flipV="1">
              <a:off x="4467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3" name="Line 205"/>
            <p:cNvSpPr>
              <a:spLocks noChangeShapeType="1"/>
            </p:cNvSpPr>
            <p:nvPr/>
          </p:nvSpPr>
          <p:spPr bwMode="auto">
            <a:xfrm flipV="1">
              <a:off x="4528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4" name="Line 206"/>
            <p:cNvSpPr>
              <a:spLocks noChangeShapeType="1"/>
            </p:cNvSpPr>
            <p:nvPr/>
          </p:nvSpPr>
          <p:spPr bwMode="auto">
            <a:xfrm flipV="1">
              <a:off x="4587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5" name="Line 207"/>
            <p:cNvSpPr>
              <a:spLocks noChangeShapeType="1"/>
            </p:cNvSpPr>
            <p:nvPr/>
          </p:nvSpPr>
          <p:spPr bwMode="auto">
            <a:xfrm flipV="1">
              <a:off x="4648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6" name="Line 208"/>
            <p:cNvSpPr>
              <a:spLocks noChangeShapeType="1"/>
            </p:cNvSpPr>
            <p:nvPr/>
          </p:nvSpPr>
          <p:spPr bwMode="auto">
            <a:xfrm flipV="1">
              <a:off x="4707" y="337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7" name="Line 209"/>
            <p:cNvSpPr>
              <a:spLocks noChangeShapeType="1"/>
            </p:cNvSpPr>
            <p:nvPr/>
          </p:nvSpPr>
          <p:spPr bwMode="auto">
            <a:xfrm flipV="1">
              <a:off x="2016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Line 210"/>
            <p:cNvSpPr>
              <a:spLocks noChangeShapeType="1"/>
            </p:cNvSpPr>
            <p:nvPr/>
          </p:nvSpPr>
          <p:spPr bwMode="auto">
            <a:xfrm flipV="1">
              <a:off x="2314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Line 211"/>
            <p:cNvSpPr>
              <a:spLocks noChangeShapeType="1"/>
            </p:cNvSpPr>
            <p:nvPr/>
          </p:nvSpPr>
          <p:spPr bwMode="auto">
            <a:xfrm flipV="1">
              <a:off x="2612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Line 212"/>
            <p:cNvSpPr>
              <a:spLocks noChangeShapeType="1"/>
            </p:cNvSpPr>
            <p:nvPr/>
          </p:nvSpPr>
          <p:spPr bwMode="auto">
            <a:xfrm flipV="1">
              <a:off x="2914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Line 213"/>
            <p:cNvSpPr>
              <a:spLocks noChangeShapeType="1"/>
            </p:cNvSpPr>
            <p:nvPr/>
          </p:nvSpPr>
          <p:spPr bwMode="auto">
            <a:xfrm flipV="1">
              <a:off x="3212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Line 214"/>
            <p:cNvSpPr>
              <a:spLocks noChangeShapeType="1"/>
            </p:cNvSpPr>
            <p:nvPr/>
          </p:nvSpPr>
          <p:spPr bwMode="auto">
            <a:xfrm flipV="1">
              <a:off x="3510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3" name="Line 215"/>
            <p:cNvSpPr>
              <a:spLocks noChangeShapeType="1"/>
            </p:cNvSpPr>
            <p:nvPr/>
          </p:nvSpPr>
          <p:spPr bwMode="auto">
            <a:xfrm flipV="1">
              <a:off x="3809" y="3373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345" name="Line 217"/>
          <p:cNvSpPr>
            <a:spLocks noChangeShapeType="1"/>
          </p:cNvSpPr>
          <p:nvPr/>
        </p:nvSpPr>
        <p:spPr bwMode="auto">
          <a:xfrm flipV="1">
            <a:off x="6524625" y="5354638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6" name="Line 218"/>
          <p:cNvSpPr>
            <a:spLocks noChangeShapeType="1"/>
          </p:cNvSpPr>
          <p:nvPr/>
        </p:nvSpPr>
        <p:spPr bwMode="auto">
          <a:xfrm flipV="1">
            <a:off x="6997700" y="5354638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7" name="Line 219"/>
          <p:cNvSpPr>
            <a:spLocks noChangeShapeType="1"/>
          </p:cNvSpPr>
          <p:nvPr/>
        </p:nvSpPr>
        <p:spPr bwMode="auto">
          <a:xfrm flipV="1">
            <a:off x="7472363" y="5354638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8" name="Freeform 220"/>
          <p:cNvSpPr>
            <a:spLocks/>
          </p:cNvSpPr>
          <p:nvPr/>
        </p:nvSpPr>
        <p:spPr bwMode="auto">
          <a:xfrm>
            <a:off x="4625975" y="3795713"/>
            <a:ext cx="946150" cy="496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80"/>
              </a:cxn>
              <a:cxn ang="0">
                <a:pos x="298" y="160"/>
              </a:cxn>
              <a:cxn ang="0">
                <a:pos x="447" y="240"/>
              </a:cxn>
              <a:cxn ang="0">
                <a:pos x="596" y="313"/>
              </a:cxn>
            </a:cxnLst>
            <a:rect l="0" t="0" r="r" b="b"/>
            <a:pathLst>
              <a:path w="596" h="313">
                <a:moveTo>
                  <a:pt x="0" y="0"/>
                </a:moveTo>
                <a:lnTo>
                  <a:pt x="149" y="80"/>
                </a:lnTo>
                <a:lnTo>
                  <a:pt x="298" y="160"/>
                </a:lnTo>
                <a:lnTo>
                  <a:pt x="447" y="240"/>
                </a:lnTo>
                <a:lnTo>
                  <a:pt x="596" y="313"/>
                </a:lnTo>
              </a:path>
            </a:pathLst>
          </a:cu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9" name="Freeform 221"/>
          <p:cNvSpPr>
            <a:spLocks/>
          </p:cNvSpPr>
          <p:nvPr/>
        </p:nvSpPr>
        <p:spPr bwMode="auto">
          <a:xfrm>
            <a:off x="5572125" y="4292600"/>
            <a:ext cx="952500" cy="363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" y="33"/>
              </a:cxn>
              <a:cxn ang="0">
                <a:pos x="157" y="65"/>
              </a:cxn>
              <a:cxn ang="0">
                <a:pos x="320" y="127"/>
              </a:cxn>
              <a:cxn ang="0">
                <a:pos x="397" y="156"/>
              </a:cxn>
              <a:cxn ang="0">
                <a:pos x="473" y="182"/>
              </a:cxn>
              <a:cxn ang="0">
                <a:pos x="539" y="207"/>
              </a:cxn>
              <a:cxn ang="0">
                <a:pos x="600" y="229"/>
              </a:cxn>
            </a:cxnLst>
            <a:rect l="0" t="0" r="r" b="b"/>
            <a:pathLst>
              <a:path w="600" h="229">
                <a:moveTo>
                  <a:pt x="0" y="0"/>
                </a:moveTo>
                <a:lnTo>
                  <a:pt x="77" y="33"/>
                </a:lnTo>
                <a:lnTo>
                  <a:pt x="157" y="65"/>
                </a:lnTo>
                <a:lnTo>
                  <a:pt x="320" y="127"/>
                </a:lnTo>
                <a:lnTo>
                  <a:pt x="397" y="156"/>
                </a:lnTo>
                <a:lnTo>
                  <a:pt x="473" y="182"/>
                </a:lnTo>
                <a:lnTo>
                  <a:pt x="539" y="207"/>
                </a:lnTo>
                <a:lnTo>
                  <a:pt x="600" y="229"/>
                </a:lnTo>
              </a:path>
            </a:pathLst>
          </a:cu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50" name="Freeform 222"/>
          <p:cNvSpPr>
            <a:spLocks/>
          </p:cNvSpPr>
          <p:nvPr/>
        </p:nvSpPr>
        <p:spPr bwMode="auto">
          <a:xfrm>
            <a:off x="6524625" y="4656138"/>
            <a:ext cx="473075" cy="15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18"/>
              </a:cxn>
              <a:cxn ang="0">
                <a:pos x="99" y="33"/>
              </a:cxn>
              <a:cxn ang="0">
                <a:pos x="138" y="47"/>
              </a:cxn>
              <a:cxn ang="0">
                <a:pos x="178" y="58"/>
              </a:cxn>
              <a:cxn ang="0">
                <a:pos x="211" y="69"/>
              </a:cxn>
              <a:cxn ang="0">
                <a:pos x="240" y="76"/>
              </a:cxn>
              <a:cxn ang="0">
                <a:pos x="298" y="95"/>
              </a:cxn>
            </a:cxnLst>
            <a:rect l="0" t="0" r="r" b="b"/>
            <a:pathLst>
              <a:path w="298" h="95">
                <a:moveTo>
                  <a:pt x="0" y="0"/>
                </a:moveTo>
                <a:lnTo>
                  <a:pt x="51" y="18"/>
                </a:lnTo>
                <a:lnTo>
                  <a:pt x="99" y="33"/>
                </a:lnTo>
                <a:lnTo>
                  <a:pt x="138" y="47"/>
                </a:lnTo>
                <a:lnTo>
                  <a:pt x="178" y="58"/>
                </a:lnTo>
                <a:lnTo>
                  <a:pt x="211" y="69"/>
                </a:lnTo>
                <a:lnTo>
                  <a:pt x="240" y="76"/>
                </a:lnTo>
                <a:lnTo>
                  <a:pt x="298" y="95"/>
                </a:lnTo>
              </a:path>
            </a:pathLst>
          </a:cu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51" name="Freeform 223"/>
          <p:cNvSpPr>
            <a:spLocks/>
          </p:cNvSpPr>
          <p:nvPr/>
        </p:nvSpPr>
        <p:spPr bwMode="auto">
          <a:xfrm>
            <a:off x="6997700" y="4806950"/>
            <a:ext cx="238125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7"/>
              </a:cxn>
              <a:cxn ang="0">
                <a:pos x="48" y="14"/>
              </a:cxn>
              <a:cxn ang="0">
                <a:pos x="66" y="21"/>
              </a:cxn>
              <a:cxn ang="0">
                <a:pos x="84" y="25"/>
              </a:cxn>
              <a:cxn ang="0">
                <a:pos x="117" y="32"/>
              </a:cxn>
              <a:cxn ang="0">
                <a:pos x="150" y="43"/>
              </a:cxn>
            </a:cxnLst>
            <a:rect l="0" t="0" r="r" b="b"/>
            <a:pathLst>
              <a:path w="150" h="43">
                <a:moveTo>
                  <a:pt x="0" y="0"/>
                </a:moveTo>
                <a:lnTo>
                  <a:pt x="26" y="7"/>
                </a:lnTo>
                <a:lnTo>
                  <a:pt x="48" y="14"/>
                </a:lnTo>
                <a:lnTo>
                  <a:pt x="66" y="21"/>
                </a:lnTo>
                <a:lnTo>
                  <a:pt x="84" y="25"/>
                </a:lnTo>
                <a:lnTo>
                  <a:pt x="117" y="32"/>
                </a:lnTo>
                <a:lnTo>
                  <a:pt x="150" y="43"/>
                </a:lnTo>
              </a:path>
            </a:pathLst>
          </a:cu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52" name="Line 224"/>
          <p:cNvSpPr>
            <a:spLocks noChangeShapeType="1"/>
          </p:cNvSpPr>
          <p:nvPr/>
        </p:nvSpPr>
        <p:spPr bwMode="auto">
          <a:xfrm>
            <a:off x="7235825" y="4875213"/>
            <a:ext cx="236538" cy="69850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76" name="Line 248"/>
          <p:cNvSpPr>
            <a:spLocks noChangeShapeType="1"/>
          </p:cNvSpPr>
          <p:nvPr/>
        </p:nvSpPr>
        <p:spPr bwMode="auto">
          <a:xfrm>
            <a:off x="3108325" y="2705100"/>
            <a:ext cx="92075" cy="9207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77" name="Line 249"/>
          <p:cNvSpPr>
            <a:spLocks noChangeShapeType="1"/>
          </p:cNvSpPr>
          <p:nvPr/>
        </p:nvSpPr>
        <p:spPr bwMode="auto">
          <a:xfrm>
            <a:off x="3200400" y="2797175"/>
            <a:ext cx="92075" cy="87313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78" name="Line 250"/>
          <p:cNvSpPr>
            <a:spLocks noChangeShapeType="1"/>
          </p:cNvSpPr>
          <p:nvPr/>
        </p:nvSpPr>
        <p:spPr bwMode="auto">
          <a:xfrm>
            <a:off x="3292475" y="2884488"/>
            <a:ext cx="98425" cy="80962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79" name="Line 251"/>
          <p:cNvSpPr>
            <a:spLocks noChangeShapeType="1"/>
          </p:cNvSpPr>
          <p:nvPr/>
        </p:nvSpPr>
        <p:spPr bwMode="auto">
          <a:xfrm>
            <a:off x="3390900" y="2965450"/>
            <a:ext cx="92075" cy="80963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0" name="Freeform 252"/>
          <p:cNvSpPr>
            <a:spLocks/>
          </p:cNvSpPr>
          <p:nvPr/>
        </p:nvSpPr>
        <p:spPr bwMode="auto">
          <a:xfrm>
            <a:off x="3482975" y="3046413"/>
            <a:ext cx="98425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5"/>
              </a:cxn>
              <a:cxn ang="0">
                <a:pos x="62" y="54"/>
              </a:cxn>
            </a:cxnLst>
            <a:rect l="0" t="0" r="r" b="b"/>
            <a:pathLst>
              <a:path w="62" h="54">
                <a:moveTo>
                  <a:pt x="0" y="0"/>
                </a:moveTo>
                <a:lnTo>
                  <a:pt x="29" y="25"/>
                </a:lnTo>
                <a:lnTo>
                  <a:pt x="62" y="54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1" name="Freeform 253"/>
          <p:cNvSpPr>
            <a:spLocks/>
          </p:cNvSpPr>
          <p:nvPr/>
        </p:nvSpPr>
        <p:spPr bwMode="auto">
          <a:xfrm>
            <a:off x="3581400" y="3132138"/>
            <a:ext cx="92075" cy="80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6"/>
              </a:cxn>
              <a:cxn ang="0">
                <a:pos x="58" y="51"/>
              </a:cxn>
            </a:cxnLst>
            <a:rect l="0" t="0" r="r" b="b"/>
            <a:pathLst>
              <a:path w="58" h="51">
                <a:moveTo>
                  <a:pt x="0" y="0"/>
                </a:moveTo>
                <a:lnTo>
                  <a:pt x="29" y="26"/>
                </a:lnTo>
                <a:lnTo>
                  <a:pt x="58" y="51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2" name="Freeform 254"/>
          <p:cNvSpPr>
            <a:spLocks/>
          </p:cNvSpPr>
          <p:nvPr/>
        </p:nvSpPr>
        <p:spPr bwMode="auto">
          <a:xfrm>
            <a:off x="3673475" y="3213100"/>
            <a:ext cx="98425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2"/>
              </a:cxn>
              <a:cxn ang="0">
                <a:pos x="62" y="44"/>
              </a:cxn>
            </a:cxnLst>
            <a:rect l="0" t="0" r="r" b="b"/>
            <a:pathLst>
              <a:path w="62" h="44">
                <a:moveTo>
                  <a:pt x="0" y="0"/>
                </a:moveTo>
                <a:lnTo>
                  <a:pt x="29" y="22"/>
                </a:lnTo>
                <a:lnTo>
                  <a:pt x="62" y="44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3" name="Freeform 255"/>
          <p:cNvSpPr>
            <a:spLocks/>
          </p:cNvSpPr>
          <p:nvPr/>
        </p:nvSpPr>
        <p:spPr bwMode="auto">
          <a:xfrm>
            <a:off x="3771900" y="3282950"/>
            <a:ext cx="92075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5"/>
              </a:cxn>
              <a:cxn ang="0">
                <a:pos x="58" y="47"/>
              </a:cxn>
            </a:cxnLst>
            <a:rect l="0" t="0" r="r" b="b"/>
            <a:pathLst>
              <a:path w="58" h="47">
                <a:moveTo>
                  <a:pt x="0" y="0"/>
                </a:moveTo>
                <a:lnTo>
                  <a:pt x="29" y="25"/>
                </a:lnTo>
                <a:lnTo>
                  <a:pt x="58" y="47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4" name="Freeform 256"/>
          <p:cNvSpPr>
            <a:spLocks/>
          </p:cNvSpPr>
          <p:nvPr/>
        </p:nvSpPr>
        <p:spPr bwMode="auto">
          <a:xfrm>
            <a:off x="3863975" y="3357563"/>
            <a:ext cx="9842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62" y="40"/>
              </a:cxn>
            </a:cxnLst>
            <a:rect l="0" t="0" r="r" b="b"/>
            <a:pathLst>
              <a:path w="62" h="40">
                <a:moveTo>
                  <a:pt x="0" y="0"/>
                </a:moveTo>
                <a:lnTo>
                  <a:pt x="29" y="18"/>
                </a:lnTo>
                <a:lnTo>
                  <a:pt x="62" y="40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5" name="Freeform 257"/>
          <p:cNvSpPr>
            <a:spLocks/>
          </p:cNvSpPr>
          <p:nvPr/>
        </p:nvSpPr>
        <p:spPr bwMode="auto">
          <a:xfrm>
            <a:off x="3962400" y="3421063"/>
            <a:ext cx="92075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5"/>
              </a:cxn>
              <a:cxn ang="0">
                <a:pos x="58" y="47"/>
              </a:cxn>
            </a:cxnLst>
            <a:rect l="0" t="0" r="r" b="b"/>
            <a:pathLst>
              <a:path w="58" h="47">
                <a:moveTo>
                  <a:pt x="0" y="0"/>
                </a:moveTo>
                <a:lnTo>
                  <a:pt x="29" y="25"/>
                </a:lnTo>
                <a:lnTo>
                  <a:pt x="58" y="47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6" name="Freeform 258"/>
          <p:cNvSpPr>
            <a:spLocks/>
          </p:cNvSpPr>
          <p:nvPr/>
        </p:nvSpPr>
        <p:spPr bwMode="auto">
          <a:xfrm>
            <a:off x="4054475" y="3495675"/>
            <a:ext cx="9207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58" y="37"/>
              </a:cxn>
            </a:cxnLst>
            <a:rect l="0" t="0" r="r" b="b"/>
            <a:pathLst>
              <a:path w="58" h="37">
                <a:moveTo>
                  <a:pt x="0" y="0"/>
                </a:moveTo>
                <a:lnTo>
                  <a:pt x="29" y="18"/>
                </a:lnTo>
                <a:lnTo>
                  <a:pt x="58" y="37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7" name="Freeform 259"/>
          <p:cNvSpPr>
            <a:spLocks/>
          </p:cNvSpPr>
          <p:nvPr/>
        </p:nvSpPr>
        <p:spPr bwMode="auto">
          <a:xfrm>
            <a:off x="4146550" y="3554413"/>
            <a:ext cx="9842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1"/>
              </a:cxn>
              <a:cxn ang="0">
                <a:pos x="62" y="40"/>
              </a:cxn>
            </a:cxnLst>
            <a:rect l="0" t="0" r="r" b="b"/>
            <a:pathLst>
              <a:path w="62" h="40">
                <a:moveTo>
                  <a:pt x="0" y="0"/>
                </a:moveTo>
                <a:lnTo>
                  <a:pt x="29" y="21"/>
                </a:lnTo>
                <a:lnTo>
                  <a:pt x="62" y="40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8" name="Freeform 260"/>
          <p:cNvSpPr>
            <a:spLocks/>
          </p:cNvSpPr>
          <p:nvPr/>
        </p:nvSpPr>
        <p:spPr bwMode="auto">
          <a:xfrm>
            <a:off x="4244975" y="3617913"/>
            <a:ext cx="920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4"/>
              </a:cxn>
              <a:cxn ang="0">
                <a:pos x="58" y="32"/>
              </a:cxn>
            </a:cxnLst>
            <a:rect l="0" t="0" r="r" b="b"/>
            <a:pathLst>
              <a:path w="58" h="32">
                <a:moveTo>
                  <a:pt x="0" y="0"/>
                </a:moveTo>
                <a:lnTo>
                  <a:pt x="29" y="14"/>
                </a:lnTo>
                <a:lnTo>
                  <a:pt x="58" y="32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89" name="Freeform 261"/>
          <p:cNvSpPr>
            <a:spLocks/>
          </p:cNvSpPr>
          <p:nvPr/>
        </p:nvSpPr>
        <p:spPr bwMode="auto">
          <a:xfrm>
            <a:off x="4337050" y="3668713"/>
            <a:ext cx="9842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62" y="40"/>
              </a:cxn>
            </a:cxnLst>
            <a:rect l="0" t="0" r="r" b="b"/>
            <a:pathLst>
              <a:path w="62" h="40">
                <a:moveTo>
                  <a:pt x="0" y="0"/>
                </a:moveTo>
                <a:lnTo>
                  <a:pt x="29" y="18"/>
                </a:lnTo>
                <a:lnTo>
                  <a:pt x="62" y="40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0" name="Freeform 262"/>
          <p:cNvSpPr>
            <a:spLocks/>
          </p:cNvSpPr>
          <p:nvPr/>
        </p:nvSpPr>
        <p:spPr bwMode="auto">
          <a:xfrm>
            <a:off x="4435475" y="3732213"/>
            <a:ext cx="92075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58" y="33"/>
              </a:cxn>
            </a:cxnLst>
            <a:rect l="0" t="0" r="r" b="b"/>
            <a:pathLst>
              <a:path w="58" h="33">
                <a:moveTo>
                  <a:pt x="0" y="0"/>
                </a:moveTo>
                <a:lnTo>
                  <a:pt x="29" y="18"/>
                </a:lnTo>
                <a:lnTo>
                  <a:pt x="58" y="33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1" name="Freeform 263"/>
          <p:cNvSpPr>
            <a:spLocks/>
          </p:cNvSpPr>
          <p:nvPr/>
        </p:nvSpPr>
        <p:spPr bwMode="auto">
          <a:xfrm>
            <a:off x="4527550" y="3784600"/>
            <a:ext cx="98425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62" y="36"/>
              </a:cxn>
            </a:cxnLst>
            <a:rect l="0" t="0" r="r" b="b"/>
            <a:pathLst>
              <a:path w="62" h="36">
                <a:moveTo>
                  <a:pt x="0" y="0"/>
                </a:moveTo>
                <a:lnTo>
                  <a:pt x="29" y="18"/>
                </a:lnTo>
                <a:lnTo>
                  <a:pt x="62" y="36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2" name="Line 264"/>
          <p:cNvSpPr>
            <a:spLocks noChangeShapeType="1"/>
          </p:cNvSpPr>
          <p:nvPr/>
        </p:nvSpPr>
        <p:spPr bwMode="auto">
          <a:xfrm>
            <a:off x="4625975" y="3841750"/>
            <a:ext cx="92075" cy="52388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3" name="Line 265"/>
          <p:cNvSpPr>
            <a:spLocks noChangeShapeType="1"/>
          </p:cNvSpPr>
          <p:nvPr/>
        </p:nvSpPr>
        <p:spPr bwMode="auto">
          <a:xfrm>
            <a:off x="4718050" y="3894138"/>
            <a:ext cx="98425" cy="523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4" name="Line 266"/>
          <p:cNvSpPr>
            <a:spLocks noChangeShapeType="1"/>
          </p:cNvSpPr>
          <p:nvPr/>
        </p:nvSpPr>
        <p:spPr bwMode="auto">
          <a:xfrm>
            <a:off x="4816475" y="3946525"/>
            <a:ext cx="92075" cy="46038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5" name="Line 267"/>
          <p:cNvSpPr>
            <a:spLocks noChangeShapeType="1"/>
          </p:cNvSpPr>
          <p:nvPr/>
        </p:nvSpPr>
        <p:spPr bwMode="auto">
          <a:xfrm>
            <a:off x="4908550" y="3992563"/>
            <a:ext cx="92075" cy="4603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6" name="Freeform 268"/>
          <p:cNvSpPr>
            <a:spLocks/>
          </p:cNvSpPr>
          <p:nvPr/>
        </p:nvSpPr>
        <p:spPr bwMode="auto">
          <a:xfrm>
            <a:off x="5000625" y="4038600"/>
            <a:ext cx="98425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8"/>
              </a:cxn>
              <a:cxn ang="0">
                <a:pos x="62" y="33"/>
              </a:cxn>
            </a:cxnLst>
            <a:rect l="0" t="0" r="r" b="b"/>
            <a:pathLst>
              <a:path w="62" h="33">
                <a:moveTo>
                  <a:pt x="0" y="0"/>
                </a:moveTo>
                <a:lnTo>
                  <a:pt x="29" y="18"/>
                </a:lnTo>
                <a:lnTo>
                  <a:pt x="62" y="33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7" name="Freeform 269"/>
          <p:cNvSpPr>
            <a:spLocks/>
          </p:cNvSpPr>
          <p:nvPr/>
        </p:nvSpPr>
        <p:spPr bwMode="auto">
          <a:xfrm>
            <a:off x="5099050" y="4090988"/>
            <a:ext cx="92075" cy="39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4"/>
              </a:cxn>
              <a:cxn ang="0">
                <a:pos x="58" y="25"/>
              </a:cxn>
            </a:cxnLst>
            <a:rect l="0" t="0" r="r" b="b"/>
            <a:pathLst>
              <a:path w="58" h="25">
                <a:moveTo>
                  <a:pt x="0" y="0"/>
                </a:moveTo>
                <a:lnTo>
                  <a:pt x="29" y="14"/>
                </a:lnTo>
                <a:lnTo>
                  <a:pt x="58" y="25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8" name="Freeform 270"/>
          <p:cNvSpPr>
            <a:spLocks/>
          </p:cNvSpPr>
          <p:nvPr/>
        </p:nvSpPr>
        <p:spPr bwMode="auto">
          <a:xfrm>
            <a:off x="5191125" y="4130675"/>
            <a:ext cx="98425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5"/>
              </a:cxn>
              <a:cxn ang="0">
                <a:pos x="62" y="29"/>
              </a:cxn>
            </a:cxnLst>
            <a:rect l="0" t="0" r="r" b="b"/>
            <a:pathLst>
              <a:path w="62" h="29">
                <a:moveTo>
                  <a:pt x="0" y="0"/>
                </a:moveTo>
                <a:lnTo>
                  <a:pt x="29" y="15"/>
                </a:lnTo>
                <a:lnTo>
                  <a:pt x="62" y="29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9" name="Freeform 271"/>
          <p:cNvSpPr>
            <a:spLocks/>
          </p:cNvSpPr>
          <p:nvPr/>
        </p:nvSpPr>
        <p:spPr bwMode="auto">
          <a:xfrm>
            <a:off x="5289550" y="4176713"/>
            <a:ext cx="9207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1"/>
              </a:cxn>
              <a:cxn ang="0">
                <a:pos x="58" y="22"/>
              </a:cxn>
            </a:cxnLst>
            <a:rect l="0" t="0" r="r" b="b"/>
            <a:pathLst>
              <a:path w="58" h="22">
                <a:moveTo>
                  <a:pt x="0" y="0"/>
                </a:moveTo>
                <a:lnTo>
                  <a:pt x="29" y="11"/>
                </a:lnTo>
                <a:lnTo>
                  <a:pt x="58" y="22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0" name="Freeform 272"/>
          <p:cNvSpPr>
            <a:spLocks/>
          </p:cNvSpPr>
          <p:nvPr/>
        </p:nvSpPr>
        <p:spPr bwMode="auto">
          <a:xfrm>
            <a:off x="5381625" y="4211638"/>
            <a:ext cx="98425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5"/>
              </a:cxn>
              <a:cxn ang="0">
                <a:pos x="62" y="29"/>
              </a:cxn>
            </a:cxnLst>
            <a:rect l="0" t="0" r="r" b="b"/>
            <a:pathLst>
              <a:path w="62" h="29">
                <a:moveTo>
                  <a:pt x="0" y="0"/>
                </a:moveTo>
                <a:lnTo>
                  <a:pt x="29" y="15"/>
                </a:lnTo>
                <a:lnTo>
                  <a:pt x="62" y="29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1" name="Line 273"/>
          <p:cNvSpPr>
            <a:spLocks noChangeShapeType="1"/>
          </p:cNvSpPr>
          <p:nvPr/>
        </p:nvSpPr>
        <p:spPr bwMode="auto">
          <a:xfrm>
            <a:off x="5480050" y="4257675"/>
            <a:ext cx="92075" cy="4127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2" name="Line 274"/>
          <p:cNvSpPr>
            <a:spLocks noChangeShapeType="1"/>
          </p:cNvSpPr>
          <p:nvPr/>
        </p:nvSpPr>
        <p:spPr bwMode="auto">
          <a:xfrm>
            <a:off x="5572125" y="4298950"/>
            <a:ext cx="98425" cy="39688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3" name="Line 275"/>
          <p:cNvSpPr>
            <a:spLocks noChangeShapeType="1"/>
          </p:cNvSpPr>
          <p:nvPr/>
        </p:nvSpPr>
        <p:spPr bwMode="auto">
          <a:xfrm>
            <a:off x="5670550" y="4338638"/>
            <a:ext cx="92075" cy="349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4" name="Freeform 276"/>
          <p:cNvSpPr>
            <a:spLocks/>
          </p:cNvSpPr>
          <p:nvPr/>
        </p:nvSpPr>
        <p:spPr bwMode="auto">
          <a:xfrm>
            <a:off x="5762625" y="4373563"/>
            <a:ext cx="93663" cy="39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1"/>
              </a:cxn>
              <a:cxn ang="0">
                <a:pos x="59" y="25"/>
              </a:cxn>
            </a:cxnLst>
            <a:rect l="0" t="0" r="r" b="b"/>
            <a:pathLst>
              <a:path w="59" h="25">
                <a:moveTo>
                  <a:pt x="0" y="0"/>
                </a:moveTo>
                <a:lnTo>
                  <a:pt x="29" y="11"/>
                </a:lnTo>
                <a:lnTo>
                  <a:pt x="59" y="25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5" name="Line 277"/>
          <p:cNvSpPr>
            <a:spLocks noChangeShapeType="1"/>
          </p:cNvSpPr>
          <p:nvPr/>
        </p:nvSpPr>
        <p:spPr bwMode="auto">
          <a:xfrm>
            <a:off x="5856288" y="4413250"/>
            <a:ext cx="96837" cy="349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6" name="Line 278"/>
          <p:cNvSpPr>
            <a:spLocks noChangeShapeType="1"/>
          </p:cNvSpPr>
          <p:nvPr/>
        </p:nvSpPr>
        <p:spPr bwMode="auto">
          <a:xfrm>
            <a:off x="5953125" y="4448175"/>
            <a:ext cx="93663" cy="349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7" name="Freeform 279"/>
          <p:cNvSpPr>
            <a:spLocks/>
          </p:cNvSpPr>
          <p:nvPr/>
        </p:nvSpPr>
        <p:spPr bwMode="auto">
          <a:xfrm>
            <a:off x="6046788" y="4483100"/>
            <a:ext cx="96837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1"/>
              </a:cxn>
              <a:cxn ang="0">
                <a:pos x="61" y="22"/>
              </a:cxn>
            </a:cxnLst>
            <a:rect l="0" t="0" r="r" b="b"/>
            <a:pathLst>
              <a:path w="61" h="22">
                <a:moveTo>
                  <a:pt x="0" y="0"/>
                </a:moveTo>
                <a:lnTo>
                  <a:pt x="29" y="11"/>
                </a:lnTo>
                <a:lnTo>
                  <a:pt x="61" y="22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8" name="Freeform 280"/>
          <p:cNvSpPr>
            <a:spLocks/>
          </p:cNvSpPr>
          <p:nvPr/>
        </p:nvSpPr>
        <p:spPr bwMode="auto">
          <a:xfrm>
            <a:off x="6143625" y="4518025"/>
            <a:ext cx="93663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4"/>
              </a:cxn>
              <a:cxn ang="0">
                <a:pos x="59" y="2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14"/>
                </a:lnTo>
                <a:lnTo>
                  <a:pt x="59" y="29"/>
                </a:lnTo>
              </a:path>
            </a:pathLst>
          </a:cu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09" name="Line 281"/>
          <p:cNvSpPr>
            <a:spLocks noChangeShapeType="1"/>
          </p:cNvSpPr>
          <p:nvPr/>
        </p:nvSpPr>
        <p:spPr bwMode="auto">
          <a:xfrm>
            <a:off x="6237288" y="4564063"/>
            <a:ext cx="96837" cy="4603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0" name="Freeform 282"/>
          <p:cNvSpPr>
            <a:spLocks/>
          </p:cNvSpPr>
          <p:nvPr/>
        </p:nvSpPr>
        <p:spPr bwMode="auto">
          <a:xfrm>
            <a:off x="4614863" y="3819525"/>
            <a:ext cx="80962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1" name="Freeform 283"/>
          <p:cNvSpPr>
            <a:spLocks/>
          </p:cNvSpPr>
          <p:nvPr/>
        </p:nvSpPr>
        <p:spPr bwMode="auto">
          <a:xfrm>
            <a:off x="4730750" y="3876675"/>
            <a:ext cx="22225" cy="285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18"/>
              </a:cxn>
              <a:cxn ang="0">
                <a:pos x="14" y="7"/>
              </a:cxn>
              <a:cxn ang="0">
                <a:pos x="3" y="0"/>
              </a:cxn>
              <a:cxn ang="0">
                <a:pos x="0" y="11"/>
              </a:cxn>
            </a:cxnLst>
            <a:rect l="0" t="0" r="r" b="b"/>
            <a:pathLst>
              <a:path w="14" h="18">
                <a:moveTo>
                  <a:pt x="0" y="11"/>
                </a:moveTo>
                <a:lnTo>
                  <a:pt x="10" y="18"/>
                </a:lnTo>
                <a:lnTo>
                  <a:pt x="14" y="7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2" name="Freeform 284"/>
          <p:cNvSpPr>
            <a:spLocks/>
          </p:cNvSpPr>
          <p:nvPr/>
        </p:nvSpPr>
        <p:spPr bwMode="auto">
          <a:xfrm>
            <a:off x="4787900" y="3911600"/>
            <a:ext cx="80963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3" name="Freeform 285"/>
          <p:cNvSpPr>
            <a:spLocks/>
          </p:cNvSpPr>
          <p:nvPr/>
        </p:nvSpPr>
        <p:spPr bwMode="auto">
          <a:xfrm>
            <a:off x="4851400" y="3946525"/>
            <a:ext cx="80963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4" name="Freeform 286"/>
          <p:cNvSpPr>
            <a:spLocks/>
          </p:cNvSpPr>
          <p:nvPr/>
        </p:nvSpPr>
        <p:spPr bwMode="auto">
          <a:xfrm>
            <a:off x="4967288" y="4003675"/>
            <a:ext cx="22225" cy="285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18"/>
              </a:cxn>
              <a:cxn ang="0">
                <a:pos x="14" y="7"/>
              </a:cxn>
              <a:cxn ang="0">
                <a:pos x="3" y="0"/>
              </a:cxn>
              <a:cxn ang="0">
                <a:pos x="0" y="11"/>
              </a:cxn>
            </a:cxnLst>
            <a:rect l="0" t="0" r="r" b="b"/>
            <a:pathLst>
              <a:path w="14" h="18">
                <a:moveTo>
                  <a:pt x="0" y="11"/>
                </a:moveTo>
                <a:lnTo>
                  <a:pt x="11" y="18"/>
                </a:lnTo>
                <a:lnTo>
                  <a:pt x="14" y="7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5" name="Freeform 287"/>
          <p:cNvSpPr>
            <a:spLocks/>
          </p:cNvSpPr>
          <p:nvPr/>
        </p:nvSpPr>
        <p:spPr bwMode="auto">
          <a:xfrm>
            <a:off x="5024438" y="4038600"/>
            <a:ext cx="80962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6" name="Freeform 288"/>
          <p:cNvSpPr>
            <a:spLocks/>
          </p:cNvSpPr>
          <p:nvPr/>
        </p:nvSpPr>
        <p:spPr bwMode="auto">
          <a:xfrm>
            <a:off x="5087938" y="4073525"/>
            <a:ext cx="80962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7" name="Freeform 289"/>
          <p:cNvSpPr>
            <a:spLocks/>
          </p:cNvSpPr>
          <p:nvPr/>
        </p:nvSpPr>
        <p:spPr bwMode="auto">
          <a:xfrm>
            <a:off x="5203825" y="4130675"/>
            <a:ext cx="22225" cy="285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18"/>
              </a:cxn>
              <a:cxn ang="0">
                <a:pos x="14" y="7"/>
              </a:cxn>
              <a:cxn ang="0">
                <a:pos x="3" y="0"/>
              </a:cxn>
              <a:cxn ang="0">
                <a:pos x="0" y="11"/>
              </a:cxn>
            </a:cxnLst>
            <a:rect l="0" t="0" r="r" b="b"/>
            <a:pathLst>
              <a:path w="14" h="18">
                <a:moveTo>
                  <a:pt x="0" y="11"/>
                </a:moveTo>
                <a:lnTo>
                  <a:pt x="11" y="18"/>
                </a:lnTo>
                <a:lnTo>
                  <a:pt x="14" y="7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8" name="Freeform 290"/>
          <p:cNvSpPr>
            <a:spLocks/>
          </p:cNvSpPr>
          <p:nvPr/>
        </p:nvSpPr>
        <p:spPr bwMode="auto">
          <a:xfrm>
            <a:off x="5260975" y="4165600"/>
            <a:ext cx="80963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19" name="Freeform 291"/>
          <p:cNvSpPr>
            <a:spLocks/>
          </p:cNvSpPr>
          <p:nvPr/>
        </p:nvSpPr>
        <p:spPr bwMode="auto">
          <a:xfrm>
            <a:off x="5324475" y="4200525"/>
            <a:ext cx="80963" cy="460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9"/>
              </a:cxn>
              <a:cxn ang="0">
                <a:pos x="51" y="22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29">
                <a:moveTo>
                  <a:pt x="0" y="7"/>
                </a:moveTo>
                <a:lnTo>
                  <a:pt x="47" y="29"/>
                </a:lnTo>
                <a:lnTo>
                  <a:pt x="51" y="22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0" name="Freeform 292"/>
          <p:cNvSpPr>
            <a:spLocks/>
          </p:cNvSpPr>
          <p:nvPr/>
        </p:nvSpPr>
        <p:spPr bwMode="auto">
          <a:xfrm>
            <a:off x="5440363" y="4251325"/>
            <a:ext cx="28575" cy="238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15"/>
              </a:cxn>
              <a:cxn ang="0">
                <a:pos x="18" y="8"/>
              </a:cxn>
              <a:cxn ang="0">
                <a:pos x="3" y="0"/>
              </a:cxn>
              <a:cxn ang="0">
                <a:pos x="0" y="8"/>
              </a:cxn>
            </a:cxnLst>
            <a:rect l="0" t="0" r="r" b="b"/>
            <a:pathLst>
              <a:path w="18" h="15">
                <a:moveTo>
                  <a:pt x="0" y="8"/>
                </a:moveTo>
                <a:lnTo>
                  <a:pt x="14" y="15"/>
                </a:lnTo>
                <a:lnTo>
                  <a:pt x="18" y="8"/>
                </a:lnTo>
                <a:lnTo>
                  <a:pt x="3" y="0"/>
                </a:lnTo>
                <a:lnTo>
                  <a:pt x="0" y="8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1" name="Freeform 293"/>
          <p:cNvSpPr>
            <a:spLocks/>
          </p:cNvSpPr>
          <p:nvPr/>
        </p:nvSpPr>
        <p:spPr bwMode="auto">
          <a:xfrm>
            <a:off x="5503863" y="4281488"/>
            <a:ext cx="74612" cy="460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3" y="29"/>
              </a:cxn>
              <a:cxn ang="0">
                <a:pos x="47" y="21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47" h="29">
                <a:moveTo>
                  <a:pt x="0" y="7"/>
                </a:moveTo>
                <a:lnTo>
                  <a:pt x="43" y="29"/>
                </a:lnTo>
                <a:lnTo>
                  <a:pt x="47" y="21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2" name="Freeform 294"/>
          <p:cNvSpPr>
            <a:spLocks/>
          </p:cNvSpPr>
          <p:nvPr/>
        </p:nvSpPr>
        <p:spPr bwMode="auto">
          <a:xfrm>
            <a:off x="5561013" y="4314825"/>
            <a:ext cx="80962" cy="412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7" y="26"/>
              </a:cxn>
              <a:cxn ang="0">
                <a:pos x="51" y="19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51" h="26">
                <a:moveTo>
                  <a:pt x="0" y="8"/>
                </a:moveTo>
                <a:lnTo>
                  <a:pt x="47" y="26"/>
                </a:lnTo>
                <a:lnTo>
                  <a:pt x="51" y="19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3" name="Freeform 295"/>
          <p:cNvSpPr>
            <a:spLocks/>
          </p:cNvSpPr>
          <p:nvPr/>
        </p:nvSpPr>
        <p:spPr bwMode="auto">
          <a:xfrm>
            <a:off x="5681663" y="4367213"/>
            <a:ext cx="23812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11"/>
              </a:cxn>
              <a:cxn ang="0">
                <a:pos x="15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5" h="11">
                <a:moveTo>
                  <a:pt x="0" y="7"/>
                </a:moveTo>
                <a:lnTo>
                  <a:pt x="11" y="11"/>
                </a:lnTo>
                <a:lnTo>
                  <a:pt x="15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4" name="Freeform 296"/>
          <p:cNvSpPr>
            <a:spLocks/>
          </p:cNvSpPr>
          <p:nvPr/>
        </p:nvSpPr>
        <p:spPr bwMode="auto">
          <a:xfrm>
            <a:off x="5745163" y="4391025"/>
            <a:ext cx="69850" cy="396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0" y="25"/>
              </a:cxn>
              <a:cxn ang="0">
                <a:pos x="44" y="18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44" h="25">
                <a:moveTo>
                  <a:pt x="0" y="7"/>
                </a:moveTo>
                <a:lnTo>
                  <a:pt x="40" y="25"/>
                </a:lnTo>
                <a:lnTo>
                  <a:pt x="44" y="18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5" name="Freeform 297"/>
          <p:cNvSpPr>
            <a:spLocks/>
          </p:cNvSpPr>
          <p:nvPr/>
        </p:nvSpPr>
        <p:spPr bwMode="auto">
          <a:xfrm>
            <a:off x="5797550" y="4419600"/>
            <a:ext cx="17463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1"/>
              </a:cxn>
              <a:cxn ang="0">
                <a:pos x="11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7" y="11"/>
                </a:lnTo>
                <a:lnTo>
                  <a:pt x="11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6" name="Freeform 298"/>
          <p:cNvSpPr>
            <a:spLocks/>
          </p:cNvSpPr>
          <p:nvPr/>
        </p:nvSpPr>
        <p:spPr bwMode="auto">
          <a:xfrm>
            <a:off x="5849938" y="4441825"/>
            <a:ext cx="28575" cy="174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11"/>
              </a:cxn>
              <a:cxn ang="0">
                <a:pos x="18" y="4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18" h="11">
                <a:moveTo>
                  <a:pt x="0" y="8"/>
                </a:moveTo>
                <a:lnTo>
                  <a:pt x="14" y="11"/>
                </a:lnTo>
                <a:lnTo>
                  <a:pt x="18" y="4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7" name="Freeform 299"/>
          <p:cNvSpPr>
            <a:spLocks/>
          </p:cNvSpPr>
          <p:nvPr/>
        </p:nvSpPr>
        <p:spPr bwMode="auto">
          <a:xfrm>
            <a:off x="5919788" y="4465638"/>
            <a:ext cx="79375" cy="3968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5"/>
              </a:cxn>
              <a:cxn ang="0">
                <a:pos x="50" y="18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50" h="25">
                <a:moveTo>
                  <a:pt x="0" y="7"/>
                </a:moveTo>
                <a:lnTo>
                  <a:pt x="47" y="25"/>
                </a:lnTo>
                <a:lnTo>
                  <a:pt x="50" y="18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8" name="Freeform 300"/>
          <p:cNvSpPr>
            <a:spLocks/>
          </p:cNvSpPr>
          <p:nvPr/>
        </p:nvSpPr>
        <p:spPr bwMode="auto">
          <a:xfrm>
            <a:off x="6034088" y="4511675"/>
            <a:ext cx="17462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8" y="11"/>
              </a:cxn>
              <a:cxn ang="0">
                <a:pos x="11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8" y="11"/>
                </a:lnTo>
                <a:lnTo>
                  <a:pt x="11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9" name="Freeform 301"/>
          <p:cNvSpPr>
            <a:spLocks/>
          </p:cNvSpPr>
          <p:nvPr/>
        </p:nvSpPr>
        <p:spPr bwMode="auto">
          <a:xfrm>
            <a:off x="6034088" y="4518025"/>
            <a:ext cx="17462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8" y="11"/>
              </a:cxn>
              <a:cxn ang="0">
                <a:pos x="11" y="3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8" y="11"/>
                </a:lnTo>
                <a:lnTo>
                  <a:pt x="11" y="3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0" name="Freeform 302"/>
          <p:cNvSpPr>
            <a:spLocks/>
          </p:cNvSpPr>
          <p:nvPr/>
        </p:nvSpPr>
        <p:spPr bwMode="auto">
          <a:xfrm>
            <a:off x="6092825" y="4535488"/>
            <a:ext cx="80963" cy="3968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25"/>
              </a:cxn>
              <a:cxn ang="0">
                <a:pos x="51" y="18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51" h="25">
                <a:moveTo>
                  <a:pt x="0" y="7"/>
                </a:moveTo>
                <a:lnTo>
                  <a:pt x="47" y="25"/>
                </a:lnTo>
                <a:lnTo>
                  <a:pt x="51" y="18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1" name="Freeform 303"/>
          <p:cNvSpPr>
            <a:spLocks/>
          </p:cNvSpPr>
          <p:nvPr/>
        </p:nvSpPr>
        <p:spPr bwMode="auto">
          <a:xfrm>
            <a:off x="6213475" y="4575175"/>
            <a:ext cx="23813" cy="285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18"/>
              </a:cxn>
              <a:cxn ang="0">
                <a:pos x="15" y="7"/>
              </a:cxn>
              <a:cxn ang="0">
                <a:pos x="4" y="0"/>
              </a:cxn>
              <a:cxn ang="0">
                <a:pos x="0" y="11"/>
              </a:cxn>
            </a:cxnLst>
            <a:rect l="0" t="0" r="r" b="b"/>
            <a:pathLst>
              <a:path w="15" h="18">
                <a:moveTo>
                  <a:pt x="0" y="11"/>
                </a:moveTo>
                <a:lnTo>
                  <a:pt x="11" y="18"/>
                </a:lnTo>
                <a:lnTo>
                  <a:pt x="15" y="7"/>
                </a:lnTo>
                <a:lnTo>
                  <a:pt x="4" y="0"/>
                </a:lnTo>
                <a:lnTo>
                  <a:pt x="0" y="11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2" name="Freeform 304"/>
          <p:cNvSpPr>
            <a:spLocks/>
          </p:cNvSpPr>
          <p:nvPr/>
        </p:nvSpPr>
        <p:spPr bwMode="auto">
          <a:xfrm>
            <a:off x="6276975" y="4598988"/>
            <a:ext cx="17463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1"/>
              </a:cxn>
              <a:cxn ang="0">
                <a:pos x="11" y="3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7" y="11"/>
                </a:lnTo>
                <a:lnTo>
                  <a:pt x="11" y="3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3" name="Freeform 305"/>
          <p:cNvSpPr>
            <a:spLocks/>
          </p:cNvSpPr>
          <p:nvPr/>
        </p:nvSpPr>
        <p:spPr bwMode="auto">
          <a:xfrm>
            <a:off x="6276975" y="4603750"/>
            <a:ext cx="69850" cy="349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0" y="22"/>
              </a:cxn>
              <a:cxn ang="0">
                <a:pos x="44" y="15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44" h="22">
                <a:moveTo>
                  <a:pt x="0" y="8"/>
                </a:moveTo>
                <a:lnTo>
                  <a:pt x="40" y="22"/>
                </a:lnTo>
                <a:lnTo>
                  <a:pt x="44" y="15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4" name="Freeform 306"/>
          <p:cNvSpPr>
            <a:spLocks/>
          </p:cNvSpPr>
          <p:nvPr/>
        </p:nvSpPr>
        <p:spPr bwMode="auto">
          <a:xfrm>
            <a:off x="6386513" y="4638675"/>
            <a:ext cx="28575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5" y="11"/>
              </a:cxn>
              <a:cxn ang="0">
                <a:pos x="18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8" h="11">
                <a:moveTo>
                  <a:pt x="0" y="7"/>
                </a:moveTo>
                <a:lnTo>
                  <a:pt x="15" y="11"/>
                </a:lnTo>
                <a:lnTo>
                  <a:pt x="18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5" name="Freeform 307"/>
          <p:cNvSpPr>
            <a:spLocks/>
          </p:cNvSpPr>
          <p:nvPr/>
        </p:nvSpPr>
        <p:spPr bwMode="auto">
          <a:xfrm>
            <a:off x="6456363" y="4662488"/>
            <a:ext cx="74612" cy="333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3" y="21"/>
              </a:cxn>
              <a:cxn ang="0">
                <a:pos x="47" y="14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47" h="21">
                <a:moveTo>
                  <a:pt x="0" y="7"/>
                </a:moveTo>
                <a:lnTo>
                  <a:pt x="43" y="21"/>
                </a:lnTo>
                <a:lnTo>
                  <a:pt x="47" y="14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6" name="Freeform 308"/>
          <p:cNvSpPr>
            <a:spLocks/>
          </p:cNvSpPr>
          <p:nvPr/>
        </p:nvSpPr>
        <p:spPr bwMode="auto">
          <a:xfrm>
            <a:off x="6513513" y="4684713"/>
            <a:ext cx="87312" cy="349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1" y="22"/>
              </a:cxn>
              <a:cxn ang="0">
                <a:pos x="55" y="15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5" h="22">
                <a:moveTo>
                  <a:pt x="0" y="7"/>
                </a:moveTo>
                <a:lnTo>
                  <a:pt x="51" y="22"/>
                </a:lnTo>
                <a:lnTo>
                  <a:pt x="55" y="15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7" name="Freeform 309"/>
          <p:cNvSpPr>
            <a:spLocks/>
          </p:cNvSpPr>
          <p:nvPr/>
        </p:nvSpPr>
        <p:spPr bwMode="auto">
          <a:xfrm>
            <a:off x="6640513" y="4719638"/>
            <a:ext cx="23812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11"/>
              </a:cxn>
              <a:cxn ang="0">
                <a:pos x="15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5" h="11">
                <a:moveTo>
                  <a:pt x="0" y="7"/>
                </a:moveTo>
                <a:lnTo>
                  <a:pt x="11" y="11"/>
                </a:lnTo>
                <a:lnTo>
                  <a:pt x="15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8" name="Freeform 310"/>
          <p:cNvSpPr>
            <a:spLocks/>
          </p:cNvSpPr>
          <p:nvPr/>
        </p:nvSpPr>
        <p:spPr bwMode="auto">
          <a:xfrm>
            <a:off x="6704013" y="4737100"/>
            <a:ext cx="635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6" y="18"/>
              </a:cxn>
              <a:cxn ang="0">
                <a:pos x="40" y="11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40" h="18">
                <a:moveTo>
                  <a:pt x="0" y="7"/>
                </a:moveTo>
                <a:lnTo>
                  <a:pt x="36" y="18"/>
                </a:lnTo>
                <a:lnTo>
                  <a:pt x="40" y="11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9" name="Freeform 311"/>
          <p:cNvSpPr>
            <a:spLocks/>
          </p:cNvSpPr>
          <p:nvPr/>
        </p:nvSpPr>
        <p:spPr bwMode="auto">
          <a:xfrm>
            <a:off x="6750050" y="4754563"/>
            <a:ext cx="28575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5" y="11"/>
              </a:cxn>
              <a:cxn ang="0">
                <a:pos x="18" y="3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8" h="11">
                <a:moveTo>
                  <a:pt x="0" y="7"/>
                </a:moveTo>
                <a:lnTo>
                  <a:pt x="15" y="11"/>
                </a:lnTo>
                <a:lnTo>
                  <a:pt x="18" y="3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0" name="Freeform 312"/>
          <p:cNvSpPr>
            <a:spLocks/>
          </p:cNvSpPr>
          <p:nvPr/>
        </p:nvSpPr>
        <p:spPr bwMode="auto">
          <a:xfrm>
            <a:off x="6819900" y="4772025"/>
            <a:ext cx="28575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11"/>
              </a:cxn>
              <a:cxn ang="0">
                <a:pos x="18" y="3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18" h="11">
                <a:moveTo>
                  <a:pt x="0" y="7"/>
                </a:moveTo>
                <a:lnTo>
                  <a:pt x="14" y="11"/>
                </a:lnTo>
                <a:lnTo>
                  <a:pt x="18" y="3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1" name="Freeform 313"/>
          <p:cNvSpPr>
            <a:spLocks/>
          </p:cNvSpPr>
          <p:nvPr/>
        </p:nvSpPr>
        <p:spPr bwMode="auto">
          <a:xfrm>
            <a:off x="6883400" y="4789488"/>
            <a:ext cx="85725" cy="333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1" y="21"/>
              </a:cxn>
              <a:cxn ang="0">
                <a:pos x="54" y="14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54" h="21">
                <a:moveTo>
                  <a:pt x="0" y="7"/>
                </a:moveTo>
                <a:lnTo>
                  <a:pt x="51" y="21"/>
                </a:lnTo>
                <a:lnTo>
                  <a:pt x="54" y="14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2" name="Freeform 314"/>
          <p:cNvSpPr>
            <a:spLocks/>
          </p:cNvSpPr>
          <p:nvPr/>
        </p:nvSpPr>
        <p:spPr bwMode="auto">
          <a:xfrm>
            <a:off x="6997700" y="4818063"/>
            <a:ext cx="30163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5" y="11"/>
              </a:cxn>
              <a:cxn ang="0">
                <a:pos x="19" y="3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9" h="11">
                <a:moveTo>
                  <a:pt x="0" y="7"/>
                </a:moveTo>
                <a:lnTo>
                  <a:pt x="15" y="11"/>
                </a:lnTo>
                <a:lnTo>
                  <a:pt x="19" y="3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3" name="Freeform 315"/>
          <p:cNvSpPr>
            <a:spLocks/>
          </p:cNvSpPr>
          <p:nvPr/>
        </p:nvSpPr>
        <p:spPr bwMode="auto">
          <a:xfrm>
            <a:off x="7067550" y="4835525"/>
            <a:ext cx="8096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7" y="18"/>
              </a:cxn>
              <a:cxn ang="0">
                <a:pos x="51" y="11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51" h="18">
                <a:moveTo>
                  <a:pt x="0" y="7"/>
                </a:moveTo>
                <a:lnTo>
                  <a:pt x="47" y="18"/>
                </a:lnTo>
                <a:lnTo>
                  <a:pt x="51" y="11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4" name="Freeform 316"/>
          <p:cNvSpPr>
            <a:spLocks/>
          </p:cNvSpPr>
          <p:nvPr/>
        </p:nvSpPr>
        <p:spPr bwMode="auto">
          <a:xfrm>
            <a:off x="7188200" y="4864100"/>
            <a:ext cx="30163" cy="174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5" y="11"/>
              </a:cxn>
              <a:cxn ang="0">
                <a:pos x="19" y="4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9" h="11">
                <a:moveTo>
                  <a:pt x="0" y="7"/>
                </a:moveTo>
                <a:lnTo>
                  <a:pt x="15" y="11"/>
                </a:lnTo>
                <a:lnTo>
                  <a:pt x="19" y="4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5" name="Freeform 317"/>
          <p:cNvSpPr>
            <a:spLocks/>
          </p:cNvSpPr>
          <p:nvPr/>
        </p:nvSpPr>
        <p:spPr bwMode="auto">
          <a:xfrm>
            <a:off x="7246938" y="4881563"/>
            <a:ext cx="85725" cy="349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1" y="22"/>
              </a:cxn>
              <a:cxn ang="0">
                <a:pos x="54" y="14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54" h="22">
                <a:moveTo>
                  <a:pt x="0" y="7"/>
                </a:moveTo>
                <a:lnTo>
                  <a:pt x="51" y="22"/>
                </a:lnTo>
                <a:lnTo>
                  <a:pt x="54" y="14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6" name="Freeform 318"/>
          <p:cNvSpPr>
            <a:spLocks/>
          </p:cNvSpPr>
          <p:nvPr/>
        </p:nvSpPr>
        <p:spPr bwMode="auto">
          <a:xfrm>
            <a:off x="7367588" y="4916488"/>
            <a:ext cx="28575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5" y="11"/>
              </a:cxn>
              <a:cxn ang="0">
                <a:pos x="18" y="3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18" h="11">
                <a:moveTo>
                  <a:pt x="0" y="7"/>
                </a:moveTo>
                <a:lnTo>
                  <a:pt x="15" y="11"/>
                </a:lnTo>
                <a:lnTo>
                  <a:pt x="18" y="3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7" name="Freeform 319"/>
          <p:cNvSpPr>
            <a:spLocks/>
          </p:cNvSpPr>
          <p:nvPr/>
        </p:nvSpPr>
        <p:spPr bwMode="auto">
          <a:xfrm>
            <a:off x="7437438" y="4933950"/>
            <a:ext cx="39687" cy="158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2" y="10"/>
              </a:cxn>
              <a:cxn ang="0">
                <a:pos x="25" y="3"/>
              </a:cxn>
              <a:cxn ang="0">
                <a:pos x="3" y="0"/>
              </a:cxn>
              <a:cxn ang="0">
                <a:pos x="0" y="7"/>
              </a:cxn>
            </a:cxnLst>
            <a:rect l="0" t="0" r="r" b="b"/>
            <a:pathLst>
              <a:path w="25" h="10">
                <a:moveTo>
                  <a:pt x="0" y="7"/>
                </a:moveTo>
                <a:lnTo>
                  <a:pt x="22" y="10"/>
                </a:lnTo>
                <a:lnTo>
                  <a:pt x="25" y="3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8" name="Freeform 320"/>
          <p:cNvSpPr>
            <a:spLocks/>
          </p:cNvSpPr>
          <p:nvPr/>
        </p:nvSpPr>
        <p:spPr bwMode="auto">
          <a:xfrm>
            <a:off x="5099050" y="4154488"/>
            <a:ext cx="947738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76"/>
              </a:cxn>
              <a:cxn ang="0">
                <a:pos x="298" y="152"/>
              </a:cxn>
              <a:cxn ang="0">
                <a:pos x="447" y="229"/>
              </a:cxn>
              <a:cxn ang="0">
                <a:pos x="597" y="298"/>
              </a:cxn>
            </a:cxnLst>
            <a:rect l="0" t="0" r="r" b="b"/>
            <a:pathLst>
              <a:path w="597" h="298">
                <a:moveTo>
                  <a:pt x="0" y="0"/>
                </a:moveTo>
                <a:lnTo>
                  <a:pt x="149" y="76"/>
                </a:lnTo>
                <a:lnTo>
                  <a:pt x="298" y="152"/>
                </a:lnTo>
                <a:lnTo>
                  <a:pt x="447" y="229"/>
                </a:lnTo>
                <a:lnTo>
                  <a:pt x="597" y="298"/>
                </a:lnTo>
              </a:path>
            </a:pathLst>
          </a:custGeom>
          <a:noFill/>
          <a:ln w="111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9" name="Freeform 321"/>
          <p:cNvSpPr>
            <a:spLocks/>
          </p:cNvSpPr>
          <p:nvPr/>
        </p:nvSpPr>
        <p:spPr bwMode="auto">
          <a:xfrm>
            <a:off x="6046788" y="4627563"/>
            <a:ext cx="950912" cy="35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62"/>
              </a:cxn>
              <a:cxn ang="0">
                <a:pos x="298" y="116"/>
              </a:cxn>
              <a:cxn ang="0">
                <a:pos x="450" y="167"/>
              </a:cxn>
              <a:cxn ang="0">
                <a:pos x="599" y="222"/>
              </a:cxn>
            </a:cxnLst>
            <a:rect l="0" t="0" r="r" b="b"/>
            <a:pathLst>
              <a:path w="599" h="222">
                <a:moveTo>
                  <a:pt x="0" y="0"/>
                </a:moveTo>
                <a:lnTo>
                  <a:pt x="149" y="62"/>
                </a:lnTo>
                <a:lnTo>
                  <a:pt x="298" y="116"/>
                </a:lnTo>
                <a:lnTo>
                  <a:pt x="450" y="167"/>
                </a:lnTo>
                <a:lnTo>
                  <a:pt x="599" y="222"/>
                </a:lnTo>
              </a:path>
            </a:pathLst>
          </a:custGeom>
          <a:noFill/>
          <a:ln w="11113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0" name="Freeform 322"/>
          <p:cNvSpPr>
            <a:spLocks/>
          </p:cNvSpPr>
          <p:nvPr/>
        </p:nvSpPr>
        <p:spPr bwMode="auto">
          <a:xfrm>
            <a:off x="5572125" y="4667250"/>
            <a:ext cx="474663" cy="127000"/>
          </a:xfrm>
          <a:custGeom>
            <a:avLst/>
            <a:gdLst/>
            <a:ahLst/>
            <a:cxnLst>
              <a:cxn ang="0">
                <a:pos x="299" y="80"/>
              </a:cxn>
              <a:cxn ang="0">
                <a:pos x="149" y="40"/>
              </a:cxn>
              <a:cxn ang="0">
                <a:pos x="0" y="0"/>
              </a:cxn>
            </a:cxnLst>
            <a:rect l="0" t="0" r="r" b="b"/>
            <a:pathLst>
              <a:path w="299" h="80">
                <a:moveTo>
                  <a:pt x="299" y="80"/>
                </a:moveTo>
                <a:lnTo>
                  <a:pt x="149" y="4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1" name="Freeform 323"/>
          <p:cNvSpPr>
            <a:spLocks/>
          </p:cNvSpPr>
          <p:nvPr/>
        </p:nvSpPr>
        <p:spPr bwMode="auto">
          <a:xfrm>
            <a:off x="5099050" y="4518025"/>
            <a:ext cx="473075" cy="149225"/>
          </a:xfrm>
          <a:custGeom>
            <a:avLst/>
            <a:gdLst/>
            <a:ahLst/>
            <a:cxnLst>
              <a:cxn ang="0">
                <a:pos x="298" y="94"/>
              </a:cxn>
              <a:cxn ang="0">
                <a:pos x="149" y="47"/>
              </a:cxn>
              <a:cxn ang="0">
                <a:pos x="0" y="0"/>
              </a:cxn>
            </a:cxnLst>
            <a:rect l="0" t="0" r="r" b="b"/>
            <a:pathLst>
              <a:path w="298" h="94">
                <a:moveTo>
                  <a:pt x="298" y="94"/>
                </a:moveTo>
                <a:lnTo>
                  <a:pt x="149" y="4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2" name="Freeform 324"/>
          <p:cNvSpPr>
            <a:spLocks/>
          </p:cNvSpPr>
          <p:nvPr/>
        </p:nvSpPr>
        <p:spPr bwMode="auto">
          <a:xfrm>
            <a:off x="4625975" y="4349750"/>
            <a:ext cx="473075" cy="168275"/>
          </a:xfrm>
          <a:custGeom>
            <a:avLst/>
            <a:gdLst/>
            <a:ahLst/>
            <a:cxnLst>
              <a:cxn ang="0">
                <a:pos x="298" y="106"/>
              </a:cxn>
              <a:cxn ang="0">
                <a:pos x="149" y="55"/>
              </a:cxn>
              <a:cxn ang="0">
                <a:pos x="0" y="0"/>
              </a:cxn>
            </a:cxnLst>
            <a:rect l="0" t="0" r="r" b="b"/>
            <a:pathLst>
              <a:path w="298" h="106">
                <a:moveTo>
                  <a:pt x="298" y="106"/>
                </a:moveTo>
                <a:lnTo>
                  <a:pt x="149" y="5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3" name="Freeform 325"/>
          <p:cNvSpPr>
            <a:spLocks/>
          </p:cNvSpPr>
          <p:nvPr/>
        </p:nvSpPr>
        <p:spPr bwMode="auto">
          <a:xfrm>
            <a:off x="4146550" y="4148138"/>
            <a:ext cx="479425" cy="201612"/>
          </a:xfrm>
          <a:custGeom>
            <a:avLst/>
            <a:gdLst/>
            <a:ahLst/>
            <a:cxnLst>
              <a:cxn ang="0">
                <a:pos x="302" y="127"/>
              </a:cxn>
              <a:cxn ang="0">
                <a:pos x="149" y="65"/>
              </a:cxn>
              <a:cxn ang="0">
                <a:pos x="0" y="0"/>
              </a:cxn>
            </a:cxnLst>
            <a:rect l="0" t="0" r="r" b="b"/>
            <a:pathLst>
              <a:path w="302" h="127">
                <a:moveTo>
                  <a:pt x="302" y="127"/>
                </a:moveTo>
                <a:lnTo>
                  <a:pt x="149" y="6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4" name="Freeform 326"/>
          <p:cNvSpPr>
            <a:spLocks/>
          </p:cNvSpPr>
          <p:nvPr/>
        </p:nvSpPr>
        <p:spPr bwMode="auto">
          <a:xfrm>
            <a:off x="3673475" y="3911600"/>
            <a:ext cx="473075" cy="236538"/>
          </a:xfrm>
          <a:custGeom>
            <a:avLst/>
            <a:gdLst/>
            <a:ahLst/>
            <a:cxnLst>
              <a:cxn ang="0">
                <a:pos x="298" y="149"/>
              </a:cxn>
              <a:cxn ang="0">
                <a:pos x="149" y="76"/>
              </a:cxn>
              <a:cxn ang="0">
                <a:pos x="0" y="0"/>
              </a:cxn>
            </a:cxnLst>
            <a:rect l="0" t="0" r="r" b="b"/>
            <a:pathLst>
              <a:path w="298" h="149">
                <a:moveTo>
                  <a:pt x="298" y="149"/>
                </a:moveTo>
                <a:lnTo>
                  <a:pt x="149" y="7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5" name="Freeform 327"/>
          <p:cNvSpPr>
            <a:spLocks/>
          </p:cNvSpPr>
          <p:nvPr/>
        </p:nvSpPr>
        <p:spPr bwMode="auto">
          <a:xfrm>
            <a:off x="3200400" y="3629025"/>
            <a:ext cx="473075" cy="282575"/>
          </a:xfrm>
          <a:custGeom>
            <a:avLst/>
            <a:gdLst/>
            <a:ahLst/>
            <a:cxnLst>
              <a:cxn ang="0">
                <a:pos x="298" y="178"/>
              </a:cxn>
              <a:cxn ang="0">
                <a:pos x="225" y="134"/>
              </a:cxn>
              <a:cxn ang="0">
                <a:pos x="149" y="91"/>
              </a:cxn>
              <a:cxn ang="0">
                <a:pos x="0" y="0"/>
              </a:cxn>
            </a:cxnLst>
            <a:rect l="0" t="0" r="r" b="b"/>
            <a:pathLst>
              <a:path w="298" h="178">
                <a:moveTo>
                  <a:pt x="298" y="178"/>
                </a:moveTo>
                <a:lnTo>
                  <a:pt x="225" y="134"/>
                </a:lnTo>
                <a:lnTo>
                  <a:pt x="149" y="9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6" name="Freeform 328"/>
          <p:cNvSpPr>
            <a:spLocks/>
          </p:cNvSpPr>
          <p:nvPr/>
        </p:nvSpPr>
        <p:spPr bwMode="auto">
          <a:xfrm>
            <a:off x="6022975" y="4835525"/>
            <a:ext cx="28575" cy="17463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3"/>
              </a:cxn>
            </a:cxnLst>
            <a:rect l="0" t="0" r="r" b="b"/>
            <a:pathLst>
              <a:path w="18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7" name="Freeform 329"/>
          <p:cNvSpPr>
            <a:spLocks/>
          </p:cNvSpPr>
          <p:nvPr/>
        </p:nvSpPr>
        <p:spPr bwMode="auto">
          <a:xfrm>
            <a:off x="5959475" y="4818063"/>
            <a:ext cx="23813" cy="17462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0" y="7"/>
              </a:cxn>
              <a:cxn ang="0">
                <a:pos x="15" y="11"/>
              </a:cxn>
              <a:cxn ang="0">
                <a:pos x="15" y="3"/>
              </a:cxn>
            </a:cxnLst>
            <a:rect l="0" t="0" r="r" b="b"/>
            <a:pathLst>
              <a:path w="15" h="11">
                <a:moveTo>
                  <a:pt x="15" y="3"/>
                </a:moveTo>
                <a:lnTo>
                  <a:pt x="0" y="0"/>
                </a:lnTo>
                <a:lnTo>
                  <a:pt x="0" y="7"/>
                </a:lnTo>
                <a:lnTo>
                  <a:pt x="15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8" name="Freeform 330"/>
          <p:cNvSpPr>
            <a:spLocks/>
          </p:cNvSpPr>
          <p:nvPr/>
        </p:nvSpPr>
        <p:spPr bwMode="auto">
          <a:xfrm>
            <a:off x="5884863" y="4806950"/>
            <a:ext cx="28575" cy="15875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3" y="7"/>
              </a:cxn>
              <a:cxn ang="0">
                <a:pos x="18" y="10"/>
              </a:cxn>
              <a:cxn ang="0">
                <a:pos x="14" y="3"/>
              </a:cxn>
            </a:cxnLst>
            <a:rect l="0" t="0" r="r" b="b"/>
            <a:pathLst>
              <a:path w="18" h="10">
                <a:moveTo>
                  <a:pt x="14" y="3"/>
                </a:moveTo>
                <a:lnTo>
                  <a:pt x="0" y="0"/>
                </a:lnTo>
                <a:lnTo>
                  <a:pt x="3" y="7"/>
                </a:lnTo>
                <a:lnTo>
                  <a:pt x="18" y="10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9" name="Freeform 331"/>
          <p:cNvSpPr>
            <a:spLocks/>
          </p:cNvSpPr>
          <p:nvPr/>
        </p:nvSpPr>
        <p:spPr bwMode="auto">
          <a:xfrm>
            <a:off x="5821363" y="4789488"/>
            <a:ext cx="22225" cy="17462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0" y="7"/>
              </a:cxn>
              <a:cxn ang="0">
                <a:pos x="14" y="11"/>
              </a:cxn>
              <a:cxn ang="0">
                <a:pos x="14" y="3"/>
              </a:cxn>
            </a:cxnLst>
            <a:rect l="0" t="0" r="r" b="b"/>
            <a:pathLst>
              <a:path w="14" h="11">
                <a:moveTo>
                  <a:pt x="14" y="3"/>
                </a:moveTo>
                <a:lnTo>
                  <a:pt x="0" y="0"/>
                </a:lnTo>
                <a:lnTo>
                  <a:pt x="0" y="7"/>
                </a:lnTo>
                <a:lnTo>
                  <a:pt x="14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0" name="Freeform 332"/>
          <p:cNvSpPr>
            <a:spLocks/>
          </p:cNvSpPr>
          <p:nvPr/>
        </p:nvSpPr>
        <p:spPr bwMode="auto">
          <a:xfrm>
            <a:off x="5757863" y="4776788"/>
            <a:ext cx="28575" cy="17462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8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8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1" name="Freeform 333"/>
          <p:cNvSpPr>
            <a:spLocks/>
          </p:cNvSpPr>
          <p:nvPr/>
        </p:nvSpPr>
        <p:spPr bwMode="auto">
          <a:xfrm>
            <a:off x="5688013" y="4759325"/>
            <a:ext cx="28575" cy="17463"/>
          </a:xfrm>
          <a:custGeom>
            <a:avLst/>
            <a:gdLst/>
            <a:ahLst/>
            <a:cxnLst>
              <a:cxn ang="0">
                <a:pos x="15" y="4"/>
              </a:cxn>
              <a:cxn ang="0">
                <a:pos x="0" y="0"/>
              </a:cxn>
              <a:cxn ang="0">
                <a:pos x="4" y="8"/>
              </a:cxn>
              <a:cxn ang="0">
                <a:pos x="18" y="11"/>
              </a:cxn>
              <a:cxn ang="0">
                <a:pos x="15" y="4"/>
              </a:cxn>
            </a:cxnLst>
            <a:rect l="0" t="0" r="r" b="b"/>
            <a:pathLst>
              <a:path w="18" h="11">
                <a:moveTo>
                  <a:pt x="15" y="4"/>
                </a:moveTo>
                <a:lnTo>
                  <a:pt x="0" y="0"/>
                </a:lnTo>
                <a:lnTo>
                  <a:pt x="4" y="8"/>
                </a:lnTo>
                <a:lnTo>
                  <a:pt x="18" y="11"/>
                </a:lnTo>
                <a:lnTo>
                  <a:pt x="15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2" name="Freeform 334"/>
          <p:cNvSpPr>
            <a:spLocks/>
          </p:cNvSpPr>
          <p:nvPr/>
        </p:nvSpPr>
        <p:spPr bwMode="auto">
          <a:xfrm>
            <a:off x="5624513" y="4743450"/>
            <a:ext cx="28575" cy="15875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0"/>
              </a:cxn>
              <a:cxn ang="0">
                <a:pos x="15" y="3"/>
              </a:cxn>
            </a:cxnLst>
            <a:rect l="0" t="0" r="r" b="b"/>
            <a:pathLst>
              <a:path w="18" h="10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0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3" name="Freeform 335"/>
          <p:cNvSpPr>
            <a:spLocks/>
          </p:cNvSpPr>
          <p:nvPr/>
        </p:nvSpPr>
        <p:spPr bwMode="auto">
          <a:xfrm>
            <a:off x="5561013" y="4730750"/>
            <a:ext cx="23812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4" y="8"/>
              </a:cxn>
              <a:cxn ang="0">
                <a:pos x="15" y="11"/>
              </a:cxn>
              <a:cxn ang="0">
                <a:pos x="11" y="4"/>
              </a:cxn>
            </a:cxnLst>
            <a:rect l="0" t="0" r="r" b="b"/>
            <a:pathLst>
              <a:path w="15" h="11">
                <a:moveTo>
                  <a:pt x="11" y="4"/>
                </a:moveTo>
                <a:lnTo>
                  <a:pt x="0" y="0"/>
                </a:lnTo>
                <a:lnTo>
                  <a:pt x="4" y="8"/>
                </a:lnTo>
                <a:lnTo>
                  <a:pt x="15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4" name="Freeform 336"/>
          <p:cNvSpPr>
            <a:spLocks/>
          </p:cNvSpPr>
          <p:nvPr/>
        </p:nvSpPr>
        <p:spPr bwMode="auto">
          <a:xfrm>
            <a:off x="5549900" y="4725988"/>
            <a:ext cx="28575" cy="17462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3"/>
              </a:cxn>
            </a:cxnLst>
            <a:rect l="0" t="0" r="r" b="b"/>
            <a:pathLst>
              <a:path w="18" h="11">
                <a:moveTo>
                  <a:pt x="14" y="3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5" name="Freeform 337"/>
          <p:cNvSpPr>
            <a:spLocks/>
          </p:cNvSpPr>
          <p:nvPr/>
        </p:nvSpPr>
        <p:spPr bwMode="auto">
          <a:xfrm>
            <a:off x="5257800" y="4724400"/>
            <a:ext cx="28575" cy="17463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3"/>
              </a:cxn>
            </a:cxnLst>
            <a:rect l="0" t="0" r="r" b="b"/>
            <a:pathLst>
              <a:path w="18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6" name="Freeform 338"/>
          <p:cNvSpPr>
            <a:spLocks/>
          </p:cNvSpPr>
          <p:nvPr/>
        </p:nvSpPr>
        <p:spPr bwMode="auto">
          <a:xfrm>
            <a:off x="5416550" y="4691063"/>
            <a:ext cx="28575" cy="17462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3"/>
              </a:cxn>
            </a:cxnLst>
            <a:rect l="0" t="0" r="r" b="b"/>
            <a:pathLst>
              <a:path w="18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7" name="Freeform 339"/>
          <p:cNvSpPr>
            <a:spLocks/>
          </p:cNvSpPr>
          <p:nvPr/>
        </p:nvSpPr>
        <p:spPr bwMode="auto">
          <a:xfrm>
            <a:off x="5348288" y="4673600"/>
            <a:ext cx="28575" cy="17463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8" name="Freeform 340"/>
          <p:cNvSpPr>
            <a:spLocks/>
          </p:cNvSpPr>
          <p:nvPr/>
        </p:nvSpPr>
        <p:spPr bwMode="auto">
          <a:xfrm>
            <a:off x="5289550" y="4656138"/>
            <a:ext cx="28575" cy="17462"/>
          </a:xfrm>
          <a:custGeom>
            <a:avLst/>
            <a:gdLst/>
            <a:ahLst/>
            <a:cxnLst>
              <a:cxn ang="0">
                <a:pos x="15" y="4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4"/>
              </a:cxn>
            </a:cxnLst>
            <a:rect l="0" t="0" r="r" b="b"/>
            <a:pathLst>
              <a:path w="18" h="11">
                <a:moveTo>
                  <a:pt x="15" y="4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9" name="Freeform 341"/>
          <p:cNvSpPr>
            <a:spLocks/>
          </p:cNvSpPr>
          <p:nvPr/>
        </p:nvSpPr>
        <p:spPr bwMode="auto">
          <a:xfrm>
            <a:off x="5221288" y="4638675"/>
            <a:ext cx="28575" cy="17463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0" name="Freeform 342"/>
          <p:cNvSpPr>
            <a:spLocks/>
          </p:cNvSpPr>
          <p:nvPr/>
        </p:nvSpPr>
        <p:spPr bwMode="auto">
          <a:xfrm>
            <a:off x="5157788" y="4616450"/>
            <a:ext cx="28575" cy="15875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3" y="7"/>
              </a:cxn>
              <a:cxn ang="0">
                <a:pos x="18" y="10"/>
              </a:cxn>
              <a:cxn ang="0">
                <a:pos x="14" y="3"/>
              </a:cxn>
            </a:cxnLst>
            <a:rect l="0" t="0" r="r" b="b"/>
            <a:pathLst>
              <a:path w="18" h="10">
                <a:moveTo>
                  <a:pt x="14" y="3"/>
                </a:moveTo>
                <a:lnTo>
                  <a:pt x="0" y="0"/>
                </a:lnTo>
                <a:lnTo>
                  <a:pt x="3" y="7"/>
                </a:lnTo>
                <a:lnTo>
                  <a:pt x="18" y="10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1" name="Freeform 343"/>
          <p:cNvSpPr>
            <a:spLocks/>
          </p:cNvSpPr>
          <p:nvPr/>
        </p:nvSpPr>
        <p:spPr bwMode="auto">
          <a:xfrm>
            <a:off x="5087938" y="4598988"/>
            <a:ext cx="28575" cy="17462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4" y="3"/>
              </a:cxn>
            </a:cxnLst>
            <a:rect l="0" t="0" r="r" b="b"/>
            <a:pathLst>
              <a:path w="18" h="11">
                <a:moveTo>
                  <a:pt x="14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2" name="Freeform 344"/>
          <p:cNvSpPr>
            <a:spLocks/>
          </p:cNvSpPr>
          <p:nvPr/>
        </p:nvSpPr>
        <p:spPr bwMode="auto">
          <a:xfrm>
            <a:off x="5076825" y="4592638"/>
            <a:ext cx="28575" cy="17462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3" name="Freeform 345"/>
          <p:cNvSpPr>
            <a:spLocks/>
          </p:cNvSpPr>
          <p:nvPr/>
        </p:nvSpPr>
        <p:spPr bwMode="auto">
          <a:xfrm>
            <a:off x="5006975" y="4575175"/>
            <a:ext cx="28575" cy="17463"/>
          </a:xfrm>
          <a:custGeom>
            <a:avLst/>
            <a:gdLst/>
            <a:ahLst/>
            <a:cxnLst>
              <a:cxn ang="0">
                <a:pos x="15" y="4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4"/>
              </a:cxn>
            </a:cxnLst>
            <a:rect l="0" t="0" r="r" b="b"/>
            <a:pathLst>
              <a:path w="18" h="11">
                <a:moveTo>
                  <a:pt x="15" y="4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4" name="Freeform 346"/>
          <p:cNvSpPr>
            <a:spLocks/>
          </p:cNvSpPr>
          <p:nvPr/>
        </p:nvSpPr>
        <p:spPr bwMode="auto">
          <a:xfrm>
            <a:off x="4943475" y="4552950"/>
            <a:ext cx="28575" cy="15875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0"/>
              </a:cxn>
              <a:cxn ang="0">
                <a:pos x="15" y="3"/>
              </a:cxn>
            </a:cxnLst>
            <a:rect l="0" t="0" r="r" b="b"/>
            <a:pathLst>
              <a:path w="18" h="10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0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5" name="Freeform 347"/>
          <p:cNvSpPr>
            <a:spLocks/>
          </p:cNvSpPr>
          <p:nvPr/>
        </p:nvSpPr>
        <p:spPr bwMode="auto">
          <a:xfrm>
            <a:off x="4873625" y="4535488"/>
            <a:ext cx="30163" cy="17462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9" y="11"/>
              </a:cxn>
              <a:cxn ang="0">
                <a:pos x="15" y="3"/>
              </a:cxn>
            </a:cxnLst>
            <a:rect l="0" t="0" r="r" b="b"/>
            <a:pathLst>
              <a:path w="19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9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6" name="Freeform 348"/>
          <p:cNvSpPr>
            <a:spLocks/>
          </p:cNvSpPr>
          <p:nvPr/>
        </p:nvSpPr>
        <p:spPr bwMode="auto">
          <a:xfrm>
            <a:off x="4816475" y="4518025"/>
            <a:ext cx="28575" cy="17463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3"/>
              </a:cxn>
            </a:cxnLst>
            <a:rect l="0" t="0" r="r" b="b"/>
            <a:pathLst>
              <a:path w="18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7" name="Freeform 349"/>
          <p:cNvSpPr>
            <a:spLocks/>
          </p:cNvSpPr>
          <p:nvPr/>
        </p:nvSpPr>
        <p:spPr bwMode="auto">
          <a:xfrm>
            <a:off x="4752975" y="4494213"/>
            <a:ext cx="28575" cy="17462"/>
          </a:xfrm>
          <a:custGeom>
            <a:avLst/>
            <a:gdLst/>
            <a:ahLst/>
            <a:cxnLst>
              <a:cxn ang="0">
                <a:pos x="15" y="4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5" y="4"/>
              </a:cxn>
            </a:cxnLst>
            <a:rect l="0" t="0" r="r" b="b"/>
            <a:pathLst>
              <a:path w="18" h="11">
                <a:moveTo>
                  <a:pt x="15" y="4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5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8" name="Freeform 350"/>
          <p:cNvSpPr>
            <a:spLocks/>
          </p:cNvSpPr>
          <p:nvPr/>
        </p:nvSpPr>
        <p:spPr bwMode="auto">
          <a:xfrm>
            <a:off x="4683125" y="4471988"/>
            <a:ext cx="30163" cy="17462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0" y="0"/>
              </a:cxn>
              <a:cxn ang="0">
                <a:pos x="4" y="7"/>
              </a:cxn>
              <a:cxn ang="0">
                <a:pos x="19" y="11"/>
              </a:cxn>
              <a:cxn ang="0">
                <a:pos x="15" y="3"/>
              </a:cxn>
            </a:cxnLst>
            <a:rect l="0" t="0" r="r" b="b"/>
            <a:pathLst>
              <a:path w="19" h="11">
                <a:moveTo>
                  <a:pt x="15" y="3"/>
                </a:moveTo>
                <a:lnTo>
                  <a:pt x="0" y="0"/>
                </a:lnTo>
                <a:lnTo>
                  <a:pt x="4" y="7"/>
                </a:lnTo>
                <a:lnTo>
                  <a:pt x="19" y="11"/>
                </a:lnTo>
                <a:lnTo>
                  <a:pt x="15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79" name="Freeform 351"/>
          <p:cNvSpPr>
            <a:spLocks/>
          </p:cNvSpPr>
          <p:nvPr/>
        </p:nvSpPr>
        <p:spPr bwMode="auto">
          <a:xfrm>
            <a:off x="4619625" y="4448175"/>
            <a:ext cx="30163" cy="23813"/>
          </a:xfrm>
          <a:custGeom>
            <a:avLst/>
            <a:gdLst/>
            <a:ahLst/>
            <a:cxnLst>
              <a:cxn ang="0">
                <a:pos x="15" y="7"/>
              </a:cxn>
              <a:cxn ang="0">
                <a:pos x="0" y="0"/>
              </a:cxn>
              <a:cxn ang="0">
                <a:pos x="4" y="7"/>
              </a:cxn>
              <a:cxn ang="0">
                <a:pos x="19" y="15"/>
              </a:cxn>
              <a:cxn ang="0">
                <a:pos x="15" y="7"/>
              </a:cxn>
            </a:cxnLst>
            <a:rect l="0" t="0" r="r" b="b"/>
            <a:pathLst>
              <a:path w="19" h="15">
                <a:moveTo>
                  <a:pt x="15" y="7"/>
                </a:moveTo>
                <a:lnTo>
                  <a:pt x="0" y="0"/>
                </a:lnTo>
                <a:lnTo>
                  <a:pt x="4" y="7"/>
                </a:lnTo>
                <a:lnTo>
                  <a:pt x="19" y="15"/>
                </a:lnTo>
                <a:lnTo>
                  <a:pt x="15" y="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0" name="Freeform 352"/>
          <p:cNvSpPr>
            <a:spLocks/>
          </p:cNvSpPr>
          <p:nvPr/>
        </p:nvSpPr>
        <p:spPr bwMode="auto">
          <a:xfrm>
            <a:off x="4603750" y="4441825"/>
            <a:ext cx="28575" cy="17463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8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8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1" name="Freeform 353"/>
          <p:cNvSpPr>
            <a:spLocks/>
          </p:cNvSpPr>
          <p:nvPr/>
        </p:nvSpPr>
        <p:spPr bwMode="auto">
          <a:xfrm>
            <a:off x="4540250" y="4419600"/>
            <a:ext cx="28575" cy="17463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2" name="Freeform 354"/>
          <p:cNvSpPr>
            <a:spLocks/>
          </p:cNvSpPr>
          <p:nvPr/>
        </p:nvSpPr>
        <p:spPr bwMode="auto">
          <a:xfrm>
            <a:off x="4470400" y="4395788"/>
            <a:ext cx="28575" cy="17462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4" y="8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4" y="8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3" name="Freeform 355"/>
          <p:cNvSpPr>
            <a:spLocks/>
          </p:cNvSpPr>
          <p:nvPr/>
        </p:nvSpPr>
        <p:spPr bwMode="auto">
          <a:xfrm>
            <a:off x="4406900" y="4373563"/>
            <a:ext cx="28575" cy="17462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4" y="3"/>
              </a:cxn>
            </a:cxnLst>
            <a:rect l="0" t="0" r="r" b="b"/>
            <a:pathLst>
              <a:path w="18" h="11">
                <a:moveTo>
                  <a:pt x="14" y="3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4" name="Freeform 356"/>
          <p:cNvSpPr>
            <a:spLocks/>
          </p:cNvSpPr>
          <p:nvPr/>
        </p:nvSpPr>
        <p:spPr bwMode="auto">
          <a:xfrm>
            <a:off x="4349750" y="4349750"/>
            <a:ext cx="28575" cy="17463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8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8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5" name="Freeform 357"/>
          <p:cNvSpPr>
            <a:spLocks/>
          </p:cNvSpPr>
          <p:nvPr/>
        </p:nvSpPr>
        <p:spPr bwMode="auto">
          <a:xfrm>
            <a:off x="4286250" y="4327525"/>
            <a:ext cx="28575" cy="17463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3"/>
              </a:cxn>
            </a:cxnLst>
            <a:rect l="0" t="0" r="r" b="b"/>
            <a:pathLst>
              <a:path w="18" h="11">
                <a:moveTo>
                  <a:pt x="14" y="3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6" name="Freeform 358"/>
          <p:cNvSpPr>
            <a:spLocks/>
          </p:cNvSpPr>
          <p:nvPr/>
        </p:nvSpPr>
        <p:spPr bwMode="auto">
          <a:xfrm>
            <a:off x="4216400" y="4298950"/>
            <a:ext cx="28575" cy="22225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4" y="7"/>
              </a:cxn>
              <a:cxn ang="0">
                <a:pos x="18" y="14"/>
              </a:cxn>
              <a:cxn ang="0">
                <a:pos x="14" y="7"/>
              </a:cxn>
            </a:cxnLst>
            <a:rect l="0" t="0" r="r" b="b"/>
            <a:pathLst>
              <a:path w="18" h="14">
                <a:moveTo>
                  <a:pt x="14" y="7"/>
                </a:moveTo>
                <a:lnTo>
                  <a:pt x="0" y="0"/>
                </a:lnTo>
                <a:lnTo>
                  <a:pt x="4" y="7"/>
                </a:lnTo>
                <a:lnTo>
                  <a:pt x="18" y="14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7" name="Freeform 359"/>
          <p:cNvSpPr>
            <a:spLocks/>
          </p:cNvSpPr>
          <p:nvPr/>
        </p:nvSpPr>
        <p:spPr bwMode="auto">
          <a:xfrm>
            <a:off x="4152900" y="4275138"/>
            <a:ext cx="28575" cy="17462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4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4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8" name="Freeform 360"/>
          <p:cNvSpPr>
            <a:spLocks/>
          </p:cNvSpPr>
          <p:nvPr/>
        </p:nvSpPr>
        <p:spPr bwMode="auto">
          <a:xfrm>
            <a:off x="4124325" y="4264025"/>
            <a:ext cx="28575" cy="17463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3"/>
              </a:cxn>
            </a:cxnLst>
            <a:rect l="0" t="0" r="r" b="b"/>
            <a:pathLst>
              <a:path w="18" h="11">
                <a:moveTo>
                  <a:pt x="14" y="3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89" name="Freeform 361"/>
          <p:cNvSpPr>
            <a:spLocks/>
          </p:cNvSpPr>
          <p:nvPr/>
        </p:nvSpPr>
        <p:spPr bwMode="auto">
          <a:xfrm>
            <a:off x="4060825" y="4235450"/>
            <a:ext cx="28575" cy="22225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4"/>
              </a:cxn>
              <a:cxn ang="0">
                <a:pos x="14" y="7"/>
              </a:cxn>
            </a:cxnLst>
            <a:rect l="0" t="0" r="r" b="b"/>
            <a:pathLst>
              <a:path w="18" h="14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4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0" name="Freeform 362"/>
          <p:cNvSpPr>
            <a:spLocks/>
          </p:cNvSpPr>
          <p:nvPr/>
        </p:nvSpPr>
        <p:spPr bwMode="auto">
          <a:xfrm>
            <a:off x="3997325" y="4211638"/>
            <a:ext cx="28575" cy="17462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0" y="0"/>
              </a:cxn>
              <a:cxn ang="0">
                <a:pos x="3" y="7"/>
              </a:cxn>
              <a:cxn ang="0">
                <a:pos x="18" y="11"/>
              </a:cxn>
              <a:cxn ang="0">
                <a:pos x="14" y="4"/>
              </a:cxn>
            </a:cxnLst>
            <a:rect l="0" t="0" r="r" b="b"/>
            <a:pathLst>
              <a:path w="18" h="11">
                <a:moveTo>
                  <a:pt x="14" y="4"/>
                </a:moveTo>
                <a:lnTo>
                  <a:pt x="0" y="0"/>
                </a:lnTo>
                <a:lnTo>
                  <a:pt x="3" y="7"/>
                </a:lnTo>
                <a:lnTo>
                  <a:pt x="18" y="11"/>
                </a:lnTo>
                <a:lnTo>
                  <a:pt x="14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1" name="Freeform 363"/>
          <p:cNvSpPr>
            <a:spLocks/>
          </p:cNvSpPr>
          <p:nvPr/>
        </p:nvSpPr>
        <p:spPr bwMode="auto">
          <a:xfrm>
            <a:off x="3933825" y="4183063"/>
            <a:ext cx="22225" cy="28575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0" y="0"/>
              </a:cxn>
              <a:cxn ang="0">
                <a:pos x="3" y="11"/>
              </a:cxn>
              <a:cxn ang="0">
                <a:pos x="14" y="18"/>
              </a:cxn>
              <a:cxn ang="0">
                <a:pos x="11" y="7"/>
              </a:cxn>
            </a:cxnLst>
            <a:rect l="0" t="0" r="r" b="b"/>
            <a:pathLst>
              <a:path w="14" h="18">
                <a:moveTo>
                  <a:pt x="11" y="7"/>
                </a:moveTo>
                <a:lnTo>
                  <a:pt x="0" y="0"/>
                </a:lnTo>
                <a:lnTo>
                  <a:pt x="3" y="11"/>
                </a:lnTo>
                <a:lnTo>
                  <a:pt x="14" y="18"/>
                </a:lnTo>
                <a:lnTo>
                  <a:pt x="11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2" name="Freeform 364"/>
          <p:cNvSpPr>
            <a:spLocks/>
          </p:cNvSpPr>
          <p:nvPr/>
        </p:nvSpPr>
        <p:spPr bwMode="auto">
          <a:xfrm>
            <a:off x="3881438" y="4159250"/>
            <a:ext cx="23812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4" y="8"/>
              </a:cxn>
              <a:cxn ang="0">
                <a:pos x="15" y="11"/>
              </a:cxn>
              <a:cxn ang="0">
                <a:pos x="11" y="4"/>
              </a:cxn>
            </a:cxnLst>
            <a:rect l="0" t="0" r="r" b="b"/>
            <a:pathLst>
              <a:path w="15" h="11">
                <a:moveTo>
                  <a:pt x="11" y="4"/>
                </a:moveTo>
                <a:lnTo>
                  <a:pt x="0" y="0"/>
                </a:lnTo>
                <a:lnTo>
                  <a:pt x="4" y="8"/>
                </a:lnTo>
                <a:lnTo>
                  <a:pt x="15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3" name="Freeform 365"/>
          <p:cNvSpPr>
            <a:spLocks/>
          </p:cNvSpPr>
          <p:nvPr/>
        </p:nvSpPr>
        <p:spPr bwMode="auto">
          <a:xfrm>
            <a:off x="3817938" y="4130675"/>
            <a:ext cx="23812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4" y="7"/>
              </a:cxn>
              <a:cxn ang="0">
                <a:pos x="15" y="11"/>
              </a:cxn>
              <a:cxn ang="0">
                <a:pos x="11" y="4"/>
              </a:cxn>
            </a:cxnLst>
            <a:rect l="0" t="0" r="r" b="b"/>
            <a:pathLst>
              <a:path w="15" h="11">
                <a:moveTo>
                  <a:pt x="11" y="4"/>
                </a:moveTo>
                <a:lnTo>
                  <a:pt x="0" y="0"/>
                </a:lnTo>
                <a:lnTo>
                  <a:pt x="4" y="7"/>
                </a:lnTo>
                <a:lnTo>
                  <a:pt x="15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4" name="Freeform 366"/>
          <p:cNvSpPr>
            <a:spLocks/>
          </p:cNvSpPr>
          <p:nvPr/>
        </p:nvSpPr>
        <p:spPr bwMode="auto">
          <a:xfrm>
            <a:off x="3754438" y="4102100"/>
            <a:ext cx="23812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4" y="7"/>
              </a:cxn>
              <a:cxn ang="0">
                <a:pos x="15" y="11"/>
              </a:cxn>
              <a:cxn ang="0">
                <a:pos x="11" y="4"/>
              </a:cxn>
            </a:cxnLst>
            <a:rect l="0" t="0" r="r" b="b"/>
            <a:pathLst>
              <a:path w="15" h="11">
                <a:moveTo>
                  <a:pt x="11" y="4"/>
                </a:moveTo>
                <a:lnTo>
                  <a:pt x="0" y="0"/>
                </a:lnTo>
                <a:lnTo>
                  <a:pt x="4" y="7"/>
                </a:lnTo>
                <a:lnTo>
                  <a:pt x="15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5" name="Freeform 367"/>
          <p:cNvSpPr>
            <a:spLocks/>
          </p:cNvSpPr>
          <p:nvPr/>
        </p:nvSpPr>
        <p:spPr bwMode="auto">
          <a:xfrm>
            <a:off x="3690938" y="4073525"/>
            <a:ext cx="23812" cy="28575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0" y="0"/>
              </a:cxn>
              <a:cxn ang="0">
                <a:pos x="4" y="11"/>
              </a:cxn>
              <a:cxn ang="0">
                <a:pos x="15" y="18"/>
              </a:cxn>
              <a:cxn ang="0">
                <a:pos x="11" y="7"/>
              </a:cxn>
            </a:cxnLst>
            <a:rect l="0" t="0" r="r" b="b"/>
            <a:pathLst>
              <a:path w="15" h="18">
                <a:moveTo>
                  <a:pt x="11" y="7"/>
                </a:moveTo>
                <a:lnTo>
                  <a:pt x="0" y="0"/>
                </a:lnTo>
                <a:lnTo>
                  <a:pt x="4" y="11"/>
                </a:lnTo>
                <a:lnTo>
                  <a:pt x="15" y="18"/>
                </a:lnTo>
                <a:lnTo>
                  <a:pt x="11" y="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6" name="Freeform 368"/>
          <p:cNvSpPr>
            <a:spLocks/>
          </p:cNvSpPr>
          <p:nvPr/>
        </p:nvSpPr>
        <p:spPr bwMode="auto">
          <a:xfrm>
            <a:off x="3651250" y="4049713"/>
            <a:ext cx="28575" cy="2381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5"/>
              </a:cxn>
              <a:cxn ang="0">
                <a:pos x="14" y="7"/>
              </a:cxn>
            </a:cxnLst>
            <a:rect l="0" t="0" r="r" b="b"/>
            <a:pathLst>
              <a:path w="18" h="15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5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7" name="Freeform 369"/>
          <p:cNvSpPr>
            <a:spLocks/>
          </p:cNvSpPr>
          <p:nvPr/>
        </p:nvSpPr>
        <p:spPr bwMode="auto">
          <a:xfrm>
            <a:off x="3587750" y="4021138"/>
            <a:ext cx="28575" cy="2381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5"/>
              </a:cxn>
              <a:cxn ang="0">
                <a:pos x="14" y="7"/>
              </a:cxn>
            </a:cxnLst>
            <a:rect l="0" t="0" r="r" b="b"/>
            <a:pathLst>
              <a:path w="18" h="15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5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8" name="Freeform 370"/>
          <p:cNvSpPr>
            <a:spLocks/>
          </p:cNvSpPr>
          <p:nvPr/>
        </p:nvSpPr>
        <p:spPr bwMode="auto">
          <a:xfrm>
            <a:off x="3535363" y="3992563"/>
            <a:ext cx="28575" cy="22225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4"/>
              </a:cxn>
              <a:cxn ang="0">
                <a:pos x="14" y="7"/>
              </a:cxn>
            </a:cxnLst>
            <a:rect l="0" t="0" r="r" b="b"/>
            <a:pathLst>
              <a:path w="18" h="14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4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99" name="Freeform 371"/>
          <p:cNvSpPr>
            <a:spLocks/>
          </p:cNvSpPr>
          <p:nvPr/>
        </p:nvSpPr>
        <p:spPr bwMode="auto">
          <a:xfrm>
            <a:off x="3471863" y="3963988"/>
            <a:ext cx="28575" cy="22225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4"/>
              </a:cxn>
              <a:cxn ang="0">
                <a:pos x="14" y="7"/>
              </a:cxn>
            </a:cxnLst>
            <a:rect l="0" t="0" r="r" b="b"/>
            <a:pathLst>
              <a:path w="18" h="14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4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0" name="Freeform 372"/>
          <p:cNvSpPr>
            <a:spLocks/>
          </p:cNvSpPr>
          <p:nvPr/>
        </p:nvSpPr>
        <p:spPr bwMode="auto">
          <a:xfrm>
            <a:off x="3430588" y="3933825"/>
            <a:ext cx="6350" cy="17463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0" y="0"/>
              </a:cxn>
              <a:cxn ang="0">
                <a:pos x="0" y="8"/>
              </a:cxn>
              <a:cxn ang="0">
                <a:pos x="4" y="11"/>
              </a:cxn>
              <a:cxn ang="0">
                <a:pos x="4" y="4"/>
              </a:cxn>
            </a:cxnLst>
            <a:rect l="0" t="0" r="r" b="b"/>
            <a:pathLst>
              <a:path w="4" h="11">
                <a:moveTo>
                  <a:pt x="4" y="4"/>
                </a:moveTo>
                <a:lnTo>
                  <a:pt x="0" y="0"/>
                </a:lnTo>
                <a:lnTo>
                  <a:pt x="0" y="8"/>
                </a:lnTo>
                <a:lnTo>
                  <a:pt x="4" y="11"/>
                </a:lnTo>
                <a:lnTo>
                  <a:pt x="4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1" name="Freeform 373"/>
          <p:cNvSpPr>
            <a:spLocks/>
          </p:cNvSpPr>
          <p:nvPr/>
        </p:nvSpPr>
        <p:spPr bwMode="auto">
          <a:xfrm>
            <a:off x="3419475" y="3933825"/>
            <a:ext cx="23813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4" y="8"/>
              </a:cxn>
              <a:cxn ang="0">
                <a:pos x="15" y="11"/>
              </a:cxn>
              <a:cxn ang="0">
                <a:pos x="11" y="4"/>
              </a:cxn>
            </a:cxnLst>
            <a:rect l="0" t="0" r="r" b="b"/>
            <a:pathLst>
              <a:path w="15" h="11">
                <a:moveTo>
                  <a:pt x="11" y="4"/>
                </a:moveTo>
                <a:lnTo>
                  <a:pt x="0" y="0"/>
                </a:lnTo>
                <a:lnTo>
                  <a:pt x="4" y="8"/>
                </a:lnTo>
                <a:lnTo>
                  <a:pt x="15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2" name="Freeform 374"/>
          <p:cNvSpPr>
            <a:spLocks/>
          </p:cNvSpPr>
          <p:nvPr/>
        </p:nvSpPr>
        <p:spPr bwMode="auto">
          <a:xfrm>
            <a:off x="3362325" y="3900488"/>
            <a:ext cx="22225" cy="28575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0" y="0"/>
              </a:cxn>
              <a:cxn ang="0">
                <a:pos x="3" y="11"/>
              </a:cxn>
              <a:cxn ang="0">
                <a:pos x="14" y="18"/>
              </a:cxn>
              <a:cxn ang="0">
                <a:pos x="11" y="7"/>
              </a:cxn>
            </a:cxnLst>
            <a:rect l="0" t="0" r="r" b="b"/>
            <a:pathLst>
              <a:path w="14" h="18">
                <a:moveTo>
                  <a:pt x="11" y="7"/>
                </a:moveTo>
                <a:lnTo>
                  <a:pt x="0" y="0"/>
                </a:lnTo>
                <a:lnTo>
                  <a:pt x="3" y="11"/>
                </a:lnTo>
                <a:lnTo>
                  <a:pt x="14" y="18"/>
                </a:lnTo>
                <a:lnTo>
                  <a:pt x="11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3" name="Freeform 375"/>
          <p:cNvSpPr>
            <a:spLocks/>
          </p:cNvSpPr>
          <p:nvPr/>
        </p:nvSpPr>
        <p:spPr bwMode="auto">
          <a:xfrm>
            <a:off x="3298825" y="3870325"/>
            <a:ext cx="22225" cy="17463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3" y="8"/>
              </a:cxn>
              <a:cxn ang="0">
                <a:pos x="14" y="11"/>
              </a:cxn>
              <a:cxn ang="0">
                <a:pos x="11" y="4"/>
              </a:cxn>
            </a:cxnLst>
            <a:rect l="0" t="0" r="r" b="b"/>
            <a:pathLst>
              <a:path w="14" h="11">
                <a:moveTo>
                  <a:pt x="11" y="4"/>
                </a:moveTo>
                <a:lnTo>
                  <a:pt x="0" y="0"/>
                </a:lnTo>
                <a:lnTo>
                  <a:pt x="3" y="8"/>
                </a:lnTo>
                <a:lnTo>
                  <a:pt x="14" y="11"/>
                </a:lnTo>
                <a:lnTo>
                  <a:pt x="11" y="4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4" name="Freeform 376"/>
          <p:cNvSpPr>
            <a:spLocks/>
          </p:cNvSpPr>
          <p:nvPr/>
        </p:nvSpPr>
        <p:spPr bwMode="auto">
          <a:xfrm>
            <a:off x="3235325" y="3836988"/>
            <a:ext cx="28575" cy="22225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3" y="7"/>
              </a:cxn>
              <a:cxn ang="0">
                <a:pos x="18" y="14"/>
              </a:cxn>
              <a:cxn ang="0">
                <a:pos x="14" y="7"/>
              </a:cxn>
            </a:cxnLst>
            <a:rect l="0" t="0" r="r" b="b"/>
            <a:pathLst>
              <a:path w="18" h="14">
                <a:moveTo>
                  <a:pt x="14" y="7"/>
                </a:moveTo>
                <a:lnTo>
                  <a:pt x="0" y="0"/>
                </a:lnTo>
                <a:lnTo>
                  <a:pt x="3" y="7"/>
                </a:lnTo>
                <a:lnTo>
                  <a:pt x="18" y="14"/>
                </a:lnTo>
                <a:lnTo>
                  <a:pt x="14" y="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5" name="Freeform 377"/>
          <p:cNvSpPr>
            <a:spLocks/>
          </p:cNvSpPr>
          <p:nvPr/>
        </p:nvSpPr>
        <p:spPr bwMode="auto">
          <a:xfrm>
            <a:off x="3194050" y="3808413"/>
            <a:ext cx="6350" cy="15875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0"/>
              </a:cxn>
              <a:cxn ang="0">
                <a:pos x="0" y="7"/>
              </a:cxn>
              <a:cxn ang="0">
                <a:pos x="4" y="10"/>
              </a:cxn>
              <a:cxn ang="0">
                <a:pos x="4" y="3"/>
              </a:cxn>
            </a:cxnLst>
            <a:rect l="0" t="0" r="r" b="b"/>
            <a:pathLst>
              <a:path w="4" h="10">
                <a:moveTo>
                  <a:pt x="4" y="3"/>
                </a:moveTo>
                <a:lnTo>
                  <a:pt x="0" y="0"/>
                </a:lnTo>
                <a:lnTo>
                  <a:pt x="0" y="7"/>
                </a:lnTo>
                <a:lnTo>
                  <a:pt x="4" y="10"/>
                </a:lnTo>
                <a:lnTo>
                  <a:pt x="4" y="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6" name="Freeform 378"/>
          <p:cNvSpPr>
            <a:spLocks/>
          </p:cNvSpPr>
          <p:nvPr/>
        </p:nvSpPr>
        <p:spPr bwMode="auto">
          <a:xfrm>
            <a:off x="5965825" y="4864100"/>
            <a:ext cx="85725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3" y="7"/>
              </a:cxn>
              <a:cxn ang="0">
                <a:pos x="54" y="18"/>
              </a:cxn>
              <a:cxn ang="0">
                <a:pos x="51" y="11"/>
              </a:cxn>
            </a:cxnLst>
            <a:rect l="0" t="0" r="r" b="b"/>
            <a:pathLst>
              <a:path w="54" h="18">
                <a:moveTo>
                  <a:pt x="51" y="11"/>
                </a:moveTo>
                <a:lnTo>
                  <a:pt x="0" y="0"/>
                </a:lnTo>
                <a:lnTo>
                  <a:pt x="3" y="7"/>
                </a:lnTo>
                <a:lnTo>
                  <a:pt x="54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7" name="Freeform 379"/>
          <p:cNvSpPr>
            <a:spLocks/>
          </p:cNvSpPr>
          <p:nvPr/>
        </p:nvSpPr>
        <p:spPr bwMode="auto">
          <a:xfrm>
            <a:off x="5838825" y="4840288"/>
            <a:ext cx="85725" cy="30162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3" y="8"/>
              </a:cxn>
              <a:cxn ang="0">
                <a:pos x="54" y="19"/>
              </a:cxn>
              <a:cxn ang="0">
                <a:pos x="51" y="11"/>
              </a:cxn>
            </a:cxnLst>
            <a:rect l="0" t="0" r="r" b="b"/>
            <a:pathLst>
              <a:path w="54" h="19">
                <a:moveTo>
                  <a:pt x="51" y="11"/>
                </a:moveTo>
                <a:lnTo>
                  <a:pt x="0" y="0"/>
                </a:lnTo>
                <a:lnTo>
                  <a:pt x="3" y="8"/>
                </a:lnTo>
                <a:lnTo>
                  <a:pt x="54" y="19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8" name="Freeform 380"/>
          <p:cNvSpPr>
            <a:spLocks/>
          </p:cNvSpPr>
          <p:nvPr/>
        </p:nvSpPr>
        <p:spPr bwMode="auto">
          <a:xfrm>
            <a:off x="5716588" y="4818063"/>
            <a:ext cx="87312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4" y="7"/>
              </a:cxn>
              <a:cxn ang="0">
                <a:pos x="55" y="18"/>
              </a:cxn>
              <a:cxn ang="0">
                <a:pos x="51" y="11"/>
              </a:cxn>
            </a:cxnLst>
            <a:rect l="0" t="0" r="r" b="b"/>
            <a:pathLst>
              <a:path w="55" h="18">
                <a:moveTo>
                  <a:pt x="51" y="11"/>
                </a:moveTo>
                <a:lnTo>
                  <a:pt x="0" y="0"/>
                </a:lnTo>
                <a:lnTo>
                  <a:pt x="4" y="7"/>
                </a:lnTo>
                <a:lnTo>
                  <a:pt x="55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09" name="Freeform 381"/>
          <p:cNvSpPr>
            <a:spLocks/>
          </p:cNvSpPr>
          <p:nvPr/>
        </p:nvSpPr>
        <p:spPr bwMode="auto">
          <a:xfrm>
            <a:off x="5589588" y="4794250"/>
            <a:ext cx="87312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4" y="8"/>
              </a:cxn>
              <a:cxn ang="0">
                <a:pos x="55" y="18"/>
              </a:cxn>
              <a:cxn ang="0">
                <a:pos x="51" y="11"/>
              </a:cxn>
            </a:cxnLst>
            <a:rect l="0" t="0" r="r" b="b"/>
            <a:pathLst>
              <a:path w="55" h="18">
                <a:moveTo>
                  <a:pt x="51" y="11"/>
                </a:moveTo>
                <a:lnTo>
                  <a:pt x="0" y="0"/>
                </a:lnTo>
                <a:lnTo>
                  <a:pt x="4" y="8"/>
                </a:lnTo>
                <a:lnTo>
                  <a:pt x="55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0" name="Freeform 382"/>
          <p:cNvSpPr>
            <a:spLocks/>
          </p:cNvSpPr>
          <p:nvPr/>
        </p:nvSpPr>
        <p:spPr bwMode="auto">
          <a:xfrm>
            <a:off x="5491163" y="4772025"/>
            <a:ext cx="87312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4" y="7"/>
              </a:cxn>
              <a:cxn ang="0">
                <a:pos x="55" y="18"/>
              </a:cxn>
              <a:cxn ang="0">
                <a:pos x="51" y="11"/>
              </a:cxn>
            </a:cxnLst>
            <a:rect l="0" t="0" r="r" b="b"/>
            <a:pathLst>
              <a:path w="55" h="18">
                <a:moveTo>
                  <a:pt x="51" y="11"/>
                </a:moveTo>
                <a:lnTo>
                  <a:pt x="0" y="0"/>
                </a:lnTo>
                <a:lnTo>
                  <a:pt x="4" y="7"/>
                </a:lnTo>
                <a:lnTo>
                  <a:pt x="55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1" name="Freeform 383"/>
          <p:cNvSpPr>
            <a:spLocks/>
          </p:cNvSpPr>
          <p:nvPr/>
        </p:nvSpPr>
        <p:spPr bwMode="auto">
          <a:xfrm>
            <a:off x="5364163" y="4748213"/>
            <a:ext cx="87312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4" y="7"/>
              </a:cxn>
              <a:cxn ang="0">
                <a:pos x="55" y="18"/>
              </a:cxn>
              <a:cxn ang="0">
                <a:pos x="51" y="11"/>
              </a:cxn>
            </a:cxnLst>
            <a:rect l="0" t="0" r="r" b="b"/>
            <a:pathLst>
              <a:path w="55" h="18">
                <a:moveTo>
                  <a:pt x="51" y="11"/>
                </a:moveTo>
                <a:lnTo>
                  <a:pt x="0" y="0"/>
                </a:lnTo>
                <a:lnTo>
                  <a:pt x="4" y="7"/>
                </a:lnTo>
                <a:lnTo>
                  <a:pt x="55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2" name="Freeform 384"/>
          <p:cNvSpPr>
            <a:spLocks/>
          </p:cNvSpPr>
          <p:nvPr/>
        </p:nvSpPr>
        <p:spPr bwMode="auto">
          <a:xfrm>
            <a:off x="5249863" y="4725988"/>
            <a:ext cx="85725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3" y="7"/>
              </a:cxn>
              <a:cxn ang="0">
                <a:pos x="54" y="18"/>
              </a:cxn>
              <a:cxn ang="0">
                <a:pos x="51" y="11"/>
              </a:cxn>
            </a:cxnLst>
            <a:rect l="0" t="0" r="r" b="b"/>
            <a:pathLst>
              <a:path w="54" h="18">
                <a:moveTo>
                  <a:pt x="51" y="11"/>
                </a:moveTo>
                <a:lnTo>
                  <a:pt x="0" y="0"/>
                </a:lnTo>
                <a:lnTo>
                  <a:pt x="3" y="7"/>
                </a:lnTo>
                <a:lnTo>
                  <a:pt x="54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3" name="Freeform 385"/>
          <p:cNvSpPr>
            <a:spLocks/>
          </p:cNvSpPr>
          <p:nvPr/>
        </p:nvSpPr>
        <p:spPr bwMode="auto">
          <a:xfrm>
            <a:off x="5122863" y="4695825"/>
            <a:ext cx="85725" cy="30163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3" y="8"/>
              </a:cxn>
              <a:cxn ang="0">
                <a:pos x="54" y="19"/>
              </a:cxn>
              <a:cxn ang="0">
                <a:pos x="51" y="11"/>
              </a:cxn>
            </a:cxnLst>
            <a:rect l="0" t="0" r="r" b="b"/>
            <a:pathLst>
              <a:path w="54" h="19">
                <a:moveTo>
                  <a:pt x="51" y="11"/>
                </a:moveTo>
                <a:lnTo>
                  <a:pt x="0" y="0"/>
                </a:lnTo>
                <a:lnTo>
                  <a:pt x="3" y="8"/>
                </a:lnTo>
                <a:lnTo>
                  <a:pt x="54" y="19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4" name="Freeform 386"/>
          <p:cNvSpPr>
            <a:spLocks/>
          </p:cNvSpPr>
          <p:nvPr/>
        </p:nvSpPr>
        <p:spPr bwMode="auto">
          <a:xfrm>
            <a:off x="5018088" y="4673600"/>
            <a:ext cx="87312" cy="28575"/>
          </a:xfrm>
          <a:custGeom>
            <a:avLst/>
            <a:gdLst/>
            <a:ahLst/>
            <a:cxnLst>
              <a:cxn ang="0">
                <a:pos x="51" y="11"/>
              </a:cxn>
              <a:cxn ang="0">
                <a:pos x="0" y="0"/>
              </a:cxn>
              <a:cxn ang="0">
                <a:pos x="4" y="7"/>
              </a:cxn>
              <a:cxn ang="0">
                <a:pos x="55" y="18"/>
              </a:cxn>
              <a:cxn ang="0">
                <a:pos x="51" y="11"/>
              </a:cxn>
            </a:cxnLst>
            <a:rect l="0" t="0" r="r" b="b"/>
            <a:pathLst>
              <a:path w="55" h="18">
                <a:moveTo>
                  <a:pt x="51" y="11"/>
                </a:moveTo>
                <a:lnTo>
                  <a:pt x="0" y="0"/>
                </a:lnTo>
                <a:lnTo>
                  <a:pt x="4" y="7"/>
                </a:lnTo>
                <a:lnTo>
                  <a:pt x="55" y="18"/>
                </a:lnTo>
                <a:lnTo>
                  <a:pt x="51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5" name="Freeform 387"/>
          <p:cNvSpPr>
            <a:spLocks/>
          </p:cNvSpPr>
          <p:nvPr/>
        </p:nvSpPr>
        <p:spPr bwMode="auto">
          <a:xfrm>
            <a:off x="4897438" y="4645025"/>
            <a:ext cx="80962" cy="28575"/>
          </a:xfrm>
          <a:custGeom>
            <a:avLst/>
            <a:gdLst/>
            <a:ahLst/>
            <a:cxnLst>
              <a:cxn ang="0">
                <a:pos x="47" y="11"/>
              </a:cxn>
              <a:cxn ang="0">
                <a:pos x="0" y="0"/>
              </a:cxn>
              <a:cxn ang="0">
                <a:pos x="4" y="7"/>
              </a:cxn>
              <a:cxn ang="0">
                <a:pos x="51" y="18"/>
              </a:cxn>
              <a:cxn ang="0">
                <a:pos x="47" y="11"/>
              </a:cxn>
            </a:cxnLst>
            <a:rect l="0" t="0" r="r" b="b"/>
            <a:pathLst>
              <a:path w="51" h="18">
                <a:moveTo>
                  <a:pt x="47" y="11"/>
                </a:moveTo>
                <a:lnTo>
                  <a:pt x="0" y="0"/>
                </a:lnTo>
                <a:lnTo>
                  <a:pt x="4" y="7"/>
                </a:lnTo>
                <a:lnTo>
                  <a:pt x="51" y="18"/>
                </a:lnTo>
                <a:lnTo>
                  <a:pt x="4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6" name="Freeform 388"/>
          <p:cNvSpPr>
            <a:spLocks/>
          </p:cNvSpPr>
          <p:nvPr/>
        </p:nvSpPr>
        <p:spPr bwMode="auto">
          <a:xfrm>
            <a:off x="4781550" y="4610100"/>
            <a:ext cx="87313" cy="34925"/>
          </a:xfrm>
          <a:custGeom>
            <a:avLst/>
            <a:gdLst/>
            <a:ahLst/>
            <a:cxnLst>
              <a:cxn ang="0">
                <a:pos x="51" y="14"/>
              </a:cxn>
              <a:cxn ang="0">
                <a:pos x="0" y="0"/>
              </a:cxn>
              <a:cxn ang="0">
                <a:pos x="4" y="7"/>
              </a:cxn>
              <a:cxn ang="0">
                <a:pos x="55" y="22"/>
              </a:cxn>
              <a:cxn ang="0">
                <a:pos x="51" y="14"/>
              </a:cxn>
            </a:cxnLst>
            <a:rect l="0" t="0" r="r" b="b"/>
            <a:pathLst>
              <a:path w="55" h="22">
                <a:moveTo>
                  <a:pt x="51" y="14"/>
                </a:moveTo>
                <a:lnTo>
                  <a:pt x="0" y="0"/>
                </a:lnTo>
                <a:lnTo>
                  <a:pt x="4" y="7"/>
                </a:lnTo>
                <a:lnTo>
                  <a:pt x="55" y="22"/>
                </a:lnTo>
                <a:lnTo>
                  <a:pt x="51" y="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7" name="Freeform 389"/>
          <p:cNvSpPr>
            <a:spLocks/>
          </p:cNvSpPr>
          <p:nvPr/>
        </p:nvSpPr>
        <p:spPr bwMode="auto">
          <a:xfrm>
            <a:off x="4660900" y="4581525"/>
            <a:ext cx="80963" cy="28575"/>
          </a:xfrm>
          <a:custGeom>
            <a:avLst/>
            <a:gdLst/>
            <a:ahLst/>
            <a:cxnLst>
              <a:cxn ang="0">
                <a:pos x="47" y="11"/>
              </a:cxn>
              <a:cxn ang="0">
                <a:pos x="0" y="0"/>
              </a:cxn>
              <a:cxn ang="0">
                <a:pos x="4" y="7"/>
              </a:cxn>
              <a:cxn ang="0">
                <a:pos x="51" y="18"/>
              </a:cxn>
              <a:cxn ang="0">
                <a:pos x="47" y="11"/>
              </a:cxn>
            </a:cxnLst>
            <a:rect l="0" t="0" r="r" b="b"/>
            <a:pathLst>
              <a:path w="51" h="18">
                <a:moveTo>
                  <a:pt x="47" y="11"/>
                </a:moveTo>
                <a:lnTo>
                  <a:pt x="0" y="0"/>
                </a:lnTo>
                <a:lnTo>
                  <a:pt x="4" y="7"/>
                </a:lnTo>
                <a:lnTo>
                  <a:pt x="51" y="18"/>
                </a:lnTo>
                <a:lnTo>
                  <a:pt x="4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8" name="Freeform 390"/>
          <p:cNvSpPr>
            <a:spLocks/>
          </p:cNvSpPr>
          <p:nvPr/>
        </p:nvSpPr>
        <p:spPr bwMode="auto">
          <a:xfrm>
            <a:off x="4545013" y="4546600"/>
            <a:ext cx="87312" cy="34925"/>
          </a:xfrm>
          <a:custGeom>
            <a:avLst/>
            <a:gdLst/>
            <a:ahLst/>
            <a:cxnLst>
              <a:cxn ang="0">
                <a:pos x="51" y="14"/>
              </a:cxn>
              <a:cxn ang="0">
                <a:pos x="0" y="0"/>
              </a:cxn>
              <a:cxn ang="0">
                <a:pos x="4" y="7"/>
              </a:cxn>
              <a:cxn ang="0">
                <a:pos x="55" y="22"/>
              </a:cxn>
              <a:cxn ang="0">
                <a:pos x="51" y="14"/>
              </a:cxn>
            </a:cxnLst>
            <a:rect l="0" t="0" r="r" b="b"/>
            <a:pathLst>
              <a:path w="55" h="22">
                <a:moveTo>
                  <a:pt x="51" y="14"/>
                </a:moveTo>
                <a:lnTo>
                  <a:pt x="0" y="0"/>
                </a:lnTo>
                <a:lnTo>
                  <a:pt x="4" y="7"/>
                </a:lnTo>
                <a:lnTo>
                  <a:pt x="55" y="22"/>
                </a:lnTo>
                <a:lnTo>
                  <a:pt x="51" y="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19" name="Freeform 391"/>
          <p:cNvSpPr>
            <a:spLocks/>
          </p:cNvSpPr>
          <p:nvPr/>
        </p:nvSpPr>
        <p:spPr bwMode="auto">
          <a:xfrm>
            <a:off x="4424363" y="4511675"/>
            <a:ext cx="80962" cy="34925"/>
          </a:xfrm>
          <a:custGeom>
            <a:avLst/>
            <a:gdLst/>
            <a:ahLst/>
            <a:cxnLst>
              <a:cxn ang="0">
                <a:pos x="47" y="15"/>
              </a:cxn>
              <a:cxn ang="0">
                <a:pos x="0" y="0"/>
              </a:cxn>
              <a:cxn ang="0">
                <a:pos x="3" y="7"/>
              </a:cxn>
              <a:cxn ang="0">
                <a:pos x="51" y="22"/>
              </a:cxn>
              <a:cxn ang="0">
                <a:pos x="47" y="15"/>
              </a:cxn>
            </a:cxnLst>
            <a:rect l="0" t="0" r="r" b="b"/>
            <a:pathLst>
              <a:path w="51" h="22">
                <a:moveTo>
                  <a:pt x="47" y="15"/>
                </a:moveTo>
                <a:lnTo>
                  <a:pt x="0" y="0"/>
                </a:lnTo>
                <a:lnTo>
                  <a:pt x="3" y="7"/>
                </a:lnTo>
                <a:lnTo>
                  <a:pt x="51" y="22"/>
                </a:lnTo>
                <a:lnTo>
                  <a:pt x="47" y="1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0" name="Freeform 392"/>
          <p:cNvSpPr>
            <a:spLocks/>
          </p:cNvSpPr>
          <p:nvPr/>
        </p:nvSpPr>
        <p:spPr bwMode="auto">
          <a:xfrm>
            <a:off x="4378325" y="4494213"/>
            <a:ext cx="4763" cy="17462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0" y="0"/>
              </a:cxn>
              <a:cxn ang="0">
                <a:pos x="0" y="7"/>
              </a:cxn>
              <a:cxn ang="0">
                <a:pos x="3" y="11"/>
              </a:cxn>
              <a:cxn ang="0">
                <a:pos x="3" y="4"/>
              </a:cxn>
            </a:cxnLst>
            <a:rect l="0" t="0" r="r" b="b"/>
            <a:pathLst>
              <a:path w="3" h="11">
                <a:moveTo>
                  <a:pt x="3" y="4"/>
                </a:moveTo>
                <a:lnTo>
                  <a:pt x="0" y="0"/>
                </a:lnTo>
                <a:lnTo>
                  <a:pt x="0" y="7"/>
                </a:lnTo>
                <a:lnTo>
                  <a:pt x="3" y="11"/>
                </a:lnTo>
                <a:lnTo>
                  <a:pt x="3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1" name="Freeform 393"/>
          <p:cNvSpPr>
            <a:spLocks/>
          </p:cNvSpPr>
          <p:nvPr/>
        </p:nvSpPr>
        <p:spPr bwMode="auto">
          <a:xfrm>
            <a:off x="4308475" y="4476750"/>
            <a:ext cx="80963" cy="34925"/>
          </a:xfrm>
          <a:custGeom>
            <a:avLst/>
            <a:gdLst/>
            <a:ahLst/>
            <a:cxnLst>
              <a:cxn ang="0">
                <a:pos x="47" y="15"/>
              </a:cxn>
              <a:cxn ang="0">
                <a:pos x="0" y="0"/>
              </a:cxn>
              <a:cxn ang="0">
                <a:pos x="4" y="8"/>
              </a:cxn>
              <a:cxn ang="0">
                <a:pos x="51" y="22"/>
              </a:cxn>
              <a:cxn ang="0">
                <a:pos x="47" y="15"/>
              </a:cxn>
            </a:cxnLst>
            <a:rect l="0" t="0" r="r" b="b"/>
            <a:pathLst>
              <a:path w="51" h="22">
                <a:moveTo>
                  <a:pt x="47" y="15"/>
                </a:moveTo>
                <a:lnTo>
                  <a:pt x="0" y="0"/>
                </a:lnTo>
                <a:lnTo>
                  <a:pt x="4" y="8"/>
                </a:lnTo>
                <a:lnTo>
                  <a:pt x="51" y="22"/>
                </a:lnTo>
                <a:lnTo>
                  <a:pt x="47" y="1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2" name="Freeform 394"/>
          <p:cNvSpPr>
            <a:spLocks/>
          </p:cNvSpPr>
          <p:nvPr/>
        </p:nvSpPr>
        <p:spPr bwMode="auto">
          <a:xfrm>
            <a:off x="4187825" y="4441825"/>
            <a:ext cx="80963" cy="34925"/>
          </a:xfrm>
          <a:custGeom>
            <a:avLst/>
            <a:gdLst/>
            <a:ahLst/>
            <a:cxnLst>
              <a:cxn ang="0">
                <a:pos x="47" y="15"/>
              </a:cxn>
              <a:cxn ang="0">
                <a:pos x="0" y="0"/>
              </a:cxn>
              <a:cxn ang="0">
                <a:pos x="3" y="8"/>
              </a:cxn>
              <a:cxn ang="0">
                <a:pos x="51" y="22"/>
              </a:cxn>
              <a:cxn ang="0">
                <a:pos x="47" y="15"/>
              </a:cxn>
            </a:cxnLst>
            <a:rect l="0" t="0" r="r" b="b"/>
            <a:pathLst>
              <a:path w="51" h="22">
                <a:moveTo>
                  <a:pt x="47" y="15"/>
                </a:moveTo>
                <a:lnTo>
                  <a:pt x="0" y="0"/>
                </a:lnTo>
                <a:lnTo>
                  <a:pt x="3" y="8"/>
                </a:lnTo>
                <a:lnTo>
                  <a:pt x="51" y="22"/>
                </a:lnTo>
                <a:lnTo>
                  <a:pt x="47" y="1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3" name="Freeform 395"/>
          <p:cNvSpPr>
            <a:spLocks/>
          </p:cNvSpPr>
          <p:nvPr/>
        </p:nvSpPr>
        <p:spPr bwMode="auto">
          <a:xfrm>
            <a:off x="4141788" y="4425950"/>
            <a:ext cx="4762" cy="158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0" y="0"/>
              </a:cxn>
              <a:cxn ang="0">
                <a:pos x="0" y="7"/>
              </a:cxn>
              <a:cxn ang="0">
                <a:pos x="3" y="10"/>
              </a:cxn>
              <a:cxn ang="0">
                <a:pos x="3" y="3"/>
              </a:cxn>
            </a:cxnLst>
            <a:rect l="0" t="0" r="r" b="b"/>
            <a:pathLst>
              <a:path w="3" h="10">
                <a:moveTo>
                  <a:pt x="3" y="3"/>
                </a:moveTo>
                <a:lnTo>
                  <a:pt x="0" y="0"/>
                </a:lnTo>
                <a:lnTo>
                  <a:pt x="0" y="7"/>
                </a:lnTo>
                <a:lnTo>
                  <a:pt x="3" y="10"/>
                </a:ln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4" name="Freeform 396"/>
          <p:cNvSpPr>
            <a:spLocks/>
          </p:cNvSpPr>
          <p:nvPr/>
        </p:nvSpPr>
        <p:spPr bwMode="auto">
          <a:xfrm>
            <a:off x="4065588" y="4408488"/>
            <a:ext cx="87312" cy="33337"/>
          </a:xfrm>
          <a:custGeom>
            <a:avLst/>
            <a:gdLst/>
            <a:ahLst/>
            <a:cxnLst>
              <a:cxn ang="0">
                <a:pos x="51" y="14"/>
              </a:cxn>
              <a:cxn ang="0">
                <a:pos x="0" y="0"/>
              </a:cxn>
              <a:cxn ang="0">
                <a:pos x="4" y="7"/>
              </a:cxn>
              <a:cxn ang="0">
                <a:pos x="55" y="21"/>
              </a:cxn>
              <a:cxn ang="0">
                <a:pos x="51" y="14"/>
              </a:cxn>
            </a:cxnLst>
            <a:rect l="0" t="0" r="r" b="b"/>
            <a:pathLst>
              <a:path w="55" h="21">
                <a:moveTo>
                  <a:pt x="51" y="14"/>
                </a:moveTo>
                <a:lnTo>
                  <a:pt x="0" y="0"/>
                </a:lnTo>
                <a:lnTo>
                  <a:pt x="4" y="7"/>
                </a:lnTo>
                <a:lnTo>
                  <a:pt x="55" y="21"/>
                </a:lnTo>
                <a:lnTo>
                  <a:pt x="51" y="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5" name="Freeform 397"/>
          <p:cNvSpPr>
            <a:spLocks/>
          </p:cNvSpPr>
          <p:nvPr/>
        </p:nvSpPr>
        <p:spPr bwMode="auto">
          <a:xfrm>
            <a:off x="3944938" y="4367213"/>
            <a:ext cx="80962" cy="34925"/>
          </a:xfrm>
          <a:custGeom>
            <a:avLst/>
            <a:gdLst/>
            <a:ahLst/>
            <a:cxnLst>
              <a:cxn ang="0">
                <a:pos x="47" y="15"/>
              </a:cxn>
              <a:cxn ang="0">
                <a:pos x="0" y="0"/>
              </a:cxn>
              <a:cxn ang="0">
                <a:pos x="4" y="7"/>
              </a:cxn>
              <a:cxn ang="0">
                <a:pos x="51" y="22"/>
              </a:cxn>
              <a:cxn ang="0">
                <a:pos x="47" y="15"/>
              </a:cxn>
            </a:cxnLst>
            <a:rect l="0" t="0" r="r" b="b"/>
            <a:pathLst>
              <a:path w="51" h="22">
                <a:moveTo>
                  <a:pt x="47" y="15"/>
                </a:moveTo>
                <a:lnTo>
                  <a:pt x="0" y="0"/>
                </a:lnTo>
                <a:lnTo>
                  <a:pt x="4" y="7"/>
                </a:lnTo>
                <a:lnTo>
                  <a:pt x="51" y="22"/>
                </a:lnTo>
                <a:lnTo>
                  <a:pt x="47" y="1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6" name="Freeform 398"/>
          <p:cNvSpPr>
            <a:spLocks/>
          </p:cNvSpPr>
          <p:nvPr/>
        </p:nvSpPr>
        <p:spPr bwMode="auto">
          <a:xfrm>
            <a:off x="3835400" y="4327525"/>
            <a:ext cx="80963" cy="39688"/>
          </a:xfrm>
          <a:custGeom>
            <a:avLst/>
            <a:gdLst/>
            <a:ahLst/>
            <a:cxnLst>
              <a:cxn ang="0">
                <a:pos x="47" y="18"/>
              </a:cxn>
              <a:cxn ang="0">
                <a:pos x="0" y="0"/>
              </a:cxn>
              <a:cxn ang="0">
                <a:pos x="4" y="7"/>
              </a:cxn>
              <a:cxn ang="0">
                <a:pos x="51" y="25"/>
              </a:cxn>
              <a:cxn ang="0">
                <a:pos x="47" y="18"/>
              </a:cxn>
            </a:cxnLst>
            <a:rect l="0" t="0" r="r" b="b"/>
            <a:pathLst>
              <a:path w="51" h="25">
                <a:moveTo>
                  <a:pt x="47" y="18"/>
                </a:moveTo>
                <a:lnTo>
                  <a:pt x="0" y="0"/>
                </a:lnTo>
                <a:lnTo>
                  <a:pt x="4" y="7"/>
                </a:lnTo>
                <a:lnTo>
                  <a:pt x="51" y="25"/>
                </a:lnTo>
                <a:lnTo>
                  <a:pt x="47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7" name="Freeform 399"/>
          <p:cNvSpPr>
            <a:spLocks/>
          </p:cNvSpPr>
          <p:nvPr/>
        </p:nvSpPr>
        <p:spPr bwMode="auto">
          <a:xfrm>
            <a:off x="3714750" y="4286250"/>
            <a:ext cx="79375" cy="41275"/>
          </a:xfrm>
          <a:custGeom>
            <a:avLst/>
            <a:gdLst/>
            <a:ahLst/>
            <a:cxnLst>
              <a:cxn ang="0">
                <a:pos x="47" y="18"/>
              </a:cxn>
              <a:cxn ang="0">
                <a:pos x="0" y="0"/>
              </a:cxn>
              <a:cxn ang="0">
                <a:pos x="3" y="8"/>
              </a:cxn>
              <a:cxn ang="0">
                <a:pos x="50" y="26"/>
              </a:cxn>
              <a:cxn ang="0">
                <a:pos x="47" y="18"/>
              </a:cxn>
            </a:cxnLst>
            <a:rect l="0" t="0" r="r" b="b"/>
            <a:pathLst>
              <a:path w="50" h="26">
                <a:moveTo>
                  <a:pt x="47" y="18"/>
                </a:moveTo>
                <a:lnTo>
                  <a:pt x="0" y="0"/>
                </a:lnTo>
                <a:lnTo>
                  <a:pt x="3" y="8"/>
                </a:lnTo>
                <a:lnTo>
                  <a:pt x="50" y="26"/>
                </a:lnTo>
                <a:lnTo>
                  <a:pt x="47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8" name="Freeform 400"/>
          <p:cNvSpPr>
            <a:spLocks/>
          </p:cNvSpPr>
          <p:nvPr/>
        </p:nvSpPr>
        <p:spPr bwMode="auto">
          <a:xfrm>
            <a:off x="3667125" y="4264025"/>
            <a:ext cx="6350" cy="174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0"/>
              </a:cxn>
              <a:cxn ang="0">
                <a:pos x="0" y="7"/>
              </a:cxn>
              <a:cxn ang="0">
                <a:pos x="4" y="11"/>
              </a:cxn>
              <a:cxn ang="0">
                <a:pos x="4" y="3"/>
              </a:cxn>
            </a:cxnLst>
            <a:rect l="0" t="0" r="r" b="b"/>
            <a:pathLst>
              <a:path w="4" h="11">
                <a:moveTo>
                  <a:pt x="4" y="3"/>
                </a:moveTo>
                <a:lnTo>
                  <a:pt x="0" y="0"/>
                </a:lnTo>
                <a:lnTo>
                  <a:pt x="0" y="7"/>
                </a:lnTo>
                <a:lnTo>
                  <a:pt x="4" y="11"/>
                </a:lnTo>
                <a:lnTo>
                  <a:pt x="4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29" name="Freeform 401"/>
          <p:cNvSpPr>
            <a:spLocks/>
          </p:cNvSpPr>
          <p:nvPr/>
        </p:nvSpPr>
        <p:spPr bwMode="auto">
          <a:xfrm>
            <a:off x="3598863" y="4240213"/>
            <a:ext cx="80962" cy="41275"/>
          </a:xfrm>
          <a:custGeom>
            <a:avLst/>
            <a:gdLst/>
            <a:ahLst/>
            <a:cxnLst>
              <a:cxn ang="0">
                <a:pos x="47" y="18"/>
              </a:cxn>
              <a:cxn ang="0">
                <a:pos x="0" y="0"/>
              </a:cxn>
              <a:cxn ang="0">
                <a:pos x="3" y="7"/>
              </a:cxn>
              <a:cxn ang="0">
                <a:pos x="51" y="26"/>
              </a:cxn>
              <a:cxn ang="0">
                <a:pos x="47" y="18"/>
              </a:cxn>
            </a:cxnLst>
            <a:rect l="0" t="0" r="r" b="b"/>
            <a:pathLst>
              <a:path w="51" h="26">
                <a:moveTo>
                  <a:pt x="47" y="18"/>
                </a:moveTo>
                <a:lnTo>
                  <a:pt x="0" y="0"/>
                </a:lnTo>
                <a:lnTo>
                  <a:pt x="3" y="7"/>
                </a:lnTo>
                <a:lnTo>
                  <a:pt x="51" y="26"/>
                </a:lnTo>
                <a:lnTo>
                  <a:pt x="47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0" name="Freeform 402"/>
          <p:cNvSpPr>
            <a:spLocks/>
          </p:cNvSpPr>
          <p:nvPr/>
        </p:nvSpPr>
        <p:spPr bwMode="auto">
          <a:xfrm>
            <a:off x="3476625" y="4194175"/>
            <a:ext cx="80963" cy="41275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0" y="0"/>
              </a:cxn>
              <a:cxn ang="0">
                <a:pos x="4" y="7"/>
              </a:cxn>
              <a:cxn ang="0">
                <a:pos x="51" y="26"/>
              </a:cxn>
              <a:cxn ang="0">
                <a:pos x="48" y="18"/>
              </a:cxn>
            </a:cxnLst>
            <a:rect l="0" t="0" r="r" b="b"/>
            <a:pathLst>
              <a:path w="51" h="26">
                <a:moveTo>
                  <a:pt x="48" y="18"/>
                </a:moveTo>
                <a:lnTo>
                  <a:pt x="0" y="0"/>
                </a:lnTo>
                <a:lnTo>
                  <a:pt x="4" y="7"/>
                </a:lnTo>
                <a:lnTo>
                  <a:pt x="51" y="26"/>
                </a:lnTo>
                <a:lnTo>
                  <a:pt x="48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1" name="Freeform 403"/>
          <p:cNvSpPr>
            <a:spLocks/>
          </p:cNvSpPr>
          <p:nvPr/>
        </p:nvSpPr>
        <p:spPr bwMode="auto">
          <a:xfrm>
            <a:off x="3430588" y="4171950"/>
            <a:ext cx="6350" cy="15875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0"/>
              </a:cxn>
              <a:cxn ang="0">
                <a:pos x="0" y="7"/>
              </a:cxn>
              <a:cxn ang="0">
                <a:pos x="4" y="10"/>
              </a:cxn>
              <a:cxn ang="0">
                <a:pos x="4" y="3"/>
              </a:cxn>
            </a:cxnLst>
            <a:rect l="0" t="0" r="r" b="b"/>
            <a:pathLst>
              <a:path w="4" h="10">
                <a:moveTo>
                  <a:pt x="4" y="3"/>
                </a:moveTo>
                <a:lnTo>
                  <a:pt x="0" y="0"/>
                </a:lnTo>
                <a:lnTo>
                  <a:pt x="0" y="7"/>
                </a:lnTo>
                <a:lnTo>
                  <a:pt x="4" y="10"/>
                </a:lnTo>
                <a:lnTo>
                  <a:pt x="4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2" name="Freeform 404"/>
          <p:cNvSpPr>
            <a:spLocks/>
          </p:cNvSpPr>
          <p:nvPr/>
        </p:nvSpPr>
        <p:spPr bwMode="auto">
          <a:xfrm>
            <a:off x="3367088" y="4148138"/>
            <a:ext cx="76200" cy="39687"/>
          </a:xfrm>
          <a:custGeom>
            <a:avLst/>
            <a:gdLst/>
            <a:ahLst/>
            <a:cxnLst>
              <a:cxn ang="0">
                <a:pos x="44" y="18"/>
              </a:cxn>
              <a:cxn ang="0">
                <a:pos x="0" y="0"/>
              </a:cxn>
              <a:cxn ang="0">
                <a:pos x="4" y="7"/>
              </a:cxn>
              <a:cxn ang="0">
                <a:pos x="48" y="25"/>
              </a:cxn>
              <a:cxn ang="0">
                <a:pos x="44" y="18"/>
              </a:cxn>
            </a:cxnLst>
            <a:rect l="0" t="0" r="r" b="b"/>
            <a:pathLst>
              <a:path w="48" h="25">
                <a:moveTo>
                  <a:pt x="44" y="18"/>
                </a:moveTo>
                <a:lnTo>
                  <a:pt x="0" y="0"/>
                </a:lnTo>
                <a:lnTo>
                  <a:pt x="4" y="7"/>
                </a:lnTo>
                <a:lnTo>
                  <a:pt x="48" y="25"/>
                </a:lnTo>
                <a:lnTo>
                  <a:pt x="44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3" name="Freeform 405"/>
          <p:cNvSpPr>
            <a:spLocks/>
          </p:cNvSpPr>
          <p:nvPr/>
        </p:nvSpPr>
        <p:spPr bwMode="auto">
          <a:xfrm>
            <a:off x="3246438" y="4102100"/>
            <a:ext cx="80962" cy="39688"/>
          </a:xfrm>
          <a:custGeom>
            <a:avLst/>
            <a:gdLst/>
            <a:ahLst/>
            <a:cxnLst>
              <a:cxn ang="0">
                <a:pos x="47" y="18"/>
              </a:cxn>
              <a:cxn ang="0">
                <a:pos x="0" y="0"/>
              </a:cxn>
              <a:cxn ang="0">
                <a:pos x="4" y="7"/>
              </a:cxn>
              <a:cxn ang="0">
                <a:pos x="51" y="25"/>
              </a:cxn>
              <a:cxn ang="0">
                <a:pos x="47" y="18"/>
              </a:cxn>
            </a:cxnLst>
            <a:rect l="0" t="0" r="r" b="b"/>
            <a:pathLst>
              <a:path w="51" h="25">
                <a:moveTo>
                  <a:pt x="47" y="18"/>
                </a:moveTo>
                <a:lnTo>
                  <a:pt x="0" y="0"/>
                </a:lnTo>
                <a:lnTo>
                  <a:pt x="4" y="7"/>
                </a:lnTo>
                <a:lnTo>
                  <a:pt x="51" y="25"/>
                </a:lnTo>
                <a:lnTo>
                  <a:pt x="47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4" name="Freeform 406"/>
          <p:cNvSpPr>
            <a:spLocks/>
          </p:cNvSpPr>
          <p:nvPr/>
        </p:nvSpPr>
        <p:spPr bwMode="auto">
          <a:xfrm>
            <a:off x="3189288" y="4078288"/>
            <a:ext cx="22225" cy="174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0"/>
              </a:cxn>
              <a:cxn ang="0">
                <a:pos x="3" y="8"/>
              </a:cxn>
              <a:cxn ang="0">
                <a:pos x="14" y="11"/>
              </a:cxn>
              <a:cxn ang="0">
                <a:pos x="11" y="4"/>
              </a:cxn>
            </a:cxnLst>
            <a:rect l="0" t="0" r="r" b="b"/>
            <a:pathLst>
              <a:path w="14" h="11">
                <a:moveTo>
                  <a:pt x="11" y="4"/>
                </a:moveTo>
                <a:lnTo>
                  <a:pt x="0" y="0"/>
                </a:lnTo>
                <a:lnTo>
                  <a:pt x="3" y="8"/>
                </a:lnTo>
                <a:lnTo>
                  <a:pt x="14" y="11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5" name="Freeform 407"/>
          <p:cNvSpPr>
            <a:spLocks/>
          </p:cNvSpPr>
          <p:nvPr/>
        </p:nvSpPr>
        <p:spPr bwMode="auto">
          <a:xfrm>
            <a:off x="5572125" y="4708525"/>
            <a:ext cx="474663" cy="103188"/>
          </a:xfrm>
          <a:custGeom>
            <a:avLst/>
            <a:gdLst/>
            <a:ahLst/>
            <a:cxnLst>
              <a:cxn ang="0">
                <a:pos x="299" y="65"/>
              </a:cxn>
              <a:cxn ang="0">
                <a:pos x="149" y="32"/>
              </a:cxn>
              <a:cxn ang="0">
                <a:pos x="0" y="0"/>
              </a:cxn>
            </a:cxnLst>
            <a:rect l="0" t="0" r="r" b="b"/>
            <a:pathLst>
              <a:path w="299" h="65">
                <a:moveTo>
                  <a:pt x="299" y="65"/>
                </a:moveTo>
                <a:lnTo>
                  <a:pt x="149" y="3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6" name="Freeform 408"/>
          <p:cNvSpPr>
            <a:spLocks/>
          </p:cNvSpPr>
          <p:nvPr/>
        </p:nvSpPr>
        <p:spPr bwMode="auto">
          <a:xfrm>
            <a:off x="5099050" y="4592638"/>
            <a:ext cx="473075" cy="115887"/>
          </a:xfrm>
          <a:custGeom>
            <a:avLst/>
            <a:gdLst/>
            <a:ahLst/>
            <a:cxnLst>
              <a:cxn ang="0">
                <a:pos x="298" y="73"/>
              </a:cxn>
              <a:cxn ang="0">
                <a:pos x="149" y="36"/>
              </a:cxn>
              <a:cxn ang="0">
                <a:pos x="0" y="0"/>
              </a:cxn>
            </a:cxnLst>
            <a:rect l="0" t="0" r="r" b="b"/>
            <a:pathLst>
              <a:path w="298" h="73">
                <a:moveTo>
                  <a:pt x="298" y="73"/>
                </a:moveTo>
                <a:lnTo>
                  <a:pt x="149" y="3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7" name="Freeform 409"/>
          <p:cNvSpPr>
            <a:spLocks/>
          </p:cNvSpPr>
          <p:nvPr/>
        </p:nvSpPr>
        <p:spPr bwMode="auto">
          <a:xfrm>
            <a:off x="4625975" y="4454525"/>
            <a:ext cx="473075" cy="138113"/>
          </a:xfrm>
          <a:custGeom>
            <a:avLst/>
            <a:gdLst/>
            <a:ahLst/>
            <a:cxnLst>
              <a:cxn ang="0">
                <a:pos x="298" y="87"/>
              </a:cxn>
              <a:cxn ang="0">
                <a:pos x="149" y="43"/>
              </a:cxn>
              <a:cxn ang="0">
                <a:pos x="0" y="0"/>
              </a:cxn>
            </a:cxnLst>
            <a:rect l="0" t="0" r="r" b="b"/>
            <a:pathLst>
              <a:path w="298" h="87">
                <a:moveTo>
                  <a:pt x="298" y="87"/>
                </a:moveTo>
                <a:lnTo>
                  <a:pt x="149" y="4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8" name="Freeform 410"/>
          <p:cNvSpPr>
            <a:spLocks/>
          </p:cNvSpPr>
          <p:nvPr/>
        </p:nvSpPr>
        <p:spPr bwMode="auto">
          <a:xfrm>
            <a:off x="4146550" y="4303713"/>
            <a:ext cx="479425" cy="150812"/>
          </a:xfrm>
          <a:custGeom>
            <a:avLst/>
            <a:gdLst/>
            <a:ahLst/>
            <a:cxnLst>
              <a:cxn ang="0">
                <a:pos x="302" y="95"/>
              </a:cxn>
              <a:cxn ang="0">
                <a:pos x="149" y="47"/>
              </a:cxn>
              <a:cxn ang="0">
                <a:pos x="0" y="0"/>
              </a:cxn>
            </a:cxnLst>
            <a:rect l="0" t="0" r="r" b="b"/>
            <a:pathLst>
              <a:path w="302" h="95">
                <a:moveTo>
                  <a:pt x="302" y="95"/>
                </a:moveTo>
                <a:lnTo>
                  <a:pt x="149" y="4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9" name="Freeform 411"/>
          <p:cNvSpPr>
            <a:spLocks/>
          </p:cNvSpPr>
          <p:nvPr/>
        </p:nvSpPr>
        <p:spPr bwMode="auto">
          <a:xfrm>
            <a:off x="3673475" y="4124325"/>
            <a:ext cx="473075" cy="179388"/>
          </a:xfrm>
          <a:custGeom>
            <a:avLst/>
            <a:gdLst/>
            <a:ahLst/>
            <a:cxnLst>
              <a:cxn ang="0">
                <a:pos x="298" y="113"/>
              </a:cxn>
              <a:cxn ang="0">
                <a:pos x="149" y="59"/>
              </a:cxn>
              <a:cxn ang="0">
                <a:pos x="0" y="0"/>
              </a:cxn>
            </a:cxnLst>
            <a:rect l="0" t="0" r="r" b="b"/>
            <a:pathLst>
              <a:path w="298" h="113">
                <a:moveTo>
                  <a:pt x="298" y="113"/>
                </a:moveTo>
                <a:lnTo>
                  <a:pt x="149" y="5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40" name="Freeform 412"/>
          <p:cNvSpPr>
            <a:spLocks/>
          </p:cNvSpPr>
          <p:nvPr/>
        </p:nvSpPr>
        <p:spPr bwMode="auto">
          <a:xfrm>
            <a:off x="3200400" y="3911600"/>
            <a:ext cx="473075" cy="212725"/>
          </a:xfrm>
          <a:custGeom>
            <a:avLst/>
            <a:gdLst/>
            <a:ahLst/>
            <a:cxnLst>
              <a:cxn ang="0">
                <a:pos x="298" y="134"/>
              </a:cxn>
              <a:cxn ang="0">
                <a:pos x="149" y="69"/>
              </a:cxn>
              <a:cxn ang="0">
                <a:pos x="0" y="0"/>
              </a:cxn>
            </a:cxnLst>
            <a:rect l="0" t="0" r="r" b="b"/>
            <a:pathLst>
              <a:path w="298" h="134">
                <a:moveTo>
                  <a:pt x="298" y="134"/>
                </a:moveTo>
                <a:lnTo>
                  <a:pt x="149" y="6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41" name="Oval 413"/>
          <p:cNvSpPr>
            <a:spLocks noChangeArrowheads="1"/>
          </p:cNvSpPr>
          <p:nvPr/>
        </p:nvSpPr>
        <p:spPr bwMode="auto">
          <a:xfrm>
            <a:off x="5532438" y="4154488"/>
            <a:ext cx="80962" cy="80962"/>
          </a:xfrm>
          <a:prstGeom prst="ellips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42" name="Rectangle 414"/>
          <p:cNvSpPr>
            <a:spLocks noChangeArrowheads="1"/>
          </p:cNvSpPr>
          <p:nvPr/>
        </p:nvSpPr>
        <p:spPr bwMode="auto">
          <a:xfrm>
            <a:off x="4597400" y="3767138"/>
            <a:ext cx="698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43" name="Line 415"/>
          <p:cNvSpPr>
            <a:spLocks noChangeShapeType="1"/>
          </p:cNvSpPr>
          <p:nvPr/>
        </p:nvSpPr>
        <p:spPr bwMode="auto">
          <a:xfrm flipH="1" flipV="1">
            <a:off x="4603750" y="3773488"/>
            <a:ext cx="22225" cy="2222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44" name="Line 416"/>
          <p:cNvSpPr>
            <a:spLocks noChangeShapeType="1"/>
          </p:cNvSpPr>
          <p:nvPr/>
        </p:nvSpPr>
        <p:spPr bwMode="auto">
          <a:xfrm>
            <a:off x="4625975" y="3795713"/>
            <a:ext cx="23813" cy="2381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8746" name="Group 618"/>
          <p:cNvGrpSpPr>
            <a:grpSpLocks/>
          </p:cNvGrpSpPr>
          <p:nvPr/>
        </p:nvGrpSpPr>
        <p:grpSpPr bwMode="auto">
          <a:xfrm>
            <a:off x="3171825" y="2768600"/>
            <a:ext cx="4340225" cy="2216150"/>
            <a:chOff x="1998" y="1744"/>
            <a:chExt cx="2734" cy="1396"/>
          </a:xfrm>
        </p:grpSpPr>
        <p:sp>
          <p:nvSpPr>
            <p:cNvPr id="48546" name="Line 418"/>
            <p:cNvSpPr>
              <a:spLocks noChangeShapeType="1"/>
            </p:cNvSpPr>
            <p:nvPr/>
          </p:nvSpPr>
          <p:spPr bwMode="auto">
            <a:xfrm flipH="1">
              <a:off x="2900" y="2391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7" name="Line 419"/>
            <p:cNvSpPr>
              <a:spLocks noChangeShapeType="1"/>
            </p:cNvSpPr>
            <p:nvPr/>
          </p:nvSpPr>
          <p:spPr bwMode="auto">
            <a:xfrm flipV="1">
              <a:off x="2914" y="2377"/>
              <a:ext cx="15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8" name="Line 420"/>
            <p:cNvSpPr>
              <a:spLocks noChangeShapeType="1"/>
            </p:cNvSpPr>
            <p:nvPr/>
          </p:nvSpPr>
          <p:spPr bwMode="auto">
            <a:xfrm flipV="1">
              <a:off x="2914" y="2377"/>
              <a:ext cx="1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9" name="Line 421"/>
            <p:cNvSpPr>
              <a:spLocks noChangeShapeType="1"/>
            </p:cNvSpPr>
            <p:nvPr/>
          </p:nvSpPr>
          <p:spPr bwMode="auto">
            <a:xfrm>
              <a:off x="2914" y="2391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0" name="Rectangle 422"/>
            <p:cNvSpPr>
              <a:spLocks noChangeArrowheads="1"/>
            </p:cNvSpPr>
            <p:nvPr/>
          </p:nvSpPr>
          <p:spPr bwMode="auto">
            <a:xfrm>
              <a:off x="3492" y="2686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1" name="Line 423"/>
            <p:cNvSpPr>
              <a:spLocks noChangeShapeType="1"/>
            </p:cNvSpPr>
            <p:nvPr/>
          </p:nvSpPr>
          <p:spPr bwMode="auto">
            <a:xfrm flipH="1" flipV="1">
              <a:off x="3496" y="2689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2" name="Line 424"/>
            <p:cNvSpPr>
              <a:spLocks noChangeShapeType="1"/>
            </p:cNvSpPr>
            <p:nvPr/>
          </p:nvSpPr>
          <p:spPr bwMode="auto">
            <a:xfrm>
              <a:off x="3510" y="2704"/>
              <a:ext cx="15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3" name="Line 425"/>
            <p:cNvSpPr>
              <a:spLocks noChangeShapeType="1"/>
            </p:cNvSpPr>
            <p:nvPr/>
          </p:nvSpPr>
          <p:spPr bwMode="auto">
            <a:xfrm flipH="1">
              <a:off x="3496" y="2704"/>
              <a:ext cx="14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4" name="Line 426"/>
            <p:cNvSpPr>
              <a:spLocks noChangeShapeType="1"/>
            </p:cNvSpPr>
            <p:nvPr/>
          </p:nvSpPr>
          <p:spPr bwMode="auto">
            <a:xfrm flipV="1">
              <a:off x="3510" y="2689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5" name="Line 427"/>
            <p:cNvSpPr>
              <a:spLocks noChangeShapeType="1"/>
            </p:cNvSpPr>
            <p:nvPr/>
          </p:nvSpPr>
          <p:spPr bwMode="auto">
            <a:xfrm flipV="1">
              <a:off x="3510" y="2689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6" name="Line 428"/>
            <p:cNvSpPr>
              <a:spLocks noChangeShapeType="1"/>
            </p:cNvSpPr>
            <p:nvPr/>
          </p:nvSpPr>
          <p:spPr bwMode="auto">
            <a:xfrm>
              <a:off x="3510" y="2704"/>
              <a:ext cx="1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7" name="Rectangle 429"/>
            <p:cNvSpPr>
              <a:spLocks noChangeArrowheads="1"/>
            </p:cNvSpPr>
            <p:nvPr/>
          </p:nvSpPr>
          <p:spPr bwMode="auto">
            <a:xfrm>
              <a:off x="4092" y="2915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8" name="Line 430"/>
            <p:cNvSpPr>
              <a:spLocks noChangeShapeType="1"/>
            </p:cNvSpPr>
            <p:nvPr/>
          </p:nvSpPr>
          <p:spPr bwMode="auto">
            <a:xfrm flipH="1" flipV="1">
              <a:off x="4096" y="2918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9" name="Line 431"/>
            <p:cNvSpPr>
              <a:spLocks noChangeShapeType="1"/>
            </p:cNvSpPr>
            <p:nvPr/>
          </p:nvSpPr>
          <p:spPr bwMode="auto">
            <a:xfrm>
              <a:off x="4110" y="2933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0" name="Line 432"/>
            <p:cNvSpPr>
              <a:spLocks noChangeShapeType="1"/>
            </p:cNvSpPr>
            <p:nvPr/>
          </p:nvSpPr>
          <p:spPr bwMode="auto">
            <a:xfrm flipH="1">
              <a:off x="4096" y="2933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1" name="Line 433"/>
            <p:cNvSpPr>
              <a:spLocks noChangeShapeType="1"/>
            </p:cNvSpPr>
            <p:nvPr/>
          </p:nvSpPr>
          <p:spPr bwMode="auto">
            <a:xfrm flipV="1">
              <a:off x="4110" y="2918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2" name="Line 434"/>
            <p:cNvSpPr>
              <a:spLocks noChangeShapeType="1"/>
            </p:cNvSpPr>
            <p:nvPr/>
          </p:nvSpPr>
          <p:spPr bwMode="auto">
            <a:xfrm flipV="1">
              <a:off x="4110" y="2918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3" name="Line 435"/>
            <p:cNvSpPr>
              <a:spLocks noChangeShapeType="1"/>
            </p:cNvSpPr>
            <p:nvPr/>
          </p:nvSpPr>
          <p:spPr bwMode="auto">
            <a:xfrm>
              <a:off x="4110" y="2933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4" name="Rectangle 436"/>
            <p:cNvSpPr>
              <a:spLocks noChangeArrowheads="1"/>
            </p:cNvSpPr>
            <p:nvPr/>
          </p:nvSpPr>
          <p:spPr bwMode="auto">
            <a:xfrm>
              <a:off x="4390" y="3009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5" name="Line 437"/>
            <p:cNvSpPr>
              <a:spLocks noChangeShapeType="1"/>
            </p:cNvSpPr>
            <p:nvPr/>
          </p:nvSpPr>
          <p:spPr bwMode="auto">
            <a:xfrm flipH="1" flipV="1">
              <a:off x="4394" y="3013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6" name="Line 438"/>
            <p:cNvSpPr>
              <a:spLocks noChangeShapeType="1"/>
            </p:cNvSpPr>
            <p:nvPr/>
          </p:nvSpPr>
          <p:spPr bwMode="auto">
            <a:xfrm>
              <a:off x="4408" y="3028"/>
              <a:ext cx="15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7" name="Line 439"/>
            <p:cNvSpPr>
              <a:spLocks noChangeShapeType="1"/>
            </p:cNvSpPr>
            <p:nvPr/>
          </p:nvSpPr>
          <p:spPr bwMode="auto">
            <a:xfrm flipH="1">
              <a:off x="4394" y="3028"/>
              <a:ext cx="14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8" name="Line 440"/>
            <p:cNvSpPr>
              <a:spLocks noChangeShapeType="1"/>
            </p:cNvSpPr>
            <p:nvPr/>
          </p:nvSpPr>
          <p:spPr bwMode="auto">
            <a:xfrm flipV="1">
              <a:off x="4408" y="3013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9" name="Line 441"/>
            <p:cNvSpPr>
              <a:spLocks noChangeShapeType="1"/>
            </p:cNvSpPr>
            <p:nvPr/>
          </p:nvSpPr>
          <p:spPr bwMode="auto">
            <a:xfrm flipV="1">
              <a:off x="4408" y="3013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0" name="Line 442"/>
            <p:cNvSpPr>
              <a:spLocks noChangeShapeType="1"/>
            </p:cNvSpPr>
            <p:nvPr/>
          </p:nvSpPr>
          <p:spPr bwMode="auto">
            <a:xfrm>
              <a:off x="4408" y="3028"/>
              <a:ext cx="1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1" name="Rectangle 443"/>
            <p:cNvSpPr>
              <a:spLocks noChangeArrowheads="1"/>
            </p:cNvSpPr>
            <p:nvPr/>
          </p:nvSpPr>
          <p:spPr bwMode="auto">
            <a:xfrm>
              <a:off x="4539" y="3053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2" name="Line 444"/>
            <p:cNvSpPr>
              <a:spLocks noChangeShapeType="1"/>
            </p:cNvSpPr>
            <p:nvPr/>
          </p:nvSpPr>
          <p:spPr bwMode="auto">
            <a:xfrm flipH="1" flipV="1">
              <a:off x="4543" y="3057"/>
              <a:ext cx="15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3" name="Line 445"/>
            <p:cNvSpPr>
              <a:spLocks noChangeShapeType="1"/>
            </p:cNvSpPr>
            <p:nvPr/>
          </p:nvSpPr>
          <p:spPr bwMode="auto">
            <a:xfrm>
              <a:off x="4558" y="3071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4" name="Line 446"/>
            <p:cNvSpPr>
              <a:spLocks noChangeShapeType="1"/>
            </p:cNvSpPr>
            <p:nvPr/>
          </p:nvSpPr>
          <p:spPr bwMode="auto">
            <a:xfrm flipH="1">
              <a:off x="4543" y="3071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5" name="Line 447"/>
            <p:cNvSpPr>
              <a:spLocks noChangeShapeType="1"/>
            </p:cNvSpPr>
            <p:nvPr/>
          </p:nvSpPr>
          <p:spPr bwMode="auto">
            <a:xfrm flipV="1">
              <a:off x="4558" y="3057"/>
              <a:ext cx="14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6" name="Line 448"/>
            <p:cNvSpPr>
              <a:spLocks noChangeShapeType="1"/>
            </p:cNvSpPr>
            <p:nvPr/>
          </p:nvSpPr>
          <p:spPr bwMode="auto">
            <a:xfrm flipV="1">
              <a:off x="4558" y="3057"/>
              <a:ext cx="1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7" name="Line 449"/>
            <p:cNvSpPr>
              <a:spLocks noChangeShapeType="1"/>
            </p:cNvSpPr>
            <p:nvPr/>
          </p:nvSpPr>
          <p:spPr bwMode="auto">
            <a:xfrm>
              <a:off x="4558" y="3071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8" name="Rectangle 450"/>
            <p:cNvSpPr>
              <a:spLocks noChangeArrowheads="1"/>
            </p:cNvSpPr>
            <p:nvPr/>
          </p:nvSpPr>
          <p:spPr bwMode="auto">
            <a:xfrm>
              <a:off x="4688" y="3097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9" name="Line 451"/>
            <p:cNvSpPr>
              <a:spLocks noChangeShapeType="1"/>
            </p:cNvSpPr>
            <p:nvPr/>
          </p:nvSpPr>
          <p:spPr bwMode="auto">
            <a:xfrm flipH="1" flipV="1">
              <a:off x="4692" y="3100"/>
              <a:ext cx="15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0" name="Line 452"/>
            <p:cNvSpPr>
              <a:spLocks noChangeShapeType="1"/>
            </p:cNvSpPr>
            <p:nvPr/>
          </p:nvSpPr>
          <p:spPr bwMode="auto">
            <a:xfrm>
              <a:off x="4707" y="3115"/>
              <a:ext cx="14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1" name="Line 453"/>
            <p:cNvSpPr>
              <a:spLocks noChangeShapeType="1"/>
            </p:cNvSpPr>
            <p:nvPr/>
          </p:nvSpPr>
          <p:spPr bwMode="auto">
            <a:xfrm flipH="1">
              <a:off x="4692" y="3115"/>
              <a:ext cx="15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2" name="Line 454"/>
            <p:cNvSpPr>
              <a:spLocks noChangeShapeType="1"/>
            </p:cNvSpPr>
            <p:nvPr/>
          </p:nvSpPr>
          <p:spPr bwMode="auto">
            <a:xfrm flipV="1">
              <a:off x="4707" y="3100"/>
              <a:ext cx="14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3" name="Line 455"/>
            <p:cNvSpPr>
              <a:spLocks noChangeShapeType="1"/>
            </p:cNvSpPr>
            <p:nvPr/>
          </p:nvSpPr>
          <p:spPr bwMode="auto">
            <a:xfrm flipV="1">
              <a:off x="4707" y="3100"/>
              <a:ext cx="1" cy="15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4" name="Line 456"/>
            <p:cNvSpPr>
              <a:spLocks noChangeShapeType="1"/>
            </p:cNvSpPr>
            <p:nvPr/>
          </p:nvSpPr>
          <p:spPr bwMode="auto">
            <a:xfrm>
              <a:off x="4707" y="3115"/>
              <a:ext cx="1" cy="14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5" name="Rectangle 457"/>
            <p:cNvSpPr>
              <a:spLocks noChangeArrowheads="1"/>
            </p:cNvSpPr>
            <p:nvPr/>
          </p:nvSpPr>
          <p:spPr bwMode="auto">
            <a:xfrm>
              <a:off x="1998" y="1744"/>
              <a:ext cx="4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6" name="Line 458"/>
            <p:cNvSpPr>
              <a:spLocks noChangeShapeType="1"/>
            </p:cNvSpPr>
            <p:nvPr/>
          </p:nvSpPr>
          <p:spPr bwMode="auto">
            <a:xfrm flipV="1">
              <a:off x="2016" y="174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7" name="Line 459"/>
            <p:cNvSpPr>
              <a:spLocks noChangeShapeType="1"/>
            </p:cNvSpPr>
            <p:nvPr/>
          </p:nvSpPr>
          <p:spPr bwMode="auto">
            <a:xfrm>
              <a:off x="2016" y="176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8" name="Line 460"/>
            <p:cNvSpPr>
              <a:spLocks noChangeShapeType="1"/>
            </p:cNvSpPr>
            <p:nvPr/>
          </p:nvSpPr>
          <p:spPr bwMode="auto">
            <a:xfrm flipH="1">
              <a:off x="2001" y="176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89" name="Line 461"/>
            <p:cNvSpPr>
              <a:spLocks noChangeShapeType="1"/>
            </p:cNvSpPr>
            <p:nvPr/>
          </p:nvSpPr>
          <p:spPr bwMode="auto">
            <a:xfrm>
              <a:off x="2016" y="176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0" name="Rectangle 462"/>
            <p:cNvSpPr>
              <a:spLocks noChangeArrowheads="1"/>
            </p:cNvSpPr>
            <p:nvPr/>
          </p:nvSpPr>
          <p:spPr bwMode="auto">
            <a:xfrm>
              <a:off x="2056" y="1799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1" name="Line 463"/>
            <p:cNvSpPr>
              <a:spLocks noChangeShapeType="1"/>
            </p:cNvSpPr>
            <p:nvPr/>
          </p:nvSpPr>
          <p:spPr bwMode="auto">
            <a:xfrm flipV="1">
              <a:off x="2074" y="180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2" name="Line 464"/>
            <p:cNvSpPr>
              <a:spLocks noChangeShapeType="1"/>
            </p:cNvSpPr>
            <p:nvPr/>
          </p:nvSpPr>
          <p:spPr bwMode="auto">
            <a:xfrm>
              <a:off x="2074" y="1817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3" name="Line 465"/>
            <p:cNvSpPr>
              <a:spLocks noChangeShapeType="1"/>
            </p:cNvSpPr>
            <p:nvPr/>
          </p:nvSpPr>
          <p:spPr bwMode="auto">
            <a:xfrm flipH="1">
              <a:off x="2060" y="1817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4" name="Line 466"/>
            <p:cNvSpPr>
              <a:spLocks noChangeShapeType="1"/>
            </p:cNvSpPr>
            <p:nvPr/>
          </p:nvSpPr>
          <p:spPr bwMode="auto">
            <a:xfrm>
              <a:off x="2074" y="1817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5" name="Rectangle 467"/>
            <p:cNvSpPr>
              <a:spLocks noChangeArrowheads="1"/>
            </p:cNvSpPr>
            <p:nvPr/>
          </p:nvSpPr>
          <p:spPr bwMode="auto">
            <a:xfrm>
              <a:off x="2118" y="1849"/>
              <a:ext cx="4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6" name="Line 468"/>
            <p:cNvSpPr>
              <a:spLocks noChangeShapeType="1"/>
            </p:cNvSpPr>
            <p:nvPr/>
          </p:nvSpPr>
          <p:spPr bwMode="auto">
            <a:xfrm flipV="1">
              <a:off x="2136" y="185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7" name="Line 469"/>
            <p:cNvSpPr>
              <a:spLocks noChangeShapeType="1"/>
            </p:cNvSpPr>
            <p:nvPr/>
          </p:nvSpPr>
          <p:spPr bwMode="auto">
            <a:xfrm>
              <a:off x="2136" y="186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8" name="Line 470"/>
            <p:cNvSpPr>
              <a:spLocks noChangeShapeType="1"/>
            </p:cNvSpPr>
            <p:nvPr/>
          </p:nvSpPr>
          <p:spPr bwMode="auto">
            <a:xfrm flipH="1">
              <a:off x="2121" y="1868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99" name="Line 471"/>
            <p:cNvSpPr>
              <a:spLocks noChangeShapeType="1"/>
            </p:cNvSpPr>
            <p:nvPr/>
          </p:nvSpPr>
          <p:spPr bwMode="auto">
            <a:xfrm>
              <a:off x="2136" y="1868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0" name="Rectangle 472"/>
            <p:cNvSpPr>
              <a:spLocks noChangeArrowheads="1"/>
            </p:cNvSpPr>
            <p:nvPr/>
          </p:nvSpPr>
          <p:spPr bwMode="auto">
            <a:xfrm>
              <a:off x="2176" y="1900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1" name="Line 473"/>
            <p:cNvSpPr>
              <a:spLocks noChangeShapeType="1"/>
            </p:cNvSpPr>
            <p:nvPr/>
          </p:nvSpPr>
          <p:spPr bwMode="auto">
            <a:xfrm flipV="1">
              <a:off x="2194" y="1904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2" name="Line 474"/>
            <p:cNvSpPr>
              <a:spLocks noChangeShapeType="1"/>
            </p:cNvSpPr>
            <p:nvPr/>
          </p:nvSpPr>
          <p:spPr bwMode="auto">
            <a:xfrm>
              <a:off x="2194" y="1919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3" name="Line 475"/>
            <p:cNvSpPr>
              <a:spLocks noChangeShapeType="1"/>
            </p:cNvSpPr>
            <p:nvPr/>
          </p:nvSpPr>
          <p:spPr bwMode="auto">
            <a:xfrm flipH="1">
              <a:off x="2180" y="1919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4" name="Line 476"/>
            <p:cNvSpPr>
              <a:spLocks noChangeShapeType="1"/>
            </p:cNvSpPr>
            <p:nvPr/>
          </p:nvSpPr>
          <p:spPr bwMode="auto">
            <a:xfrm>
              <a:off x="2194" y="1919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5" name="Rectangle 477"/>
            <p:cNvSpPr>
              <a:spLocks noChangeArrowheads="1"/>
            </p:cNvSpPr>
            <p:nvPr/>
          </p:nvSpPr>
          <p:spPr bwMode="auto">
            <a:xfrm>
              <a:off x="2238" y="1955"/>
              <a:ext cx="4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6" name="Line 478"/>
            <p:cNvSpPr>
              <a:spLocks noChangeShapeType="1"/>
            </p:cNvSpPr>
            <p:nvPr/>
          </p:nvSpPr>
          <p:spPr bwMode="auto">
            <a:xfrm flipV="1">
              <a:off x="2256" y="1959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7" name="Line 479"/>
            <p:cNvSpPr>
              <a:spLocks noChangeShapeType="1"/>
            </p:cNvSpPr>
            <p:nvPr/>
          </p:nvSpPr>
          <p:spPr bwMode="auto">
            <a:xfrm>
              <a:off x="2256" y="197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8" name="Line 480"/>
            <p:cNvSpPr>
              <a:spLocks noChangeShapeType="1"/>
            </p:cNvSpPr>
            <p:nvPr/>
          </p:nvSpPr>
          <p:spPr bwMode="auto">
            <a:xfrm flipH="1">
              <a:off x="2241" y="1973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09" name="Line 481"/>
            <p:cNvSpPr>
              <a:spLocks noChangeShapeType="1"/>
            </p:cNvSpPr>
            <p:nvPr/>
          </p:nvSpPr>
          <p:spPr bwMode="auto">
            <a:xfrm>
              <a:off x="2256" y="1973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0" name="Rectangle 482"/>
            <p:cNvSpPr>
              <a:spLocks noChangeArrowheads="1"/>
            </p:cNvSpPr>
            <p:nvPr/>
          </p:nvSpPr>
          <p:spPr bwMode="auto">
            <a:xfrm>
              <a:off x="2296" y="2006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1" name="Line 483"/>
            <p:cNvSpPr>
              <a:spLocks noChangeShapeType="1"/>
            </p:cNvSpPr>
            <p:nvPr/>
          </p:nvSpPr>
          <p:spPr bwMode="auto">
            <a:xfrm flipV="1">
              <a:off x="2314" y="2009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2" name="Line 484"/>
            <p:cNvSpPr>
              <a:spLocks noChangeShapeType="1"/>
            </p:cNvSpPr>
            <p:nvPr/>
          </p:nvSpPr>
          <p:spPr bwMode="auto">
            <a:xfrm>
              <a:off x="2314" y="2024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3" name="Line 485"/>
            <p:cNvSpPr>
              <a:spLocks noChangeShapeType="1"/>
            </p:cNvSpPr>
            <p:nvPr/>
          </p:nvSpPr>
          <p:spPr bwMode="auto">
            <a:xfrm flipH="1">
              <a:off x="2300" y="2024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4" name="Line 486"/>
            <p:cNvSpPr>
              <a:spLocks noChangeShapeType="1"/>
            </p:cNvSpPr>
            <p:nvPr/>
          </p:nvSpPr>
          <p:spPr bwMode="auto">
            <a:xfrm>
              <a:off x="2314" y="2024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5" name="Rectangle 487"/>
            <p:cNvSpPr>
              <a:spLocks noChangeArrowheads="1"/>
            </p:cNvSpPr>
            <p:nvPr/>
          </p:nvSpPr>
          <p:spPr bwMode="auto">
            <a:xfrm>
              <a:off x="2358" y="2049"/>
              <a:ext cx="4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6" name="Line 488"/>
            <p:cNvSpPr>
              <a:spLocks noChangeShapeType="1"/>
            </p:cNvSpPr>
            <p:nvPr/>
          </p:nvSpPr>
          <p:spPr bwMode="auto">
            <a:xfrm flipV="1">
              <a:off x="2376" y="205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7" name="Line 489"/>
            <p:cNvSpPr>
              <a:spLocks noChangeShapeType="1"/>
            </p:cNvSpPr>
            <p:nvPr/>
          </p:nvSpPr>
          <p:spPr bwMode="auto">
            <a:xfrm>
              <a:off x="2376" y="206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8" name="Line 490"/>
            <p:cNvSpPr>
              <a:spLocks noChangeShapeType="1"/>
            </p:cNvSpPr>
            <p:nvPr/>
          </p:nvSpPr>
          <p:spPr bwMode="auto">
            <a:xfrm flipH="1">
              <a:off x="2361" y="2068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19" name="Line 491"/>
            <p:cNvSpPr>
              <a:spLocks noChangeShapeType="1"/>
            </p:cNvSpPr>
            <p:nvPr/>
          </p:nvSpPr>
          <p:spPr bwMode="auto">
            <a:xfrm>
              <a:off x="2376" y="2068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0" name="Rectangle 492"/>
            <p:cNvSpPr>
              <a:spLocks noChangeArrowheads="1"/>
            </p:cNvSpPr>
            <p:nvPr/>
          </p:nvSpPr>
          <p:spPr bwMode="auto">
            <a:xfrm>
              <a:off x="2416" y="2097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1" name="Line 493"/>
            <p:cNvSpPr>
              <a:spLocks noChangeShapeType="1"/>
            </p:cNvSpPr>
            <p:nvPr/>
          </p:nvSpPr>
          <p:spPr bwMode="auto">
            <a:xfrm flipV="1">
              <a:off x="2434" y="210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2" name="Line 494"/>
            <p:cNvSpPr>
              <a:spLocks noChangeShapeType="1"/>
            </p:cNvSpPr>
            <p:nvPr/>
          </p:nvSpPr>
          <p:spPr bwMode="auto">
            <a:xfrm>
              <a:off x="2434" y="2115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3" name="Line 495"/>
            <p:cNvSpPr>
              <a:spLocks noChangeShapeType="1"/>
            </p:cNvSpPr>
            <p:nvPr/>
          </p:nvSpPr>
          <p:spPr bwMode="auto">
            <a:xfrm flipH="1">
              <a:off x="2420" y="2115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4" name="Line 496"/>
            <p:cNvSpPr>
              <a:spLocks noChangeShapeType="1"/>
            </p:cNvSpPr>
            <p:nvPr/>
          </p:nvSpPr>
          <p:spPr bwMode="auto">
            <a:xfrm>
              <a:off x="2434" y="2115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5" name="Rectangle 497"/>
            <p:cNvSpPr>
              <a:spLocks noChangeArrowheads="1"/>
            </p:cNvSpPr>
            <p:nvPr/>
          </p:nvSpPr>
          <p:spPr bwMode="auto">
            <a:xfrm>
              <a:off x="2478" y="2137"/>
              <a:ext cx="43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6" name="Line 498"/>
            <p:cNvSpPr>
              <a:spLocks noChangeShapeType="1"/>
            </p:cNvSpPr>
            <p:nvPr/>
          </p:nvSpPr>
          <p:spPr bwMode="auto">
            <a:xfrm flipV="1">
              <a:off x="2496" y="214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7" name="Line 499"/>
            <p:cNvSpPr>
              <a:spLocks noChangeShapeType="1"/>
            </p:cNvSpPr>
            <p:nvPr/>
          </p:nvSpPr>
          <p:spPr bwMode="auto">
            <a:xfrm>
              <a:off x="2496" y="2155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8" name="Line 500"/>
            <p:cNvSpPr>
              <a:spLocks noChangeShapeType="1"/>
            </p:cNvSpPr>
            <p:nvPr/>
          </p:nvSpPr>
          <p:spPr bwMode="auto">
            <a:xfrm flipH="1">
              <a:off x="2481" y="2155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29" name="Line 501"/>
            <p:cNvSpPr>
              <a:spLocks noChangeShapeType="1"/>
            </p:cNvSpPr>
            <p:nvPr/>
          </p:nvSpPr>
          <p:spPr bwMode="auto">
            <a:xfrm>
              <a:off x="2496" y="2155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0" name="Rectangle 502"/>
            <p:cNvSpPr>
              <a:spLocks noChangeArrowheads="1"/>
            </p:cNvSpPr>
            <p:nvPr/>
          </p:nvSpPr>
          <p:spPr bwMode="auto">
            <a:xfrm>
              <a:off x="2536" y="2184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1" name="Line 503"/>
            <p:cNvSpPr>
              <a:spLocks noChangeShapeType="1"/>
            </p:cNvSpPr>
            <p:nvPr/>
          </p:nvSpPr>
          <p:spPr bwMode="auto">
            <a:xfrm flipV="1">
              <a:off x="2554" y="218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2" name="Line 504"/>
            <p:cNvSpPr>
              <a:spLocks noChangeShapeType="1"/>
            </p:cNvSpPr>
            <p:nvPr/>
          </p:nvSpPr>
          <p:spPr bwMode="auto">
            <a:xfrm>
              <a:off x="2554" y="220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3" name="Line 505"/>
            <p:cNvSpPr>
              <a:spLocks noChangeShapeType="1"/>
            </p:cNvSpPr>
            <p:nvPr/>
          </p:nvSpPr>
          <p:spPr bwMode="auto">
            <a:xfrm flipH="1">
              <a:off x="2540" y="2202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4" name="Line 506"/>
            <p:cNvSpPr>
              <a:spLocks noChangeShapeType="1"/>
            </p:cNvSpPr>
            <p:nvPr/>
          </p:nvSpPr>
          <p:spPr bwMode="auto">
            <a:xfrm>
              <a:off x="2554" y="220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5" name="Rectangle 507"/>
            <p:cNvSpPr>
              <a:spLocks noChangeArrowheads="1"/>
            </p:cNvSpPr>
            <p:nvPr/>
          </p:nvSpPr>
          <p:spPr bwMode="auto">
            <a:xfrm>
              <a:off x="2594" y="2220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6" name="Line 508"/>
            <p:cNvSpPr>
              <a:spLocks noChangeShapeType="1"/>
            </p:cNvSpPr>
            <p:nvPr/>
          </p:nvSpPr>
          <p:spPr bwMode="auto">
            <a:xfrm flipV="1">
              <a:off x="2612" y="2224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7" name="Line 509"/>
            <p:cNvSpPr>
              <a:spLocks noChangeShapeType="1"/>
            </p:cNvSpPr>
            <p:nvPr/>
          </p:nvSpPr>
          <p:spPr bwMode="auto">
            <a:xfrm>
              <a:off x="2612" y="2239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8" name="Line 510"/>
            <p:cNvSpPr>
              <a:spLocks noChangeShapeType="1"/>
            </p:cNvSpPr>
            <p:nvPr/>
          </p:nvSpPr>
          <p:spPr bwMode="auto">
            <a:xfrm flipH="1">
              <a:off x="2598" y="2239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39" name="Line 511"/>
            <p:cNvSpPr>
              <a:spLocks noChangeShapeType="1"/>
            </p:cNvSpPr>
            <p:nvPr/>
          </p:nvSpPr>
          <p:spPr bwMode="auto">
            <a:xfrm>
              <a:off x="2612" y="2239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0" name="Rectangle 512"/>
            <p:cNvSpPr>
              <a:spLocks noChangeArrowheads="1"/>
            </p:cNvSpPr>
            <p:nvPr/>
          </p:nvSpPr>
          <p:spPr bwMode="auto">
            <a:xfrm>
              <a:off x="2656" y="2260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" name="Line 513"/>
            <p:cNvSpPr>
              <a:spLocks noChangeShapeType="1"/>
            </p:cNvSpPr>
            <p:nvPr/>
          </p:nvSpPr>
          <p:spPr bwMode="auto">
            <a:xfrm flipV="1">
              <a:off x="2674" y="2264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" name="Line 514"/>
            <p:cNvSpPr>
              <a:spLocks noChangeShapeType="1"/>
            </p:cNvSpPr>
            <p:nvPr/>
          </p:nvSpPr>
          <p:spPr bwMode="auto">
            <a:xfrm>
              <a:off x="2674" y="2279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" name="Line 515"/>
            <p:cNvSpPr>
              <a:spLocks noChangeShapeType="1"/>
            </p:cNvSpPr>
            <p:nvPr/>
          </p:nvSpPr>
          <p:spPr bwMode="auto">
            <a:xfrm flipH="1">
              <a:off x="2660" y="2279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" name="Line 516"/>
            <p:cNvSpPr>
              <a:spLocks noChangeShapeType="1"/>
            </p:cNvSpPr>
            <p:nvPr/>
          </p:nvSpPr>
          <p:spPr bwMode="auto">
            <a:xfrm>
              <a:off x="2674" y="2279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" name="Rectangle 517"/>
            <p:cNvSpPr>
              <a:spLocks noChangeArrowheads="1"/>
            </p:cNvSpPr>
            <p:nvPr/>
          </p:nvSpPr>
          <p:spPr bwMode="auto">
            <a:xfrm>
              <a:off x="2714" y="2293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6" name="Line 518"/>
            <p:cNvSpPr>
              <a:spLocks noChangeShapeType="1"/>
            </p:cNvSpPr>
            <p:nvPr/>
          </p:nvSpPr>
          <p:spPr bwMode="auto">
            <a:xfrm flipV="1">
              <a:off x="2732" y="2297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7" name="Line 519"/>
            <p:cNvSpPr>
              <a:spLocks noChangeShapeType="1"/>
            </p:cNvSpPr>
            <p:nvPr/>
          </p:nvSpPr>
          <p:spPr bwMode="auto">
            <a:xfrm>
              <a:off x="2732" y="2311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8" name="Line 520"/>
            <p:cNvSpPr>
              <a:spLocks noChangeShapeType="1"/>
            </p:cNvSpPr>
            <p:nvPr/>
          </p:nvSpPr>
          <p:spPr bwMode="auto">
            <a:xfrm flipH="1">
              <a:off x="2718" y="2311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9" name="Line 521"/>
            <p:cNvSpPr>
              <a:spLocks noChangeShapeType="1"/>
            </p:cNvSpPr>
            <p:nvPr/>
          </p:nvSpPr>
          <p:spPr bwMode="auto">
            <a:xfrm>
              <a:off x="2732" y="2311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0" name="Rectangle 522"/>
            <p:cNvSpPr>
              <a:spLocks noChangeArrowheads="1"/>
            </p:cNvSpPr>
            <p:nvPr/>
          </p:nvSpPr>
          <p:spPr bwMode="auto">
            <a:xfrm>
              <a:off x="2776" y="2333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1" name="Line 523"/>
            <p:cNvSpPr>
              <a:spLocks noChangeShapeType="1"/>
            </p:cNvSpPr>
            <p:nvPr/>
          </p:nvSpPr>
          <p:spPr bwMode="auto">
            <a:xfrm flipV="1">
              <a:off x="2794" y="2337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2" name="Line 524"/>
            <p:cNvSpPr>
              <a:spLocks noChangeShapeType="1"/>
            </p:cNvSpPr>
            <p:nvPr/>
          </p:nvSpPr>
          <p:spPr bwMode="auto">
            <a:xfrm>
              <a:off x="2794" y="2351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3" name="Line 525"/>
            <p:cNvSpPr>
              <a:spLocks noChangeShapeType="1"/>
            </p:cNvSpPr>
            <p:nvPr/>
          </p:nvSpPr>
          <p:spPr bwMode="auto">
            <a:xfrm flipH="1">
              <a:off x="2780" y="2351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4" name="Line 526"/>
            <p:cNvSpPr>
              <a:spLocks noChangeShapeType="1"/>
            </p:cNvSpPr>
            <p:nvPr/>
          </p:nvSpPr>
          <p:spPr bwMode="auto">
            <a:xfrm>
              <a:off x="2794" y="2351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5" name="Rectangle 527"/>
            <p:cNvSpPr>
              <a:spLocks noChangeArrowheads="1"/>
            </p:cNvSpPr>
            <p:nvPr/>
          </p:nvSpPr>
          <p:spPr bwMode="auto">
            <a:xfrm>
              <a:off x="2834" y="2366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6" name="Line 528"/>
            <p:cNvSpPr>
              <a:spLocks noChangeShapeType="1"/>
            </p:cNvSpPr>
            <p:nvPr/>
          </p:nvSpPr>
          <p:spPr bwMode="auto">
            <a:xfrm flipV="1">
              <a:off x="2852" y="2369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7" name="Line 529"/>
            <p:cNvSpPr>
              <a:spLocks noChangeShapeType="1"/>
            </p:cNvSpPr>
            <p:nvPr/>
          </p:nvSpPr>
          <p:spPr bwMode="auto">
            <a:xfrm>
              <a:off x="2852" y="2384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8" name="Line 530"/>
            <p:cNvSpPr>
              <a:spLocks noChangeShapeType="1"/>
            </p:cNvSpPr>
            <p:nvPr/>
          </p:nvSpPr>
          <p:spPr bwMode="auto">
            <a:xfrm flipH="1">
              <a:off x="2838" y="2384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59" name="Line 531"/>
            <p:cNvSpPr>
              <a:spLocks noChangeShapeType="1"/>
            </p:cNvSpPr>
            <p:nvPr/>
          </p:nvSpPr>
          <p:spPr bwMode="auto">
            <a:xfrm>
              <a:off x="2852" y="2384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0" name="Rectangle 532"/>
            <p:cNvSpPr>
              <a:spLocks noChangeArrowheads="1"/>
            </p:cNvSpPr>
            <p:nvPr/>
          </p:nvSpPr>
          <p:spPr bwMode="auto">
            <a:xfrm>
              <a:off x="2896" y="2402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1" name="Line 533"/>
            <p:cNvSpPr>
              <a:spLocks noChangeShapeType="1"/>
            </p:cNvSpPr>
            <p:nvPr/>
          </p:nvSpPr>
          <p:spPr bwMode="auto">
            <a:xfrm flipV="1">
              <a:off x="2914" y="2406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2" name="Line 534"/>
            <p:cNvSpPr>
              <a:spLocks noChangeShapeType="1"/>
            </p:cNvSpPr>
            <p:nvPr/>
          </p:nvSpPr>
          <p:spPr bwMode="auto">
            <a:xfrm>
              <a:off x="2914" y="242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3" name="Line 535"/>
            <p:cNvSpPr>
              <a:spLocks noChangeShapeType="1"/>
            </p:cNvSpPr>
            <p:nvPr/>
          </p:nvSpPr>
          <p:spPr bwMode="auto">
            <a:xfrm flipH="1">
              <a:off x="2900" y="2420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4" name="Line 536"/>
            <p:cNvSpPr>
              <a:spLocks noChangeShapeType="1"/>
            </p:cNvSpPr>
            <p:nvPr/>
          </p:nvSpPr>
          <p:spPr bwMode="auto">
            <a:xfrm>
              <a:off x="2914" y="2420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5" name="Rectangle 537"/>
            <p:cNvSpPr>
              <a:spLocks noChangeArrowheads="1"/>
            </p:cNvSpPr>
            <p:nvPr/>
          </p:nvSpPr>
          <p:spPr bwMode="auto">
            <a:xfrm>
              <a:off x="2954" y="2435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6" name="Line 538"/>
            <p:cNvSpPr>
              <a:spLocks noChangeShapeType="1"/>
            </p:cNvSpPr>
            <p:nvPr/>
          </p:nvSpPr>
          <p:spPr bwMode="auto">
            <a:xfrm flipV="1">
              <a:off x="2972" y="2438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7" name="Line 539"/>
            <p:cNvSpPr>
              <a:spLocks noChangeShapeType="1"/>
            </p:cNvSpPr>
            <p:nvPr/>
          </p:nvSpPr>
          <p:spPr bwMode="auto">
            <a:xfrm>
              <a:off x="2972" y="245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8" name="Line 540"/>
            <p:cNvSpPr>
              <a:spLocks noChangeShapeType="1"/>
            </p:cNvSpPr>
            <p:nvPr/>
          </p:nvSpPr>
          <p:spPr bwMode="auto">
            <a:xfrm flipH="1">
              <a:off x="2958" y="2453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69" name="Line 541"/>
            <p:cNvSpPr>
              <a:spLocks noChangeShapeType="1"/>
            </p:cNvSpPr>
            <p:nvPr/>
          </p:nvSpPr>
          <p:spPr bwMode="auto">
            <a:xfrm>
              <a:off x="2972" y="2453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0" name="Rectangle 542"/>
            <p:cNvSpPr>
              <a:spLocks noChangeArrowheads="1"/>
            </p:cNvSpPr>
            <p:nvPr/>
          </p:nvSpPr>
          <p:spPr bwMode="auto">
            <a:xfrm>
              <a:off x="3016" y="2468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1" name="Line 543"/>
            <p:cNvSpPr>
              <a:spLocks noChangeShapeType="1"/>
            </p:cNvSpPr>
            <p:nvPr/>
          </p:nvSpPr>
          <p:spPr bwMode="auto">
            <a:xfrm flipV="1">
              <a:off x="3034" y="2471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2" name="Line 544"/>
            <p:cNvSpPr>
              <a:spLocks noChangeShapeType="1"/>
            </p:cNvSpPr>
            <p:nvPr/>
          </p:nvSpPr>
          <p:spPr bwMode="auto">
            <a:xfrm>
              <a:off x="3034" y="2486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3" name="Line 545"/>
            <p:cNvSpPr>
              <a:spLocks noChangeShapeType="1"/>
            </p:cNvSpPr>
            <p:nvPr/>
          </p:nvSpPr>
          <p:spPr bwMode="auto">
            <a:xfrm flipH="1">
              <a:off x="3020" y="2486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4" name="Line 546"/>
            <p:cNvSpPr>
              <a:spLocks noChangeShapeType="1"/>
            </p:cNvSpPr>
            <p:nvPr/>
          </p:nvSpPr>
          <p:spPr bwMode="auto">
            <a:xfrm>
              <a:off x="3034" y="2486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5" name="Rectangle 547"/>
            <p:cNvSpPr>
              <a:spLocks noChangeArrowheads="1"/>
            </p:cNvSpPr>
            <p:nvPr/>
          </p:nvSpPr>
          <p:spPr bwMode="auto">
            <a:xfrm>
              <a:off x="3074" y="2497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6" name="Line 548"/>
            <p:cNvSpPr>
              <a:spLocks noChangeShapeType="1"/>
            </p:cNvSpPr>
            <p:nvPr/>
          </p:nvSpPr>
          <p:spPr bwMode="auto">
            <a:xfrm flipV="1">
              <a:off x="3092" y="250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7" name="Line 549"/>
            <p:cNvSpPr>
              <a:spLocks noChangeShapeType="1"/>
            </p:cNvSpPr>
            <p:nvPr/>
          </p:nvSpPr>
          <p:spPr bwMode="auto">
            <a:xfrm>
              <a:off x="3092" y="2515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8" name="Line 550"/>
            <p:cNvSpPr>
              <a:spLocks noChangeShapeType="1"/>
            </p:cNvSpPr>
            <p:nvPr/>
          </p:nvSpPr>
          <p:spPr bwMode="auto">
            <a:xfrm flipH="1">
              <a:off x="3078" y="2515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79" name="Line 551"/>
            <p:cNvSpPr>
              <a:spLocks noChangeShapeType="1"/>
            </p:cNvSpPr>
            <p:nvPr/>
          </p:nvSpPr>
          <p:spPr bwMode="auto">
            <a:xfrm>
              <a:off x="3092" y="2515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0" name="Rectangle 552"/>
            <p:cNvSpPr>
              <a:spLocks noChangeArrowheads="1"/>
            </p:cNvSpPr>
            <p:nvPr/>
          </p:nvSpPr>
          <p:spPr bwMode="auto">
            <a:xfrm>
              <a:off x="3132" y="2526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1" name="Line 553"/>
            <p:cNvSpPr>
              <a:spLocks noChangeShapeType="1"/>
            </p:cNvSpPr>
            <p:nvPr/>
          </p:nvSpPr>
          <p:spPr bwMode="auto">
            <a:xfrm flipV="1">
              <a:off x="3150" y="2529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2" name="Line 554"/>
            <p:cNvSpPr>
              <a:spLocks noChangeShapeType="1"/>
            </p:cNvSpPr>
            <p:nvPr/>
          </p:nvSpPr>
          <p:spPr bwMode="auto">
            <a:xfrm>
              <a:off x="3150" y="2544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3" name="Line 555"/>
            <p:cNvSpPr>
              <a:spLocks noChangeShapeType="1"/>
            </p:cNvSpPr>
            <p:nvPr/>
          </p:nvSpPr>
          <p:spPr bwMode="auto">
            <a:xfrm flipH="1">
              <a:off x="3136" y="2544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4" name="Line 556"/>
            <p:cNvSpPr>
              <a:spLocks noChangeShapeType="1"/>
            </p:cNvSpPr>
            <p:nvPr/>
          </p:nvSpPr>
          <p:spPr bwMode="auto">
            <a:xfrm>
              <a:off x="3150" y="2544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5" name="Rectangle 557"/>
            <p:cNvSpPr>
              <a:spLocks noChangeArrowheads="1"/>
            </p:cNvSpPr>
            <p:nvPr/>
          </p:nvSpPr>
          <p:spPr bwMode="auto">
            <a:xfrm>
              <a:off x="3194" y="2558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6" name="Line 558"/>
            <p:cNvSpPr>
              <a:spLocks noChangeShapeType="1"/>
            </p:cNvSpPr>
            <p:nvPr/>
          </p:nvSpPr>
          <p:spPr bwMode="auto">
            <a:xfrm flipV="1">
              <a:off x="3212" y="256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7" name="Line 559"/>
            <p:cNvSpPr>
              <a:spLocks noChangeShapeType="1"/>
            </p:cNvSpPr>
            <p:nvPr/>
          </p:nvSpPr>
          <p:spPr bwMode="auto">
            <a:xfrm>
              <a:off x="3212" y="2577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8" name="Line 560"/>
            <p:cNvSpPr>
              <a:spLocks noChangeShapeType="1"/>
            </p:cNvSpPr>
            <p:nvPr/>
          </p:nvSpPr>
          <p:spPr bwMode="auto">
            <a:xfrm flipH="1">
              <a:off x="3198" y="2577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89" name="Line 561"/>
            <p:cNvSpPr>
              <a:spLocks noChangeShapeType="1"/>
            </p:cNvSpPr>
            <p:nvPr/>
          </p:nvSpPr>
          <p:spPr bwMode="auto">
            <a:xfrm>
              <a:off x="3212" y="2577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0" name="Rectangle 562"/>
            <p:cNvSpPr>
              <a:spLocks noChangeArrowheads="1"/>
            </p:cNvSpPr>
            <p:nvPr/>
          </p:nvSpPr>
          <p:spPr bwMode="auto">
            <a:xfrm>
              <a:off x="3252" y="2584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1" name="Line 563"/>
            <p:cNvSpPr>
              <a:spLocks noChangeShapeType="1"/>
            </p:cNvSpPr>
            <p:nvPr/>
          </p:nvSpPr>
          <p:spPr bwMode="auto">
            <a:xfrm flipV="1">
              <a:off x="3270" y="258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2" name="Line 564"/>
            <p:cNvSpPr>
              <a:spLocks noChangeShapeType="1"/>
            </p:cNvSpPr>
            <p:nvPr/>
          </p:nvSpPr>
          <p:spPr bwMode="auto">
            <a:xfrm>
              <a:off x="3270" y="260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3" name="Line 565"/>
            <p:cNvSpPr>
              <a:spLocks noChangeShapeType="1"/>
            </p:cNvSpPr>
            <p:nvPr/>
          </p:nvSpPr>
          <p:spPr bwMode="auto">
            <a:xfrm flipH="1">
              <a:off x="3256" y="2602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4" name="Line 566"/>
            <p:cNvSpPr>
              <a:spLocks noChangeShapeType="1"/>
            </p:cNvSpPr>
            <p:nvPr/>
          </p:nvSpPr>
          <p:spPr bwMode="auto">
            <a:xfrm>
              <a:off x="3270" y="260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5" name="Rectangle 567"/>
            <p:cNvSpPr>
              <a:spLocks noChangeArrowheads="1"/>
            </p:cNvSpPr>
            <p:nvPr/>
          </p:nvSpPr>
          <p:spPr bwMode="auto">
            <a:xfrm>
              <a:off x="3314" y="2613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6" name="Line 568"/>
            <p:cNvSpPr>
              <a:spLocks noChangeShapeType="1"/>
            </p:cNvSpPr>
            <p:nvPr/>
          </p:nvSpPr>
          <p:spPr bwMode="auto">
            <a:xfrm flipV="1">
              <a:off x="3332" y="2617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7" name="Line 569"/>
            <p:cNvSpPr>
              <a:spLocks noChangeShapeType="1"/>
            </p:cNvSpPr>
            <p:nvPr/>
          </p:nvSpPr>
          <p:spPr bwMode="auto">
            <a:xfrm>
              <a:off x="3332" y="2631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8" name="Line 570"/>
            <p:cNvSpPr>
              <a:spLocks noChangeShapeType="1"/>
            </p:cNvSpPr>
            <p:nvPr/>
          </p:nvSpPr>
          <p:spPr bwMode="auto">
            <a:xfrm flipH="1">
              <a:off x="3318" y="2631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99" name="Line 571"/>
            <p:cNvSpPr>
              <a:spLocks noChangeShapeType="1"/>
            </p:cNvSpPr>
            <p:nvPr/>
          </p:nvSpPr>
          <p:spPr bwMode="auto">
            <a:xfrm>
              <a:off x="3332" y="2631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0" name="Rectangle 572"/>
            <p:cNvSpPr>
              <a:spLocks noChangeArrowheads="1"/>
            </p:cNvSpPr>
            <p:nvPr/>
          </p:nvSpPr>
          <p:spPr bwMode="auto">
            <a:xfrm>
              <a:off x="3372" y="2635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1" name="Line 573"/>
            <p:cNvSpPr>
              <a:spLocks noChangeShapeType="1"/>
            </p:cNvSpPr>
            <p:nvPr/>
          </p:nvSpPr>
          <p:spPr bwMode="auto">
            <a:xfrm flipV="1">
              <a:off x="3390" y="2638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2" name="Line 574"/>
            <p:cNvSpPr>
              <a:spLocks noChangeShapeType="1"/>
            </p:cNvSpPr>
            <p:nvPr/>
          </p:nvSpPr>
          <p:spPr bwMode="auto">
            <a:xfrm>
              <a:off x="3390" y="265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3" name="Line 575"/>
            <p:cNvSpPr>
              <a:spLocks noChangeShapeType="1"/>
            </p:cNvSpPr>
            <p:nvPr/>
          </p:nvSpPr>
          <p:spPr bwMode="auto">
            <a:xfrm flipH="1">
              <a:off x="3376" y="2653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4" name="Line 576"/>
            <p:cNvSpPr>
              <a:spLocks noChangeShapeType="1"/>
            </p:cNvSpPr>
            <p:nvPr/>
          </p:nvSpPr>
          <p:spPr bwMode="auto">
            <a:xfrm>
              <a:off x="3390" y="2653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5" name="Rectangle 577"/>
            <p:cNvSpPr>
              <a:spLocks noChangeArrowheads="1"/>
            </p:cNvSpPr>
            <p:nvPr/>
          </p:nvSpPr>
          <p:spPr bwMode="auto">
            <a:xfrm>
              <a:off x="3434" y="2664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6" name="Line 578"/>
            <p:cNvSpPr>
              <a:spLocks noChangeShapeType="1"/>
            </p:cNvSpPr>
            <p:nvPr/>
          </p:nvSpPr>
          <p:spPr bwMode="auto">
            <a:xfrm flipV="1">
              <a:off x="3452" y="266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7" name="Line 579"/>
            <p:cNvSpPr>
              <a:spLocks noChangeShapeType="1"/>
            </p:cNvSpPr>
            <p:nvPr/>
          </p:nvSpPr>
          <p:spPr bwMode="auto">
            <a:xfrm>
              <a:off x="3452" y="268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8" name="Line 580"/>
            <p:cNvSpPr>
              <a:spLocks noChangeShapeType="1"/>
            </p:cNvSpPr>
            <p:nvPr/>
          </p:nvSpPr>
          <p:spPr bwMode="auto">
            <a:xfrm flipH="1">
              <a:off x="3438" y="2682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09" name="Line 581"/>
            <p:cNvSpPr>
              <a:spLocks noChangeShapeType="1"/>
            </p:cNvSpPr>
            <p:nvPr/>
          </p:nvSpPr>
          <p:spPr bwMode="auto">
            <a:xfrm>
              <a:off x="3452" y="268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0" name="Rectangle 582"/>
            <p:cNvSpPr>
              <a:spLocks noChangeArrowheads="1"/>
            </p:cNvSpPr>
            <p:nvPr/>
          </p:nvSpPr>
          <p:spPr bwMode="auto">
            <a:xfrm>
              <a:off x="3492" y="2689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1" name="Line 583"/>
            <p:cNvSpPr>
              <a:spLocks noChangeShapeType="1"/>
            </p:cNvSpPr>
            <p:nvPr/>
          </p:nvSpPr>
          <p:spPr bwMode="auto">
            <a:xfrm flipV="1">
              <a:off x="3510" y="269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2" name="Line 584"/>
            <p:cNvSpPr>
              <a:spLocks noChangeShapeType="1"/>
            </p:cNvSpPr>
            <p:nvPr/>
          </p:nvSpPr>
          <p:spPr bwMode="auto">
            <a:xfrm>
              <a:off x="3510" y="270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3" name="Line 585"/>
            <p:cNvSpPr>
              <a:spLocks noChangeShapeType="1"/>
            </p:cNvSpPr>
            <p:nvPr/>
          </p:nvSpPr>
          <p:spPr bwMode="auto">
            <a:xfrm flipH="1">
              <a:off x="3496" y="2708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4" name="Line 586"/>
            <p:cNvSpPr>
              <a:spLocks noChangeShapeType="1"/>
            </p:cNvSpPr>
            <p:nvPr/>
          </p:nvSpPr>
          <p:spPr bwMode="auto">
            <a:xfrm>
              <a:off x="3510" y="2708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5" name="Rectangle 587"/>
            <p:cNvSpPr>
              <a:spLocks noChangeArrowheads="1"/>
            </p:cNvSpPr>
            <p:nvPr/>
          </p:nvSpPr>
          <p:spPr bwMode="auto">
            <a:xfrm>
              <a:off x="3554" y="2715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6" name="Line 588"/>
            <p:cNvSpPr>
              <a:spLocks noChangeShapeType="1"/>
            </p:cNvSpPr>
            <p:nvPr/>
          </p:nvSpPr>
          <p:spPr bwMode="auto">
            <a:xfrm flipV="1">
              <a:off x="3572" y="2718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7" name="Line 589"/>
            <p:cNvSpPr>
              <a:spLocks noChangeShapeType="1"/>
            </p:cNvSpPr>
            <p:nvPr/>
          </p:nvSpPr>
          <p:spPr bwMode="auto">
            <a:xfrm>
              <a:off x="3572" y="2733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8" name="Line 590"/>
            <p:cNvSpPr>
              <a:spLocks noChangeShapeType="1"/>
            </p:cNvSpPr>
            <p:nvPr/>
          </p:nvSpPr>
          <p:spPr bwMode="auto">
            <a:xfrm flipH="1">
              <a:off x="3558" y="2733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19" name="Line 591"/>
            <p:cNvSpPr>
              <a:spLocks noChangeShapeType="1"/>
            </p:cNvSpPr>
            <p:nvPr/>
          </p:nvSpPr>
          <p:spPr bwMode="auto">
            <a:xfrm>
              <a:off x="3572" y="2733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0" name="Rectangle 592"/>
            <p:cNvSpPr>
              <a:spLocks noChangeArrowheads="1"/>
            </p:cNvSpPr>
            <p:nvPr/>
          </p:nvSpPr>
          <p:spPr bwMode="auto">
            <a:xfrm>
              <a:off x="3612" y="2737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1" name="Line 593"/>
            <p:cNvSpPr>
              <a:spLocks noChangeShapeType="1"/>
            </p:cNvSpPr>
            <p:nvPr/>
          </p:nvSpPr>
          <p:spPr bwMode="auto">
            <a:xfrm flipV="1">
              <a:off x="3630" y="274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2" name="Line 594"/>
            <p:cNvSpPr>
              <a:spLocks noChangeShapeType="1"/>
            </p:cNvSpPr>
            <p:nvPr/>
          </p:nvSpPr>
          <p:spPr bwMode="auto">
            <a:xfrm>
              <a:off x="3630" y="2755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3" name="Line 595"/>
            <p:cNvSpPr>
              <a:spLocks noChangeShapeType="1"/>
            </p:cNvSpPr>
            <p:nvPr/>
          </p:nvSpPr>
          <p:spPr bwMode="auto">
            <a:xfrm flipH="1">
              <a:off x="3616" y="2755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4" name="Line 596"/>
            <p:cNvSpPr>
              <a:spLocks noChangeShapeType="1"/>
            </p:cNvSpPr>
            <p:nvPr/>
          </p:nvSpPr>
          <p:spPr bwMode="auto">
            <a:xfrm>
              <a:off x="3630" y="2755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5" name="Rectangle 597"/>
            <p:cNvSpPr>
              <a:spLocks noChangeArrowheads="1"/>
            </p:cNvSpPr>
            <p:nvPr/>
          </p:nvSpPr>
          <p:spPr bwMode="auto">
            <a:xfrm>
              <a:off x="3670" y="2762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6" name="Line 598"/>
            <p:cNvSpPr>
              <a:spLocks noChangeShapeType="1"/>
            </p:cNvSpPr>
            <p:nvPr/>
          </p:nvSpPr>
          <p:spPr bwMode="auto">
            <a:xfrm flipV="1">
              <a:off x="3689" y="2766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7" name="Line 599"/>
            <p:cNvSpPr>
              <a:spLocks noChangeShapeType="1"/>
            </p:cNvSpPr>
            <p:nvPr/>
          </p:nvSpPr>
          <p:spPr bwMode="auto">
            <a:xfrm>
              <a:off x="3689" y="2780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8" name="Line 600"/>
            <p:cNvSpPr>
              <a:spLocks noChangeShapeType="1"/>
            </p:cNvSpPr>
            <p:nvPr/>
          </p:nvSpPr>
          <p:spPr bwMode="auto">
            <a:xfrm flipH="1">
              <a:off x="3674" y="2780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29" name="Line 601"/>
            <p:cNvSpPr>
              <a:spLocks noChangeShapeType="1"/>
            </p:cNvSpPr>
            <p:nvPr/>
          </p:nvSpPr>
          <p:spPr bwMode="auto">
            <a:xfrm>
              <a:off x="3689" y="2780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0" name="Rectangle 602"/>
            <p:cNvSpPr>
              <a:spLocks noChangeArrowheads="1"/>
            </p:cNvSpPr>
            <p:nvPr/>
          </p:nvSpPr>
          <p:spPr bwMode="auto">
            <a:xfrm>
              <a:off x="3732" y="2784"/>
              <a:ext cx="44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1" name="Line 603"/>
            <p:cNvSpPr>
              <a:spLocks noChangeShapeType="1"/>
            </p:cNvSpPr>
            <p:nvPr/>
          </p:nvSpPr>
          <p:spPr bwMode="auto">
            <a:xfrm flipV="1">
              <a:off x="3750" y="2788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2" name="Line 604"/>
            <p:cNvSpPr>
              <a:spLocks noChangeShapeType="1"/>
            </p:cNvSpPr>
            <p:nvPr/>
          </p:nvSpPr>
          <p:spPr bwMode="auto">
            <a:xfrm>
              <a:off x="3750" y="2802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3" name="Line 605"/>
            <p:cNvSpPr>
              <a:spLocks noChangeShapeType="1"/>
            </p:cNvSpPr>
            <p:nvPr/>
          </p:nvSpPr>
          <p:spPr bwMode="auto">
            <a:xfrm flipH="1">
              <a:off x="3736" y="2802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4" name="Line 606"/>
            <p:cNvSpPr>
              <a:spLocks noChangeShapeType="1"/>
            </p:cNvSpPr>
            <p:nvPr/>
          </p:nvSpPr>
          <p:spPr bwMode="auto">
            <a:xfrm>
              <a:off x="3750" y="2802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5" name="Rectangle 607"/>
            <p:cNvSpPr>
              <a:spLocks noChangeArrowheads="1"/>
            </p:cNvSpPr>
            <p:nvPr/>
          </p:nvSpPr>
          <p:spPr bwMode="auto">
            <a:xfrm>
              <a:off x="3790" y="2806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6" name="Line 608"/>
            <p:cNvSpPr>
              <a:spLocks noChangeShapeType="1"/>
            </p:cNvSpPr>
            <p:nvPr/>
          </p:nvSpPr>
          <p:spPr bwMode="auto">
            <a:xfrm flipV="1">
              <a:off x="3809" y="2809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7" name="Line 609"/>
            <p:cNvSpPr>
              <a:spLocks noChangeShapeType="1"/>
            </p:cNvSpPr>
            <p:nvPr/>
          </p:nvSpPr>
          <p:spPr bwMode="auto">
            <a:xfrm>
              <a:off x="3809" y="2824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8" name="Line 610"/>
            <p:cNvSpPr>
              <a:spLocks noChangeShapeType="1"/>
            </p:cNvSpPr>
            <p:nvPr/>
          </p:nvSpPr>
          <p:spPr bwMode="auto">
            <a:xfrm flipH="1">
              <a:off x="3794" y="2824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39" name="Line 611"/>
            <p:cNvSpPr>
              <a:spLocks noChangeShapeType="1"/>
            </p:cNvSpPr>
            <p:nvPr/>
          </p:nvSpPr>
          <p:spPr bwMode="auto">
            <a:xfrm>
              <a:off x="3809" y="2824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0" name="Rectangle 612"/>
            <p:cNvSpPr>
              <a:spLocks noChangeArrowheads="1"/>
            </p:cNvSpPr>
            <p:nvPr/>
          </p:nvSpPr>
          <p:spPr bwMode="auto">
            <a:xfrm>
              <a:off x="3852" y="2828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1" name="Line 613"/>
            <p:cNvSpPr>
              <a:spLocks noChangeShapeType="1"/>
            </p:cNvSpPr>
            <p:nvPr/>
          </p:nvSpPr>
          <p:spPr bwMode="auto">
            <a:xfrm flipV="1">
              <a:off x="3870" y="2831"/>
              <a:ext cx="1" cy="15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2" name="Line 614"/>
            <p:cNvSpPr>
              <a:spLocks noChangeShapeType="1"/>
            </p:cNvSpPr>
            <p:nvPr/>
          </p:nvSpPr>
          <p:spPr bwMode="auto">
            <a:xfrm>
              <a:off x="3870" y="2846"/>
              <a:ext cx="1" cy="14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" name="Line 615"/>
            <p:cNvSpPr>
              <a:spLocks noChangeShapeType="1"/>
            </p:cNvSpPr>
            <p:nvPr/>
          </p:nvSpPr>
          <p:spPr bwMode="auto">
            <a:xfrm flipH="1">
              <a:off x="3856" y="2846"/>
              <a:ext cx="14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4" name="Line 616"/>
            <p:cNvSpPr>
              <a:spLocks noChangeShapeType="1"/>
            </p:cNvSpPr>
            <p:nvPr/>
          </p:nvSpPr>
          <p:spPr bwMode="auto">
            <a:xfrm>
              <a:off x="3870" y="2846"/>
              <a:ext cx="15" cy="1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" name="Rectangle 617"/>
            <p:cNvSpPr>
              <a:spLocks noChangeArrowheads="1"/>
            </p:cNvSpPr>
            <p:nvPr/>
          </p:nvSpPr>
          <p:spPr bwMode="auto">
            <a:xfrm>
              <a:off x="3910" y="2857"/>
              <a:ext cx="4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747" name="Line 619"/>
          <p:cNvSpPr>
            <a:spLocks noChangeShapeType="1"/>
          </p:cNvSpPr>
          <p:nvPr/>
        </p:nvSpPr>
        <p:spPr bwMode="auto">
          <a:xfrm flipV="1">
            <a:off x="6237288" y="4540250"/>
            <a:ext cx="1587" cy="23813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48" name="Line 620"/>
          <p:cNvSpPr>
            <a:spLocks noChangeShapeType="1"/>
          </p:cNvSpPr>
          <p:nvPr/>
        </p:nvSpPr>
        <p:spPr bwMode="auto">
          <a:xfrm>
            <a:off x="6237288" y="4564063"/>
            <a:ext cx="1587" cy="222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49" name="Line 621"/>
          <p:cNvSpPr>
            <a:spLocks noChangeShapeType="1"/>
          </p:cNvSpPr>
          <p:nvPr/>
        </p:nvSpPr>
        <p:spPr bwMode="auto">
          <a:xfrm flipH="1">
            <a:off x="6213475" y="4564063"/>
            <a:ext cx="23813" cy="15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0" name="Line 622"/>
          <p:cNvSpPr>
            <a:spLocks noChangeShapeType="1"/>
          </p:cNvSpPr>
          <p:nvPr/>
        </p:nvSpPr>
        <p:spPr bwMode="auto">
          <a:xfrm>
            <a:off x="6237288" y="4564063"/>
            <a:ext cx="22225" cy="15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1" name="Rectangle 623"/>
          <p:cNvSpPr>
            <a:spLocks noChangeArrowheads="1"/>
          </p:cNvSpPr>
          <p:nvPr/>
        </p:nvSpPr>
        <p:spPr bwMode="auto">
          <a:xfrm>
            <a:off x="6305550" y="4581525"/>
            <a:ext cx="698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2" name="Line 624"/>
          <p:cNvSpPr>
            <a:spLocks noChangeShapeType="1"/>
          </p:cNvSpPr>
          <p:nvPr/>
        </p:nvSpPr>
        <p:spPr bwMode="auto">
          <a:xfrm flipV="1">
            <a:off x="6334125" y="4586288"/>
            <a:ext cx="1588" cy="23812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3" name="Line 625"/>
          <p:cNvSpPr>
            <a:spLocks noChangeShapeType="1"/>
          </p:cNvSpPr>
          <p:nvPr/>
        </p:nvSpPr>
        <p:spPr bwMode="auto">
          <a:xfrm>
            <a:off x="6334125" y="4610100"/>
            <a:ext cx="1588" cy="222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4" name="Line 626"/>
          <p:cNvSpPr>
            <a:spLocks noChangeShapeType="1"/>
          </p:cNvSpPr>
          <p:nvPr/>
        </p:nvSpPr>
        <p:spPr bwMode="auto">
          <a:xfrm flipH="1">
            <a:off x="6311900" y="4610100"/>
            <a:ext cx="22225" cy="1588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5" name="Line 627"/>
          <p:cNvSpPr>
            <a:spLocks noChangeShapeType="1"/>
          </p:cNvSpPr>
          <p:nvPr/>
        </p:nvSpPr>
        <p:spPr bwMode="auto">
          <a:xfrm>
            <a:off x="6334125" y="4610100"/>
            <a:ext cx="23813" cy="1588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6" name="Rectangle 628"/>
          <p:cNvSpPr>
            <a:spLocks noChangeArrowheads="1"/>
          </p:cNvSpPr>
          <p:nvPr/>
        </p:nvSpPr>
        <p:spPr bwMode="auto">
          <a:xfrm>
            <a:off x="4579938" y="3778250"/>
            <a:ext cx="92075" cy="92075"/>
          </a:xfrm>
          <a:prstGeom prst="rect">
            <a:avLst/>
          </a:prstGeom>
          <a:noFill/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7" name="Rectangle 629"/>
          <p:cNvSpPr>
            <a:spLocks noChangeArrowheads="1"/>
          </p:cNvSpPr>
          <p:nvPr/>
        </p:nvSpPr>
        <p:spPr bwMode="auto">
          <a:xfrm>
            <a:off x="5526088" y="4275138"/>
            <a:ext cx="92075" cy="92075"/>
          </a:xfrm>
          <a:prstGeom prst="rect">
            <a:avLst/>
          </a:prstGeom>
          <a:noFill/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8" name="Rectangle 630"/>
          <p:cNvSpPr>
            <a:spLocks noChangeArrowheads="1"/>
          </p:cNvSpPr>
          <p:nvPr/>
        </p:nvSpPr>
        <p:spPr bwMode="auto">
          <a:xfrm>
            <a:off x="6478588" y="4645025"/>
            <a:ext cx="92075" cy="92075"/>
          </a:xfrm>
          <a:prstGeom prst="rect">
            <a:avLst/>
          </a:prstGeom>
          <a:noFill/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59" name="Rectangle 631"/>
          <p:cNvSpPr>
            <a:spLocks noChangeArrowheads="1"/>
          </p:cNvSpPr>
          <p:nvPr/>
        </p:nvSpPr>
        <p:spPr bwMode="auto">
          <a:xfrm>
            <a:off x="7426325" y="4899025"/>
            <a:ext cx="92075" cy="92075"/>
          </a:xfrm>
          <a:prstGeom prst="rect">
            <a:avLst/>
          </a:prstGeom>
          <a:noFill/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0" name="Rectangle 632"/>
          <p:cNvSpPr>
            <a:spLocks noChangeArrowheads="1"/>
          </p:cNvSpPr>
          <p:nvPr/>
        </p:nvSpPr>
        <p:spPr bwMode="auto">
          <a:xfrm>
            <a:off x="5046663" y="4102100"/>
            <a:ext cx="1158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1" name="Line 633"/>
          <p:cNvSpPr>
            <a:spLocks noChangeShapeType="1"/>
          </p:cNvSpPr>
          <p:nvPr/>
        </p:nvSpPr>
        <p:spPr bwMode="auto">
          <a:xfrm flipH="1" flipV="1">
            <a:off x="5053013" y="4108450"/>
            <a:ext cx="46037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2" name="Line 634"/>
          <p:cNvSpPr>
            <a:spLocks noChangeShapeType="1"/>
          </p:cNvSpPr>
          <p:nvPr/>
        </p:nvSpPr>
        <p:spPr bwMode="auto">
          <a:xfrm>
            <a:off x="5099050" y="4154488"/>
            <a:ext cx="46038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3" name="Line 635"/>
          <p:cNvSpPr>
            <a:spLocks noChangeShapeType="1"/>
          </p:cNvSpPr>
          <p:nvPr/>
        </p:nvSpPr>
        <p:spPr bwMode="auto">
          <a:xfrm flipH="1">
            <a:off x="5053013" y="4154488"/>
            <a:ext cx="46037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4" name="Line 636"/>
          <p:cNvSpPr>
            <a:spLocks noChangeShapeType="1"/>
          </p:cNvSpPr>
          <p:nvPr/>
        </p:nvSpPr>
        <p:spPr bwMode="auto">
          <a:xfrm flipV="1">
            <a:off x="5099050" y="4108450"/>
            <a:ext cx="46038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5" name="Rectangle 637"/>
          <p:cNvSpPr>
            <a:spLocks noChangeArrowheads="1"/>
          </p:cNvSpPr>
          <p:nvPr/>
        </p:nvSpPr>
        <p:spPr bwMode="auto">
          <a:xfrm>
            <a:off x="5994400" y="4575175"/>
            <a:ext cx="11588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6" name="Line 638"/>
          <p:cNvSpPr>
            <a:spLocks noChangeShapeType="1"/>
          </p:cNvSpPr>
          <p:nvPr/>
        </p:nvSpPr>
        <p:spPr bwMode="auto">
          <a:xfrm flipH="1" flipV="1">
            <a:off x="5999163" y="4581525"/>
            <a:ext cx="47625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7" name="Line 639"/>
          <p:cNvSpPr>
            <a:spLocks noChangeShapeType="1"/>
          </p:cNvSpPr>
          <p:nvPr/>
        </p:nvSpPr>
        <p:spPr bwMode="auto">
          <a:xfrm>
            <a:off x="6046788" y="4627563"/>
            <a:ext cx="46037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8" name="Line 640"/>
          <p:cNvSpPr>
            <a:spLocks noChangeShapeType="1"/>
          </p:cNvSpPr>
          <p:nvPr/>
        </p:nvSpPr>
        <p:spPr bwMode="auto">
          <a:xfrm flipH="1">
            <a:off x="5999163" y="4627563"/>
            <a:ext cx="47625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69" name="Line 641"/>
          <p:cNvSpPr>
            <a:spLocks noChangeShapeType="1"/>
          </p:cNvSpPr>
          <p:nvPr/>
        </p:nvSpPr>
        <p:spPr bwMode="auto">
          <a:xfrm flipV="1">
            <a:off x="6046788" y="4581525"/>
            <a:ext cx="46037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0" name="Rectangle 642"/>
          <p:cNvSpPr>
            <a:spLocks noChangeArrowheads="1"/>
          </p:cNvSpPr>
          <p:nvPr/>
        </p:nvSpPr>
        <p:spPr bwMode="auto">
          <a:xfrm>
            <a:off x="6946900" y="4927600"/>
            <a:ext cx="1143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1" name="Line 643"/>
          <p:cNvSpPr>
            <a:spLocks noChangeShapeType="1"/>
          </p:cNvSpPr>
          <p:nvPr/>
        </p:nvSpPr>
        <p:spPr bwMode="auto">
          <a:xfrm flipH="1" flipV="1">
            <a:off x="6951663" y="4933950"/>
            <a:ext cx="46037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2" name="Line 644"/>
          <p:cNvSpPr>
            <a:spLocks noChangeShapeType="1"/>
          </p:cNvSpPr>
          <p:nvPr/>
        </p:nvSpPr>
        <p:spPr bwMode="auto">
          <a:xfrm>
            <a:off x="6997700" y="4979988"/>
            <a:ext cx="47625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3" name="Line 645"/>
          <p:cNvSpPr>
            <a:spLocks noChangeShapeType="1"/>
          </p:cNvSpPr>
          <p:nvPr/>
        </p:nvSpPr>
        <p:spPr bwMode="auto">
          <a:xfrm flipH="1">
            <a:off x="6951663" y="4979988"/>
            <a:ext cx="46037" cy="4603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4" name="Line 646"/>
          <p:cNvSpPr>
            <a:spLocks noChangeShapeType="1"/>
          </p:cNvSpPr>
          <p:nvPr/>
        </p:nvSpPr>
        <p:spPr bwMode="auto">
          <a:xfrm flipV="1">
            <a:off x="6997700" y="4933950"/>
            <a:ext cx="47625" cy="460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5" name="Freeform 647"/>
          <p:cNvSpPr>
            <a:spLocks/>
          </p:cNvSpPr>
          <p:nvPr/>
        </p:nvSpPr>
        <p:spPr bwMode="auto">
          <a:xfrm>
            <a:off x="5999163" y="4748213"/>
            <a:ext cx="93662" cy="920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29"/>
              </a:cxn>
              <a:cxn ang="0">
                <a:pos x="30" y="58"/>
              </a:cxn>
              <a:cxn ang="0">
                <a:pos x="0" y="29"/>
              </a:cxn>
              <a:cxn ang="0">
                <a:pos x="30" y="0"/>
              </a:cxn>
            </a:cxnLst>
            <a:rect l="0" t="0" r="r" b="b"/>
            <a:pathLst>
              <a:path w="59" h="58">
                <a:moveTo>
                  <a:pt x="30" y="0"/>
                </a:moveTo>
                <a:lnTo>
                  <a:pt x="59" y="29"/>
                </a:lnTo>
                <a:lnTo>
                  <a:pt x="30" y="58"/>
                </a:lnTo>
                <a:lnTo>
                  <a:pt x="0" y="29"/>
                </a:lnTo>
                <a:lnTo>
                  <a:pt x="30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6" name="Freeform 648"/>
          <p:cNvSpPr>
            <a:spLocks/>
          </p:cNvSpPr>
          <p:nvPr/>
        </p:nvSpPr>
        <p:spPr bwMode="auto">
          <a:xfrm>
            <a:off x="5526088" y="4621213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7" name="Freeform 649"/>
          <p:cNvSpPr>
            <a:spLocks/>
          </p:cNvSpPr>
          <p:nvPr/>
        </p:nvSpPr>
        <p:spPr bwMode="auto">
          <a:xfrm>
            <a:off x="5053013" y="4471988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8" name="Freeform 650"/>
          <p:cNvSpPr>
            <a:spLocks/>
          </p:cNvSpPr>
          <p:nvPr/>
        </p:nvSpPr>
        <p:spPr bwMode="auto">
          <a:xfrm>
            <a:off x="4579938" y="4303713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79" name="Freeform 651"/>
          <p:cNvSpPr>
            <a:spLocks/>
          </p:cNvSpPr>
          <p:nvPr/>
        </p:nvSpPr>
        <p:spPr bwMode="auto">
          <a:xfrm>
            <a:off x="4100513" y="4102100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0" name="Freeform 652"/>
          <p:cNvSpPr>
            <a:spLocks/>
          </p:cNvSpPr>
          <p:nvPr/>
        </p:nvSpPr>
        <p:spPr bwMode="auto">
          <a:xfrm>
            <a:off x="3627438" y="3865563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1" name="Freeform 653"/>
          <p:cNvSpPr>
            <a:spLocks/>
          </p:cNvSpPr>
          <p:nvPr/>
        </p:nvSpPr>
        <p:spPr bwMode="auto">
          <a:xfrm>
            <a:off x="3154363" y="3582988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0" y="29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29"/>
                </a:lnTo>
                <a:lnTo>
                  <a:pt x="29" y="58"/>
                </a:lnTo>
                <a:lnTo>
                  <a:pt x="0" y="29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2" name="Freeform 654"/>
          <p:cNvSpPr>
            <a:spLocks/>
          </p:cNvSpPr>
          <p:nvPr/>
        </p:nvSpPr>
        <p:spPr bwMode="auto">
          <a:xfrm>
            <a:off x="5999163" y="4800600"/>
            <a:ext cx="93662" cy="920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59" y="58"/>
              </a:cxn>
              <a:cxn ang="0">
                <a:pos x="0" y="58"/>
              </a:cxn>
              <a:cxn ang="0">
                <a:pos x="30" y="0"/>
              </a:cxn>
            </a:cxnLst>
            <a:rect l="0" t="0" r="r" b="b"/>
            <a:pathLst>
              <a:path w="59" h="58">
                <a:moveTo>
                  <a:pt x="30" y="0"/>
                </a:moveTo>
                <a:lnTo>
                  <a:pt x="59" y="58"/>
                </a:lnTo>
                <a:lnTo>
                  <a:pt x="0" y="58"/>
                </a:lnTo>
                <a:lnTo>
                  <a:pt x="30" y="0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3" name="Freeform 655"/>
          <p:cNvSpPr>
            <a:spLocks/>
          </p:cNvSpPr>
          <p:nvPr/>
        </p:nvSpPr>
        <p:spPr bwMode="auto">
          <a:xfrm>
            <a:off x="5526088" y="4691063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4" name="Freeform 656"/>
          <p:cNvSpPr>
            <a:spLocks/>
          </p:cNvSpPr>
          <p:nvPr/>
        </p:nvSpPr>
        <p:spPr bwMode="auto">
          <a:xfrm>
            <a:off x="5053013" y="4557713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5" name="Freeform 657"/>
          <p:cNvSpPr>
            <a:spLocks/>
          </p:cNvSpPr>
          <p:nvPr/>
        </p:nvSpPr>
        <p:spPr bwMode="auto">
          <a:xfrm>
            <a:off x="4579938" y="4408488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6" name="Freeform 658"/>
          <p:cNvSpPr>
            <a:spLocks/>
          </p:cNvSpPr>
          <p:nvPr/>
        </p:nvSpPr>
        <p:spPr bwMode="auto">
          <a:xfrm>
            <a:off x="4100513" y="4229100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FFFF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7" name="Freeform 659"/>
          <p:cNvSpPr>
            <a:spLocks/>
          </p:cNvSpPr>
          <p:nvPr/>
        </p:nvSpPr>
        <p:spPr bwMode="auto">
          <a:xfrm>
            <a:off x="3627438" y="4021138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FFFF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8" name="Freeform 660"/>
          <p:cNvSpPr>
            <a:spLocks/>
          </p:cNvSpPr>
          <p:nvPr/>
        </p:nvSpPr>
        <p:spPr bwMode="auto">
          <a:xfrm>
            <a:off x="3154363" y="3773488"/>
            <a:ext cx="92075" cy="92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58" y="58"/>
              </a:cxn>
              <a:cxn ang="0">
                <a:pos x="0" y="58"/>
              </a:cxn>
              <a:cxn ang="0">
                <a:pos x="29" y="0"/>
              </a:cxn>
            </a:cxnLst>
            <a:rect l="0" t="0" r="r" b="b"/>
            <a:pathLst>
              <a:path w="58" h="58">
                <a:moveTo>
                  <a:pt x="29" y="0"/>
                </a:moveTo>
                <a:lnTo>
                  <a:pt x="58" y="58"/>
                </a:lnTo>
                <a:lnTo>
                  <a:pt x="0" y="58"/>
                </a:lnTo>
                <a:lnTo>
                  <a:pt x="29" y="0"/>
                </a:lnTo>
                <a:close/>
              </a:path>
            </a:pathLst>
          </a:custGeom>
          <a:noFill/>
          <a:ln w="6350">
            <a:solidFill>
              <a:srgbClr val="FFFF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89" name="Oval 661"/>
          <p:cNvSpPr>
            <a:spLocks noChangeArrowheads="1"/>
          </p:cNvSpPr>
          <p:nvPr/>
        </p:nvSpPr>
        <p:spPr bwMode="auto">
          <a:xfrm>
            <a:off x="5999163" y="4840288"/>
            <a:ext cx="93662" cy="93662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0" name="Oval 662"/>
          <p:cNvSpPr>
            <a:spLocks noChangeArrowheads="1"/>
          </p:cNvSpPr>
          <p:nvPr/>
        </p:nvSpPr>
        <p:spPr bwMode="auto">
          <a:xfrm>
            <a:off x="5526088" y="4748213"/>
            <a:ext cx="92075" cy="92075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1" name="Oval 663"/>
          <p:cNvSpPr>
            <a:spLocks noChangeArrowheads="1"/>
          </p:cNvSpPr>
          <p:nvPr/>
        </p:nvSpPr>
        <p:spPr bwMode="auto">
          <a:xfrm>
            <a:off x="5053013" y="4649788"/>
            <a:ext cx="92075" cy="93662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2" name="Oval 664"/>
          <p:cNvSpPr>
            <a:spLocks noChangeArrowheads="1"/>
          </p:cNvSpPr>
          <p:nvPr/>
        </p:nvSpPr>
        <p:spPr bwMode="auto">
          <a:xfrm>
            <a:off x="4579938" y="4529138"/>
            <a:ext cx="92075" cy="92075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3" name="Oval 665"/>
          <p:cNvSpPr>
            <a:spLocks noChangeArrowheads="1"/>
          </p:cNvSpPr>
          <p:nvPr/>
        </p:nvSpPr>
        <p:spPr bwMode="auto">
          <a:xfrm>
            <a:off x="4100513" y="4391025"/>
            <a:ext cx="92075" cy="92075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4" name="Oval 666"/>
          <p:cNvSpPr>
            <a:spLocks noChangeArrowheads="1"/>
          </p:cNvSpPr>
          <p:nvPr/>
        </p:nvSpPr>
        <p:spPr bwMode="auto">
          <a:xfrm>
            <a:off x="3627438" y="4229100"/>
            <a:ext cx="92075" cy="92075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5" name="Oval 667"/>
          <p:cNvSpPr>
            <a:spLocks noChangeArrowheads="1"/>
          </p:cNvSpPr>
          <p:nvPr/>
        </p:nvSpPr>
        <p:spPr bwMode="auto">
          <a:xfrm>
            <a:off x="3154363" y="4038600"/>
            <a:ext cx="92075" cy="92075"/>
          </a:xfrm>
          <a:prstGeom prst="ellipse">
            <a:avLst/>
          </a:prstGeom>
          <a:noFill/>
          <a:ln w="6350">
            <a:solidFill>
              <a:srgbClr val="FFFF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6" name="Rectangle 668"/>
          <p:cNvSpPr>
            <a:spLocks noChangeArrowheads="1"/>
          </p:cNvSpPr>
          <p:nvPr/>
        </p:nvSpPr>
        <p:spPr bwMode="auto">
          <a:xfrm>
            <a:off x="5994400" y="4759325"/>
            <a:ext cx="11588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7" name="Line 669"/>
          <p:cNvSpPr>
            <a:spLocks noChangeShapeType="1"/>
          </p:cNvSpPr>
          <p:nvPr/>
        </p:nvSpPr>
        <p:spPr bwMode="auto">
          <a:xfrm flipH="1" flipV="1">
            <a:off x="5999163" y="4765675"/>
            <a:ext cx="47625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8" name="Line 670"/>
          <p:cNvSpPr>
            <a:spLocks noChangeShapeType="1"/>
          </p:cNvSpPr>
          <p:nvPr/>
        </p:nvSpPr>
        <p:spPr bwMode="auto">
          <a:xfrm>
            <a:off x="6046788" y="4811713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99" name="Line 671"/>
          <p:cNvSpPr>
            <a:spLocks noChangeShapeType="1"/>
          </p:cNvSpPr>
          <p:nvPr/>
        </p:nvSpPr>
        <p:spPr bwMode="auto">
          <a:xfrm flipH="1">
            <a:off x="5999163" y="4811713"/>
            <a:ext cx="47625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0" name="Line 672"/>
          <p:cNvSpPr>
            <a:spLocks noChangeShapeType="1"/>
          </p:cNvSpPr>
          <p:nvPr/>
        </p:nvSpPr>
        <p:spPr bwMode="auto">
          <a:xfrm flipV="1">
            <a:off x="6046788" y="4765675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1" name="Line 673"/>
          <p:cNvSpPr>
            <a:spLocks noChangeShapeType="1"/>
          </p:cNvSpPr>
          <p:nvPr/>
        </p:nvSpPr>
        <p:spPr bwMode="auto">
          <a:xfrm flipV="1">
            <a:off x="6046788" y="4765675"/>
            <a:ext cx="158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2" name="Line 674"/>
          <p:cNvSpPr>
            <a:spLocks noChangeShapeType="1"/>
          </p:cNvSpPr>
          <p:nvPr/>
        </p:nvSpPr>
        <p:spPr bwMode="auto">
          <a:xfrm>
            <a:off x="6046788" y="4811713"/>
            <a:ext cx="158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3" name="Rectangle 675"/>
          <p:cNvSpPr>
            <a:spLocks noChangeArrowheads="1"/>
          </p:cNvSpPr>
          <p:nvPr/>
        </p:nvSpPr>
        <p:spPr bwMode="auto">
          <a:xfrm>
            <a:off x="5521325" y="4656138"/>
            <a:ext cx="1143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4" name="Line 676"/>
          <p:cNvSpPr>
            <a:spLocks noChangeShapeType="1"/>
          </p:cNvSpPr>
          <p:nvPr/>
        </p:nvSpPr>
        <p:spPr bwMode="auto">
          <a:xfrm flipH="1" flipV="1">
            <a:off x="5526088" y="4662488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5" name="Line 677"/>
          <p:cNvSpPr>
            <a:spLocks noChangeShapeType="1"/>
          </p:cNvSpPr>
          <p:nvPr/>
        </p:nvSpPr>
        <p:spPr bwMode="auto">
          <a:xfrm>
            <a:off x="5572125" y="4708525"/>
            <a:ext cx="4603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6" name="Line 678"/>
          <p:cNvSpPr>
            <a:spLocks noChangeShapeType="1"/>
          </p:cNvSpPr>
          <p:nvPr/>
        </p:nvSpPr>
        <p:spPr bwMode="auto">
          <a:xfrm flipH="1">
            <a:off x="5526088" y="4708525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7" name="Line 679"/>
          <p:cNvSpPr>
            <a:spLocks noChangeShapeType="1"/>
          </p:cNvSpPr>
          <p:nvPr/>
        </p:nvSpPr>
        <p:spPr bwMode="auto">
          <a:xfrm flipV="1">
            <a:off x="5572125" y="4662488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8" name="Line 680"/>
          <p:cNvSpPr>
            <a:spLocks noChangeShapeType="1"/>
          </p:cNvSpPr>
          <p:nvPr/>
        </p:nvSpPr>
        <p:spPr bwMode="auto">
          <a:xfrm flipV="1">
            <a:off x="5572125" y="4662488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09" name="Line 681"/>
          <p:cNvSpPr>
            <a:spLocks noChangeShapeType="1"/>
          </p:cNvSpPr>
          <p:nvPr/>
        </p:nvSpPr>
        <p:spPr bwMode="auto">
          <a:xfrm>
            <a:off x="5572125" y="4708525"/>
            <a:ext cx="158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0" name="Rectangle 682"/>
          <p:cNvSpPr>
            <a:spLocks noChangeArrowheads="1"/>
          </p:cNvSpPr>
          <p:nvPr/>
        </p:nvSpPr>
        <p:spPr bwMode="auto">
          <a:xfrm>
            <a:off x="5046663" y="4540250"/>
            <a:ext cx="1158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1" name="Line 683"/>
          <p:cNvSpPr>
            <a:spLocks noChangeShapeType="1"/>
          </p:cNvSpPr>
          <p:nvPr/>
        </p:nvSpPr>
        <p:spPr bwMode="auto">
          <a:xfrm flipH="1" flipV="1">
            <a:off x="5053013" y="4546600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2" name="Line 684"/>
          <p:cNvSpPr>
            <a:spLocks noChangeShapeType="1"/>
          </p:cNvSpPr>
          <p:nvPr/>
        </p:nvSpPr>
        <p:spPr bwMode="auto">
          <a:xfrm>
            <a:off x="5099050" y="4592638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3" name="Line 685"/>
          <p:cNvSpPr>
            <a:spLocks noChangeShapeType="1"/>
          </p:cNvSpPr>
          <p:nvPr/>
        </p:nvSpPr>
        <p:spPr bwMode="auto">
          <a:xfrm flipH="1">
            <a:off x="5053013" y="4592638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4" name="Line 686"/>
          <p:cNvSpPr>
            <a:spLocks noChangeShapeType="1"/>
          </p:cNvSpPr>
          <p:nvPr/>
        </p:nvSpPr>
        <p:spPr bwMode="auto">
          <a:xfrm flipV="1">
            <a:off x="5099050" y="4546600"/>
            <a:ext cx="4603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5" name="Line 687"/>
          <p:cNvSpPr>
            <a:spLocks noChangeShapeType="1"/>
          </p:cNvSpPr>
          <p:nvPr/>
        </p:nvSpPr>
        <p:spPr bwMode="auto">
          <a:xfrm flipV="1">
            <a:off x="5099050" y="4546600"/>
            <a:ext cx="158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6" name="Line 688"/>
          <p:cNvSpPr>
            <a:spLocks noChangeShapeType="1"/>
          </p:cNvSpPr>
          <p:nvPr/>
        </p:nvSpPr>
        <p:spPr bwMode="auto">
          <a:xfrm>
            <a:off x="5099050" y="4592638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7" name="Rectangle 689"/>
          <p:cNvSpPr>
            <a:spLocks noChangeArrowheads="1"/>
          </p:cNvSpPr>
          <p:nvPr/>
        </p:nvSpPr>
        <p:spPr bwMode="auto">
          <a:xfrm>
            <a:off x="4573588" y="4402138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8" name="Line 690"/>
          <p:cNvSpPr>
            <a:spLocks noChangeShapeType="1"/>
          </p:cNvSpPr>
          <p:nvPr/>
        </p:nvSpPr>
        <p:spPr bwMode="auto">
          <a:xfrm flipH="1" flipV="1">
            <a:off x="4579938" y="4408488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19" name="Line 691"/>
          <p:cNvSpPr>
            <a:spLocks noChangeShapeType="1"/>
          </p:cNvSpPr>
          <p:nvPr/>
        </p:nvSpPr>
        <p:spPr bwMode="auto">
          <a:xfrm>
            <a:off x="4625975" y="4454525"/>
            <a:ext cx="4603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0" name="Line 692"/>
          <p:cNvSpPr>
            <a:spLocks noChangeShapeType="1"/>
          </p:cNvSpPr>
          <p:nvPr/>
        </p:nvSpPr>
        <p:spPr bwMode="auto">
          <a:xfrm flipH="1">
            <a:off x="4579938" y="4454525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1" name="Line 693"/>
          <p:cNvSpPr>
            <a:spLocks noChangeShapeType="1"/>
          </p:cNvSpPr>
          <p:nvPr/>
        </p:nvSpPr>
        <p:spPr bwMode="auto">
          <a:xfrm flipV="1">
            <a:off x="4625975" y="4408488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2" name="Line 694"/>
          <p:cNvSpPr>
            <a:spLocks noChangeShapeType="1"/>
          </p:cNvSpPr>
          <p:nvPr/>
        </p:nvSpPr>
        <p:spPr bwMode="auto">
          <a:xfrm flipV="1">
            <a:off x="4625975" y="4408488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3" name="Line 695"/>
          <p:cNvSpPr>
            <a:spLocks noChangeShapeType="1"/>
          </p:cNvSpPr>
          <p:nvPr/>
        </p:nvSpPr>
        <p:spPr bwMode="auto">
          <a:xfrm>
            <a:off x="4625975" y="4454525"/>
            <a:ext cx="158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4" name="Rectangle 696"/>
          <p:cNvSpPr>
            <a:spLocks noChangeArrowheads="1"/>
          </p:cNvSpPr>
          <p:nvPr/>
        </p:nvSpPr>
        <p:spPr bwMode="auto">
          <a:xfrm>
            <a:off x="4095750" y="4251325"/>
            <a:ext cx="1143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5" name="Line 697"/>
          <p:cNvSpPr>
            <a:spLocks noChangeShapeType="1"/>
          </p:cNvSpPr>
          <p:nvPr/>
        </p:nvSpPr>
        <p:spPr bwMode="auto">
          <a:xfrm flipH="1" flipV="1">
            <a:off x="4100513" y="4257675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6" name="Line 698"/>
          <p:cNvSpPr>
            <a:spLocks noChangeShapeType="1"/>
          </p:cNvSpPr>
          <p:nvPr/>
        </p:nvSpPr>
        <p:spPr bwMode="auto">
          <a:xfrm>
            <a:off x="4146550" y="4303713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7" name="Line 699"/>
          <p:cNvSpPr>
            <a:spLocks noChangeShapeType="1"/>
          </p:cNvSpPr>
          <p:nvPr/>
        </p:nvSpPr>
        <p:spPr bwMode="auto">
          <a:xfrm flipH="1">
            <a:off x="4100513" y="4303713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8" name="Line 700"/>
          <p:cNvSpPr>
            <a:spLocks noChangeShapeType="1"/>
          </p:cNvSpPr>
          <p:nvPr/>
        </p:nvSpPr>
        <p:spPr bwMode="auto">
          <a:xfrm flipV="1">
            <a:off x="4146550" y="4257675"/>
            <a:ext cx="4603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29" name="Line 701"/>
          <p:cNvSpPr>
            <a:spLocks noChangeShapeType="1"/>
          </p:cNvSpPr>
          <p:nvPr/>
        </p:nvSpPr>
        <p:spPr bwMode="auto">
          <a:xfrm flipV="1">
            <a:off x="4146550" y="4257675"/>
            <a:ext cx="158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0" name="Line 702"/>
          <p:cNvSpPr>
            <a:spLocks noChangeShapeType="1"/>
          </p:cNvSpPr>
          <p:nvPr/>
        </p:nvSpPr>
        <p:spPr bwMode="auto">
          <a:xfrm>
            <a:off x="4146550" y="4303713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1" name="Rectangle 703"/>
          <p:cNvSpPr>
            <a:spLocks noChangeArrowheads="1"/>
          </p:cNvSpPr>
          <p:nvPr/>
        </p:nvSpPr>
        <p:spPr bwMode="auto">
          <a:xfrm>
            <a:off x="3621088" y="4073525"/>
            <a:ext cx="1158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2" name="Line 704"/>
          <p:cNvSpPr>
            <a:spLocks noChangeShapeType="1"/>
          </p:cNvSpPr>
          <p:nvPr/>
        </p:nvSpPr>
        <p:spPr bwMode="auto">
          <a:xfrm flipH="1" flipV="1">
            <a:off x="3627438" y="4078288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3" name="Line 705"/>
          <p:cNvSpPr>
            <a:spLocks noChangeShapeType="1"/>
          </p:cNvSpPr>
          <p:nvPr/>
        </p:nvSpPr>
        <p:spPr bwMode="auto">
          <a:xfrm>
            <a:off x="3673475" y="4124325"/>
            <a:ext cx="46038" cy="476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4" name="Line 706"/>
          <p:cNvSpPr>
            <a:spLocks noChangeShapeType="1"/>
          </p:cNvSpPr>
          <p:nvPr/>
        </p:nvSpPr>
        <p:spPr bwMode="auto">
          <a:xfrm flipH="1">
            <a:off x="3627438" y="4124325"/>
            <a:ext cx="46037" cy="476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5" name="Line 707"/>
          <p:cNvSpPr>
            <a:spLocks noChangeShapeType="1"/>
          </p:cNvSpPr>
          <p:nvPr/>
        </p:nvSpPr>
        <p:spPr bwMode="auto">
          <a:xfrm flipV="1">
            <a:off x="3673475" y="4078288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6" name="Line 708"/>
          <p:cNvSpPr>
            <a:spLocks noChangeShapeType="1"/>
          </p:cNvSpPr>
          <p:nvPr/>
        </p:nvSpPr>
        <p:spPr bwMode="auto">
          <a:xfrm flipV="1">
            <a:off x="3673475" y="4078288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7" name="Line 709"/>
          <p:cNvSpPr>
            <a:spLocks noChangeShapeType="1"/>
          </p:cNvSpPr>
          <p:nvPr/>
        </p:nvSpPr>
        <p:spPr bwMode="auto">
          <a:xfrm>
            <a:off x="3673475" y="4124325"/>
            <a:ext cx="1588" cy="476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8" name="Rectangle 710"/>
          <p:cNvSpPr>
            <a:spLocks noChangeArrowheads="1"/>
          </p:cNvSpPr>
          <p:nvPr/>
        </p:nvSpPr>
        <p:spPr bwMode="auto">
          <a:xfrm>
            <a:off x="3148013" y="385921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39" name="Line 711"/>
          <p:cNvSpPr>
            <a:spLocks noChangeShapeType="1"/>
          </p:cNvSpPr>
          <p:nvPr/>
        </p:nvSpPr>
        <p:spPr bwMode="auto">
          <a:xfrm flipH="1" flipV="1">
            <a:off x="3154363" y="3865563"/>
            <a:ext cx="46037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0" name="Line 712"/>
          <p:cNvSpPr>
            <a:spLocks noChangeShapeType="1"/>
          </p:cNvSpPr>
          <p:nvPr/>
        </p:nvSpPr>
        <p:spPr bwMode="auto">
          <a:xfrm>
            <a:off x="3200400" y="3911600"/>
            <a:ext cx="4603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1" name="Line 713"/>
          <p:cNvSpPr>
            <a:spLocks noChangeShapeType="1"/>
          </p:cNvSpPr>
          <p:nvPr/>
        </p:nvSpPr>
        <p:spPr bwMode="auto">
          <a:xfrm flipH="1">
            <a:off x="3154363" y="3911600"/>
            <a:ext cx="46037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2" name="Line 714"/>
          <p:cNvSpPr>
            <a:spLocks noChangeShapeType="1"/>
          </p:cNvSpPr>
          <p:nvPr/>
        </p:nvSpPr>
        <p:spPr bwMode="auto">
          <a:xfrm flipV="1">
            <a:off x="3200400" y="3865563"/>
            <a:ext cx="4603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3" name="Line 715"/>
          <p:cNvSpPr>
            <a:spLocks noChangeShapeType="1"/>
          </p:cNvSpPr>
          <p:nvPr/>
        </p:nvSpPr>
        <p:spPr bwMode="auto">
          <a:xfrm flipV="1">
            <a:off x="3200400" y="3865563"/>
            <a:ext cx="1588" cy="4603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4" name="Line 716"/>
          <p:cNvSpPr>
            <a:spLocks noChangeShapeType="1"/>
          </p:cNvSpPr>
          <p:nvPr/>
        </p:nvSpPr>
        <p:spPr bwMode="auto">
          <a:xfrm>
            <a:off x="3200400" y="3911600"/>
            <a:ext cx="1588" cy="4603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45" name="Rectangle 717"/>
          <p:cNvSpPr>
            <a:spLocks noChangeArrowheads="1"/>
          </p:cNvSpPr>
          <p:nvPr/>
        </p:nvSpPr>
        <p:spPr bwMode="auto">
          <a:xfrm>
            <a:off x="3049588" y="52847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0</a:t>
            </a:r>
            <a:endParaRPr lang="en-US"/>
          </a:p>
        </p:txBody>
      </p:sp>
      <p:sp>
        <p:nvSpPr>
          <p:cNvPr id="48846" name="Rectangle 718"/>
          <p:cNvSpPr>
            <a:spLocks noChangeArrowheads="1"/>
          </p:cNvSpPr>
          <p:nvPr/>
        </p:nvSpPr>
        <p:spPr bwMode="auto">
          <a:xfrm>
            <a:off x="2859088" y="4708525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2000</a:t>
            </a:r>
            <a:endParaRPr lang="en-US"/>
          </a:p>
        </p:txBody>
      </p:sp>
      <p:sp>
        <p:nvSpPr>
          <p:cNvPr id="48847" name="Rectangle 719"/>
          <p:cNvSpPr>
            <a:spLocks noChangeArrowheads="1"/>
          </p:cNvSpPr>
          <p:nvPr/>
        </p:nvSpPr>
        <p:spPr bwMode="auto">
          <a:xfrm>
            <a:off x="2859088" y="4130675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4000</a:t>
            </a:r>
            <a:endParaRPr lang="en-US"/>
          </a:p>
        </p:txBody>
      </p:sp>
      <p:sp>
        <p:nvSpPr>
          <p:cNvPr id="48848" name="Rectangle 720"/>
          <p:cNvSpPr>
            <a:spLocks noChangeArrowheads="1"/>
          </p:cNvSpPr>
          <p:nvPr/>
        </p:nvSpPr>
        <p:spPr bwMode="auto">
          <a:xfrm>
            <a:off x="2859088" y="3559175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6000</a:t>
            </a:r>
            <a:endParaRPr lang="en-US"/>
          </a:p>
        </p:txBody>
      </p:sp>
      <p:sp>
        <p:nvSpPr>
          <p:cNvPr id="48849" name="Rectangle 721"/>
          <p:cNvSpPr>
            <a:spLocks noChangeArrowheads="1"/>
          </p:cNvSpPr>
          <p:nvPr/>
        </p:nvSpPr>
        <p:spPr bwMode="auto">
          <a:xfrm>
            <a:off x="2859088" y="2982913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8000</a:t>
            </a:r>
            <a:endParaRPr lang="en-US"/>
          </a:p>
        </p:txBody>
      </p:sp>
      <p:sp>
        <p:nvSpPr>
          <p:cNvPr id="48850" name="Rectangle 722"/>
          <p:cNvSpPr>
            <a:spLocks noChangeArrowheads="1"/>
          </p:cNvSpPr>
          <p:nvPr/>
        </p:nvSpPr>
        <p:spPr bwMode="auto">
          <a:xfrm>
            <a:off x="2795588" y="2405063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10000</a:t>
            </a:r>
            <a:endParaRPr lang="en-US"/>
          </a:p>
        </p:txBody>
      </p:sp>
      <p:sp>
        <p:nvSpPr>
          <p:cNvPr id="48851" name="Rectangle 723"/>
          <p:cNvSpPr>
            <a:spLocks noChangeArrowheads="1"/>
          </p:cNvSpPr>
          <p:nvPr/>
        </p:nvSpPr>
        <p:spPr bwMode="auto">
          <a:xfrm>
            <a:off x="2795588" y="1827213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12000</a:t>
            </a:r>
            <a:endParaRPr lang="en-US"/>
          </a:p>
        </p:txBody>
      </p:sp>
      <p:sp>
        <p:nvSpPr>
          <p:cNvPr id="48852" name="Rectangle 724"/>
          <p:cNvSpPr>
            <a:spLocks noChangeArrowheads="1"/>
          </p:cNvSpPr>
          <p:nvPr/>
        </p:nvSpPr>
        <p:spPr bwMode="auto">
          <a:xfrm>
            <a:off x="3171825" y="54578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7</a:t>
            </a:r>
            <a:endParaRPr lang="en-US"/>
          </a:p>
        </p:txBody>
      </p:sp>
      <p:sp>
        <p:nvSpPr>
          <p:cNvPr id="48853" name="Rectangle 725"/>
          <p:cNvSpPr>
            <a:spLocks noChangeArrowheads="1"/>
          </p:cNvSpPr>
          <p:nvPr/>
        </p:nvSpPr>
        <p:spPr bwMode="auto">
          <a:xfrm>
            <a:off x="3644900" y="54578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8</a:t>
            </a:r>
            <a:endParaRPr lang="en-US"/>
          </a:p>
        </p:txBody>
      </p:sp>
      <p:sp>
        <p:nvSpPr>
          <p:cNvPr id="48854" name="Rectangle 726"/>
          <p:cNvSpPr>
            <a:spLocks noChangeArrowheads="1"/>
          </p:cNvSpPr>
          <p:nvPr/>
        </p:nvSpPr>
        <p:spPr bwMode="auto">
          <a:xfrm>
            <a:off x="4117975" y="54578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9</a:t>
            </a:r>
            <a:endParaRPr lang="en-US"/>
          </a:p>
        </p:txBody>
      </p:sp>
      <p:sp>
        <p:nvSpPr>
          <p:cNvPr id="48855" name="Rectangle 727"/>
          <p:cNvSpPr>
            <a:spLocks noChangeArrowheads="1"/>
          </p:cNvSpPr>
          <p:nvPr/>
        </p:nvSpPr>
        <p:spPr bwMode="auto">
          <a:xfrm>
            <a:off x="4562475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10</a:t>
            </a:r>
            <a:endParaRPr lang="en-US"/>
          </a:p>
        </p:txBody>
      </p:sp>
      <p:sp>
        <p:nvSpPr>
          <p:cNvPr id="48856" name="Rectangle 728"/>
          <p:cNvSpPr>
            <a:spLocks noChangeArrowheads="1"/>
          </p:cNvSpPr>
          <p:nvPr/>
        </p:nvSpPr>
        <p:spPr bwMode="auto">
          <a:xfrm>
            <a:off x="5035550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11</a:t>
            </a:r>
            <a:endParaRPr lang="en-US"/>
          </a:p>
        </p:txBody>
      </p:sp>
      <p:sp>
        <p:nvSpPr>
          <p:cNvPr id="48857" name="Rectangle 729"/>
          <p:cNvSpPr>
            <a:spLocks noChangeArrowheads="1"/>
          </p:cNvSpPr>
          <p:nvPr/>
        </p:nvSpPr>
        <p:spPr bwMode="auto">
          <a:xfrm>
            <a:off x="5508625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12</a:t>
            </a:r>
            <a:endParaRPr lang="en-US"/>
          </a:p>
        </p:txBody>
      </p:sp>
      <p:sp>
        <p:nvSpPr>
          <p:cNvPr id="48858" name="Rectangle 730"/>
          <p:cNvSpPr>
            <a:spLocks noChangeArrowheads="1"/>
          </p:cNvSpPr>
          <p:nvPr/>
        </p:nvSpPr>
        <p:spPr bwMode="auto">
          <a:xfrm>
            <a:off x="5983288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13</a:t>
            </a:r>
            <a:endParaRPr lang="en-US"/>
          </a:p>
        </p:txBody>
      </p:sp>
      <p:sp>
        <p:nvSpPr>
          <p:cNvPr id="48859" name="Rectangle 731"/>
          <p:cNvSpPr>
            <a:spLocks noChangeArrowheads="1"/>
          </p:cNvSpPr>
          <p:nvPr/>
        </p:nvSpPr>
        <p:spPr bwMode="auto">
          <a:xfrm>
            <a:off x="6461125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14</a:t>
            </a:r>
            <a:endParaRPr lang="en-US"/>
          </a:p>
        </p:txBody>
      </p:sp>
      <p:sp>
        <p:nvSpPr>
          <p:cNvPr id="48860" name="Rectangle 732"/>
          <p:cNvSpPr>
            <a:spLocks noChangeArrowheads="1"/>
          </p:cNvSpPr>
          <p:nvPr/>
        </p:nvSpPr>
        <p:spPr bwMode="auto">
          <a:xfrm>
            <a:off x="6934200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15</a:t>
            </a:r>
            <a:endParaRPr lang="en-US"/>
          </a:p>
        </p:txBody>
      </p:sp>
      <p:sp>
        <p:nvSpPr>
          <p:cNvPr id="48861" name="Rectangle 733"/>
          <p:cNvSpPr>
            <a:spLocks noChangeArrowheads="1"/>
          </p:cNvSpPr>
          <p:nvPr/>
        </p:nvSpPr>
        <p:spPr bwMode="auto">
          <a:xfrm>
            <a:off x="7408863" y="54578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16</a:t>
            </a:r>
            <a:endParaRPr lang="en-US"/>
          </a:p>
        </p:txBody>
      </p:sp>
      <p:sp>
        <p:nvSpPr>
          <p:cNvPr id="48862" name="Rectangle 734"/>
          <p:cNvSpPr>
            <a:spLocks noChangeArrowheads="1"/>
          </p:cNvSpPr>
          <p:nvPr/>
        </p:nvSpPr>
        <p:spPr bwMode="auto">
          <a:xfrm>
            <a:off x="4937125" y="5648325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Applied Field, T</a:t>
            </a:r>
            <a:endParaRPr lang="en-US"/>
          </a:p>
        </p:txBody>
      </p:sp>
      <p:sp>
        <p:nvSpPr>
          <p:cNvPr id="48863" name="Rectangle 735"/>
          <p:cNvSpPr>
            <a:spLocks noChangeArrowheads="1"/>
          </p:cNvSpPr>
          <p:nvPr/>
        </p:nvSpPr>
        <p:spPr bwMode="auto">
          <a:xfrm rot="16200000">
            <a:off x="1527176" y="3524250"/>
            <a:ext cx="2095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Layer Critical Current Density, A/mm²  </a:t>
            </a:r>
            <a:endParaRPr lang="en-US"/>
          </a:p>
        </p:txBody>
      </p:sp>
      <p:sp>
        <p:nvSpPr>
          <p:cNvPr id="48864" name="Rectangle 736"/>
          <p:cNvSpPr>
            <a:spLocks noChangeArrowheads="1"/>
          </p:cNvSpPr>
          <p:nvPr/>
        </p:nvSpPr>
        <p:spPr bwMode="auto">
          <a:xfrm>
            <a:off x="4314825" y="1816100"/>
            <a:ext cx="3116263" cy="1690688"/>
          </a:xfrm>
          <a:prstGeom prst="rect">
            <a:avLst/>
          </a:prstGeom>
          <a:solidFill>
            <a:srgbClr val="CC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CC9900"/>
              </a:solidFill>
            </a:endParaRPr>
          </a:p>
        </p:txBody>
      </p:sp>
      <p:sp>
        <p:nvSpPr>
          <p:cNvPr id="48865" name="Line 737"/>
          <p:cNvSpPr>
            <a:spLocks noChangeShapeType="1"/>
          </p:cNvSpPr>
          <p:nvPr/>
        </p:nvSpPr>
        <p:spPr bwMode="auto">
          <a:xfrm>
            <a:off x="4371975" y="1914525"/>
            <a:ext cx="317500" cy="1588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66" name="Oval 738"/>
          <p:cNvSpPr>
            <a:spLocks noChangeArrowheads="1"/>
          </p:cNvSpPr>
          <p:nvPr/>
        </p:nvSpPr>
        <p:spPr bwMode="auto">
          <a:xfrm>
            <a:off x="4487863" y="1873250"/>
            <a:ext cx="80962" cy="80963"/>
          </a:xfrm>
          <a:prstGeom prst="ellips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67" name="Rectangle 739"/>
          <p:cNvSpPr>
            <a:spLocks noChangeArrowheads="1"/>
          </p:cNvSpPr>
          <p:nvPr/>
        </p:nvSpPr>
        <p:spPr bwMode="auto">
          <a:xfrm>
            <a:off x="4718050" y="1844675"/>
            <a:ext cx="2357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High Jc Internal Sn IGC EP2-1-3-2 700°C HT</a:t>
            </a:r>
            <a:endParaRPr lang="en-US"/>
          </a:p>
        </p:txBody>
      </p:sp>
      <p:sp>
        <p:nvSpPr>
          <p:cNvPr id="48868" name="Line 740"/>
          <p:cNvSpPr>
            <a:spLocks noChangeShapeType="1"/>
          </p:cNvSpPr>
          <p:nvPr/>
        </p:nvSpPr>
        <p:spPr bwMode="auto">
          <a:xfrm>
            <a:off x="4371975" y="2098675"/>
            <a:ext cx="317500" cy="1588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69" name="Rectangle 741"/>
          <p:cNvSpPr>
            <a:spLocks noChangeArrowheads="1"/>
          </p:cNvSpPr>
          <p:nvPr/>
        </p:nvSpPr>
        <p:spPr bwMode="auto">
          <a:xfrm>
            <a:off x="4498975" y="2070100"/>
            <a:ext cx="698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0" name="Line 742"/>
          <p:cNvSpPr>
            <a:spLocks noChangeShapeType="1"/>
          </p:cNvSpPr>
          <p:nvPr/>
        </p:nvSpPr>
        <p:spPr bwMode="auto">
          <a:xfrm flipH="1" flipV="1">
            <a:off x="4505325" y="2076450"/>
            <a:ext cx="22225" cy="2222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1" name="Line 743"/>
          <p:cNvSpPr>
            <a:spLocks noChangeShapeType="1"/>
          </p:cNvSpPr>
          <p:nvPr/>
        </p:nvSpPr>
        <p:spPr bwMode="auto">
          <a:xfrm>
            <a:off x="4527550" y="2098675"/>
            <a:ext cx="23813" cy="2381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2" name="Line 744"/>
          <p:cNvSpPr>
            <a:spLocks noChangeShapeType="1"/>
          </p:cNvSpPr>
          <p:nvPr/>
        </p:nvSpPr>
        <p:spPr bwMode="auto">
          <a:xfrm flipH="1">
            <a:off x="4505325" y="2098675"/>
            <a:ext cx="22225" cy="2381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3" name="Line 745"/>
          <p:cNvSpPr>
            <a:spLocks noChangeShapeType="1"/>
          </p:cNvSpPr>
          <p:nvPr/>
        </p:nvSpPr>
        <p:spPr bwMode="auto">
          <a:xfrm flipV="1">
            <a:off x="4527550" y="2076450"/>
            <a:ext cx="23813" cy="2222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4" name="Line 746"/>
          <p:cNvSpPr>
            <a:spLocks noChangeShapeType="1"/>
          </p:cNvSpPr>
          <p:nvPr/>
        </p:nvSpPr>
        <p:spPr bwMode="auto">
          <a:xfrm flipV="1">
            <a:off x="4527550" y="2076450"/>
            <a:ext cx="1588" cy="2222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5" name="Line 747"/>
          <p:cNvSpPr>
            <a:spLocks noChangeShapeType="1"/>
          </p:cNvSpPr>
          <p:nvPr/>
        </p:nvSpPr>
        <p:spPr bwMode="auto">
          <a:xfrm>
            <a:off x="4527550" y="2098675"/>
            <a:ext cx="1588" cy="2381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6" name="Rectangle 748"/>
          <p:cNvSpPr>
            <a:spLocks noChangeArrowheads="1"/>
          </p:cNvSpPr>
          <p:nvPr/>
        </p:nvSpPr>
        <p:spPr bwMode="auto">
          <a:xfrm>
            <a:off x="4718050" y="2030413"/>
            <a:ext cx="1955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High Jc Internal Sn: ORe110(695/96)</a:t>
            </a:r>
            <a:endParaRPr lang="en-US"/>
          </a:p>
        </p:txBody>
      </p:sp>
      <p:sp>
        <p:nvSpPr>
          <p:cNvPr id="48877" name="Line 749"/>
          <p:cNvSpPr>
            <a:spLocks noChangeShapeType="1"/>
          </p:cNvSpPr>
          <p:nvPr/>
        </p:nvSpPr>
        <p:spPr bwMode="auto">
          <a:xfrm>
            <a:off x="4371975" y="2284413"/>
            <a:ext cx="317500" cy="15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8" name="Rectangle 750"/>
          <p:cNvSpPr>
            <a:spLocks noChangeArrowheads="1"/>
          </p:cNvSpPr>
          <p:nvPr/>
        </p:nvSpPr>
        <p:spPr bwMode="auto">
          <a:xfrm>
            <a:off x="4498975" y="2254250"/>
            <a:ext cx="698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79" name="Line 751"/>
          <p:cNvSpPr>
            <a:spLocks noChangeShapeType="1"/>
          </p:cNvSpPr>
          <p:nvPr/>
        </p:nvSpPr>
        <p:spPr bwMode="auto">
          <a:xfrm flipV="1">
            <a:off x="4527550" y="2260600"/>
            <a:ext cx="1588" cy="23813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0" name="Line 752"/>
          <p:cNvSpPr>
            <a:spLocks noChangeShapeType="1"/>
          </p:cNvSpPr>
          <p:nvPr/>
        </p:nvSpPr>
        <p:spPr bwMode="auto">
          <a:xfrm>
            <a:off x="4527550" y="2284413"/>
            <a:ext cx="1588" cy="22225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1" name="Line 753"/>
          <p:cNvSpPr>
            <a:spLocks noChangeShapeType="1"/>
          </p:cNvSpPr>
          <p:nvPr/>
        </p:nvSpPr>
        <p:spPr bwMode="auto">
          <a:xfrm flipH="1">
            <a:off x="4505325" y="2284413"/>
            <a:ext cx="22225" cy="15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2" name="Line 754"/>
          <p:cNvSpPr>
            <a:spLocks noChangeShapeType="1"/>
          </p:cNvSpPr>
          <p:nvPr/>
        </p:nvSpPr>
        <p:spPr bwMode="auto">
          <a:xfrm>
            <a:off x="4527550" y="2284413"/>
            <a:ext cx="23813" cy="1587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3" name="Rectangle 755"/>
          <p:cNvSpPr>
            <a:spLocks noChangeArrowheads="1"/>
          </p:cNvSpPr>
          <p:nvPr/>
        </p:nvSpPr>
        <p:spPr bwMode="auto">
          <a:xfrm>
            <a:off x="4718050" y="2214563"/>
            <a:ext cx="2652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SMI-PIT Nb-Ta Tube: 64 hrs@675 °C-small grains</a:t>
            </a:r>
            <a:endParaRPr lang="en-US"/>
          </a:p>
        </p:txBody>
      </p:sp>
      <p:sp>
        <p:nvSpPr>
          <p:cNvPr id="48884" name="Freeform 756"/>
          <p:cNvSpPr>
            <a:spLocks/>
          </p:cNvSpPr>
          <p:nvPr/>
        </p:nvSpPr>
        <p:spPr bwMode="auto">
          <a:xfrm>
            <a:off x="4365625" y="2462213"/>
            <a:ext cx="80963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1" y="0"/>
              </a:cxn>
              <a:cxn ang="0">
                <a:pos x="51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51" h="11">
                <a:moveTo>
                  <a:pt x="0" y="4"/>
                </a:moveTo>
                <a:lnTo>
                  <a:pt x="51" y="0"/>
                </a:lnTo>
                <a:lnTo>
                  <a:pt x="51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5" name="Freeform 757"/>
          <p:cNvSpPr>
            <a:spLocks/>
          </p:cNvSpPr>
          <p:nvPr/>
        </p:nvSpPr>
        <p:spPr bwMode="auto">
          <a:xfrm>
            <a:off x="4492625" y="2462213"/>
            <a:ext cx="23813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0"/>
              </a:cxn>
              <a:cxn ang="0">
                <a:pos x="15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5" h="11">
                <a:moveTo>
                  <a:pt x="0" y="4"/>
                </a:moveTo>
                <a:lnTo>
                  <a:pt x="15" y="0"/>
                </a:lnTo>
                <a:lnTo>
                  <a:pt x="15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6" name="Freeform 758"/>
          <p:cNvSpPr>
            <a:spLocks/>
          </p:cNvSpPr>
          <p:nvPr/>
        </p:nvSpPr>
        <p:spPr bwMode="auto">
          <a:xfrm>
            <a:off x="4562475" y="2462213"/>
            <a:ext cx="80963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1" y="0"/>
              </a:cxn>
              <a:cxn ang="0">
                <a:pos x="51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51" h="11">
                <a:moveTo>
                  <a:pt x="0" y="4"/>
                </a:moveTo>
                <a:lnTo>
                  <a:pt x="51" y="0"/>
                </a:lnTo>
                <a:lnTo>
                  <a:pt x="51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7" name="Freeform 759"/>
          <p:cNvSpPr>
            <a:spLocks/>
          </p:cNvSpPr>
          <p:nvPr/>
        </p:nvSpPr>
        <p:spPr bwMode="auto">
          <a:xfrm>
            <a:off x="4689475" y="2462213"/>
            <a:ext cx="6350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0"/>
              </a:cxn>
              <a:cxn ang="0">
                <a:pos x="4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4" h="11">
                <a:moveTo>
                  <a:pt x="0" y="4"/>
                </a:moveTo>
                <a:lnTo>
                  <a:pt x="4" y="0"/>
                </a:lnTo>
                <a:lnTo>
                  <a:pt x="4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8" name="Rectangle 760"/>
          <p:cNvSpPr>
            <a:spLocks noChangeArrowheads="1"/>
          </p:cNvSpPr>
          <p:nvPr/>
        </p:nvSpPr>
        <p:spPr bwMode="auto">
          <a:xfrm>
            <a:off x="4487863" y="2433638"/>
            <a:ext cx="80962" cy="80962"/>
          </a:xfrm>
          <a:prstGeom prst="rect">
            <a:avLst/>
          </a:prstGeom>
          <a:noFill/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89" name="Rectangle 761"/>
          <p:cNvSpPr>
            <a:spLocks noChangeArrowheads="1"/>
          </p:cNvSpPr>
          <p:nvPr/>
        </p:nvSpPr>
        <p:spPr bwMode="auto">
          <a:xfrm>
            <a:off x="4718050" y="2405063"/>
            <a:ext cx="185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High Jc Internal Sn MJR TWC1912</a:t>
            </a:r>
            <a:endParaRPr lang="en-US"/>
          </a:p>
        </p:txBody>
      </p:sp>
      <p:sp>
        <p:nvSpPr>
          <p:cNvPr id="48890" name="Line 762"/>
          <p:cNvSpPr>
            <a:spLocks noChangeShapeType="1"/>
          </p:cNvSpPr>
          <p:nvPr/>
        </p:nvSpPr>
        <p:spPr bwMode="auto">
          <a:xfrm>
            <a:off x="4371975" y="2659063"/>
            <a:ext cx="317500" cy="1587"/>
          </a:xfrm>
          <a:prstGeom prst="line">
            <a:avLst/>
          </a:prstGeom>
          <a:noFill/>
          <a:ln w="11113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1" name="Rectangle 763"/>
          <p:cNvSpPr>
            <a:spLocks noChangeArrowheads="1"/>
          </p:cNvSpPr>
          <p:nvPr/>
        </p:nvSpPr>
        <p:spPr bwMode="auto">
          <a:xfrm>
            <a:off x="4481513" y="2613025"/>
            <a:ext cx="1047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2" name="Line 764"/>
          <p:cNvSpPr>
            <a:spLocks noChangeShapeType="1"/>
          </p:cNvSpPr>
          <p:nvPr/>
        </p:nvSpPr>
        <p:spPr bwMode="auto">
          <a:xfrm flipH="1" flipV="1">
            <a:off x="4487863" y="2617788"/>
            <a:ext cx="39687" cy="4127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3" name="Line 765"/>
          <p:cNvSpPr>
            <a:spLocks noChangeShapeType="1"/>
          </p:cNvSpPr>
          <p:nvPr/>
        </p:nvSpPr>
        <p:spPr bwMode="auto">
          <a:xfrm>
            <a:off x="4527550" y="2659063"/>
            <a:ext cx="41275" cy="3968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4" name="Line 766"/>
          <p:cNvSpPr>
            <a:spLocks noChangeShapeType="1"/>
          </p:cNvSpPr>
          <p:nvPr/>
        </p:nvSpPr>
        <p:spPr bwMode="auto">
          <a:xfrm flipH="1">
            <a:off x="4487863" y="2659063"/>
            <a:ext cx="39687" cy="39687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5" name="Line 767"/>
          <p:cNvSpPr>
            <a:spLocks noChangeShapeType="1"/>
          </p:cNvSpPr>
          <p:nvPr/>
        </p:nvSpPr>
        <p:spPr bwMode="auto">
          <a:xfrm flipV="1">
            <a:off x="4527550" y="2617788"/>
            <a:ext cx="41275" cy="4127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6" name="Rectangle 768"/>
          <p:cNvSpPr>
            <a:spLocks noChangeArrowheads="1"/>
          </p:cNvSpPr>
          <p:nvPr/>
        </p:nvSpPr>
        <p:spPr bwMode="auto">
          <a:xfrm>
            <a:off x="4718050" y="2589213"/>
            <a:ext cx="2139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504 Filament SMI-PIT, small grains only</a:t>
            </a:r>
            <a:endParaRPr lang="en-US"/>
          </a:p>
        </p:txBody>
      </p:sp>
      <p:sp>
        <p:nvSpPr>
          <p:cNvPr id="48897" name="Line 769"/>
          <p:cNvSpPr>
            <a:spLocks noChangeShapeType="1"/>
          </p:cNvSpPr>
          <p:nvPr/>
        </p:nvSpPr>
        <p:spPr bwMode="auto">
          <a:xfrm>
            <a:off x="4371975" y="2843213"/>
            <a:ext cx="317500" cy="158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8" name="Freeform 770"/>
          <p:cNvSpPr>
            <a:spLocks/>
          </p:cNvSpPr>
          <p:nvPr/>
        </p:nvSpPr>
        <p:spPr bwMode="auto">
          <a:xfrm>
            <a:off x="4487863" y="2803525"/>
            <a:ext cx="80962" cy="8096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51" y="25"/>
              </a:cxn>
              <a:cxn ang="0">
                <a:pos x="25" y="51"/>
              </a:cxn>
              <a:cxn ang="0">
                <a:pos x="0" y="25"/>
              </a:cxn>
              <a:cxn ang="0">
                <a:pos x="25" y="0"/>
              </a:cxn>
            </a:cxnLst>
            <a:rect l="0" t="0" r="r" b="b"/>
            <a:pathLst>
              <a:path w="51" h="51">
                <a:moveTo>
                  <a:pt x="25" y="0"/>
                </a:moveTo>
                <a:lnTo>
                  <a:pt x="51" y="25"/>
                </a:lnTo>
                <a:lnTo>
                  <a:pt x="25" y="51"/>
                </a:lnTo>
                <a:lnTo>
                  <a:pt x="0" y="25"/>
                </a:lnTo>
                <a:lnTo>
                  <a:pt x="25" y="0"/>
                </a:lnTo>
                <a:close/>
              </a:path>
            </a:pathLst>
          </a:custGeom>
          <a:noFill/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99" name="Rectangle 771"/>
          <p:cNvSpPr>
            <a:spLocks noChangeArrowheads="1"/>
          </p:cNvSpPr>
          <p:nvPr/>
        </p:nvSpPr>
        <p:spPr bwMode="auto">
          <a:xfrm>
            <a:off x="4718050" y="2774950"/>
            <a:ext cx="151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ITER: Mitsubishi Internal Sn</a:t>
            </a:r>
            <a:endParaRPr lang="en-US"/>
          </a:p>
        </p:txBody>
      </p:sp>
      <p:sp>
        <p:nvSpPr>
          <p:cNvPr id="48900" name="Freeform 772"/>
          <p:cNvSpPr>
            <a:spLocks/>
          </p:cNvSpPr>
          <p:nvPr/>
        </p:nvSpPr>
        <p:spPr bwMode="auto">
          <a:xfrm>
            <a:off x="4365625" y="3016250"/>
            <a:ext cx="23813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0"/>
              </a:cxn>
              <a:cxn ang="0">
                <a:pos x="15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5" h="11">
                <a:moveTo>
                  <a:pt x="0" y="4"/>
                </a:moveTo>
                <a:lnTo>
                  <a:pt x="15" y="0"/>
                </a:lnTo>
                <a:lnTo>
                  <a:pt x="15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1" name="Freeform 773"/>
          <p:cNvSpPr>
            <a:spLocks/>
          </p:cNvSpPr>
          <p:nvPr/>
        </p:nvSpPr>
        <p:spPr bwMode="auto">
          <a:xfrm>
            <a:off x="4435475" y="3016250"/>
            <a:ext cx="23813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0"/>
              </a:cxn>
              <a:cxn ang="0">
                <a:pos x="15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5" h="11">
                <a:moveTo>
                  <a:pt x="0" y="4"/>
                </a:moveTo>
                <a:lnTo>
                  <a:pt x="15" y="0"/>
                </a:lnTo>
                <a:lnTo>
                  <a:pt x="15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2" name="Freeform 774"/>
          <p:cNvSpPr>
            <a:spLocks/>
          </p:cNvSpPr>
          <p:nvPr/>
        </p:nvSpPr>
        <p:spPr bwMode="auto">
          <a:xfrm>
            <a:off x="4505325" y="3016250"/>
            <a:ext cx="22225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0"/>
              </a:cxn>
              <a:cxn ang="0">
                <a:pos x="14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4" h="11">
                <a:moveTo>
                  <a:pt x="0" y="4"/>
                </a:moveTo>
                <a:lnTo>
                  <a:pt x="14" y="0"/>
                </a:lnTo>
                <a:lnTo>
                  <a:pt x="14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3" name="Freeform 775"/>
          <p:cNvSpPr>
            <a:spLocks/>
          </p:cNvSpPr>
          <p:nvPr/>
        </p:nvSpPr>
        <p:spPr bwMode="auto">
          <a:xfrm>
            <a:off x="4573588" y="3016250"/>
            <a:ext cx="23812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0"/>
              </a:cxn>
              <a:cxn ang="0">
                <a:pos x="15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5" h="11">
                <a:moveTo>
                  <a:pt x="0" y="4"/>
                </a:moveTo>
                <a:lnTo>
                  <a:pt x="15" y="0"/>
                </a:lnTo>
                <a:lnTo>
                  <a:pt x="15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4" name="Freeform 776"/>
          <p:cNvSpPr>
            <a:spLocks/>
          </p:cNvSpPr>
          <p:nvPr/>
        </p:nvSpPr>
        <p:spPr bwMode="auto">
          <a:xfrm>
            <a:off x="4643438" y="3016250"/>
            <a:ext cx="23812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0"/>
              </a:cxn>
              <a:cxn ang="0">
                <a:pos x="15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15" h="11">
                <a:moveTo>
                  <a:pt x="0" y="4"/>
                </a:moveTo>
                <a:lnTo>
                  <a:pt x="15" y="0"/>
                </a:lnTo>
                <a:lnTo>
                  <a:pt x="15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5" name="Freeform 777"/>
          <p:cNvSpPr>
            <a:spLocks/>
          </p:cNvSpPr>
          <p:nvPr/>
        </p:nvSpPr>
        <p:spPr bwMode="auto">
          <a:xfrm>
            <a:off x="4487863" y="2987675"/>
            <a:ext cx="80962" cy="8096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51" y="51"/>
              </a:cxn>
              <a:cxn ang="0">
                <a:pos x="0" y="51"/>
              </a:cxn>
              <a:cxn ang="0">
                <a:pos x="25" y="0"/>
              </a:cxn>
            </a:cxnLst>
            <a:rect l="0" t="0" r="r" b="b"/>
            <a:pathLst>
              <a:path w="51" h="51">
                <a:moveTo>
                  <a:pt x="25" y="0"/>
                </a:moveTo>
                <a:lnTo>
                  <a:pt x="51" y="51"/>
                </a:lnTo>
                <a:lnTo>
                  <a:pt x="0" y="51"/>
                </a:lnTo>
                <a:lnTo>
                  <a:pt x="25" y="0"/>
                </a:lnTo>
                <a:close/>
              </a:path>
            </a:pathLst>
          </a:cu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6" name="Rectangle 778"/>
          <p:cNvSpPr>
            <a:spLocks noChangeArrowheads="1"/>
          </p:cNvSpPr>
          <p:nvPr/>
        </p:nvSpPr>
        <p:spPr bwMode="auto">
          <a:xfrm>
            <a:off x="4718050" y="2959100"/>
            <a:ext cx="1149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ITER: LMI Internal Sn</a:t>
            </a:r>
            <a:endParaRPr lang="en-US"/>
          </a:p>
        </p:txBody>
      </p:sp>
      <p:sp>
        <p:nvSpPr>
          <p:cNvPr id="48907" name="Freeform 779"/>
          <p:cNvSpPr>
            <a:spLocks/>
          </p:cNvSpPr>
          <p:nvPr/>
        </p:nvSpPr>
        <p:spPr bwMode="auto">
          <a:xfrm>
            <a:off x="4365625" y="3206750"/>
            <a:ext cx="80963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1" y="0"/>
              </a:cxn>
              <a:cxn ang="0">
                <a:pos x="51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51" h="11">
                <a:moveTo>
                  <a:pt x="0" y="4"/>
                </a:moveTo>
                <a:lnTo>
                  <a:pt x="51" y="0"/>
                </a:lnTo>
                <a:lnTo>
                  <a:pt x="51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8" name="Freeform 780"/>
          <p:cNvSpPr>
            <a:spLocks/>
          </p:cNvSpPr>
          <p:nvPr/>
        </p:nvSpPr>
        <p:spPr bwMode="auto">
          <a:xfrm>
            <a:off x="4492625" y="3206750"/>
            <a:ext cx="80963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1" y="0"/>
              </a:cxn>
              <a:cxn ang="0">
                <a:pos x="51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51" h="11">
                <a:moveTo>
                  <a:pt x="0" y="4"/>
                </a:moveTo>
                <a:lnTo>
                  <a:pt x="51" y="0"/>
                </a:lnTo>
                <a:lnTo>
                  <a:pt x="51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09" name="Freeform 781"/>
          <p:cNvSpPr>
            <a:spLocks/>
          </p:cNvSpPr>
          <p:nvPr/>
        </p:nvSpPr>
        <p:spPr bwMode="auto">
          <a:xfrm>
            <a:off x="4619625" y="3206750"/>
            <a:ext cx="76200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8" y="0"/>
              </a:cxn>
              <a:cxn ang="0">
                <a:pos x="48" y="8"/>
              </a:cxn>
              <a:cxn ang="0">
                <a:pos x="0" y="11"/>
              </a:cxn>
              <a:cxn ang="0">
                <a:pos x="0" y="4"/>
              </a:cxn>
            </a:cxnLst>
            <a:rect l="0" t="0" r="r" b="b"/>
            <a:pathLst>
              <a:path w="48" h="11">
                <a:moveTo>
                  <a:pt x="0" y="4"/>
                </a:moveTo>
                <a:lnTo>
                  <a:pt x="48" y="0"/>
                </a:lnTo>
                <a:lnTo>
                  <a:pt x="48" y="8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0" name="Oval 782"/>
          <p:cNvSpPr>
            <a:spLocks noChangeArrowheads="1"/>
          </p:cNvSpPr>
          <p:nvPr/>
        </p:nvSpPr>
        <p:spPr bwMode="auto">
          <a:xfrm>
            <a:off x="4487863" y="3178175"/>
            <a:ext cx="80962" cy="80963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1" name="Rectangle 783"/>
          <p:cNvSpPr>
            <a:spLocks noChangeArrowheads="1"/>
          </p:cNvSpPr>
          <p:nvPr/>
        </p:nvSpPr>
        <p:spPr bwMode="auto">
          <a:xfrm>
            <a:off x="4718050" y="3149600"/>
            <a:ext cx="1758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ITER: Furukawa Bronze Process</a:t>
            </a:r>
            <a:endParaRPr lang="en-US"/>
          </a:p>
        </p:txBody>
      </p:sp>
      <p:sp>
        <p:nvSpPr>
          <p:cNvPr id="48912" name="Line 784"/>
          <p:cNvSpPr>
            <a:spLocks noChangeShapeType="1"/>
          </p:cNvSpPr>
          <p:nvPr/>
        </p:nvSpPr>
        <p:spPr bwMode="auto">
          <a:xfrm>
            <a:off x="4371975" y="3403600"/>
            <a:ext cx="317500" cy="1588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3" name="Rectangle 785"/>
          <p:cNvSpPr>
            <a:spLocks noChangeArrowheads="1"/>
          </p:cNvSpPr>
          <p:nvPr/>
        </p:nvSpPr>
        <p:spPr bwMode="auto">
          <a:xfrm>
            <a:off x="4481513" y="3357563"/>
            <a:ext cx="1047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4" name="Line 786"/>
          <p:cNvSpPr>
            <a:spLocks noChangeShapeType="1"/>
          </p:cNvSpPr>
          <p:nvPr/>
        </p:nvSpPr>
        <p:spPr bwMode="auto">
          <a:xfrm flipH="1" flipV="1">
            <a:off x="4487863" y="3363913"/>
            <a:ext cx="39687" cy="3968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5" name="Line 787"/>
          <p:cNvSpPr>
            <a:spLocks noChangeShapeType="1"/>
          </p:cNvSpPr>
          <p:nvPr/>
        </p:nvSpPr>
        <p:spPr bwMode="auto">
          <a:xfrm>
            <a:off x="4527550" y="3403600"/>
            <a:ext cx="41275" cy="3968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6" name="Line 788"/>
          <p:cNvSpPr>
            <a:spLocks noChangeShapeType="1"/>
          </p:cNvSpPr>
          <p:nvPr/>
        </p:nvSpPr>
        <p:spPr bwMode="auto">
          <a:xfrm flipH="1">
            <a:off x="4487863" y="3403600"/>
            <a:ext cx="39687" cy="3968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7" name="Line 789"/>
          <p:cNvSpPr>
            <a:spLocks noChangeShapeType="1"/>
          </p:cNvSpPr>
          <p:nvPr/>
        </p:nvSpPr>
        <p:spPr bwMode="auto">
          <a:xfrm flipV="1">
            <a:off x="4527550" y="3363913"/>
            <a:ext cx="41275" cy="3968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8" name="Line 790"/>
          <p:cNvSpPr>
            <a:spLocks noChangeShapeType="1"/>
          </p:cNvSpPr>
          <p:nvPr/>
        </p:nvSpPr>
        <p:spPr bwMode="auto">
          <a:xfrm flipV="1">
            <a:off x="4527550" y="3363913"/>
            <a:ext cx="1588" cy="3968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19" name="Line 791"/>
          <p:cNvSpPr>
            <a:spLocks noChangeShapeType="1"/>
          </p:cNvSpPr>
          <p:nvPr/>
        </p:nvSpPr>
        <p:spPr bwMode="auto">
          <a:xfrm>
            <a:off x="4527550" y="3403600"/>
            <a:ext cx="1588" cy="39688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20" name="Rectangle 792"/>
          <p:cNvSpPr>
            <a:spLocks noChangeArrowheads="1"/>
          </p:cNvSpPr>
          <p:nvPr/>
        </p:nvSpPr>
        <p:spPr bwMode="auto">
          <a:xfrm>
            <a:off x="4718050" y="3333750"/>
            <a:ext cx="192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ITER: VAC 7.5% Ta Bronze Process</a:t>
            </a:r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44850" y="4572000"/>
            <a:ext cx="1219200" cy="714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ITER low loss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791200" y="3581400"/>
            <a:ext cx="1371600" cy="409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“high J</a:t>
            </a:r>
            <a:r>
              <a:rPr lang="en-US" sz="2000" baseline="-25000">
                <a:latin typeface="Arial Unicode MS" pitchFamily="34" charset="-128"/>
              </a:rPr>
              <a:t>c</a:t>
            </a:r>
            <a:r>
              <a:rPr lang="en-US" sz="2000">
                <a:latin typeface="Arial Unicode MS" pitchFamily="34" charset="-128"/>
              </a:rPr>
              <a:t>”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4648200" y="3962400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5867400"/>
            <a:ext cx="22098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22-24 At.% Sn in A15, equiaxed to columnar transition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620000" y="3505200"/>
            <a:ext cx="1371600" cy="180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23-24.5 At.% Sn in A15, equiaxed grains uniform across layer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800600" y="58674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792163"/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“High J</a:t>
            </a:r>
            <a:r>
              <a:rPr lang="en-US" sz="1600" i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 strand has </a:t>
            </a:r>
            <a:r>
              <a:rPr lang="en-US" sz="16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much less Cu</a:t>
            </a:r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(more hysteresis loss) and more Sn and Nb. High Sn levels maintained throughout reaction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143000" y="1905000"/>
            <a:ext cx="1295400" cy="3048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defTabSz="792163"/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Layer J</a:t>
            </a:r>
            <a:r>
              <a:rPr lang="en-US" sz="1600" i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for low-loss ITER-style strand quite different to high J</a:t>
            </a:r>
            <a:r>
              <a:rPr lang="en-US" sz="1600" i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1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strand.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981200" y="5105400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Arial" charset="0"/>
              </a:rPr>
              <a:t>Nb</a:t>
            </a:r>
            <a:r>
              <a:rPr lang="en-US" sz="2000" baseline="-25000">
                <a:solidFill>
                  <a:schemeClr val="hlink"/>
                </a:solidFill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Sn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 flipV="1">
            <a:off x="1619250" y="531495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15" descr="D:\Data\Presentations\1stSCAMW\flukiger-devr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3976688"/>
            <a:ext cx="2851150" cy="2305050"/>
          </a:xfrm>
          <a:prstGeom prst="rect">
            <a:avLst/>
          </a:prstGeom>
          <a:noFill/>
        </p:spPr>
      </p:pic>
      <p:pic>
        <p:nvPicPr>
          <p:cNvPr id="49166" name="Picture 14" descr="D:\Data\Presentations\1stSCAMW\devanta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6450" y="1066800"/>
            <a:ext cx="2466975" cy="2819400"/>
          </a:xfrm>
          <a:prstGeom prst="rect">
            <a:avLst/>
          </a:prstGeom>
          <a:noFill/>
        </p:spPr>
      </p:pic>
      <p:pic>
        <p:nvPicPr>
          <p:cNvPr id="49164" name="Picture 12" descr="D:\Data\SHTS\Phase Diagrams\Nb3Sn\25%charlesworthgray-in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4191000" cy="3643313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629400" y="2971800"/>
            <a:ext cx="1600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i="1">
                <a:solidFill>
                  <a:srgbClr val="FFFF66"/>
                </a:solidFill>
                <a:latin typeface="Arial" charset="0"/>
              </a:rPr>
              <a:t>Devantay et al. J. Mat. Sci.</a:t>
            </a:r>
            <a:r>
              <a:rPr lang="en-US" sz="1000">
                <a:solidFill>
                  <a:srgbClr val="FFFF66"/>
                </a:solidFill>
                <a:latin typeface="Arial" charset="0"/>
              </a:rPr>
              <a:t>, 16, 2145 (1981)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219200" y="5165725"/>
            <a:ext cx="32766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>
                <a:latin typeface="Arial" charset="0"/>
              </a:rPr>
              <a:t>Charlesworth et al. J. Mat. Sci.</a:t>
            </a:r>
            <a:r>
              <a:rPr lang="en-US" sz="1000" b="0">
                <a:latin typeface="Arial" charset="0"/>
              </a:rPr>
              <a:t>, </a:t>
            </a:r>
            <a:r>
              <a:rPr lang="en-US" sz="1000">
                <a:latin typeface="Arial" charset="0"/>
              </a:rPr>
              <a:t>5</a:t>
            </a:r>
            <a:r>
              <a:rPr lang="en-US" sz="1000" b="0">
                <a:latin typeface="Arial" charset="0"/>
              </a:rPr>
              <a:t>, 580 (1970)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562600" y="6308725"/>
            <a:ext cx="34290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i="1">
                <a:solidFill>
                  <a:srgbClr val="FFFF66"/>
                </a:solidFill>
                <a:latin typeface="Arial" charset="0"/>
              </a:rPr>
              <a:t>Data compiled  by Devred from original data assembled by Flukiger, Adv. Cryo. Eng., </a:t>
            </a:r>
            <a:r>
              <a:rPr lang="en-US" sz="1000" i="1">
                <a:solidFill>
                  <a:srgbClr val="FFFF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32, 925 (1985)</a:t>
            </a:r>
            <a:r>
              <a:rPr lang="en-US" sz="1000" i="1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62000" y="5486400"/>
            <a:ext cx="5105400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latin typeface="Arial" charset="0"/>
              </a:rPr>
              <a:t>Sn, </a:t>
            </a:r>
            <a:r>
              <a:rPr lang="en-US" sz="2400" b="0" i="1">
                <a:solidFill>
                  <a:srgbClr val="FFFF66"/>
                </a:solidFill>
                <a:latin typeface="Arial" charset="0"/>
              </a:rPr>
              <a:t>T</a:t>
            </a:r>
            <a:r>
              <a:rPr lang="en-US" sz="2400" b="0" baseline="-25000">
                <a:solidFill>
                  <a:srgbClr val="FFFF66"/>
                </a:solidFill>
                <a:latin typeface="Arial" charset="0"/>
              </a:rPr>
              <a:t>c</a:t>
            </a:r>
            <a:r>
              <a:rPr lang="en-US" sz="2400" b="0">
                <a:solidFill>
                  <a:srgbClr val="FFFF66"/>
                </a:solidFill>
                <a:latin typeface="Arial" charset="0"/>
              </a:rPr>
              <a:t> and </a:t>
            </a:r>
            <a:r>
              <a:rPr lang="en-US" sz="2400" b="0" i="1">
                <a:solidFill>
                  <a:srgbClr val="FFFF66"/>
                </a:solidFill>
                <a:latin typeface="Arial" charset="0"/>
              </a:rPr>
              <a:t>H</a:t>
            </a:r>
            <a:r>
              <a:rPr lang="en-US" sz="2400" b="0" baseline="-25000">
                <a:solidFill>
                  <a:srgbClr val="FFFF66"/>
                </a:solidFill>
                <a:latin typeface="Arial" charset="0"/>
              </a:rPr>
              <a:t>c2</a:t>
            </a:r>
            <a:r>
              <a:rPr lang="en-US" sz="2400" b="0">
                <a:solidFill>
                  <a:srgbClr val="FFFF66"/>
                </a:solidFill>
                <a:latin typeface="Arial" charset="0"/>
              </a:rPr>
              <a:t> gradients!</a:t>
            </a:r>
          </a:p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latin typeface="Arial" charset="0"/>
              </a:rPr>
              <a:t>Nb</a:t>
            </a:r>
            <a:r>
              <a:rPr lang="en-US" sz="2400" b="0" baseline="-25000">
                <a:solidFill>
                  <a:srgbClr val="FFFF66"/>
                </a:solidFill>
                <a:latin typeface="Arial" charset="0"/>
              </a:rPr>
              <a:t>3</a:t>
            </a:r>
            <a:r>
              <a:rPr lang="en-US" sz="2400" b="0">
                <a:solidFill>
                  <a:srgbClr val="FFFF66"/>
                </a:solidFill>
                <a:latin typeface="Arial" charset="0"/>
              </a:rPr>
              <a:t>Sn is seldom Nb-25at%Sn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024188" y="22050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85825"/>
          </a:xfrm>
          <a:noFill/>
          <a:ln/>
        </p:spPr>
        <p:txBody>
          <a:bodyPr/>
          <a:lstStyle/>
          <a:p>
            <a:r>
              <a:rPr lang="en-US" sz="3600"/>
              <a:t>Composition, T</a:t>
            </a:r>
            <a:r>
              <a:rPr lang="en-US" sz="3600" baseline="-25000"/>
              <a:t>c</a:t>
            </a:r>
            <a:r>
              <a:rPr lang="en-US" sz="3600"/>
              <a:t> and H</a:t>
            </a:r>
            <a:r>
              <a:rPr lang="en-US" sz="3600" baseline="-25000"/>
              <a:t>c2</a:t>
            </a:r>
            <a:r>
              <a:rPr lang="en-US" sz="3600"/>
              <a:t> effects in Nb</a:t>
            </a:r>
            <a:r>
              <a:rPr lang="en-US" sz="3600" baseline="-25000"/>
              <a:t>3</a:t>
            </a:r>
            <a:r>
              <a:rPr lang="en-US" sz="3600"/>
              <a:t>Sn</a:t>
            </a:r>
            <a:br>
              <a:rPr lang="en-US" sz="3600"/>
            </a:br>
            <a:endParaRPr lang="en-US"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61400" cy="1143000"/>
          </a:xfrm>
          <a:noFill/>
          <a:ln/>
        </p:spPr>
        <p:txBody>
          <a:bodyPr/>
          <a:lstStyle/>
          <a:p>
            <a:r>
              <a:rPr lang="en-US" sz="2400"/>
              <a:t>“High J</a:t>
            </a:r>
            <a:r>
              <a:rPr lang="en-US" sz="2400" baseline="-25000"/>
              <a:t>c</a:t>
            </a:r>
            <a:r>
              <a:rPr lang="en-US" sz="2400"/>
              <a:t>” in Internal Sn is achieved by reducing the Cu between the filaments to a minimum while maintaining Sn levels 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1281113" y="2233613"/>
            <a:ext cx="1587" cy="1739900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1247775" y="3973513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1247775" y="3754438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1247775" y="3316288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1247775" y="3109913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1247775" y="2890838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1247775" y="2452688"/>
            <a:ext cx="333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V="1">
            <a:off x="1281113" y="3973513"/>
            <a:ext cx="1587" cy="49212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800100" y="2627313"/>
            <a:ext cx="41275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800100" y="2095500"/>
            <a:ext cx="41275" cy="1588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873125" y="3868738"/>
            <a:ext cx="46038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418" name="Group 74"/>
          <p:cNvGrpSpPr>
            <a:grpSpLocks/>
          </p:cNvGrpSpPr>
          <p:nvPr/>
        </p:nvGrpSpPr>
        <p:grpSpPr bwMode="auto">
          <a:xfrm>
            <a:off x="152400" y="1978025"/>
            <a:ext cx="4489450" cy="3098800"/>
            <a:chOff x="96" y="1246"/>
            <a:chExt cx="2828" cy="1952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579" y="1328"/>
              <a:ext cx="2289" cy="14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579" y="2623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>
              <a:off x="579" y="2437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579" y="2250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>
              <a:off x="579" y="2074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579" y="1888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579" y="1701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>
              <a:off x="579" y="1515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579" y="1328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28"/>
            <p:cNvSpPr>
              <a:spLocks noChangeShapeType="1"/>
            </p:cNvSpPr>
            <p:nvPr/>
          </p:nvSpPr>
          <p:spPr bwMode="auto">
            <a:xfrm>
              <a:off x="579" y="2810"/>
              <a:ext cx="228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30"/>
            <p:cNvSpPr>
              <a:spLocks noChangeShapeType="1"/>
            </p:cNvSpPr>
            <p:nvPr/>
          </p:nvSpPr>
          <p:spPr bwMode="auto">
            <a:xfrm flipV="1">
              <a:off x="1038" y="2810"/>
              <a:ext cx="1" cy="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31"/>
            <p:cNvSpPr>
              <a:spLocks noChangeShapeType="1"/>
            </p:cNvSpPr>
            <p:nvPr/>
          </p:nvSpPr>
          <p:spPr bwMode="auto">
            <a:xfrm flipV="1">
              <a:off x="1494" y="2810"/>
              <a:ext cx="2" cy="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32"/>
            <p:cNvSpPr>
              <a:spLocks noChangeShapeType="1"/>
            </p:cNvSpPr>
            <p:nvPr/>
          </p:nvSpPr>
          <p:spPr bwMode="auto">
            <a:xfrm flipV="1">
              <a:off x="1953" y="2810"/>
              <a:ext cx="2" cy="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33"/>
            <p:cNvSpPr>
              <a:spLocks noChangeShapeType="1"/>
            </p:cNvSpPr>
            <p:nvPr/>
          </p:nvSpPr>
          <p:spPr bwMode="auto">
            <a:xfrm flipV="1">
              <a:off x="2410" y="2810"/>
              <a:ext cx="1" cy="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34"/>
            <p:cNvSpPr>
              <a:spLocks noChangeShapeType="1"/>
            </p:cNvSpPr>
            <p:nvPr/>
          </p:nvSpPr>
          <p:spPr bwMode="auto">
            <a:xfrm flipV="1">
              <a:off x="2868" y="2810"/>
              <a:ext cx="1" cy="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auto">
            <a:xfrm>
              <a:off x="1931" y="1535"/>
              <a:ext cx="43" cy="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1" y="23"/>
                </a:cxn>
                <a:cxn ang="0">
                  <a:pos x="16" y="46"/>
                </a:cxn>
                <a:cxn ang="0">
                  <a:pos x="0" y="23"/>
                </a:cxn>
                <a:cxn ang="0">
                  <a:pos x="16" y="0"/>
                </a:cxn>
              </a:cxnLst>
              <a:rect l="0" t="0" r="r" b="b"/>
              <a:pathLst>
                <a:path w="31" h="46">
                  <a:moveTo>
                    <a:pt x="16" y="0"/>
                  </a:moveTo>
                  <a:lnTo>
                    <a:pt x="31" y="23"/>
                  </a:lnTo>
                  <a:lnTo>
                    <a:pt x="16" y="46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66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auto">
            <a:xfrm>
              <a:off x="1473" y="1857"/>
              <a:ext cx="43" cy="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23"/>
                </a:cxn>
                <a:cxn ang="0">
                  <a:pos x="16" y="46"/>
                </a:cxn>
                <a:cxn ang="0">
                  <a:pos x="0" y="23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32" y="23"/>
                  </a:lnTo>
                  <a:lnTo>
                    <a:pt x="16" y="46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66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auto">
            <a:xfrm>
              <a:off x="923" y="2685"/>
              <a:ext cx="42" cy="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23"/>
                </a:cxn>
                <a:cxn ang="0">
                  <a:pos x="16" y="46"/>
                </a:cxn>
                <a:cxn ang="0">
                  <a:pos x="0" y="23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32" y="23"/>
                  </a:lnTo>
                  <a:lnTo>
                    <a:pt x="16" y="46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66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Rectangle 38"/>
            <p:cNvSpPr>
              <a:spLocks noChangeArrowheads="1"/>
            </p:cNvSpPr>
            <p:nvPr/>
          </p:nvSpPr>
          <p:spPr bwMode="auto">
            <a:xfrm>
              <a:off x="2389" y="1535"/>
              <a:ext cx="35" cy="53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2023" y="1857"/>
              <a:ext cx="36" cy="51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Rectangle 40"/>
            <p:cNvSpPr>
              <a:spLocks noChangeArrowheads="1"/>
            </p:cNvSpPr>
            <p:nvPr/>
          </p:nvSpPr>
          <p:spPr bwMode="auto">
            <a:xfrm>
              <a:off x="1058" y="2685"/>
              <a:ext cx="37" cy="52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Rectangle 41"/>
            <p:cNvSpPr>
              <a:spLocks noChangeArrowheads="1"/>
            </p:cNvSpPr>
            <p:nvPr/>
          </p:nvSpPr>
          <p:spPr bwMode="auto">
            <a:xfrm>
              <a:off x="308" y="2727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1900</a:t>
              </a:r>
              <a:endParaRPr lang="en-US"/>
            </a:p>
          </p:txBody>
        </p:sp>
        <p:sp>
          <p:nvSpPr>
            <p:cNvPr id="57386" name="Rectangle 42"/>
            <p:cNvSpPr>
              <a:spLocks noChangeArrowheads="1"/>
            </p:cNvSpPr>
            <p:nvPr/>
          </p:nvSpPr>
          <p:spPr bwMode="auto">
            <a:xfrm>
              <a:off x="308" y="2540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2000</a:t>
              </a:r>
              <a:endParaRPr lang="en-US"/>
            </a:p>
          </p:txBody>
        </p: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308" y="2354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2100</a:t>
              </a:r>
              <a:endParaRPr lang="en-US"/>
            </a:p>
          </p:txBody>
        </p:sp>
        <p:sp>
          <p:nvSpPr>
            <p:cNvPr id="57388" name="Rectangle 44"/>
            <p:cNvSpPr>
              <a:spLocks noChangeArrowheads="1"/>
            </p:cNvSpPr>
            <p:nvPr/>
          </p:nvSpPr>
          <p:spPr bwMode="auto">
            <a:xfrm>
              <a:off x="308" y="2168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2200</a:t>
              </a:r>
              <a:endParaRPr lang="en-US"/>
            </a:p>
          </p:txBody>
        </p:sp>
        <p:sp>
          <p:nvSpPr>
            <p:cNvPr id="57389" name="Rectangle 45"/>
            <p:cNvSpPr>
              <a:spLocks noChangeArrowheads="1"/>
            </p:cNvSpPr>
            <p:nvPr/>
          </p:nvSpPr>
          <p:spPr bwMode="auto">
            <a:xfrm>
              <a:off x="308" y="1992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2300</a:t>
              </a:r>
              <a:endParaRPr lang="en-US"/>
            </a:p>
          </p:txBody>
        </p:sp>
        <p:sp>
          <p:nvSpPr>
            <p:cNvPr id="57390" name="Rectangle 46"/>
            <p:cNvSpPr>
              <a:spLocks noChangeArrowheads="1"/>
            </p:cNvSpPr>
            <p:nvPr/>
          </p:nvSpPr>
          <p:spPr bwMode="auto">
            <a:xfrm>
              <a:off x="308" y="1806"/>
              <a:ext cx="21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2400</a:t>
              </a:r>
              <a:endParaRPr lang="en-US"/>
            </a:p>
          </p:txBody>
        </p:sp>
        <p:sp>
          <p:nvSpPr>
            <p:cNvPr id="57391" name="Rectangle 47"/>
            <p:cNvSpPr>
              <a:spLocks noChangeArrowheads="1"/>
            </p:cNvSpPr>
            <p:nvPr/>
          </p:nvSpPr>
          <p:spPr bwMode="auto">
            <a:xfrm>
              <a:off x="308" y="1619"/>
              <a:ext cx="21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2500</a:t>
              </a:r>
              <a:endParaRPr lang="en-US"/>
            </a:p>
          </p:txBody>
        </p:sp>
        <p:sp>
          <p:nvSpPr>
            <p:cNvPr id="57392" name="Rectangle 48"/>
            <p:cNvSpPr>
              <a:spLocks noChangeArrowheads="1"/>
            </p:cNvSpPr>
            <p:nvPr/>
          </p:nvSpPr>
          <p:spPr bwMode="auto">
            <a:xfrm>
              <a:off x="308" y="1433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2600</a:t>
              </a:r>
              <a:endParaRPr lang="en-US"/>
            </a:p>
          </p:txBody>
        </p:sp>
        <p:sp>
          <p:nvSpPr>
            <p:cNvPr id="57393" name="Rectangle 49"/>
            <p:cNvSpPr>
              <a:spLocks noChangeArrowheads="1"/>
            </p:cNvSpPr>
            <p:nvPr/>
          </p:nvSpPr>
          <p:spPr bwMode="auto">
            <a:xfrm>
              <a:off x="308" y="1246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2700</a:t>
              </a:r>
              <a:endParaRPr lang="en-US"/>
            </a:p>
          </p:txBody>
        </p:sp>
        <p:sp>
          <p:nvSpPr>
            <p:cNvPr id="57394" name="Rectangle 50"/>
            <p:cNvSpPr>
              <a:spLocks noChangeArrowheads="1"/>
            </p:cNvSpPr>
            <p:nvPr/>
          </p:nvSpPr>
          <p:spPr bwMode="auto">
            <a:xfrm>
              <a:off x="529" y="292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30</a:t>
              </a:r>
              <a:endParaRPr lang="en-US"/>
            </a:p>
          </p:txBody>
        </p:sp>
        <p:sp>
          <p:nvSpPr>
            <p:cNvPr id="57395" name="Rectangle 51"/>
            <p:cNvSpPr>
              <a:spLocks noChangeArrowheads="1"/>
            </p:cNvSpPr>
            <p:nvPr/>
          </p:nvSpPr>
          <p:spPr bwMode="auto">
            <a:xfrm>
              <a:off x="988" y="2924"/>
              <a:ext cx="1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35</a:t>
              </a:r>
              <a:endParaRPr lang="en-US"/>
            </a:p>
          </p:txBody>
        </p:sp>
        <p:sp>
          <p:nvSpPr>
            <p:cNvPr id="57396" name="Rectangle 52"/>
            <p:cNvSpPr>
              <a:spLocks noChangeArrowheads="1"/>
            </p:cNvSpPr>
            <p:nvPr/>
          </p:nvSpPr>
          <p:spPr bwMode="auto">
            <a:xfrm>
              <a:off x="1445" y="292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40</a:t>
              </a:r>
              <a:endParaRPr lang="en-US"/>
            </a:p>
          </p:txBody>
        </p:sp>
        <p:sp>
          <p:nvSpPr>
            <p:cNvPr id="57397" name="Rectangle 53"/>
            <p:cNvSpPr>
              <a:spLocks noChangeArrowheads="1"/>
            </p:cNvSpPr>
            <p:nvPr/>
          </p:nvSpPr>
          <p:spPr bwMode="auto">
            <a:xfrm>
              <a:off x="1902" y="292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45</a:t>
              </a:r>
              <a:endParaRPr lang="en-US"/>
            </a:p>
          </p:txBody>
        </p:sp>
        <p:sp>
          <p:nvSpPr>
            <p:cNvPr id="57398" name="Rectangle 54"/>
            <p:cNvSpPr>
              <a:spLocks noChangeArrowheads="1"/>
            </p:cNvSpPr>
            <p:nvPr/>
          </p:nvSpPr>
          <p:spPr bwMode="auto">
            <a:xfrm>
              <a:off x="2360" y="292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50</a:t>
              </a:r>
              <a:endParaRPr lang="en-US"/>
            </a:p>
          </p:txBody>
        </p:sp>
        <p:sp>
          <p:nvSpPr>
            <p:cNvPr id="57399" name="Rectangle 55"/>
            <p:cNvSpPr>
              <a:spLocks noChangeArrowheads="1"/>
            </p:cNvSpPr>
            <p:nvPr/>
          </p:nvSpPr>
          <p:spPr bwMode="auto">
            <a:xfrm>
              <a:off x="2818" y="2924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latin typeface="Arial" charset="0"/>
                </a:rPr>
                <a:t>55</a:t>
              </a:r>
              <a:endParaRPr lang="en-US"/>
            </a:p>
          </p:txBody>
        </p:sp>
        <p:sp>
          <p:nvSpPr>
            <p:cNvPr id="57400" name="Rectangle 56"/>
            <p:cNvSpPr>
              <a:spLocks noChangeArrowheads="1"/>
            </p:cNvSpPr>
            <p:nvPr/>
          </p:nvSpPr>
          <p:spPr bwMode="auto">
            <a:xfrm>
              <a:off x="1549" y="3083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" charset="0"/>
                </a:rPr>
                <a:t>At % Nb</a:t>
              </a:r>
              <a:endParaRPr lang="en-US"/>
            </a:p>
          </p:txBody>
        </p:sp>
        <p:sp>
          <p:nvSpPr>
            <p:cNvPr id="57401" name="Rectangle 57"/>
            <p:cNvSpPr>
              <a:spLocks noChangeArrowheads="1"/>
            </p:cNvSpPr>
            <p:nvPr/>
          </p:nvSpPr>
          <p:spPr bwMode="auto">
            <a:xfrm rot="16200000">
              <a:off x="-72" y="1944"/>
              <a:ext cx="45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latin typeface="Arial" charset="0"/>
                </a:rPr>
                <a:t>J</a:t>
              </a:r>
              <a:r>
                <a:rPr lang="en-US" sz="1200" baseline="-25000">
                  <a:latin typeface="Arial" charset="0"/>
                </a:rPr>
                <a:t>c</a:t>
              </a:r>
              <a:r>
                <a:rPr lang="en-US" sz="1200">
                  <a:latin typeface="Arial" charset="0"/>
                </a:rPr>
                <a:t>(A/mm²)</a:t>
              </a:r>
              <a:endParaRPr lang="en-US"/>
            </a:p>
          </p:txBody>
        </p:sp>
        <p:sp>
          <p:nvSpPr>
            <p:cNvPr id="57404" name="Rectangle 60"/>
            <p:cNvSpPr>
              <a:spLocks noChangeArrowheads="1"/>
            </p:cNvSpPr>
            <p:nvPr/>
          </p:nvSpPr>
          <p:spPr bwMode="auto">
            <a:xfrm>
              <a:off x="2176" y="2157"/>
              <a:ext cx="466" cy="55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17" name="Group 73"/>
            <p:cNvGrpSpPr>
              <a:grpSpLocks/>
            </p:cNvGrpSpPr>
            <p:nvPr/>
          </p:nvGrpSpPr>
          <p:grpSpPr bwMode="auto">
            <a:xfrm>
              <a:off x="2112" y="2256"/>
              <a:ext cx="576" cy="420"/>
              <a:chOff x="2112" y="2256"/>
              <a:chExt cx="576" cy="420"/>
            </a:xfrm>
          </p:grpSpPr>
          <p:sp>
            <p:nvSpPr>
              <p:cNvPr id="57411" name="Rectangle 67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576" cy="420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Freeform 61"/>
              <p:cNvSpPr>
                <a:spLocks/>
              </p:cNvSpPr>
              <p:nvPr/>
            </p:nvSpPr>
            <p:spPr bwMode="auto">
              <a:xfrm>
                <a:off x="2194" y="2336"/>
                <a:ext cx="71" cy="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2" y="23"/>
                  </a:cxn>
                  <a:cxn ang="0">
                    <a:pos x="16" y="46"/>
                  </a:cxn>
                  <a:cxn ang="0">
                    <a:pos x="0" y="23"/>
                  </a:cxn>
                  <a:cxn ang="0">
                    <a:pos x="16" y="0"/>
                  </a:cxn>
                </a:cxnLst>
                <a:rect l="0" t="0" r="r" b="b"/>
                <a:pathLst>
                  <a:path w="32" h="46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6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66"/>
              </a:solidFill>
              <a:ln w="793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/>
            </p:nvSpPr>
            <p:spPr bwMode="auto">
              <a:xfrm>
                <a:off x="2315" y="2315"/>
                <a:ext cx="2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latin typeface="Arial" charset="0"/>
                  </a:rPr>
                  <a:t>Calc.</a:t>
                </a:r>
                <a:endParaRPr lang="en-US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/>
            </p:nvSpPr>
            <p:spPr bwMode="auto">
              <a:xfrm>
                <a:off x="2194" y="2508"/>
                <a:ext cx="60" cy="88"/>
              </a:xfrm>
              <a:prstGeom prst="rect">
                <a:avLst/>
              </a:prstGeom>
              <a:solidFill>
                <a:srgbClr val="FF00FF"/>
              </a:solidFill>
              <a:ln w="7938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/>
            </p:nvSpPr>
            <p:spPr bwMode="auto">
              <a:xfrm>
                <a:off x="2315" y="2481"/>
                <a:ext cx="26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>
                    <a:latin typeface="Arial" charset="0"/>
                  </a:rPr>
                  <a:t>Meas.</a:t>
                </a:r>
                <a:endParaRPr lang="en-US"/>
              </a:p>
            </p:txBody>
          </p:sp>
        </p:grpSp>
      </p:grp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09600" y="5257800"/>
            <a:ext cx="403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62" tIns="46038" rIns="93662" bIns="46038" anchor="ctr"/>
          <a:lstStyle/>
          <a:p>
            <a:pPr eaLnBrk="1" hangingPunct="1"/>
            <a:r>
              <a:rPr lang="en-US" sz="2200" b="0" i="1"/>
              <a:t>Outokumpu Advanced Superconductors (OAS) DOE-HEP CDP program reported by Ron Scanlan at ASC2002</a:t>
            </a:r>
            <a:r>
              <a:rPr lang="en-US" sz="2200" b="0" i="1">
                <a:solidFill>
                  <a:schemeClr val="accent1"/>
                </a:solidFill>
              </a:rPr>
              <a:t> </a:t>
            </a:r>
            <a:endParaRPr lang="en-US" sz="2200" b="0" i="1">
              <a:solidFill>
                <a:srgbClr val="FFE5E5"/>
              </a:solidFill>
            </a:endParaRPr>
          </a:p>
        </p:txBody>
      </p:sp>
      <p:pic>
        <p:nvPicPr>
          <p:cNvPr id="57349" name="Picture 5" descr="S:\Figures\Photos\LEO1530\Nb3Sn\OI-ST-ORe\ORe110\93091799-0.7mm\PolishedSample\x105-bse10-25kV-ovw-hr-2202-+SC-to-non-Cu-ratio-detai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4111625" cy="3217863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76800" y="5207000"/>
            <a:ext cx="4191000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Arial" charset="0"/>
              </a:rPr>
              <a:t>A15 % in OI-ST MJR Sub-elements at 60% in the 2200 A/mm² strand</a:t>
            </a:r>
          </a:p>
          <a:p>
            <a:pPr>
              <a:spcBef>
                <a:spcPct val="50000"/>
              </a:spcBef>
            </a:pPr>
            <a:r>
              <a:rPr lang="en-US" sz="2000" b="0">
                <a:latin typeface="Arial" charset="0"/>
              </a:rPr>
              <a:t>Note the 10% variation through Sn redistribution during HT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62000" y="1143000"/>
            <a:ext cx="746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MJR can reach ~10:1 Nb:Cu in Filament pack. RIT ~ 4:1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1006475"/>
          </a:xfrm>
          <a:noFill/>
          <a:ln/>
        </p:spPr>
        <p:txBody>
          <a:bodyPr/>
          <a:lstStyle/>
          <a:p>
            <a:r>
              <a:rPr lang="en-US" sz="2400"/>
              <a:t>“High J</a:t>
            </a:r>
            <a:r>
              <a:rPr lang="en-US" sz="2400" baseline="-25000"/>
              <a:t>c</a:t>
            </a:r>
            <a:r>
              <a:rPr lang="en-US" sz="2400"/>
              <a:t>” A15 – Thick layers, shallow composition gradient, high Sn, low Cu (2200 A/mm², 12 T, 4.2 K)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68450"/>
            <a:ext cx="7315200" cy="4984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667000" y="1600200"/>
            <a:ext cx="609600" cy="336550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A15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9919698">
            <a:off x="2133600" y="1676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62200" y="2133600"/>
            <a:ext cx="1219200" cy="336550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Nb barrier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rot="1477074">
            <a:off x="3257550" y="1701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4" name="Picture 8" descr="D:\Data\My Pictures\Photos\LEO1530\Nb3Sn\OI-ST-ORe\ORe110\Q3091799-1.0mm\pol-tcs\20%x73-bse10-25kV-ovw-hr2200-p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3587750"/>
            <a:ext cx="2895600" cy="2889250"/>
          </a:xfrm>
          <a:prstGeom prst="rect">
            <a:avLst/>
          </a:prstGeom>
          <a:noFill/>
          <a:effectLst>
            <a:outerShdw dist="35921" dir="2700000" algn="ctr" rotWithShape="0">
              <a:srgbClr val="333333"/>
            </a:outerShdw>
          </a:effectLst>
        </p:spPr>
      </p:pic>
      <p:sp>
        <p:nvSpPr>
          <p:cNvPr id="50185" name="AutoShape 9"/>
          <p:cNvSpPr>
            <a:spLocks noChangeArrowheads="1"/>
          </p:cNvSpPr>
          <p:nvPr/>
        </p:nvSpPr>
        <p:spPr bwMode="auto">
          <a:xfrm rot="8891100">
            <a:off x="1905000" y="2362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724400" y="1905000"/>
            <a:ext cx="685800" cy="336550"/>
          </a:xfrm>
          <a:prstGeom prst="rect">
            <a:avLst/>
          </a:prstGeom>
          <a:solidFill>
            <a:srgbClr val="CC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Void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13305672">
            <a:off x="4343400" y="1676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 rot="10800000">
            <a:off x="5105400" y="5334000"/>
            <a:ext cx="2514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410200" y="48768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Sn Diffusion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066800" y="5334000"/>
            <a:ext cx="622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Arial" charset="0"/>
              </a:rPr>
              <a:t>Cu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743200" y="6172200"/>
            <a:ext cx="622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Arial" charset="0"/>
              </a:rPr>
              <a:t>Cu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8077200" y="1981200"/>
            <a:ext cx="774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Arial" charset="0"/>
              </a:rPr>
              <a:t>Cu(Sn)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876550" y="5372100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9900"/>
                </a:solidFill>
                <a:latin typeface="Arial" charset="0"/>
              </a:rPr>
              <a:t>Nb</a:t>
            </a:r>
            <a:r>
              <a:rPr lang="en-US" sz="2000" baseline="-25000">
                <a:solidFill>
                  <a:srgbClr val="CC9900"/>
                </a:solidFill>
                <a:latin typeface="Arial" charset="0"/>
              </a:rPr>
              <a:t>3</a:t>
            </a:r>
            <a:r>
              <a:rPr lang="en-US" sz="2000">
                <a:solidFill>
                  <a:srgbClr val="CC9900"/>
                </a:solidFill>
                <a:latin typeface="Arial" charset="0"/>
              </a:rPr>
              <a:t>Sn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 flipV="1">
            <a:off x="2514600" y="5581650"/>
            <a:ext cx="3810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5410200"/>
          </a:xfrm>
        </p:spPr>
        <p:txBody>
          <a:bodyPr/>
          <a:lstStyle/>
          <a:p>
            <a:r>
              <a:rPr lang="en-US"/>
              <a:t>High Superconductor Options</a:t>
            </a:r>
          </a:p>
          <a:p>
            <a:pPr lvl="1"/>
            <a:r>
              <a:rPr lang="en-US"/>
              <a:t>Alternatives to Nb</a:t>
            </a:r>
            <a:r>
              <a:rPr lang="en-US" baseline="-25000"/>
              <a:t>3</a:t>
            </a:r>
            <a:r>
              <a:rPr lang="en-US"/>
              <a:t>Sn</a:t>
            </a:r>
          </a:p>
          <a:p>
            <a:pPr lvl="2"/>
            <a:r>
              <a:rPr lang="en-US"/>
              <a:t>2212</a:t>
            </a:r>
          </a:p>
          <a:p>
            <a:pPr lvl="2"/>
            <a:r>
              <a:rPr lang="en-US"/>
              <a:t>Nb</a:t>
            </a:r>
            <a:r>
              <a:rPr lang="en-US" baseline="-25000"/>
              <a:t>3</a:t>
            </a:r>
            <a:r>
              <a:rPr lang="en-US"/>
              <a:t>Al</a:t>
            </a:r>
          </a:p>
          <a:p>
            <a:pPr lvl="2"/>
            <a:r>
              <a:rPr lang="en-US"/>
              <a:t>MgB</a:t>
            </a:r>
            <a:r>
              <a:rPr lang="en-US" baseline="-25000"/>
              <a:t>2 </a:t>
            </a:r>
            <a:r>
              <a:rPr lang="en-US"/>
              <a:t>(Recent Enhancements to </a:t>
            </a:r>
            <a:r>
              <a:rPr lang="en-US" i="1"/>
              <a:t>H</a:t>
            </a:r>
            <a:r>
              <a:rPr lang="en-US" baseline="-25000"/>
              <a:t>c2</a:t>
            </a:r>
            <a:r>
              <a:rPr lang="en-US"/>
              <a:t> at the UW)</a:t>
            </a:r>
          </a:p>
          <a:p>
            <a:r>
              <a:rPr lang="en-US"/>
              <a:t>Nb</a:t>
            </a:r>
            <a:r>
              <a:rPr lang="en-US" baseline="-25000"/>
              <a:t>3</a:t>
            </a:r>
            <a:r>
              <a:rPr lang="en-US"/>
              <a:t>Sn</a:t>
            </a:r>
          </a:p>
          <a:p>
            <a:pPr lvl="1"/>
            <a:r>
              <a:rPr lang="en-US"/>
              <a:t>Introduction to Fabrication Routes</a:t>
            </a:r>
          </a:p>
          <a:p>
            <a:pPr lvl="1"/>
            <a:r>
              <a:rPr lang="en-US"/>
              <a:t>Increased Critical Current Density</a:t>
            </a:r>
          </a:p>
          <a:p>
            <a:pPr lvl="2"/>
            <a:r>
              <a:rPr lang="en-US"/>
              <a:t>Where Does It Come From, What Are The Drawbacks</a:t>
            </a:r>
          </a:p>
          <a:p>
            <a:pPr lvl="1"/>
            <a:r>
              <a:rPr lang="en-US"/>
              <a:t>Design Implications</a:t>
            </a:r>
          </a:p>
          <a:p>
            <a:pPr lvl="1"/>
            <a:r>
              <a:rPr lang="en-US"/>
              <a:t>Summary of Recent Nb</a:t>
            </a:r>
            <a:r>
              <a:rPr lang="en-US" baseline="-25000"/>
              <a:t>3</a:t>
            </a:r>
            <a:r>
              <a:rPr lang="en-US"/>
              <a:t>Sn Results (UW)</a:t>
            </a:r>
          </a:p>
          <a:p>
            <a:r>
              <a:rPr lang="en-US"/>
              <a:t>Conductor Issues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Columnar are markers for local Sn deficiency</a:t>
            </a:r>
          </a:p>
        </p:txBody>
      </p:sp>
      <p:grpSp>
        <p:nvGrpSpPr>
          <p:cNvPr id="58623" name="Group 255"/>
          <p:cNvGrpSpPr>
            <a:grpSpLocks/>
          </p:cNvGrpSpPr>
          <p:nvPr/>
        </p:nvGrpSpPr>
        <p:grpSpPr bwMode="auto">
          <a:xfrm>
            <a:off x="4953000" y="1752600"/>
            <a:ext cx="4089400" cy="4851400"/>
            <a:chOff x="96" y="1008"/>
            <a:chExt cx="2576" cy="3056"/>
          </a:xfrm>
        </p:grpSpPr>
        <p:sp>
          <p:nvSpPr>
            <p:cNvPr id="58462" name="Rectangle 94"/>
            <p:cNvSpPr>
              <a:spLocks noChangeArrowheads="1"/>
            </p:cNvSpPr>
            <p:nvPr/>
          </p:nvSpPr>
          <p:spPr bwMode="auto">
            <a:xfrm>
              <a:off x="521" y="1090"/>
              <a:ext cx="2028" cy="2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3" name="Line 95"/>
            <p:cNvSpPr>
              <a:spLocks noChangeShapeType="1"/>
            </p:cNvSpPr>
            <p:nvPr/>
          </p:nvSpPr>
          <p:spPr bwMode="auto">
            <a:xfrm>
              <a:off x="521" y="3211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4" name="Line 96"/>
            <p:cNvSpPr>
              <a:spLocks noChangeShapeType="1"/>
            </p:cNvSpPr>
            <p:nvPr/>
          </p:nvSpPr>
          <p:spPr bwMode="auto">
            <a:xfrm>
              <a:off x="521" y="2784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5" name="Line 97"/>
            <p:cNvSpPr>
              <a:spLocks noChangeShapeType="1"/>
            </p:cNvSpPr>
            <p:nvPr/>
          </p:nvSpPr>
          <p:spPr bwMode="auto">
            <a:xfrm>
              <a:off x="521" y="2364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6" name="Line 98"/>
            <p:cNvSpPr>
              <a:spLocks noChangeShapeType="1"/>
            </p:cNvSpPr>
            <p:nvPr/>
          </p:nvSpPr>
          <p:spPr bwMode="auto">
            <a:xfrm>
              <a:off x="521" y="1937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Line 99"/>
            <p:cNvSpPr>
              <a:spLocks noChangeShapeType="1"/>
            </p:cNvSpPr>
            <p:nvPr/>
          </p:nvSpPr>
          <p:spPr bwMode="auto">
            <a:xfrm>
              <a:off x="521" y="1517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Line 100"/>
            <p:cNvSpPr>
              <a:spLocks noChangeShapeType="1"/>
            </p:cNvSpPr>
            <p:nvPr/>
          </p:nvSpPr>
          <p:spPr bwMode="auto">
            <a:xfrm>
              <a:off x="521" y="1090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9" name="Rectangle 101"/>
            <p:cNvSpPr>
              <a:spLocks noChangeArrowheads="1"/>
            </p:cNvSpPr>
            <p:nvPr/>
          </p:nvSpPr>
          <p:spPr bwMode="auto">
            <a:xfrm>
              <a:off x="521" y="1090"/>
              <a:ext cx="2028" cy="2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Line 102"/>
            <p:cNvSpPr>
              <a:spLocks noChangeShapeType="1"/>
            </p:cNvSpPr>
            <p:nvPr/>
          </p:nvSpPr>
          <p:spPr bwMode="auto">
            <a:xfrm>
              <a:off x="521" y="1090"/>
              <a:ext cx="1" cy="25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1" name="Line 103"/>
            <p:cNvSpPr>
              <a:spLocks noChangeShapeType="1"/>
            </p:cNvSpPr>
            <p:nvPr/>
          </p:nvSpPr>
          <p:spPr bwMode="auto">
            <a:xfrm>
              <a:off x="486" y="3632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2" name="Line 104"/>
            <p:cNvSpPr>
              <a:spLocks noChangeShapeType="1"/>
            </p:cNvSpPr>
            <p:nvPr/>
          </p:nvSpPr>
          <p:spPr bwMode="auto">
            <a:xfrm>
              <a:off x="486" y="3211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3" name="Line 105"/>
            <p:cNvSpPr>
              <a:spLocks noChangeShapeType="1"/>
            </p:cNvSpPr>
            <p:nvPr/>
          </p:nvSpPr>
          <p:spPr bwMode="auto">
            <a:xfrm>
              <a:off x="486" y="2784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4" name="Line 106"/>
            <p:cNvSpPr>
              <a:spLocks noChangeShapeType="1"/>
            </p:cNvSpPr>
            <p:nvPr/>
          </p:nvSpPr>
          <p:spPr bwMode="auto">
            <a:xfrm>
              <a:off x="486" y="2364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5" name="Line 107"/>
            <p:cNvSpPr>
              <a:spLocks noChangeShapeType="1"/>
            </p:cNvSpPr>
            <p:nvPr/>
          </p:nvSpPr>
          <p:spPr bwMode="auto">
            <a:xfrm>
              <a:off x="486" y="1937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" name="Line 108"/>
            <p:cNvSpPr>
              <a:spLocks noChangeShapeType="1"/>
            </p:cNvSpPr>
            <p:nvPr/>
          </p:nvSpPr>
          <p:spPr bwMode="auto">
            <a:xfrm>
              <a:off x="486" y="1517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" name="Line 109"/>
            <p:cNvSpPr>
              <a:spLocks noChangeShapeType="1"/>
            </p:cNvSpPr>
            <p:nvPr/>
          </p:nvSpPr>
          <p:spPr bwMode="auto">
            <a:xfrm>
              <a:off x="486" y="1090"/>
              <a:ext cx="3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8" name="Line 110"/>
            <p:cNvSpPr>
              <a:spLocks noChangeShapeType="1"/>
            </p:cNvSpPr>
            <p:nvPr/>
          </p:nvSpPr>
          <p:spPr bwMode="auto">
            <a:xfrm>
              <a:off x="521" y="3632"/>
              <a:ext cx="20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9" name="Line 111"/>
            <p:cNvSpPr>
              <a:spLocks noChangeShapeType="1"/>
            </p:cNvSpPr>
            <p:nvPr/>
          </p:nvSpPr>
          <p:spPr bwMode="auto">
            <a:xfrm flipV="1">
              <a:off x="521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0" name="Line 112"/>
            <p:cNvSpPr>
              <a:spLocks noChangeShapeType="1"/>
            </p:cNvSpPr>
            <p:nvPr/>
          </p:nvSpPr>
          <p:spPr bwMode="auto">
            <a:xfrm flipV="1">
              <a:off x="924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1" name="Line 113"/>
            <p:cNvSpPr>
              <a:spLocks noChangeShapeType="1"/>
            </p:cNvSpPr>
            <p:nvPr/>
          </p:nvSpPr>
          <p:spPr bwMode="auto">
            <a:xfrm flipV="1">
              <a:off x="1333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2" name="Line 114"/>
            <p:cNvSpPr>
              <a:spLocks noChangeShapeType="1"/>
            </p:cNvSpPr>
            <p:nvPr/>
          </p:nvSpPr>
          <p:spPr bwMode="auto">
            <a:xfrm flipV="1">
              <a:off x="1736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3" name="Line 115"/>
            <p:cNvSpPr>
              <a:spLocks noChangeShapeType="1"/>
            </p:cNvSpPr>
            <p:nvPr/>
          </p:nvSpPr>
          <p:spPr bwMode="auto">
            <a:xfrm flipV="1">
              <a:off x="2146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4" name="Line 116"/>
            <p:cNvSpPr>
              <a:spLocks noChangeShapeType="1"/>
            </p:cNvSpPr>
            <p:nvPr/>
          </p:nvSpPr>
          <p:spPr bwMode="auto">
            <a:xfrm flipV="1">
              <a:off x="2549" y="3632"/>
              <a:ext cx="1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5" name="Rectangle 117"/>
            <p:cNvSpPr>
              <a:spLocks noChangeArrowheads="1"/>
            </p:cNvSpPr>
            <p:nvPr/>
          </p:nvSpPr>
          <p:spPr bwMode="auto">
            <a:xfrm>
              <a:off x="585" y="2638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6" name="Rectangle 118"/>
            <p:cNvSpPr>
              <a:spLocks noChangeArrowheads="1"/>
            </p:cNvSpPr>
            <p:nvPr/>
          </p:nvSpPr>
          <p:spPr bwMode="auto">
            <a:xfrm>
              <a:off x="790" y="3047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7" name="Rectangle 119"/>
            <p:cNvSpPr>
              <a:spLocks noChangeArrowheads="1"/>
            </p:cNvSpPr>
            <p:nvPr/>
          </p:nvSpPr>
          <p:spPr bwMode="auto">
            <a:xfrm>
              <a:off x="994" y="2931"/>
              <a:ext cx="71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8" name="Rectangle 120"/>
            <p:cNvSpPr>
              <a:spLocks noChangeArrowheads="1"/>
            </p:cNvSpPr>
            <p:nvPr/>
          </p:nvSpPr>
          <p:spPr bwMode="auto">
            <a:xfrm>
              <a:off x="1193" y="2919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Rectangle 121"/>
            <p:cNvSpPr>
              <a:spLocks noChangeArrowheads="1"/>
            </p:cNvSpPr>
            <p:nvPr/>
          </p:nvSpPr>
          <p:spPr bwMode="auto">
            <a:xfrm>
              <a:off x="1398" y="2691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0" name="Rectangle 122"/>
            <p:cNvSpPr>
              <a:spLocks noChangeArrowheads="1"/>
            </p:cNvSpPr>
            <p:nvPr/>
          </p:nvSpPr>
          <p:spPr bwMode="auto">
            <a:xfrm>
              <a:off x="1602" y="2884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1" name="Rectangle 123"/>
            <p:cNvSpPr>
              <a:spLocks noChangeArrowheads="1"/>
            </p:cNvSpPr>
            <p:nvPr/>
          </p:nvSpPr>
          <p:spPr bwMode="auto">
            <a:xfrm>
              <a:off x="1807" y="2370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2" name="Rectangle 124"/>
            <p:cNvSpPr>
              <a:spLocks noChangeArrowheads="1"/>
            </p:cNvSpPr>
            <p:nvPr/>
          </p:nvSpPr>
          <p:spPr bwMode="auto">
            <a:xfrm>
              <a:off x="2005" y="2311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3" name="Rectangle 125"/>
            <p:cNvSpPr>
              <a:spLocks noChangeArrowheads="1"/>
            </p:cNvSpPr>
            <p:nvPr/>
          </p:nvSpPr>
          <p:spPr bwMode="auto">
            <a:xfrm>
              <a:off x="2210" y="1482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4" name="Rectangle 126"/>
            <p:cNvSpPr>
              <a:spLocks noChangeArrowheads="1"/>
            </p:cNvSpPr>
            <p:nvPr/>
          </p:nvSpPr>
          <p:spPr bwMode="auto">
            <a:xfrm>
              <a:off x="2414" y="1534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5" name="Freeform 127"/>
            <p:cNvSpPr>
              <a:spLocks/>
            </p:cNvSpPr>
            <p:nvPr/>
          </p:nvSpPr>
          <p:spPr bwMode="auto">
            <a:xfrm>
              <a:off x="585" y="3176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6" name="Freeform 128"/>
            <p:cNvSpPr>
              <a:spLocks/>
            </p:cNvSpPr>
            <p:nvPr/>
          </p:nvSpPr>
          <p:spPr bwMode="auto">
            <a:xfrm>
              <a:off x="790" y="3059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29"/>
            <p:cNvSpPr>
              <a:spLocks/>
            </p:cNvSpPr>
            <p:nvPr/>
          </p:nvSpPr>
          <p:spPr bwMode="auto">
            <a:xfrm>
              <a:off x="994" y="2603"/>
              <a:ext cx="71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1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1" h="70">
                  <a:moveTo>
                    <a:pt x="35" y="0"/>
                  </a:moveTo>
                  <a:lnTo>
                    <a:pt x="71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30"/>
            <p:cNvSpPr>
              <a:spLocks/>
            </p:cNvSpPr>
            <p:nvPr/>
          </p:nvSpPr>
          <p:spPr bwMode="auto">
            <a:xfrm>
              <a:off x="1193" y="3106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31"/>
            <p:cNvSpPr>
              <a:spLocks/>
            </p:cNvSpPr>
            <p:nvPr/>
          </p:nvSpPr>
          <p:spPr bwMode="auto">
            <a:xfrm>
              <a:off x="1398" y="2580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32"/>
            <p:cNvSpPr>
              <a:spLocks/>
            </p:cNvSpPr>
            <p:nvPr/>
          </p:nvSpPr>
          <p:spPr bwMode="auto">
            <a:xfrm>
              <a:off x="1602" y="3082"/>
              <a:ext cx="70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1"/>
                </a:cxn>
                <a:cxn ang="0">
                  <a:pos x="0" y="71"/>
                </a:cxn>
                <a:cxn ang="0">
                  <a:pos x="35" y="0"/>
                </a:cxn>
              </a:cxnLst>
              <a:rect l="0" t="0" r="r" b="b"/>
              <a:pathLst>
                <a:path w="70" h="71">
                  <a:moveTo>
                    <a:pt x="35" y="0"/>
                  </a:moveTo>
                  <a:lnTo>
                    <a:pt x="70" y="71"/>
                  </a:lnTo>
                  <a:lnTo>
                    <a:pt x="0" y="71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33"/>
            <p:cNvSpPr>
              <a:spLocks/>
            </p:cNvSpPr>
            <p:nvPr/>
          </p:nvSpPr>
          <p:spPr bwMode="auto">
            <a:xfrm>
              <a:off x="1807" y="2720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2" name="Freeform 134"/>
            <p:cNvSpPr>
              <a:spLocks/>
            </p:cNvSpPr>
            <p:nvPr/>
          </p:nvSpPr>
          <p:spPr bwMode="auto">
            <a:xfrm>
              <a:off x="2005" y="246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3" name="Freeform 135"/>
            <p:cNvSpPr>
              <a:spLocks/>
            </p:cNvSpPr>
            <p:nvPr/>
          </p:nvSpPr>
          <p:spPr bwMode="auto">
            <a:xfrm>
              <a:off x="2210" y="2282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6"/>
            <p:cNvSpPr>
              <a:spLocks/>
            </p:cNvSpPr>
            <p:nvPr/>
          </p:nvSpPr>
          <p:spPr bwMode="auto">
            <a:xfrm>
              <a:off x="2414" y="2411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585" y="2773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790" y="2650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994" y="2329"/>
              <a:ext cx="71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Rectangle 140"/>
            <p:cNvSpPr>
              <a:spLocks noChangeArrowheads="1"/>
            </p:cNvSpPr>
            <p:nvPr/>
          </p:nvSpPr>
          <p:spPr bwMode="auto">
            <a:xfrm>
              <a:off x="1193" y="2335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9" name="Rectangle 141"/>
            <p:cNvSpPr>
              <a:spLocks noChangeArrowheads="1"/>
            </p:cNvSpPr>
            <p:nvPr/>
          </p:nvSpPr>
          <p:spPr bwMode="auto">
            <a:xfrm>
              <a:off x="1398" y="2539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1602" y="2615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1" name="Rectangle 143"/>
            <p:cNvSpPr>
              <a:spLocks noChangeArrowheads="1"/>
            </p:cNvSpPr>
            <p:nvPr/>
          </p:nvSpPr>
          <p:spPr bwMode="auto">
            <a:xfrm>
              <a:off x="1807" y="2095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2" name="Rectangle 144"/>
            <p:cNvSpPr>
              <a:spLocks noChangeArrowheads="1"/>
            </p:cNvSpPr>
            <p:nvPr/>
          </p:nvSpPr>
          <p:spPr bwMode="auto">
            <a:xfrm>
              <a:off x="2005" y="2095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2210" y="2130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4" name="Rectangle 146"/>
            <p:cNvSpPr>
              <a:spLocks noChangeArrowheads="1"/>
            </p:cNvSpPr>
            <p:nvPr/>
          </p:nvSpPr>
          <p:spPr bwMode="auto">
            <a:xfrm>
              <a:off x="2414" y="1651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5" name="Freeform 147"/>
            <p:cNvSpPr>
              <a:spLocks/>
            </p:cNvSpPr>
            <p:nvPr/>
          </p:nvSpPr>
          <p:spPr bwMode="auto">
            <a:xfrm>
              <a:off x="585" y="312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6" name="Freeform 148"/>
            <p:cNvSpPr>
              <a:spLocks/>
            </p:cNvSpPr>
            <p:nvPr/>
          </p:nvSpPr>
          <p:spPr bwMode="auto">
            <a:xfrm>
              <a:off x="790" y="277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7" name="Freeform 149"/>
            <p:cNvSpPr>
              <a:spLocks/>
            </p:cNvSpPr>
            <p:nvPr/>
          </p:nvSpPr>
          <p:spPr bwMode="auto">
            <a:xfrm>
              <a:off x="994" y="3217"/>
              <a:ext cx="71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1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1" h="70">
                  <a:moveTo>
                    <a:pt x="35" y="0"/>
                  </a:moveTo>
                  <a:lnTo>
                    <a:pt x="71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8" name="Freeform 150"/>
            <p:cNvSpPr>
              <a:spLocks/>
            </p:cNvSpPr>
            <p:nvPr/>
          </p:nvSpPr>
          <p:spPr bwMode="auto">
            <a:xfrm>
              <a:off x="1193" y="270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9" name="Freeform 151"/>
            <p:cNvSpPr>
              <a:spLocks/>
            </p:cNvSpPr>
            <p:nvPr/>
          </p:nvSpPr>
          <p:spPr bwMode="auto">
            <a:xfrm>
              <a:off x="1398" y="315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152"/>
            <p:cNvSpPr>
              <a:spLocks/>
            </p:cNvSpPr>
            <p:nvPr/>
          </p:nvSpPr>
          <p:spPr bwMode="auto">
            <a:xfrm>
              <a:off x="1602" y="2685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153"/>
            <p:cNvSpPr>
              <a:spLocks/>
            </p:cNvSpPr>
            <p:nvPr/>
          </p:nvSpPr>
          <p:spPr bwMode="auto">
            <a:xfrm>
              <a:off x="1807" y="2475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154"/>
            <p:cNvSpPr>
              <a:spLocks/>
            </p:cNvSpPr>
            <p:nvPr/>
          </p:nvSpPr>
          <p:spPr bwMode="auto">
            <a:xfrm>
              <a:off x="2005" y="2884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155"/>
            <p:cNvSpPr>
              <a:spLocks/>
            </p:cNvSpPr>
            <p:nvPr/>
          </p:nvSpPr>
          <p:spPr bwMode="auto">
            <a:xfrm>
              <a:off x="2210" y="2340"/>
              <a:ext cx="70" cy="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1"/>
                </a:cxn>
                <a:cxn ang="0">
                  <a:pos x="0" y="71"/>
                </a:cxn>
                <a:cxn ang="0">
                  <a:pos x="35" y="0"/>
                </a:cxn>
              </a:cxnLst>
              <a:rect l="0" t="0" r="r" b="b"/>
              <a:pathLst>
                <a:path w="70" h="71">
                  <a:moveTo>
                    <a:pt x="35" y="0"/>
                  </a:moveTo>
                  <a:lnTo>
                    <a:pt x="70" y="71"/>
                  </a:lnTo>
                  <a:lnTo>
                    <a:pt x="0" y="7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156"/>
            <p:cNvSpPr>
              <a:spLocks/>
            </p:cNvSpPr>
            <p:nvPr/>
          </p:nvSpPr>
          <p:spPr bwMode="auto">
            <a:xfrm>
              <a:off x="2414" y="201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5" name="Rectangle 157"/>
            <p:cNvSpPr>
              <a:spLocks noChangeArrowheads="1"/>
            </p:cNvSpPr>
            <p:nvPr/>
          </p:nvSpPr>
          <p:spPr bwMode="auto">
            <a:xfrm>
              <a:off x="287" y="3573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1.4</a:t>
              </a:r>
              <a:endParaRPr lang="en-US"/>
            </a:p>
          </p:txBody>
        </p:sp>
        <p:sp>
          <p:nvSpPr>
            <p:cNvPr id="58526" name="Rectangle 158"/>
            <p:cNvSpPr>
              <a:spLocks noChangeArrowheads="1"/>
            </p:cNvSpPr>
            <p:nvPr/>
          </p:nvSpPr>
          <p:spPr bwMode="auto">
            <a:xfrm>
              <a:off x="287" y="3153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1.5</a:t>
              </a:r>
              <a:endParaRPr lang="en-US"/>
            </a:p>
          </p:txBody>
        </p:sp>
        <p:sp>
          <p:nvSpPr>
            <p:cNvPr id="58527" name="Rectangle 159"/>
            <p:cNvSpPr>
              <a:spLocks noChangeArrowheads="1"/>
            </p:cNvSpPr>
            <p:nvPr/>
          </p:nvSpPr>
          <p:spPr bwMode="auto">
            <a:xfrm>
              <a:off x="287" y="2726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1.6</a:t>
              </a:r>
              <a:endParaRPr lang="en-US"/>
            </a:p>
          </p:txBody>
        </p:sp>
        <p:sp>
          <p:nvSpPr>
            <p:cNvPr id="58528" name="Rectangle 160"/>
            <p:cNvSpPr>
              <a:spLocks noChangeArrowheads="1"/>
            </p:cNvSpPr>
            <p:nvPr/>
          </p:nvSpPr>
          <p:spPr bwMode="auto">
            <a:xfrm>
              <a:off x="287" y="2305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1.7</a:t>
              </a:r>
              <a:endParaRPr lang="en-US"/>
            </a:p>
          </p:txBody>
        </p:sp>
        <p:sp>
          <p:nvSpPr>
            <p:cNvPr id="58529" name="Rectangle 161"/>
            <p:cNvSpPr>
              <a:spLocks noChangeArrowheads="1"/>
            </p:cNvSpPr>
            <p:nvPr/>
          </p:nvSpPr>
          <p:spPr bwMode="auto">
            <a:xfrm>
              <a:off x="287" y="1879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1.8</a:t>
              </a:r>
              <a:endParaRPr lang="en-US"/>
            </a:p>
          </p:txBody>
        </p:sp>
        <p:sp>
          <p:nvSpPr>
            <p:cNvPr id="58530" name="Rectangle 162"/>
            <p:cNvSpPr>
              <a:spLocks noChangeArrowheads="1"/>
            </p:cNvSpPr>
            <p:nvPr/>
          </p:nvSpPr>
          <p:spPr bwMode="auto">
            <a:xfrm>
              <a:off x="287" y="1458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1.9</a:t>
              </a:r>
              <a:endParaRPr lang="en-US"/>
            </a:p>
          </p:txBody>
        </p:sp>
        <p:sp>
          <p:nvSpPr>
            <p:cNvPr id="58531" name="Rectangle 163"/>
            <p:cNvSpPr>
              <a:spLocks noChangeArrowheads="1"/>
            </p:cNvSpPr>
            <p:nvPr/>
          </p:nvSpPr>
          <p:spPr bwMode="auto">
            <a:xfrm>
              <a:off x="375" y="1032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58532" name="Rectangle 164"/>
            <p:cNvSpPr>
              <a:spLocks noChangeArrowheads="1"/>
            </p:cNvSpPr>
            <p:nvPr/>
          </p:nvSpPr>
          <p:spPr bwMode="auto">
            <a:xfrm>
              <a:off x="492" y="3748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58533" name="Rectangle 165"/>
            <p:cNvSpPr>
              <a:spLocks noChangeArrowheads="1"/>
            </p:cNvSpPr>
            <p:nvPr/>
          </p:nvSpPr>
          <p:spPr bwMode="auto">
            <a:xfrm>
              <a:off x="837" y="374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200</a:t>
              </a:r>
              <a:endParaRPr lang="en-US"/>
            </a:p>
          </p:txBody>
        </p:sp>
        <p:sp>
          <p:nvSpPr>
            <p:cNvPr id="58534" name="Rectangle 166"/>
            <p:cNvSpPr>
              <a:spLocks noChangeArrowheads="1"/>
            </p:cNvSpPr>
            <p:nvPr/>
          </p:nvSpPr>
          <p:spPr bwMode="auto">
            <a:xfrm>
              <a:off x="1246" y="374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400</a:t>
              </a:r>
              <a:endParaRPr lang="en-US"/>
            </a:p>
          </p:txBody>
        </p:sp>
        <p:sp>
          <p:nvSpPr>
            <p:cNvPr id="58535" name="Rectangle 167"/>
            <p:cNvSpPr>
              <a:spLocks noChangeArrowheads="1"/>
            </p:cNvSpPr>
            <p:nvPr/>
          </p:nvSpPr>
          <p:spPr bwMode="auto">
            <a:xfrm>
              <a:off x="1649" y="374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600</a:t>
              </a:r>
              <a:endParaRPr lang="en-US"/>
            </a:p>
          </p:txBody>
        </p:sp>
        <p:sp>
          <p:nvSpPr>
            <p:cNvPr id="58536" name="Rectangle 168"/>
            <p:cNvSpPr>
              <a:spLocks noChangeArrowheads="1"/>
            </p:cNvSpPr>
            <p:nvPr/>
          </p:nvSpPr>
          <p:spPr bwMode="auto">
            <a:xfrm>
              <a:off x="2058" y="3748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800</a:t>
              </a:r>
              <a:endParaRPr lang="en-US"/>
            </a:p>
          </p:txBody>
        </p:sp>
        <p:sp>
          <p:nvSpPr>
            <p:cNvPr id="58537" name="Rectangle 169"/>
            <p:cNvSpPr>
              <a:spLocks noChangeArrowheads="1"/>
            </p:cNvSpPr>
            <p:nvPr/>
          </p:nvSpPr>
          <p:spPr bwMode="auto">
            <a:xfrm>
              <a:off x="2432" y="3748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1000</a:t>
              </a:r>
              <a:endParaRPr lang="en-US"/>
            </a:p>
          </p:txBody>
        </p:sp>
        <p:sp>
          <p:nvSpPr>
            <p:cNvPr id="58538" name="Rectangle 170"/>
            <p:cNvSpPr>
              <a:spLocks noChangeArrowheads="1"/>
            </p:cNvSpPr>
            <p:nvPr/>
          </p:nvSpPr>
          <p:spPr bwMode="auto">
            <a:xfrm>
              <a:off x="914" y="3920"/>
              <a:ext cx="125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Distance from feature, nm</a:t>
              </a:r>
              <a:endParaRPr lang="en-US"/>
            </a:p>
          </p:txBody>
        </p:sp>
        <p:sp>
          <p:nvSpPr>
            <p:cNvPr id="58539" name="Rectangle 171"/>
            <p:cNvSpPr>
              <a:spLocks noChangeArrowheads="1"/>
            </p:cNvSpPr>
            <p:nvPr/>
          </p:nvSpPr>
          <p:spPr bwMode="auto">
            <a:xfrm rot="16200000">
              <a:off x="-143" y="2222"/>
              <a:ext cx="6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Aspect Ratio</a:t>
              </a:r>
              <a:endParaRPr lang="en-US"/>
            </a:p>
          </p:txBody>
        </p:sp>
        <p:sp>
          <p:nvSpPr>
            <p:cNvPr id="58540" name="Rectangle 172"/>
            <p:cNvSpPr>
              <a:spLocks noChangeArrowheads="1"/>
            </p:cNvSpPr>
            <p:nvPr/>
          </p:nvSpPr>
          <p:spPr bwMode="auto">
            <a:xfrm>
              <a:off x="580" y="1008"/>
              <a:ext cx="1560" cy="690"/>
            </a:xfrm>
            <a:prstGeom prst="rect">
              <a:avLst/>
            </a:prstGeom>
            <a:solidFill>
              <a:srgbClr val="CC9900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1" name="Rectangle 173"/>
            <p:cNvSpPr>
              <a:spLocks noChangeArrowheads="1"/>
            </p:cNvSpPr>
            <p:nvPr/>
          </p:nvSpPr>
          <p:spPr bwMode="auto">
            <a:xfrm>
              <a:off x="650" y="1061"/>
              <a:ext cx="70" cy="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2" name="Rectangle 174"/>
            <p:cNvSpPr>
              <a:spLocks noChangeArrowheads="1"/>
            </p:cNvSpPr>
            <p:nvPr/>
          </p:nvSpPr>
          <p:spPr bwMode="auto">
            <a:xfrm>
              <a:off x="755" y="1037"/>
              <a:ext cx="14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OI-ST MJR From Cu Islands</a:t>
              </a:r>
              <a:endParaRPr lang="en-US"/>
            </a:p>
          </p:txBody>
        </p:sp>
        <p:sp>
          <p:nvSpPr>
            <p:cNvPr id="58543" name="Freeform 175"/>
            <p:cNvSpPr>
              <a:spLocks/>
            </p:cNvSpPr>
            <p:nvPr/>
          </p:nvSpPr>
          <p:spPr bwMode="auto">
            <a:xfrm>
              <a:off x="650" y="1230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Rectangle 176"/>
            <p:cNvSpPr>
              <a:spLocks noChangeArrowheads="1"/>
            </p:cNvSpPr>
            <p:nvPr/>
          </p:nvSpPr>
          <p:spPr bwMode="auto">
            <a:xfrm>
              <a:off x="755" y="1207"/>
              <a:ext cx="11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OI-ST MJR From Voids</a:t>
              </a:r>
              <a:endParaRPr lang="en-US"/>
            </a:p>
          </p:txBody>
        </p:sp>
        <p:sp>
          <p:nvSpPr>
            <p:cNvPr id="58545" name="Rectangle 177"/>
            <p:cNvSpPr>
              <a:spLocks noChangeArrowheads="1"/>
            </p:cNvSpPr>
            <p:nvPr/>
          </p:nvSpPr>
          <p:spPr bwMode="auto">
            <a:xfrm>
              <a:off x="650" y="1400"/>
              <a:ext cx="70" cy="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Rectangle 178"/>
            <p:cNvSpPr>
              <a:spLocks noChangeArrowheads="1"/>
            </p:cNvSpPr>
            <p:nvPr/>
          </p:nvSpPr>
          <p:spPr bwMode="auto">
            <a:xfrm>
              <a:off x="755" y="1376"/>
              <a:ext cx="124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IGC-RIT from Cu Islands</a:t>
              </a:r>
              <a:endParaRPr lang="en-US"/>
            </a:p>
          </p:txBody>
        </p:sp>
        <p:sp>
          <p:nvSpPr>
            <p:cNvPr id="58547" name="Freeform 179"/>
            <p:cNvSpPr>
              <a:spLocks/>
            </p:cNvSpPr>
            <p:nvPr/>
          </p:nvSpPr>
          <p:spPr bwMode="auto">
            <a:xfrm>
              <a:off x="650" y="1563"/>
              <a:ext cx="70" cy="7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0" y="70"/>
                </a:cxn>
                <a:cxn ang="0">
                  <a:pos x="0" y="70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8" name="Rectangle 180"/>
            <p:cNvSpPr>
              <a:spLocks noChangeArrowheads="1"/>
            </p:cNvSpPr>
            <p:nvPr/>
          </p:nvSpPr>
          <p:spPr bwMode="auto">
            <a:xfrm>
              <a:off x="755" y="1540"/>
              <a:ext cx="10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latin typeface="Times New Roman" pitchFamily="18" charset="0"/>
                </a:rPr>
                <a:t>IGC-RIT from Voids</a:t>
              </a:r>
              <a:endParaRPr lang="en-US"/>
            </a:p>
          </p:txBody>
        </p:sp>
      </p:grpSp>
      <p:grpSp>
        <p:nvGrpSpPr>
          <p:cNvPr id="58624" name="Group 256"/>
          <p:cNvGrpSpPr>
            <a:grpSpLocks/>
          </p:cNvGrpSpPr>
          <p:nvPr/>
        </p:nvGrpSpPr>
        <p:grpSpPr bwMode="auto">
          <a:xfrm>
            <a:off x="152400" y="4343400"/>
            <a:ext cx="4792663" cy="1681163"/>
            <a:chOff x="2676" y="2445"/>
            <a:chExt cx="3019" cy="1059"/>
          </a:xfrm>
        </p:grpSpPr>
        <p:sp>
          <p:nvSpPr>
            <p:cNvPr id="58549" name="Rectangle 181"/>
            <p:cNvSpPr>
              <a:spLocks noChangeArrowheads="1"/>
            </p:cNvSpPr>
            <p:nvPr/>
          </p:nvSpPr>
          <p:spPr bwMode="auto">
            <a:xfrm>
              <a:off x="3004" y="2516"/>
              <a:ext cx="2544" cy="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Line 182"/>
            <p:cNvSpPr>
              <a:spLocks noChangeShapeType="1"/>
            </p:cNvSpPr>
            <p:nvPr/>
          </p:nvSpPr>
          <p:spPr bwMode="auto">
            <a:xfrm>
              <a:off x="3004" y="2994"/>
              <a:ext cx="2544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Line 183"/>
            <p:cNvSpPr>
              <a:spLocks noChangeShapeType="1"/>
            </p:cNvSpPr>
            <p:nvPr/>
          </p:nvSpPr>
          <p:spPr bwMode="auto">
            <a:xfrm>
              <a:off x="3004" y="2876"/>
              <a:ext cx="254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Line 184"/>
            <p:cNvSpPr>
              <a:spLocks noChangeShapeType="1"/>
            </p:cNvSpPr>
            <p:nvPr/>
          </p:nvSpPr>
          <p:spPr bwMode="auto">
            <a:xfrm>
              <a:off x="3004" y="2753"/>
              <a:ext cx="254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Line 185"/>
            <p:cNvSpPr>
              <a:spLocks noChangeShapeType="1"/>
            </p:cNvSpPr>
            <p:nvPr/>
          </p:nvSpPr>
          <p:spPr bwMode="auto">
            <a:xfrm>
              <a:off x="3004" y="2634"/>
              <a:ext cx="2544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Line 186"/>
            <p:cNvSpPr>
              <a:spLocks noChangeShapeType="1"/>
            </p:cNvSpPr>
            <p:nvPr/>
          </p:nvSpPr>
          <p:spPr bwMode="auto">
            <a:xfrm>
              <a:off x="3004" y="2516"/>
              <a:ext cx="254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5" name="Rectangle 187"/>
            <p:cNvSpPr>
              <a:spLocks noChangeArrowheads="1"/>
            </p:cNvSpPr>
            <p:nvPr/>
          </p:nvSpPr>
          <p:spPr bwMode="auto">
            <a:xfrm>
              <a:off x="3004" y="2516"/>
              <a:ext cx="2544" cy="59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6" name="Line 188"/>
            <p:cNvSpPr>
              <a:spLocks noChangeShapeType="1"/>
            </p:cNvSpPr>
            <p:nvPr/>
          </p:nvSpPr>
          <p:spPr bwMode="auto">
            <a:xfrm>
              <a:off x="3004" y="2516"/>
              <a:ext cx="2" cy="59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7" name="Line 189"/>
            <p:cNvSpPr>
              <a:spLocks noChangeShapeType="1"/>
            </p:cNvSpPr>
            <p:nvPr/>
          </p:nvSpPr>
          <p:spPr bwMode="auto">
            <a:xfrm>
              <a:off x="2981" y="3113"/>
              <a:ext cx="2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8" name="Line 190"/>
            <p:cNvSpPr>
              <a:spLocks noChangeShapeType="1"/>
            </p:cNvSpPr>
            <p:nvPr/>
          </p:nvSpPr>
          <p:spPr bwMode="auto">
            <a:xfrm>
              <a:off x="2981" y="2994"/>
              <a:ext cx="23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9" name="Line 191"/>
            <p:cNvSpPr>
              <a:spLocks noChangeShapeType="1"/>
            </p:cNvSpPr>
            <p:nvPr/>
          </p:nvSpPr>
          <p:spPr bwMode="auto">
            <a:xfrm>
              <a:off x="2981" y="2876"/>
              <a:ext cx="2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0" name="Line 192"/>
            <p:cNvSpPr>
              <a:spLocks noChangeShapeType="1"/>
            </p:cNvSpPr>
            <p:nvPr/>
          </p:nvSpPr>
          <p:spPr bwMode="auto">
            <a:xfrm>
              <a:off x="2981" y="2753"/>
              <a:ext cx="2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1" name="Line 193"/>
            <p:cNvSpPr>
              <a:spLocks noChangeShapeType="1"/>
            </p:cNvSpPr>
            <p:nvPr/>
          </p:nvSpPr>
          <p:spPr bwMode="auto">
            <a:xfrm>
              <a:off x="2981" y="2634"/>
              <a:ext cx="23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2" name="Line 194"/>
            <p:cNvSpPr>
              <a:spLocks noChangeShapeType="1"/>
            </p:cNvSpPr>
            <p:nvPr/>
          </p:nvSpPr>
          <p:spPr bwMode="auto">
            <a:xfrm>
              <a:off x="2981" y="2516"/>
              <a:ext cx="2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3" name="Line 195"/>
            <p:cNvSpPr>
              <a:spLocks noChangeShapeType="1"/>
            </p:cNvSpPr>
            <p:nvPr/>
          </p:nvSpPr>
          <p:spPr bwMode="auto">
            <a:xfrm>
              <a:off x="3004" y="3113"/>
              <a:ext cx="254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4" name="Line 196"/>
            <p:cNvSpPr>
              <a:spLocks noChangeShapeType="1"/>
            </p:cNvSpPr>
            <p:nvPr/>
          </p:nvSpPr>
          <p:spPr bwMode="auto">
            <a:xfrm flipV="1">
              <a:off x="3004" y="3113"/>
              <a:ext cx="2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5" name="Line 197"/>
            <p:cNvSpPr>
              <a:spLocks noChangeShapeType="1"/>
            </p:cNvSpPr>
            <p:nvPr/>
          </p:nvSpPr>
          <p:spPr bwMode="auto">
            <a:xfrm flipV="1">
              <a:off x="3641" y="3113"/>
              <a:ext cx="1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Line 198"/>
            <p:cNvSpPr>
              <a:spLocks noChangeShapeType="1"/>
            </p:cNvSpPr>
            <p:nvPr/>
          </p:nvSpPr>
          <p:spPr bwMode="auto">
            <a:xfrm flipV="1">
              <a:off x="4279" y="3113"/>
              <a:ext cx="1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7" name="Line 199"/>
            <p:cNvSpPr>
              <a:spLocks noChangeShapeType="1"/>
            </p:cNvSpPr>
            <p:nvPr/>
          </p:nvSpPr>
          <p:spPr bwMode="auto">
            <a:xfrm flipV="1">
              <a:off x="4912" y="3113"/>
              <a:ext cx="1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8" name="Line 200"/>
            <p:cNvSpPr>
              <a:spLocks noChangeShapeType="1"/>
            </p:cNvSpPr>
            <p:nvPr/>
          </p:nvSpPr>
          <p:spPr bwMode="auto">
            <a:xfrm flipV="1">
              <a:off x="5548" y="3113"/>
              <a:ext cx="1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9" name="Freeform 201"/>
            <p:cNvSpPr>
              <a:spLocks/>
            </p:cNvSpPr>
            <p:nvPr/>
          </p:nvSpPr>
          <p:spPr bwMode="auto">
            <a:xfrm>
              <a:off x="3028" y="2741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0" name="Freeform 202"/>
            <p:cNvSpPr>
              <a:spLocks/>
            </p:cNvSpPr>
            <p:nvPr/>
          </p:nvSpPr>
          <p:spPr bwMode="auto">
            <a:xfrm>
              <a:off x="3090" y="2953"/>
              <a:ext cx="45" cy="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7"/>
                </a:cxn>
                <a:cxn ang="0">
                  <a:pos x="17" y="35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1" name="Freeform 203"/>
            <p:cNvSpPr>
              <a:spLocks/>
            </p:cNvSpPr>
            <p:nvPr/>
          </p:nvSpPr>
          <p:spPr bwMode="auto">
            <a:xfrm>
              <a:off x="3154" y="2689"/>
              <a:ext cx="47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2" name="Freeform 204"/>
            <p:cNvSpPr>
              <a:spLocks/>
            </p:cNvSpPr>
            <p:nvPr/>
          </p:nvSpPr>
          <p:spPr bwMode="auto">
            <a:xfrm>
              <a:off x="3216" y="2738"/>
              <a:ext cx="45" cy="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3" name="Freeform 205"/>
            <p:cNvSpPr>
              <a:spLocks/>
            </p:cNvSpPr>
            <p:nvPr/>
          </p:nvSpPr>
          <p:spPr bwMode="auto">
            <a:xfrm>
              <a:off x="3281" y="2704"/>
              <a:ext cx="46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4" name="Freeform 206"/>
            <p:cNvSpPr>
              <a:spLocks/>
            </p:cNvSpPr>
            <p:nvPr/>
          </p:nvSpPr>
          <p:spPr bwMode="auto">
            <a:xfrm>
              <a:off x="3343" y="2654"/>
              <a:ext cx="45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5" name="Freeform 207"/>
            <p:cNvSpPr>
              <a:spLocks/>
            </p:cNvSpPr>
            <p:nvPr/>
          </p:nvSpPr>
          <p:spPr bwMode="auto">
            <a:xfrm>
              <a:off x="3407" y="2704"/>
              <a:ext cx="47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6" name="Freeform 208"/>
            <p:cNvSpPr>
              <a:spLocks/>
            </p:cNvSpPr>
            <p:nvPr/>
          </p:nvSpPr>
          <p:spPr bwMode="auto">
            <a:xfrm>
              <a:off x="3473" y="2566"/>
              <a:ext cx="45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7" name="Freeform 209"/>
            <p:cNvSpPr>
              <a:spLocks/>
            </p:cNvSpPr>
            <p:nvPr/>
          </p:nvSpPr>
          <p:spPr bwMode="auto">
            <a:xfrm>
              <a:off x="3534" y="2523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8" name="Freeform 210"/>
            <p:cNvSpPr>
              <a:spLocks/>
            </p:cNvSpPr>
            <p:nvPr/>
          </p:nvSpPr>
          <p:spPr bwMode="auto">
            <a:xfrm>
              <a:off x="3600" y="2658"/>
              <a:ext cx="45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79" name="Freeform 211"/>
            <p:cNvSpPr>
              <a:spLocks/>
            </p:cNvSpPr>
            <p:nvPr/>
          </p:nvSpPr>
          <p:spPr bwMode="auto">
            <a:xfrm>
              <a:off x="3660" y="2710"/>
              <a:ext cx="47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0" name="Freeform 212"/>
            <p:cNvSpPr>
              <a:spLocks/>
            </p:cNvSpPr>
            <p:nvPr/>
          </p:nvSpPr>
          <p:spPr bwMode="auto">
            <a:xfrm>
              <a:off x="3726" y="2669"/>
              <a:ext cx="45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1" name="Freeform 213"/>
            <p:cNvSpPr>
              <a:spLocks/>
            </p:cNvSpPr>
            <p:nvPr/>
          </p:nvSpPr>
          <p:spPr bwMode="auto">
            <a:xfrm>
              <a:off x="3791" y="2714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2" name="Freeform 214"/>
            <p:cNvSpPr>
              <a:spLocks/>
            </p:cNvSpPr>
            <p:nvPr/>
          </p:nvSpPr>
          <p:spPr bwMode="auto">
            <a:xfrm>
              <a:off x="3853" y="2769"/>
              <a:ext cx="45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3" name="Freeform 215"/>
            <p:cNvSpPr>
              <a:spLocks/>
            </p:cNvSpPr>
            <p:nvPr/>
          </p:nvSpPr>
          <p:spPr bwMode="auto">
            <a:xfrm>
              <a:off x="3917" y="2769"/>
              <a:ext cx="47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4" name="Freeform 216"/>
            <p:cNvSpPr>
              <a:spLocks/>
            </p:cNvSpPr>
            <p:nvPr/>
          </p:nvSpPr>
          <p:spPr bwMode="auto">
            <a:xfrm>
              <a:off x="3979" y="2753"/>
              <a:ext cx="45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5" name="Freeform 217"/>
            <p:cNvSpPr>
              <a:spLocks/>
            </p:cNvSpPr>
            <p:nvPr/>
          </p:nvSpPr>
          <p:spPr bwMode="auto">
            <a:xfrm>
              <a:off x="4044" y="2834"/>
              <a:ext cx="46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6" name="Freeform 218"/>
            <p:cNvSpPr>
              <a:spLocks/>
            </p:cNvSpPr>
            <p:nvPr/>
          </p:nvSpPr>
          <p:spPr bwMode="auto">
            <a:xfrm>
              <a:off x="4106" y="2849"/>
              <a:ext cx="46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7" name="Freeform 219"/>
            <p:cNvSpPr>
              <a:spLocks/>
            </p:cNvSpPr>
            <p:nvPr/>
          </p:nvSpPr>
          <p:spPr bwMode="auto">
            <a:xfrm>
              <a:off x="4170" y="2879"/>
              <a:ext cx="47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8" name="Freeform 220"/>
            <p:cNvSpPr>
              <a:spLocks/>
            </p:cNvSpPr>
            <p:nvPr/>
          </p:nvSpPr>
          <p:spPr bwMode="auto">
            <a:xfrm>
              <a:off x="4236" y="2938"/>
              <a:ext cx="47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89" name="Freeform 221"/>
            <p:cNvSpPr>
              <a:spLocks/>
            </p:cNvSpPr>
            <p:nvPr/>
          </p:nvSpPr>
          <p:spPr bwMode="auto">
            <a:xfrm>
              <a:off x="4297" y="2868"/>
              <a:ext cx="46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0" name="Freeform 222"/>
            <p:cNvSpPr>
              <a:spLocks/>
            </p:cNvSpPr>
            <p:nvPr/>
          </p:nvSpPr>
          <p:spPr bwMode="auto">
            <a:xfrm>
              <a:off x="4363" y="2922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1" name="Freeform 223"/>
            <p:cNvSpPr>
              <a:spLocks/>
            </p:cNvSpPr>
            <p:nvPr/>
          </p:nvSpPr>
          <p:spPr bwMode="auto">
            <a:xfrm>
              <a:off x="4423" y="2941"/>
              <a:ext cx="47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2" name="Freeform 224"/>
            <p:cNvSpPr>
              <a:spLocks/>
            </p:cNvSpPr>
            <p:nvPr/>
          </p:nvSpPr>
          <p:spPr bwMode="auto">
            <a:xfrm>
              <a:off x="4489" y="2979"/>
              <a:ext cx="47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3" name="Freeform 225"/>
            <p:cNvSpPr>
              <a:spLocks/>
            </p:cNvSpPr>
            <p:nvPr/>
          </p:nvSpPr>
          <p:spPr bwMode="auto">
            <a:xfrm>
              <a:off x="4550" y="2975"/>
              <a:ext cx="46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4" name="Freeform 226"/>
            <p:cNvSpPr>
              <a:spLocks/>
            </p:cNvSpPr>
            <p:nvPr/>
          </p:nvSpPr>
          <p:spPr bwMode="auto">
            <a:xfrm>
              <a:off x="4616" y="2990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5" name="Freeform 227"/>
            <p:cNvSpPr>
              <a:spLocks/>
            </p:cNvSpPr>
            <p:nvPr/>
          </p:nvSpPr>
          <p:spPr bwMode="auto">
            <a:xfrm>
              <a:off x="4680" y="2949"/>
              <a:ext cx="47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6" name="Freeform 228"/>
            <p:cNvSpPr>
              <a:spLocks/>
            </p:cNvSpPr>
            <p:nvPr/>
          </p:nvSpPr>
          <p:spPr bwMode="auto">
            <a:xfrm>
              <a:off x="4742" y="2994"/>
              <a:ext cx="47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7" name="Freeform 229"/>
            <p:cNvSpPr>
              <a:spLocks/>
            </p:cNvSpPr>
            <p:nvPr/>
          </p:nvSpPr>
          <p:spPr bwMode="auto">
            <a:xfrm>
              <a:off x="4808" y="2949"/>
              <a:ext cx="45" cy="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7"/>
                </a:cxn>
                <a:cxn ang="0">
                  <a:pos x="17" y="35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8" name="Freeform 230"/>
            <p:cNvSpPr>
              <a:spLocks/>
            </p:cNvSpPr>
            <p:nvPr/>
          </p:nvSpPr>
          <p:spPr bwMode="auto">
            <a:xfrm>
              <a:off x="4869" y="2945"/>
              <a:ext cx="46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99" name="Freeform 231"/>
            <p:cNvSpPr>
              <a:spLocks/>
            </p:cNvSpPr>
            <p:nvPr/>
          </p:nvSpPr>
          <p:spPr bwMode="auto">
            <a:xfrm>
              <a:off x="4935" y="2965"/>
              <a:ext cx="45" cy="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7"/>
                </a:cxn>
                <a:cxn ang="0">
                  <a:pos x="17" y="35"/>
                </a:cxn>
                <a:cxn ang="0">
                  <a:pos x="0" y="17"/>
                </a:cxn>
                <a:cxn ang="0">
                  <a:pos x="17" y="0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0" name="Freeform 232"/>
            <p:cNvSpPr>
              <a:spLocks/>
            </p:cNvSpPr>
            <p:nvPr/>
          </p:nvSpPr>
          <p:spPr bwMode="auto">
            <a:xfrm>
              <a:off x="4995" y="3014"/>
              <a:ext cx="47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1" name="Freeform 233"/>
            <p:cNvSpPr>
              <a:spLocks/>
            </p:cNvSpPr>
            <p:nvPr/>
          </p:nvSpPr>
          <p:spPr bwMode="auto">
            <a:xfrm>
              <a:off x="5061" y="2975"/>
              <a:ext cx="46" cy="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2" name="Freeform 234"/>
            <p:cNvSpPr>
              <a:spLocks/>
            </p:cNvSpPr>
            <p:nvPr/>
          </p:nvSpPr>
          <p:spPr bwMode="auto">
            <a:xfrm>
              <a:off x="5126" y="2990"/>
              <a:ext cx="46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3" name="Freeform 235"/>
            <p:cNvSpPr>
              <a:spLocks/>
            </p:cNvSpPr>
            <p:nvPr/>
          </p:nvSpPr>
          <p:spPr bwMode="auto">
            <a:xfrm>
              <a:off x="5188" y="2971"/>
              <a:ext cx="45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4" name="Freeform 236"/>
            <p:cNvSpPr>
              <a:spLocks/>
            </p:cNvSpPr>
            <p:nvPr/>
          </p:nvSpPr>
          <p:spPr bwMode="auto">
            <a:xfrm>
              <a:off x="5252" y="3037"/>
              <a:ext cx="47" cy="4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5" name="Freeform 237"/>
            <p:cNvSpPr>
              <a:spLocks/>
            </p:cNvSpPr>
            <p:nvPr/>
          </p:nvSpPr>
          <p:spPr bwMode="auto">
            <a:xfrm>
              <a:off x="5314" y="3045"/>
              <a:ext cx="46" cy="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6" name="Freeform 238"/>
            <p:cNvSpPr>
              <a:spLocks/>
            </p:cNvSpPr>
            <p:nvPr/>
          </p:nvSpPr>
          <p:spPr bwMode="auto">
            <a:xfrm>
              <a:off x="5379" y="2934"/>
              <a:ext cx="46" cy="4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66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07" name="Rectangle 239"/>
            <p:cNvSpPr>
              <a:spLocks noChangeArrowheads="1"/>
            </p:cNvSpPr>
            <p:nvPr/>
          </p:nvSpPr>
          <p:spPr bwMode="auto">
            <a:xfrm>
              <a:off x="2823" y="3044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1.4</a:t>
              </a:r>
              <a:endParaRPr lang="en-US" sz="1400"/>
            </a:p>
          </p:txBody>
        </p:sp>
        <p:sp>
          <p:nvSpPr>
            <p:cNvPr id="58608" name="Rectangle 240"/>
            <p:cNvSpPr>
              <a:spLocks noChangeArrowheads="1"/>
            </p:cNvSpPr>
            <p:nvPr/>
          </p:nvSpPr>
          <p:spPr bwMode="auto">
            <a:xfrm>
              <a:off x="2823" y="2925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1.6</a:t>
              </a:r>
              <a:endParaRPr lang="en-US" sz="1400"/>
            </a:p>
          </p:txBody>
        </p:sp>
        <p:sp>
          <p:nvSpPr>
            <p:cNvPr id="58609" name="Rectangle 241"/>
            <p:cNvSpPr>
              <a:spLocks noChangeArrowheads="1"/>
            </p:cNvSpPr>
            <p:nvPr/>
          </p:nvSpPr>
          <p:spPr bwMode="auto">
            <a:xfrm>
              <a:off x="2823" y="2806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1.8</a:t>
              </a:r>
              <a:endParaRPr lang="en-US" sz="1400"/>
            </a:p>
          </p:txBody>
        </p:sp>
        <p:sp>
          <p:nvSpPr>
            <p:cNvPr id="58610" name="Rectangle 242"/>
            <p:cNvSpPr>
              <a:spLocks noChangeArrowheads="1"/>
            </p:cNvSpPr>
            <p:nvPr/>
          </p:nvSpPr>
          <p:spPr bwMode="auto">
            <a:xfrm>
              <a:off x="2881" y="2682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2</a:t>
              </a:r>
              <a:endParaRPr lang="en-US" sz="1400"/>
            </a:p>
          </p:txBody>
        </p:sp>
        <p:sp>
          <p:nvSpPr>
            <p:cNvPr id="58611" name="Rectangle 243"/>
            <p:cNvSpPr>
              <a:spLocks noChangeArrowheads="1"/>
            </p:cNvSpPr>
            <p:nvPr/>
          </p:nvSpPr>
          <p:spPr bwMode="auto">
            <a:xfrm>
              <a:off x="2823" y="2564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2.2</a:t>
              </a:r>
              <a:endParaRPr lang="en-US" sz="1400"/>
            </a:p>
          </p:txBody>
        </p:sp>
        <p:sp>
          <p:nvSpPr>
            <p:cNvPr id="58612" name="Rectangle 244"/>
            <p:cNvSpPr>
              <a:spLocks noChangeArrowheads="1"/>
            </p:cNvSpPr>
            <p:nvPr/>
          </p:nvSpPr>
          <p:spPr bwMode="auto">
            <a:xfrm>
              <a:off x="2823" y="2445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2.4</a:t>
              </a:r>
              <a:endParaRPr lang="en-US" sz="1400"/>
            </a:p>
          </p:txBody>
        </p:sp>
        <p:sp>
          <p:nvSpPr>
            <p:cNvPr id="58613" name="Rectangle 245"/>
            <p:cNvSpPr>
              <a:spLocks noChangeArrowheads="1"/>
            </p:cNvSpPr>
            <p:nvPr/>
          </p:nvSpPr>
          <p:spPr bwMode="auto">
            <a:xfrm>
              <a:off x="2985" y="3190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0</a:t>
              </a:r>
              <a:endParaRPr lang="en-US" sz="1400"/>
            </a:p>
          </p:txBody>
        </p:sp>
        <p:sp>
          <p:nvSpPr>
            <p:cNvPr id="58614" name="Rectangle 246"/>
            <p:cNvSpPr>
              <a:spLocks noChangeArrowheads="1"/>
            </p:cNvSpPr>
            <p:nvPr/>
          </p:nvSpPr>
          <p:spPr bwMode="auto">
            <a:xfrm>
              <a:off x="3584" y="3190"/>
              <a:ext cx="1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500</a:t>
              </a:r>
              <a:endParaRPr lang="en-US" sz="1400"/>
            </a:p>
          </p:txBody>
        </p:sp>
        <p:sp>
          <p:nvSpPr>
            <p:cNvPr id="58615" name="Rectangle 247"/>
            <p:cNvSpPr>
              <a:spLocks noChangeArrowheads="1"/>
            </p:cNvSpPr>
            <p:nvPr/>
          </p:nvSpPr>
          <p:spPr bwMode="auto">
            <a:xfrm>
              <a:off x="4201" y="31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1000</a:t>
              </a:r>
              <a:endParaRPr lang="en-US" sz="1400"/>
            </a:p>
          </p:txBody>
        </p:sp>
        <p:sp>
          <p:nvSpPr>
            <p:cNvPr id="58616" name="Rectangle 248"/>
            <p:cNvSpPr>
              <a:spLocks noChangeArrowheads="1"/>
            </p:cNvSpPr>
            <p:nvPr/>
          </p:nvSpPr>
          <p:spPr bwMode="auto">
            <a:xfrm>
              <a:off x="4834" y="31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1500</a:t>
              </a:r>
              <a:endParaRPr lang="en-US" sz="1400"/>
            </a:p>
          </p:txBody>
        </p:sp>
        <p:sp>
          <p:nvSpPr>
            <p:cNvPr id="58617" name="Rectangle 249"/>
            <p:cNvSpPr>
              <a:spLocks noChangeArrowheads="1"/>
            </p:cNvSpPr>
            <p:nvPr/>
          </p:nvSpPr>
          <p:spPr bwMode="auto">
            <a:xfrm>
              <a:off x="5471" y="31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2000</a:t>
              </a:r>
              <a:endParaRPr lang="en-US" sz="1400"/>
            </a:p>
          </p:txBody>
        </p:sp>
        <p:sp>
          <p:nvSpPr>
            <p:cNvPr id="58618" name="Rectangle 250"/>
            <p:cNvSpPr>
              <a:spLocks noChangeArrowheads="1"/>
            </p:cNvSpPr>
            <p:nvPr/>
          </p:nvSpPr>
          <p:spPr bwMode="auto">
            <a:xfrm>
              <a:off x="3002" y="3370"/>
              <a:ext cx="25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Distance from Center of Original Nb (Rod) Filament, nm</a:t>
              </a:r>
              <a:endParaRPr lang="en-US" sz="1400"/>
            </a:p>
          </p:txBody>
        </p:sp>
        <p:sp>
          <p:nvSpPr>
            <p:cNvPr id="58619" name="Rectangle 251"/>
            <p:cNvSpPr>
              <a:spLocks noChangeArrowheads="1"/>
            </p:cNvSpPr>
            <p:nvPr/>
          </p:nvSpPr>
          <p:spPr bwMode="auto">
            <a:xfrm rot="16200000">
              <a:off x="2451" y="2772"/>
              <a:ext cx="58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Aspect Ratio</a:t>
              </a:r>
              <a:endParaRPr lang="en-US" sz="1400"/>
            </a:p>
          </p:txBody>
        </p:sp>
      </p:grp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defTabSz="792163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Columnar A15 growth is observed when Sn supply is diminished</a:t>
            </a:r>
          </a:p>
          <a:p>
            <a:pPr defTabSz="792163"/>
            <a:endParaRPr lang="en-US" sz="20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792163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Increased aspect ratio can be used to indicate reduced Sn in the A15</a:t>
            </a:r>
          </a:p>
          <a:p>
            <a:pPr defTabSz="792163"/>
            <a:endParaRPr lang="en-US" sz="20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792163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Using this method the local A15 inhomogeneity can be implied on a sub-micron scale.</a:t>
            </a:r>
          </a:p>
        </p:txBody>
      </p:sp>
      <p:sp>
        <p:nvSpPr>
          <p:cNvPr id="58625" name="Rectangle 257"/>
          <p:cNvSpPr>
            <a:spLocks noChangeArrowheads="1"/>
          </p:cNvSpPr>
          <p:nvPr/>
        </p:nvSpPr>
        <p:spPr bwMode="auto">
          <a:xfrm>
            <a:off x="838200" y="6286500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/>
              <a:t>P. J. Lee, C. M. Fischer, M. T. Naus, A. A. Squitieri, D. C. Larbalestier, "The Microstructure and Microchemistry of High Critical Current Nb3Sn Strands Manufactured by the Bronze, Internal-Sn and PIT Techniques," Applied Superconductivity Conference , 2002.  http://128.104.186.21/asc/pdf_papers/760.pdf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610600" cy="1143000"/>
          </a:xfrm>
          <a:noFill/>
          <a:ln/>
        </p:spPr>
        <p:txBody>
          <a:bodyPr/>
          <a:lstStyle/>
          <a:p>
            <a:r>
              <a:rPr lang="en-US" sz="2800"/>
              <a:t>In low-Cu “high J</a:t>
            </a:r>
            <a:r>
              <a:rPr lang="en-US" sz="2800" baseline="-25000"/>
              <a:t>c</a:t>
            </a:r>
            <a:r>
              <a:rPr lang="en-US" sz="2800"/>
              <a:t>” strand – Nb dissolution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6200" y="1371600"/>
            <a:ext cx="1905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Nb dissolution causes loss in contiguous A15 area.</a:t>
            </a:r>
          </a:p>
          <a:p>
            <a:endParaRPr lang="en-US" sz="2000">
              <a:solidFill>
                <a:srgbClr val="FFE5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000">
              <a:solidFill>
                <a:srgbClr val="FFE5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Nb barrier is fully reacted, Sn diffuses in the stabilizer Cu - enabling LBNL SC group to control RRR by HT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rot="2508461">
            <a:off x="7620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6858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6519863" cy="4889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9396" name="AutoShape 4"/>
          <p:cNvSpPr>
            <a:spLocks noChangeArrowheads="1"/>
          </p:cNvSpPr>
          <p:nvPr/>
        </p:nvSpPr>
        <p:spPr bwMode="auto">
          <a:xfrm rot="2619706">
            <a:off x="1981200" y="3733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rot="-18900000">
            <a:off x="7581900" y="36195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5105400" y="1828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 rot="10800000">
            <a:off x="4953000" y="3810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OI-ST MJR Very High </a:t>
            </a:r>
            <a:r>
              <a:rPr lang="en-US" sz="3200" i="1"/>
              <a:t>J</a:t>
            </a:r>
            <a:r>
              <a:rPr lang="en-US" sz="3200" baseline="-25000"/>
              <a:t>c</a:t>
            </a:r>
            <a:r>
              <a:rPr lang="en-US" sz="3200"/>
              <a:t>:</a:t>
            </a:r>
            <a:r>
              <a:rPr lang="en-US"/>
              <a:t> </a:t>
            </a:r>
            <a:r>
              <a:rPr lang="en-US" sz="3200"/>
              <a:t>2900 A/mm², 12 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19200"/>
            <a:ext cx="5295900" cy="4570413"/>
          </a:xfrm>
        </p:spPr>
        <p:txBody>
          <a:bodyPr/>
          <a:lstStyle/>
          <a:p>
            <a:r>
              <a:rPr lang="en-US"/>
              <a:t>MJR (ORe137): &lt;15 volume % Cu in sub-element</a:t>
            </a:r>
          </a:p>
          <a:p>
            <a:r>
              <a:rPr lang="en-US"/>
              <a:t>Significant excess Sn even including barrier</a:t>
            </a:r>
          </a:p>
          <a:p>
            <a:r>
              <a:rPr lang="en-US"/>
              <a:t>The Sn core is larger than required to react all Nb and Nb(Ti) and form stoichiometric Nb</a:t>
            </a:r>
            <a:r>
              <a:rPr lang="en-US" baseline="-25000"/>
              <a:t>3</a:t>
            </a:r>
            <a:r>
              <a:rPr lang="en-US"/>
              <a:t>Sn</a:t>
            </a:r>
          </a:p>
        </p:txBody>
      </p:sp>
      <p:pic>
        <p:nvPicPr>
          <p:cNvPr id="11268" name="Picture 4" descr="D:\Data\My Pictures\Photos\LEO1530\Nb3Sn\MikeNaus\Barriers\ORe137\137-A 0·042\ORe137Fig 4·1blkbg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19200"/>
            <a:ext cx="2468563" cy="2481263"/>
          </a:xfrm>
          <a:prstGeom prst="rect">
            <a:avLst/>
          </a:prstGeom>
          <a:noFill/>
        </p:spPr>
      </p:pic>
      <p:pic>
        <p:nvPicPr>
          <p:cNvPr id="11269" name="Picture 5" descr="D:\Data\My Pictures\Photos\LEO1530\Nb3Sn\MikeNaus\Barriers\ORe137\137-A 0·042\ORe137Fig 4·1 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4121150"/>
            <a:ext cx="3390900" cy="250825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90600" y="5486400"/>
            <a:ext cx="4495800" cy="121443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Mike Naus (LTSW ’01) and PhD thesis 2002 shows important role of Sn:Nb in determining T</a:t>
            </a:r>
            <a:r>
              <a:rPr lang="en-US" sz="2000" b="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 and H</a:t>
            </a:r>
            <a:r>
              <a:rPr lang="en-US" sz="2000" b="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c2: http://128.104.186.21/asc/pdf_papers/theses/mtn02phd.pdf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Mike Naus: Universal Plot of Goodness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914400" y="1022350"/>
            <a:ext cx="5149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" name="Rectangle 207"/>
          <p:cNvSpPr>
            <a:spLocks noChangeArrowheads="1"/>
          </p:cNvSpPr>
          <p:nvPr/>
        </p:nvSpPr>
        <p:spPr bwMode="auto">
          <a:xfrm>
            <a:off x="914400" y="1022350"/>
            <a:ext cx="5149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9" name="Text Box 441"/>
          <p:cNvSpPr txBox="1">
            <a:spLocks noChangeArrowheads="1"/>
          </p:cNvSpPr>
          <p:nvPr/>
        </p:nvSpPr>
        <p:spPr bwMode="auto">
          <a:xfrm>
            <a:off x="7467600" y="1676400"/>
            <a:ext cx="1371600" cy="925513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Mike Naus: LTSW 2001</a:t>
            </a:r>
          </a:p>
        </p:txBody>
      </p:sp>
      <p:sp>
        <p:nvSpPr>
          <p:cNvPr id="12731" name="Text Box 443"/>
          <p:cNvSpPr txBox="1">
            <a:spLocks noChangeArrowheads="1"/>
          </p:cNvSpPr>
          <p:nvPr/>
        </p:nvSpPr>
        <p:spPr bwMode="auto">
          <a:xfrm>
            <a:off x="4876800" y="5791200"/>
            <a:ext cx="3886200" cy="8318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Remarkably this plot includes non-alloyed, Ta and Ti alloyed Nb</a:t>
            </a:r>
            <a:r>
              <a:rPr lang="en-US" sz="2400" b="0" i="1" baseline="-25000"/>
              <a:t>3</a:t>
            </a:r>
            <a:r>
              <a:rPr lang="en-US" sz="2400" b="0" i="1"/>
              <a:t>Sn</a:t>
            </a:r>
          </a:p>
        </p:txBody>
      </p:sp>
      <p:grpSp>
        <p:nvGrpSpPr>
          <p:cNvPr id="12735" name="Group 447"/>
          <p:cNvGrpSpPr>
            <a:grpSpLocks/>
          </p:cNvGrpSpPr>
          <p:nvPr/>
        </p:nvGrpSpPr>
        <p:grpSpPr bwMode="auto">
          <a:xfrm>
            <a:off x="303213" y="1219200"/>
            <a:ext cx="7158037" cy="4821238"/>
            <a:chOff x="191" y="768"/>
            <a:chExt cx="4509" cy="3037"/>
          </a:xfrm>
        </p:grpSpPr>
        <p:sp>
          <p:nvSpPr>
            <p:cNvPr id="12611" name="Freeform 323"/>
            <p:cNvSpPr>
              <a:spLocks/>
            </p:cNvSpPr>
            <p:nvPr/>
          </p:nvSpPr>
          <p:spPr bwMode="auto">
            <a:xfrm>
              <a:off x="2299" y="2692"/>
              <a:ext cx="52" cy="46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28" y="48"/>
                </a:cxn>
              </a:cxnLst>
              <a:rect l="0" t="0" r="r" b="b"/>
              <a:pathLst>
                <a:path w="56" h="48">
                  <a:moveTo>
                    <a:pt x="28" y="4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8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161"/>
            <p:cNvSpPr>
              <a:spLocks/>
            </p:cNvSpPr>
            <p:nvPr/>
          </p:nvSpPr>
          <p:spPr bwMode="auto">
            <a:xfrm>
              <a:off x="2299" y="1285"/>
              <a:ext cx="52" cy="47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28" y="48"/>
                </a:cxn>
              </a:cxnLst>
              <a:rect l="0" t="0" r="r" b="b"/>
              <a:pathLst>
                <a:path w="56" h="48">
                  <a:moveTo>
                    <a:pt x="28" y="4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808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341"/>
            <p:cNvSpPr>
              <a:spLocks/>
            </p:cNvSpPr>
            <p:nvPr/>
          </p:nvSpPr>
          <p:spPr bwMode="auto">
            <a:xfrm>
              <a:off x="2299" y="1285"/>
              <a:ext cx="52" cy="47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28" y="48"/>
                </a:cxn>
              </a:cxnLst>
              <a:rect l="0" t="0" r="r" b="b"/>
              <a:pathLst>
                <a:path w="56" h="48">
                  <a:moveTo>
                    <a:pt x="28" y="4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8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875" y="877"/>
              <a:ext cx="2231" cy="2312"/>
            </a:xfrm>
            <a:prstGeom prst="rect">
              <a:avLst/>
            </a:prstGeom>
            <a:noFill/>
            <a:ln w="1651">
              <a:solidFill>
                <a:srgbClr val="FF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1605" y="3518"/>
              <a:ext cx="1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b="0"/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1720" y="3642"/>
              <a:ext cx="37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c,50%</a:t>
              </a:r>
              <a:endParaRPr lang="en-US" b="0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070" y="3518"/>
              <a:ext cx="3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 (K)</a:t>
              </a:r>
              <a:endParaRPr lang="en-US" b="0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>
              <a:off x="875" y="3189"/>
              <a:ext cx="2231" cy="1"/>
            </a:xfrm>
            <a:prstGeom prst="line">
              <a:avLst/>
            </a:prstGeom>
            <a:noFill/>
            <a:ln w="19050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V="1">
              <a:off x="1433" y="3143"/>
              <a:ext cx="1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V="1">
              <a:off x="1991" y="3143"/>
              <a:ext cx="0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V="1">
              <a:off x="2547" y="3143"/>
              <a:ext cx="1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986" y="3157"/>
              <a:ext cx="0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V="1">
              <a:off x="1097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 flipV="1">
              <a:off x="120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 flipV="1">
              <a:off x="132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 flipV="1">
              <a:off x="1544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1"/>
            <p:cNvSpPr>
              <a:spLocks noChangeShapeType="1"/>
            </p:cNvSpPr>
            <p:nvPr/>
          </p:nvSpPr>
          <p:spPr bwMode="auto">
            <a:xfrm flipV="1">
              <a:off x="165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 flipV="1">
              <a:off x="1767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3"/>
            <p:cNvSpPr>
              <a:spLocks noChangeShapeType="1"/>
            </p:cNvSpPr>
            <p:nvPr/>
          </p:nvSpPr>
          <p:spPr bwMode="auto">
            <a:xfrm flipV="1">
              <a:off x="187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44"/>
            <p:cNvSpPr>
              <a:spLocks noChangeShapeType="1"/>
            </p:cNvSpPr>
            <p:nvPr/>
          </p:nvSpPr>
          <p:spPr bwMode="auto">
            <a:xfrm flipV="1">
              <a:off x="210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45"/>
            <p:cNvSpPr>
              <a:spLocks noChangeShapeType="1"/>
            </p:cNvSpPr>
            <p:nvPr/>
          </p:nvSpPr>
          <p:spPr bwMode="auto">
            <a:xfrm flipV="1">
              <a:off x="2213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 flipV="1">
              <a:off x="232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 flipV="1">
              <a:off x="2436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V="1">
              <a:off x="265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 flipV="1">
              <a:off x="277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 flipV="1">
              <a:off x="2883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 flipV="1">
              <a:off x="299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769" y="3287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b="0"/>
            </a:p>
          </p:txBody>
        </p:sp>
        <p:sp>
          <p:nvSpPr>
            <p:cNvPr id="12341" name="Rectangle 53"/>
            <p:cNvSpPr>
              <a:spLocks noChangeArrowheads="1"/>
            </p:cNvSpPr>
            <p:nvPr/>
          </p:nvSpPr>
          <p:spPr bwMode="auto">
            <a:xfrm>
              <a:off x="1327" y="3287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b="0"/>
            </a:p>
          </p:txBody>
        </p:sp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1885" y="3287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b="0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2443" y="3287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17</a:t>
              </a:r>
              <a:endParaRPr lang="en-US" b="0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001" y="3287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en-US" b="0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>
              <a:off x="875" y="877"/>
              <a:ext cx="2231" cy="1"/>
            </a:xfrm>
            <a:prstGeom prst="line">
              <a:avLst/>
            </a:prstGeom>
            <a:noFill/>
            <a:ln w="19050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>
              <a:off x="1433" y="878"/>
              <a:ext cx="1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>
              <a:off x="1991" y="878"/>
              <a:ext cx="0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60"/>
            <p:cNvSpPr>
              <a:spLocks noChangeShapeType="1"/>
            </p:cNvSpPr>
            <p:nvPr/>
          </p:nvSpPr>
          <p:spPr bwMode="auto">
            <a:xfrm>
              <a:off x="2547" y="878"/>
              <a:ext cx="1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986" y="877"/>
              <a:ext cx="0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2"/>
            <p:cNvSpPr>
              <a:spLocks noChangeShapeType="1"/>
            </p:cNvSpPr>
            <p:nvPr/>
          </p:nvSpPr>
          <p:spPr bwMode="auto">
            <a:xfrm>
              <a:off x="1097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3"/>
            <p:cNvSpPr>
              <a:spLocks noChangeShapeType="1"/>
            </p:cNvSpPr>
            <p:nvPr/>
          </p:nvSpPr>
          <p:spPr bwMode="auto">
            <a:xfrm>
              <a:off x="120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>
              <a:off x="132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65"/>
            <p:cNvSpPr>
              <a:spLocks noChangeShapeType="1"/>
            </p:cNvSpPr>
            <p:nvPr/>
          </p:nvSpPr>
          <p:spPr bwMode="auto">
            <a:xfrm>
              <a:off x="1544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66"/>
            <p:cNvSpPr>
              <a:spLocks noChangeShapeType="1"/>
            </p:cNvSpPr>
            <p:nvPr/>
          </p:nvSpPr>
          <p:spPr bwMode="auto">
            <a:xfrm>
              <a:off x="165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67"/>
            <p:cNvSpPr>
              <a:spLocks noChangeShapeType="1"/>
            </p:cNvSpPr>
            <p:nvPr/>
          </p:nvSpPr>
          <p:spPr bwMode="auto">
            <a:xfrm>
              <a:off x="1767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68"/>
            <p:cNvSpPr>
              <a:spLocks noChangeShapeType="1"/>
            </p:cNvSpPr>
            <p:nvPr/>
          </p:nvSpPr>
          <p:spPr bwMode="auto">
            <a:xfrm>
              <a:off x="187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69"/>
            <p:cNvSpPr>
              <a:spLocks noChangeShapeType="1"/>
            </p:cNvSpPr>
            <p:nvPr/>
          </p:nvSpPr>
          <p:spPr bwMode="auto">
            <a:xfrm>
              <a:off x="210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70"/>
            <p:cNvSpPr>
              <a:spLocks noChangeShapeType="1"/>
            </p:cNvSpPr>
            <p:nvPr/>
          </p:nvSpPr>
          <p:spPr bwMode="auto">
            <a:xfrm>
              <a:off x="2213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71"/>
            <p:cNvSpPr>
              <a:spLocks noChangeShapeType="1"/>
            </p:cNvSpPr>
            <p:nvPr/>
          </p:nvSpPr>
          <p:spPr bwMode="auto">
            <a:xfrm>
              <a:off x="232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72"/>
            <p:cNvSpPr>
              <a:spLocks noChangeShapeType="1"/>
            </p:cNvSpPr>
            <p:nvPr/>
          </p:nvSpPr>
          <p:spPr bwMode="auto">
            <a:xfrm>
              <a:off x="2436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73"/>
            <p:cNvSpPr>
              <a:spLocks noChangeShapeType="1"/>
            </p:cNvSpPr>
            <p:nvPr/>
          </p:nvSpPr>
          <p:spPr bwMode="auto">
            <a:xfrm>
              <a:off x="265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74"/>
            <p:cNvSpPr>
              <a:spLocks noChangeShapeType="1"/>
            </p:cNvSpPr>
            <p:nvPr/>
          </p:nvSpPr>
          <p:spPr bwMode="auto">
            <a:xfrm>
              <a:off x="277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75"/>
            <p:cNvSpPr>
              <a:spLocks noChangeShapeType="1"/>
            </p:cNvSpPr>
            <p:nvPr/>
          </p:nvSpPr>
          <p:spPr bwMode="auto">
            <a:xfrm>
              <a:off x="2883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299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80"/>
            <p:cNvSpPr>
              <a:spLocks noChangeShapeType="1"/>
            </p:cNvSpPr>
            <p:nvPr/>
          </p:nvSpPr>
          <p:spPr bwMode="auto">
            <a:xfrm flipV="1">
              <a:off x="875" y="877"/>
              <a:ext cx="1" cy="2312"/>
            </a:xfrm>
            <a:prstGeom prst="line">
              <a:avLst/>
            </a:prstGeom>
            <a:noFill/>
            <a:ln w="19050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81"/>
            <p:cNvSpPr>
              <a:spLocks noChangeShapeType="1"/>
            </p:cNvSpPr>
            <p:nvPr/>
          </p:nvSpPr>
          <p:spPr bwMode="auto">
            <a:xfrm>
              <a:off x="876" y="2611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82"/>
            <p:cNvSpPr>
              <a:spLocks noChangeShapeType="1"/>
            </p:cNvSpPr>
            <p:nvPr/>
          </p:nvSpPr>
          <p:spPr bwMode="auto">
            <a:xfrm>
              <a:off x="876" y="2033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Line 83"/>
            <p:cNvSpPr>
              <a:spLocks noChangeShapeType="1"/>
            </p:cNvSpPr>
            <p:nvPr/>
          </p:nvSpPr>
          <p:spPr bwMode="auto">
            <a:xfrm>
              <a:off x="876" y="1455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Line 84"/>
            <p:cNvSpPr>
              <a:spLocks noChangeShapeType="1"/>
            </p:cNvSpPr>
            <p:nvPr/>
          </p:nvSpPr>
          <p:spPr bwMode="auto">
            <a:xfrm>
              <a:off x="875" y="3093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Line 85"/>
            <p:cNvSpPr>
              <a:spLocks noChangeShapeType="1"/>
            </p:cNvSpPr>
            <p:nvPr/>
          </p:nvSpPr>
          <p:spPr bwMode="auto">
            <a:xfrm>
              <a:off x="875" y="2996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86"/>
            <p:cNvSpPr>
              <a:spLocks noChangeShapeType="1"/>
            </p:cNvSpPr>
            <p:nvPr/>
          </p:nvSpPr>
          <p:spPr bwMode="auto">
            <a:xfrm>
              <a:off x="875" y="289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87"/>
            <p:cNvSpPr>
              <a:spLocks noChangeShapeType="1"/>
            </p:cNvSpPr>
            <p:nvPr/>
          </p:nvSpPr>
          <p:spPr bwMode="auto">
            <a:xfrm>
              <a:off x="875" y="2803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88"/>
            <p:cNvSpPr>
              <a:spLocks noChangeShapeType="1"/>
            </p:cNvSpPr>
            <p:nvPr/>
          </p:nvSpPr>
          <p:spPr bwMode="auto">
            <a:xfrm>
              <a:off x="875" y="270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89"/>
            <p:cNvSpPr>
              <a:spLocks noChangeShapeType="1"/>
            </p:cNvSpPr>
            <p:nvPr/>
          </p:nvSpPr>
          <p:spPr bwMode="auto">
            <a:xfrm>
              <a:off x="875" y="251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90"/>
            <p:cNvSpPr>
              <a:spLocks noChangeShapeType="1"/>
            </p:cNvSpPr>
            <p:nvPr/>
          </p:nvSpPr>
          <p:spPr bwMode="auto">
            <a:xfrm>
              <a:off x="875" y="2418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91"/>
            <p:cNvSpPr>
              <a:spLocks noChangeShapeType="1"/>
            </p:cNvSpPr>
            <p:nvPr/>
          </p:nvSpPr>
          <p:spPr bwMode="auto">
            <a:xfrm>
              <a:off x="875" y="232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92"/>
            <p:cNvSpPr>
              <a:spLocks noChangeShapeType="1"/>
            </p:cNvSpPr>
            <p:nvPr/>
          </p:nvSpPr>
          <p:spPr bwMode="auto">
            <a:xfrm>
              <a:off x="875" y="2226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93"/>
            <p:cNvSpPr>
              <a:spLocks noChangeShapeType="1"/>
            </p:cNvSpPr>
            <p:nvPr/>
          </p:nvSpPr>
          <p:spPr bwMode="auto">
            <a:xfrm>
              <a:off x="875" y="212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94"/>
            <p:cNvSpPr>
              <a:spLocks noChangeShapeType="1"/>
            </p:cNvSpPr>
            <p:nvPr/>
          </p:nvSpPr>
          <p:spPr bwMode="auto">
            <a:xfrm>
              <a:off x="875" y="193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95"/>
            <p:cNvSpPr>
              <a:spLocks noChangeShapeType="1"/>
            </p:cNvSpPr>
            <p:nvPr/>
          </p:nvSpPr>
          <p:spPr bwMode="auto">
            <a:xfrm>
              <a:off x="875" y="1841"/>
              <a:ext cx="30" cy="0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96"/>
            <p:cNvSpPr>
              <a:spLocks noChangeShapeType="1"/>
            </p:cNvSpPr>
            <p:nvPr/>
          </p:nvSpPr>
          <p:spPr bwMode="auto">
            <a:xfrm>
              <a:off x="875" y="174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97"/>
            <p:cNvSpPr>
              <a:spLocks noChangeShapeType="1"/>
            </p:cNvSpPr>
            <p:nvPr/>
          </p:nvSpPr>
          <p:spPr bwMode="auto">
            <a:xfrm>
              <a:off x="875" y="164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98"/>
            <p:cNvSpPr>
              <a:spLocks noChangeShapeType="1"/>
            </p:cNvSpPr>
            <p:nvPr/>
          </p:nvSpPr>
          <p:spPr bwMode="auto">
            <a:xfrm>
              <a:off x="875" y="155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99"/>
            <p:cNvSpPr>
              <a:spLocks noChangeShapeType="1"/>
            </p:cNvSpPr>
            <p:nvPr/>
          </p:nvSpPr>
          <p:spPr bwMode="auto">
            <a:xfrm>
              <a:off x="875" y="135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100"/>
            <p:cNvSpPr>
              <a:spLocks noChangeShapeType="1"/>
            </p:cNvSpPr>
            <p:nvPr/>
          </p:nvSpPr>
          <p:spPr bwMode="auto">
            <a:xfrm>
              <a:off x="875" y="126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101"/>
            <p:cNvSpPr>
              <a:spLocks noChangeShapeType="1"/>
            </p:cNvSpPr>
            <p:nvPr/>
          </p:nvSpPr>
          <p:spPr bwMode="auto">
            <a:xfrm>
              <a:off x="875" y="116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02"/>
            <p:cNvSpPr>
              <a:spLocks noChangeShapeType="1"/>
            </p:cNvSpPr>
            <p:nvPr/>
          </p:nvSpPr>
          <p:spPr bwMode="auto">
            <a:xfrm>
              <a:off x="875" y="1070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875" y="97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Rectangle 104"/>
            <p:cNvSpPr>
              <a:spLocks noChangeArrowheads="1"/>
            </p:cNvSpPr>
            <p:nvPr/>
          </p:nvSpPr>
          <p:spPr bwMode="auto">
            <a:xfrm>
              <a:off x="675" y="3080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b="0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571" y="2502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b="0"/>
            </a:p>
          </p:txBody>
        </p:sp>
        <p:sp>
          <p:nvSpPr>
            <p:cNvPr id="12394" name="Rectangle 106"/>
            <p:cNvSpPr>
              <a:spLocks noChangeArrowheads="1"/>
            </p:cNvSpPr>
            <p:nvPr/>
          </p:nvSpPr>
          <p:spPr bwMode="auto">
            <a:xfrm>
              <a:off x="571" y="1924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en-US" b="0"/>
            </a:p>
          </p:txBody>
        </p:sp>
        <p:sp>
          <p:nvSpPr>
            <p:cNvPr id="12395" name="Rectangle 107"/>
            <p:cNvSpPr>
              <a:spLocks noChangeArrowheads="1"/>
            </p:cNvSpPr>
            <p:nvPr/>
          </p:nvSpPr>
          <p:spPr bwMode="auto">
            <a:xfrm>
              <a:off x="571" y="1346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en-US" b="0"/>
            </a:p>
          </p:txBody>
        </p:sp>
        <p:sp>
          <p:nvSpPr>
            <p:cNvPr id="12396" name="Rectangle 108"/>
            <p:cNvSpPr>
              <a:spLocks noChangeArrowheads="1"/>
            </p:cNvSpPr>
            <p:nvPr/>
          </p:nvSpPr>
          <p:spPr bwMode="auto">
            <a:xfrm>
              <a:off x="571" y="768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b="0"/>
            </a:p>
          </p:txBody>
        </p:sp>
        <p:sp>
          <p:nvSpPr>
            <p:cNvPr id="12397" name="Line 109"/>
            <p:cNvSpPr>
              <a:spLocks noChangeShapeType="1"/>
            </p:cNvSpPr>
            <p:nvPr/>
          </p:nvSpPr>
          <p:spPr bwMode="auto">
            <a:xfrm flipV="1">
              <a:off x="3106" y="877"/>
              <a:ext cx="1" cy="2312"/>
            </a:xfrm>
            <a:prstGeom prst="line">
              <a:avLst/>
            </a:prstGeom>
            <a:noFill/>
            <a:ln w="19050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10"/>
            <p:cNvSpPr>
              <a:spLocks noChangeShapeType="1"/>
            </p:cNvSpPr>
            <p:nvPr/>
          </p:nvSpPr>
          <p:spPr bwMode="auto">
            <a:xfrm flipH="1">
              <a:off x="3062" y="2611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11"/>
            <p:cNvSpPr>
              <a:spLocks noChangeShapeType="1"/>
            </p:cNvSpPr>
            <p:nvPr/>
          </p:nvSpPr>
          <p:spPr bwMode="auto">
            <a:xfrm flipH="1">
              <a:off x="3062" y="2033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 flipH="1">
              <a:off x="3062" y="1455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113"/>
            <p:cNvSpPr>
              <a:spLocks noChangeShapeType="1"/>
            </p:cNvSpPr>
            <p:nvPr/>
          </p:nvSpPr>
          <p:spPr bwMode="auto">
            <a:xfrm flipH="1">
              <a:off x="3075" y="3093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 flipH="1">
              <a:off x="3075" y="2996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Line 115"/>
            <p:cNvSpPr>
              <a:spLocks noChangeShapeType="1"/>
            </p:cNvSpPr>
            <p:nvPr/>
          </p:nvSpPr>
          <p:spPr bwMode="auto">
            <a:xfrm flipH="1">
              <a:off x="3075" y="289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116"/>
            <p:cNvSpPr>
              <a:spLocks noChangeShapeType="1"/>
            </p:cNvSpPr>
            <p:nvPr/>
          </p:nvSpPr>
          <p:spPr bwMode="auto">
            <a:xfrm flipH="1">
              <a:off x="3075" y="2803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17"/>
            <p:cNvSpPr>
              <a:spLocks noChangeShapeType="1"/>
            </p:cNvSpPr>
            <p:nvPr/>
          </p:nvSpPr>
          <p:spPr bwMode="auto">
            <a:xfrm flipH="1">
              <a:off x="3075" y="270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18"/>
            <p:cNvSpPr>
              <a:spLocks noChangeShapeType="1"/>
            </p:cNvSpPr>
            <p:nvPr/>
          </p:nvSpPr>
          <p:spPr bwMode="auto">
            <a:xfrm flipH="1">
              <a:off x="3075" y="251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119"/>
            <p:cNvSpPr>
              <a:spLocks noChangeShapeType="1"/>
            </p:cNvSpPr>
            <p:nvPr/>
          </p:nvSpPr>
          <p:spPr bwMode="auto">
            <a:xfrm flipH="1">
              <a:off x="3075" y="2418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120"/>
            <p:cNvSpPr>
              <a:spLocks noChangeShapeType="1"/>
            </p:cNvSpPr>
            <p:nvPr/>
          </p:nvSpPr>
          <p:spPr bwMode="auto">
            <a:xfrm flipH="1">
              <a:off x="3075" y="232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Line 121"/>
            <p:cNvSpPr>
              <a:spLocks noChangeShapeType="1"/>
            </p:cNvSpPr>
            <p:nvPr/>
          </p:nvSpPr>
          <p:spPr bwMode="auto">
            <a:xfrm flipH="1">
              <a:off x="3075" y="2226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Line 122"/>
            <p:cNvSpPr>
              <a:spLocks noChangeShapeType="1"/>
            </p:cNvSpPr>
            <p:nvPr/>
          </p:nvSpPr>
          <p:spPr bwMode="auto">
            <a:xfrm flipH="1">
              <a:off x="3075" y="212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Line 123"/>
            <p:cNvSpPr>
              <a:spLocks noChangeShapeType="1"/>
            </p:cNvSpPr>
            <p:nvPr/>
          </p:nvSpPr>
          <p:spPr bwMode="auto">
            <a:xfrm flipH="1">
              <a:off x="3075" y="193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Line 124"/>
            <p:cNvSpPr>
              <a:spLocks noChangeShapeType="1"/>
            </p:cNvSpPr>
            <p:nvPr/>
          </p:nvSpPr>
          <p:spPr bwMode="auto">
            <a:xfrm flipH="1">
              <a:off x="3075" y="1841"/>
              <a:ext cx="31" cy="0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Line 125"/>
            <p:cNvSpPr>
              <a:spLocks noChangeShapeType="1"/>
            </p:cNvSpPr>
            <p:nvPr/>
          </p:nvSpPr>
          <p:spPr bwMode="auto">
            <a:xfrm flipH="1">
              <a:off x="3075" y="174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126"/>
            <p:cNvSpPr>
              <a:spLocks noChangeShapeType="1"/>
            </p:cNvSpPr>
            <p:nvPr/>
          </p:nvSpPr>
          <p:spPr bwMode="auto">
            <a:xfrm flipH="1">
              <a:off x="3075" y="164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27"/>
            <p:cNvSpPr>
              <a:spLocks noChangeShapeType="1"/>
            </p:cNvSpPr>
            <p:nvPr/>
          </p:nvSpPr>
          <p:spPr bwMode="auto">
            <a:xfrm flipH="1">
              <a:off x="3075" y="155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Line 128"/>
            <p:cNvSpPr>
              <a:spLocks noChangeShapeType="1"/>
            </p:cNvSpPr>
            <p:nvPr/>
          </p:nvSpPr>
          <p:spPr bwMode="auto">
            <a:xfrm flipH="1">
              <a:off x="3075" y="135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129"/>
            <p:cNvSpPr>
              <a:spLocks noChangeShapeType="1"/>
            </p:cNvSpPr>
            <p:nvPr/>
          </p:nvSpPr>
          <p:spPr bwMode="auto">
            <a:xfrm flipH="1">
              <a:off x="3075" y="126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130"/>
            <p:cNvSpPr>
              <a:spLocks noChangeShapeType="1"/>
            </p:cNvSpPr>
            <p:nvPr/>
          </p:nvSpPr>
          <p:spPr bwMode="auto">
            <a:xfrm flipH="1">
              <a:off x="3075" y="116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Line 131"/>
            <p:cNvSpPr>
              <a:spLocks noChangeShapeType="1"/>
            </p:cNvSpPr>
            <p:nvPr/>
          </p:nvSpPr>
          <p:spPr bwMode="auto">
            <a:xfrm flipH="1">
              <a:off x="3075" y="1070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132"/>
            <p:cNvSpPr>
              <a:spLocks noChangeShapeType="1"/>
            </p:cNvSpPr>
            <p:nvPr/>
          </p:nvSpPr>
          <p:spPr bwMode="auto">
            <a:xfrm flipH="1">
              <a:off x="3075" y="97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133"/>
            <p:cNvSpPr>
              <a:spLocks noChangeShapeType="1"/>
            </p:cNvSpPr>
            <p:nvPr/>
          </p:nvSpPr>
          <p:spPr bwMode="auto">
            <a:xfrm flipV="1">
              <a:off x="877" y="2505"/>
              <a:ext cx="2229" cy="684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1848" y="2763"/>
              <a:ext cx="61" cy="6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32"/>
                </a:cxn>
                <a:cxn ang="0">
                  <a:pos x="33" y="64"/>
                </a:cxn>
                <a:cxn ang="0">
                  <a:pos x="0" y="32"/>
                </a:cxn>
                <a:cxn ang="0">
                  <a:pos x="33" y="0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5"/>
            <p:cNvSpPr>
              <a:spLocks/>
            </p:cNvSpPr>
            <p:nvPr/>
          </p:nvSpPr>
          <p:spPr bwMode="auto">
            <a:xfrm>
              <a:off x="1909" y="2763"/>
              <a:ext cx="52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136"/>
            <p:cNvSpPr>
              <a:spLocks/>
            </p:cNvSpPr>
            <p:nvPr/>
          </p:nvSpPr>
          <p:spPr bwMode="auto">
            <a:xfrm>
              <a:off x="1466" y="2950"/>
              <a:ext cx="44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7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7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7"/>
            <p:cNvSpPr>
              <a:spLocks/>
            </p:cNvSpPr>
            <p:nvPr/>
          </p:nvSpPr>
          <p:spPr bwMode="auto">
            <a:xfrm>
              <a:off x="1964" y="2769"/>
              <a:ext cx="52" cy="47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28" y="48"/>
                </a:cxn>
              </a:cxnLst>
              <a:rect l="0" t="0" r="r" b="b"/>
              <a:pathLst>
                <a:path w="55" h="48">
                  <a:moveTo>
                    <a:pt x="28" y="4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C0C0C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Rectangle 138"/>
            <p:cNvSpPr>
              <a:spLocks noChangeArrowheads="1"/>
            </p:cNvSpPr>
            <p:nvPr/>
          </p:nvSpPr>
          <p:spPr bwMode="auto">
            <a:xfrm>
              <a:off x="2138" y="2760"/>
              <a:ext cx="39" cy="39"/>
            </a:xfrm>
            <a:prstGeom prst="rect">
              <a:avLst/>
            </a:prstGeom>
            <a:solidFill>
              <a:srgbClr val="80000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39"/>
            <p:cNvSpPr>
              <a:spLocks/>
            </p:cNvSpPr>
            <p:nvPr/>
          </p:nvSpPr>
          <p:spPr bwMode="auto">
            <a:xfrm>
              <a:off x="2239" y="2724"/>
              <a:ext cx="60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3"/>
                </a:cxn>
                <a:cxn ang="0">
                  <a:pos x="32" y="65"/>
                </a:cxn>
                <a:cxn ang="0">
                  <a:pos x="0" y="33"/>
                </a:cxn>
                <a:cxn ang="0">
                  <a:pos x="32" y="0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8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>
              <a:off x="2187" y="2772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08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1"/>
            <p:cNvSpPr>
              <a:spLocks/>
            </p:cNvSpPr>
            <p:nvPr/>
          </p:nvSpPr>
          <p:spPr bwMode="auto">
            <a:xfrm>
              <a:off x="2303" y="2709"/>
              <a:ext cx="44" cy="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14"/>
                </a:cxn>
                <a:cxn ang="0">
                  <a:pos x="48" y="42"/>
                </a:cxn>
                <a:cxn ang="0">
                  <a:pos x="24" y="57"/>
                </a:cxn>
                <a:cxn ang="0">
                  <a:pos x="0" y="42"/>
                </a:cxn>
                <a:cxn ang="0">
                  <a:pos x="0" y="14"/>
                </a:cxn>
                <a:cxn ang="0">
                  <a:pos x="24" y="0"/>
                </a:cxn>
              </a:cxnLst>
              <a:rect l="0" t="0" r="r" b="b"/>
              <a:pathLst>
                <a:path w="48" h="57">
                  <a:moveTo>
                    <a:pt x="24" y="0"/>
                  </a:moveTo>
                  <a:lnTo>
                    <a:pt x="48" y="14"/>
                  </a:lnTo>
                  <a:lnTo>
                    <a:pt x="48" y="42"/>
                  </a:lnTo>
                  <a:lnTo>
                    <a:pt x="24" y="57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Oval 142"/>
            <p:cNvSpPr>
              <a:spLocks noChangeArrowheads="1"/>
            </p:cNvSpPr>
            <p:nvPr/>
          </p:nvSpPr>
          <p:spPr bwMode="auto">
            <a:xfrm>
              <a:off x="2303" y="2703"/>
              <a:ext cx="41" cy="44"/>
            </a:xfrm>
            <a:prstGeom prst="ellipse">
              <a:avLst/>
            </a:prstGeom>
            <a:solidFill>
              <a:srgbClr val="80008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>
              <a:off x="2299" y="2692"/>
              <a:ext cx="52" cy="46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28" y="48"/>
                </a:cxn>
              </a:cxnLst>
              <a:rect l="0" t="0" r="r" b="b"/>
              <a:pathLst>
                <a:path w="56" h="48">
                  <a:moveTo>
                    <a:pt x="28" y="4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808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Rectangle 144"/>
            <p:cNvSpPr>
              <a:spLocks noChangeArrowheads="1"/>
            </p:cNvSpPr>
            <p:nvPr/>
          </p:nvSpPr>
          <p:spPr bwMode="auto">
            <a:xfrm>
              <a:off x="1581" y="3063"/>
              <a:ext cx="38" cy="40"/>
            </a:xfrm>
            <a:prstGeom prst="rect">
              <a:avLst/>
            </a:prstGeom>
            <a:solidFill>
              <a:srgbClr val="80808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Freeform 145"/>
            <p:cNvSpPr>
              <a:spLocks/>
            </p:cNvSpPr>
            <p:nvPr/>
          </p:nvSpPr>
          <p:spPr bwMode="auto">
            <a:xfrm>
              <a:off x="1905" y="2946"/>
              <a:ext cx="59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3"/>
                </a:cxn>
                <a:cxn ang="0">
                  <a:pos x="32" y="65"/>
                </a:cxn>
                <a:cxn ang="0">
                  <a:pos x="0" y="33"/>
                </a:cxn>
                <a:cxn ang="0">
                  <a:pos x="32" y="0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2493" y="2705"/>
              <a:ext cx="53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2694" y="2629"/>
              <a:ext cx="43" cy="5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8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8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8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FF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Oval 148"/>
            <p:cNvSpPr>
              <a:spLocks noChangeArrowheads="1"/>
            </p:cNvSpPr>
            <p:nvPr/>
          </p:nvSpPr>
          <p:spPr bwMode="auto">
            <a:xfrm>
              <a:off x="2749" y="2577"/>
              <a:ext cx="42" cy="44"/>
            </a:xfrm>
            <a:prstGeom prst="ellipse">
              <a:avLst/>
            </a:prstGeom>
            <a:solidFill>
              <a:srgbClr val="FFFF0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Line 149"/>
            <p:cNvSpPr>
              <a:spLocks noChangeShapeType="1"/>
            </p:cNvSpPr>
            <p:nvPr/>
          </p:nvSpPr>
          <p:spPr bwMode="auto">
            <a:xfrm flipV="1">
              <a:off x="875" y="977"/>
              <a:ext cx="2231" cy="104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Rectangle 150"/>
            <p:cNvSpPr>
              <a:spLocks noChangeArrowheads="1"/>
            </p:cNvSpPr>
            <p:nvPr/>
          </p:nvSpPr>
          <p:spPr bwMode="auto">
            <a:xfrm>
              <a:off x="1189" y="1782"/>
              <a:ext cx="40" cy="39"/>
            </a:xfrm>
            <a:prstGeom prst="rect">
              <a:avLst/>
            </a:prstGeom>
            <a:solidFill>
              <a:srgbClr val="00FF0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>
              <a:off x="1848" y="1366"/>
              <a:ext cx="61" cy="6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33"/>
                </a:cxn>
                <a:cxn ang="0">
                  <a:pos x="33" y="65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33"/>
                  </a:lnTo>
                  <a:lnTo>
                    <a:pt x="33" y="65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1909" y="1357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FF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153"/>
            <p:cNvSpPr>
              <a:spLocks/>
            </p:cNvSpPr>
            <p:nvPr/>
          </p:nvSpPr>
          <p:spPr bwMode="auto">
            <a:xfrm>
              <a:off x="1466" y="1785"/>
              <a:ext cx="44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23" y="57"/>
                </a:cxn>
                <a:cxn ang="0">
                  <a:pos x="0" y="42"/>
                </a:cxn>
                <a:cxn ang="0">
                  <a:pos x="0" y="14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4"/>
                  </a:lnTo>
                  <a:lnTo>
                    <a:pt x="47" y="42"/>
                  </a:lnTo>
                  <a:lnTo>
                    <a:pt x="23" y="57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Oval 154"/>
            <p:cNvSpPr>
              <a:spLocks noChangeArrowheads="1"/>
            </p:cNvSpPr>
            <p:nvPr/>
          </p:nvSpPr>
          <p:spPr bwMode="auto">
            <a:xfrm>
              <a:off x="963" y="1932"/>
              <a:ext cx="42" cy="44"/>
            </a:xfrm>
            <a:prstGeom prst="ellipse">
              <a:avLst/>
            </a:prstGeom>
            <a:solidFill>
              <a:srgbClr val="00FFFF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1964" y="1440"/>
              <a:ext cx="52" cy="46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28" y="48"/>
                </a:cxn>
              </a:cxnLst>
              <a:rect l="0" t="0" r="r" b="b"/>
              <a:pathLst>
                <a:path w="55" h="48">
                  <a:moveTo>
                    <a:pt x="28" y="4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C0C0C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Rectangle 156"/>
            <p:cNvSpPr>
              <a:spLocks noChangeArrowheads="1"/>
            </p:cNvSpPr>
            <p:nvPr/>
          </p:nvSpPr>
          <p:spPr bwMode="auto">
            <a:xfrm>
              <a:off x="2138" y="1377"/>
              <a:ext cx="39" cy="40"/>
            </a:xfrm>
            <a:prstGeom prst="rect">
              <a:avLst/>
            </a:prstGeom>
            <a:solidFill>
              <a:srgbClr val="80000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157"/>
            <p:cNvSpPr>
              <a:spLocks/>
            </p:cNvSpPr>
            <p:nvPr/>
          </p:nvSpPr>
          <p:spPr bwMode="auto">
            <a:xfrm>
              <a:off x="2239" y="1289"/>
              <a:ext cx="60" cy="6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8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2187" y="1444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08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>
              <a:off x="2303" y="1360"/>
              <a:ext cx="44" cy="5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15"/>
                </a:cxn>
                <a:cxn ang="0">
                  <a:pos x="48" y="43"/>
                </a:cxn>
                <a:cxn ang="0">
                  <a:pos x="24" y="58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4" y="0"/>
                </a:cxn>
              </a:cxnLst>
              <a:rect l="0" t="0" r="r" b="b"/>
              <a:pathLst>
                <a:path w="48" h="58">
                  <a:moveTo>
                    <a:pt x="24" y="0"/>
                  </a:moveTo>
                  <a:lnTo>
                    <a:pt x="48" y="15"/>
                  </a:lnTo>
                  <a:lnTo>
                    <a:pt x="48" y="43"/>
                  </a:lnTo>
                  <a:lnTo>
                    <a:pt x="24" y="58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Oval 160"/>
            <p:cNvSpPr>
              <a:spLocks noChangeArrowheads="1"/>
            </p:cNvSpPr>
            <p:nvPr/>
          </p:nvSpPr>
          <p:spPr bwMode="auto">
            <a:xfrm>
              <a:off x="2303" y="1286"/>
              <a:ext cx="41" cy="45"/>
            </a:xfrm>
            <a:prstGeom prst="ellipse">
              <a:avLst/>
            </a:prstGeom>
            <a:solidFill>
              <a:srgbClr val="80008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Rectangle 162"/>
            <p:cNvSpPr>
              <a:spLocks noChangeArrowheads="1"/>
            </p:cNvSpPr>
            <p:nvPr/>
          </p:nvSpPr>
          <p:spPr bwMode="auto">
            <a:xfrm>
              <a:off x="1581" y="1801"/>
              <a:ext cx="38" cy="40"/>
            </a:xfrm>
            <a:prstGeom prst="rect">
              <a:avLst/>
            </a:prstGeom>
            <a:solidFill>
              <a:srgbClr val="80808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163"/>
            <p:cNvSpPr>
              <a:spLocks/>
            </p:cNvSpPr>
            <p:nvPr/>
          </p:nvSpPr>
          <p:spPr bwMode="auto">
            <a:xfrm>
              <a:off x="1905" y="1626"/>
              <a:ext cx="59" cy="6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2493" y="1328"/>
              <a:ext cx="53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165"/>
            <p:cNvSpPr>
              <a:spLocks/>
            </p:cNvSpPr>
            <p:nvPr/>
          </p:nvSpPr>
          <p:spPr bwMode="auto">
            <a:xfrm>
              <a:off x="2694" y="1163"/>
              <a:ext cx="43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7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7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FF00"/>
            </a:solidFill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Oval 166"/>
            <p:cNvSpPr>
              <a:spLocks noChangeArrowheads="1"/>
            </p:cNvSpPr>
            <p:nvPr/>
          </p:nvSpPr>
          <p:spPr bwMode="auto">
            <a:xfrm>
              <a:off x="2749" y="1036"/>
              <a:ext cx="42" cy="44"/>
            </a:xfrm>
            <a:prstGeom prst="ellipse">
              <a:avLst/>
            </a:prstGeom>
            <a:solidFill>
              <a:srgbClr val="FFFF00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94" name="Group 206"/>
            <p:cNvGrpSpPr>
              <a:grpSpLocks/>
            </p:cNvGrpSpPr>
            <p:nvPr/>
          </p:nvGrpSpPr>
          <p:grpSpPr bwMode="auto">
            <a:xfrm>
              <a:off x="3147" y="916"/>
              <a:ext cx="1553" cy="2255"/>
              <a:chOff x="3700" y="1000"/>
              <a:chExt cx="1667" cy="2336"/>
            </a:xfrm>
          </p:grpSpPr>
          <p:sp>
            <p:nvSpPr>
              <p:cNvPr id="12458" name="Rectangle 170"/>
              <p:cNvSpPr>
                <a:spLocks noChangeArrowheads="1"/>
              </p:cNvSpPr>
              <p:nvPr/>
            </p:nvSpPr>
            <p:spPr bwMode="auto">
              <a:xfrm>
                <a:off x="3764" y="1000"/>
                <a:ext cx="1556" cy="2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Rectangle 171"/>
              <p:cNvSpPr>
                <a:spLocks noChangeArrowheads="1"/>
              </p:cNvSpPr>
              <p:nvPr/>
            </p:nvSpPr>
            <p:spPr bwMode="auto">
              <a:xfrm>
                <a:off x="3820" y="1037"/>
                <a:ext cx="1041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CRe1912, 4h650°C</a:t>
                </a:r>
                <a:endParaRPr lang="en-US" b="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3820" y="1169"/>
                <a:ext cx="117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CRe1912, 180h650°C</a:t>
                </a:r>
                <a:endParaRPr lang="en-US" b="0"/>
              </a:p>
            </p:txBody>
          </p:sp>
          <p:sp>
            <p:nvSpPr>
              <p:cNvPr id="12461" name="Rectangle 173"/>
              <p:cNvSpPr>
                <a:spLocks noChangeArrowheads="1"/>
              </p:cNvSpPr>
              <p:nvPr/>
            </p:nvSpPr>
            <p:spPr bwMode="auto">
              <a:xfrm>
                <a:off x="3820" y="1304"/>
                <a:ext cx="104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CRe1912, 4h750°C</a:t>
                </a:r>
                <a:endParaRPr lang="en-US" b="0"/>
              </a:p>
            </p:txBody>
          </p:sp>
          <p:sp>
            <p:nvSpPr>
              <p:cNvPr id="12462" name="Rectangle 174"/>
              <p:cNvSpPr>
                <a:spLocks noChangeArrowheads="1"/>
              </p:cNvSpPr>
              <p:nvPr/>
            </p:nvSpPr>
            <p:spPr bwMode="auto">
              <a:xfrm>
                <a:off x="3820" y="1437"/>
                <a:ext cx="117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CRe1912, 256h750°C</a:t>
                </a:r>
                <a:endParaRPr lang="en-US" b="0"/>
              </a:p>
            </p:txBody>
          </p:sp>
          <p:sp>
            <p:nvSpPr>
              <p:cNvPr id="12463" name="Rectangle 175"/>
              <p:cNvSpPr>
                <a:spLocks noChangeArrowheads="1"/>
              </p:cNvSpPr>
              <p:nvPr/>
            </p:nvSpPr>
            <p:spPr bwMode="auto">
              <a:xfrm>
                <a:off x="3820" y="1572"/>
                <a:ext cx="98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ORe102, 4h650°C</a:t>
                </a:r>
                <a:endParaRPr lang="en-US" b="0"/>
              </a:p>
            </p:txBody>
          </p:sp>
          <p:sp>
            <p:nvSpPr>
              <p:cNvPr id="12464" name="Rectangle 176"/>
              <p:cNvSpPr>
                <a:spLocks noChangeArrowheads="1"/>
              </p:cNvSpPr>
              <p:nvPr/>
            </p:nvSpPr>
            <p:spPr bwMode="auto">
              <a:xfrm>
                <a:off x="3820" y="1705"/>
                <a:ext cx="111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ORe102, 180h650°C</a:t>
                </a:r>
                <a:endParaRPr lang="en-US" b="0"/>
              </a:p>
            </p:txBody>
          </p:sp>
          <p:sp>
            <p:nvSpPr>
              <p:cNvPr id="12465" name="Rectangle 177"/>
              <p:cNvSpPr>
                <a:spLocks noChangeArrowheads="1"/>
              </p:cNvSpPr>
              <p:nvPr/>
            </p:nvSpPr>
            <p:spPr bwMode="auto">
              <a:xfrm>
                <a:off x="3820" y="1840"/>
                <a:ext cx="98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ORe102, 4h750°C</a:t>
                </a:r>
                <a:endParaRPr lang="en-US" b="0"/>
              </a:p>
            </p:txBody>
          </p:sp>
          <p:sp>
            <p:nvSpPr>
              <p:cNvPr id="12466" name="Rectangle 178"/>
              <p:cNvSpPr>
                <a:spLocks noChangeArrowheads="1"/>
              </p:cNvSpPr>
              <p:nvPr/>
            </p:nvSpPr>
            <p:spPr bwMode="auto">
              <a:xfrm>
                <a:off x="3820" y="1972"/>
                <a:ext cx="111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ORe102, 256h750°C</a:t>
                </a:r>
                <a:endParaRPr lang="en-US" b="0"/>
              </a:p>
            </p:txBody>
          </p:sp>
          <p:sp>
            <p:nvSpPr>
              <p:cNvPr id="12467" name="Rectangle 179"/>
              <p:cNvSpPr>
                <a:spLocks noChangeArrowheads="1"/>
              </p:cNvSpPr>
              <p:nvPr/>
            </p:nvSpPr>
            <p:spPr bwMode="auto">
              <a:xfrm>
                <a:off x="3820" y="2109"/>
                <a:ext cx="154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ORe110, 0.7 mm, 96h/695°C</a:t>
                </a:r>
                <a:endParaRPr lang="en-US" b="0"/>
              </a:p>
            </p:txBody>
          </p:sp>
          <p:sp>
            <p:nvSpPr>
              <p:cNvPr id="12468" name="Rectangle 180"/>
              <p:cNvSpPr>
                <a:spLocks noChangeArrowheads="1"/>
              </p:cNvSpPr>
              <p:nvPr/>
            </p:nvSpPr>
            <p:spPr bwMode="auto">
              <a:xfrm>
                <a:off x="3820" y="2240"/>
                <a:ext cx="154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ORe110, 1.0 mm, 96h/695°C</a:t>
                </a:r>
                <a:endParaRPr lang="en-US" b="0"/>
              </a:p>
            </p:txBody>
          </p:sp>
          <p:sp>
            <p:nvSpPr>
              <p:cNvPr id="12469" name="Rectangle 181"/>
              <p:cNvSpPr>
                <a:spLocks noChangeArrowheads="1"/>
              </p:cNvSpPr>
              <p:nvPr/>
            </p:nvSpPr>
            <p:spPr bwMode="auto">
              <a:xfrm>
                <a:off x="3820" y="2376"/>
                <a:ext cx="111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ORe137, 180h675°C</a:t>
                </a:r>
                <a:endParaRPr lang="en-US" b="0"/>
              </a:p>
            </p:txBody>
          </p:sp>
          <p:sp>
            <p:nvSpPr>
              <p:cNvPr id="12470" name="Rectangle 182"/>
              <p:cNvSpPr>
                <a:spLocks noChangeArrowheads="1"/>
              </p:cNvSpPr>
              <p:nvPr/>
            </p:nvSpPr>
            <p:spPr bwMode="auto">
              <a:xfrm>
                <a:off x="3820" y="2509"/>
                <a:ext cx="111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ORe139, 180h675°C</a:t>
                </a:r>
                <a:endParaRPr lang="en-US" b="0"/>
              </a:p>
            </p:txBody>
          </p:sp>
          <p:sp>
            <p:nvSpPr>
              <p:cNvPr id="12471" name="Rectangle 183"/>
              <p:cNvSpPr>
                <a:spLocks noChangeArrowheads="1"/>
              </p:cNvSpPr>
              <p:nvPr/>
            </p:nvSpPr>
            <p:spPr bwMode="auto">
              <a:xfrm>
                <a:off x="3820" y="2644"/>
                <a:ext cx="119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PIT, ternary, 4h/675°C</a:t>
                </a:r>
                <a:endParaRPr lang="en-US" b="0"/>
              </a:p>
            </p:txBody>
          </p:sp>
          <p:sp>
            <p:nvSpPr>
              <p:cNvPr id="12472" name="Rectangle 184"/>
              <p:cNvSpPr>
                <a:spLocks noChangeArrowheads="1"/>
              </p:cNvSpPr>
              <p:nvPr/>
            </p:nvSpPr>
            <p:spPr bwMode="auto">
              <a:xfrm>
                <a:off x="3820" y="2776"/>
                <a:ext cx="119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PIT, ternary, 8h/675°C</a:t>
                </a:r>
                <a:endParaRPr lang="en-US" b="0"/>
              </a:p>
            </p:txBody>
          </p:sp>
          <p:sp>
            <p:nvSpPr>
              <p:cNvPr id="12473" name="Rectangle 185"/>
              <p:cNvSpPr>
                <a:spLocks noChangeArrowheads="1"/>
              </p:cNvSpPr>
              <p:nvPr/>
            </p:nvSpPr>
            <p:spPr bwMode="auto">
              <a:xfrm>
                <a:off x="3820" y="2913"/>
                <a:ext cx="126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PIT, ternary, 64h/675°C</a:t>
                </a:r>
                <a:endParaRPr lang="en-US" b="0"/>
              </a:p>
            </p:txBody>
          </p:sp>
          <p:sp>
            <p:nvSpPr>
              <p:cNvPr id="12474" name="Rectangle 186"/>
              <p:cNvSpPr>
                <a:spLocks noChangeArrowheads="1"/>
              </p:cNvSpPr>
              <p:nvPr/>
            </p:nvSpPr>
            <p:spPr bwMode="auto">
              <a:xfrm>
                <a:off x="3820" y="3044"/>
                <a:ext cx="122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PIT,ternary, 64h/800°C</a:t>
                </a:r>
                <a:endParaRPr lang="en-US" b="0"/>
              </a:p>
            </p:txBody>
          </p:sp>
          <p:sp>
            <p:nvSpPr>
              <p:cNvPr id="12475" name="Rectangle 187"/>
              <p:cNvSpPr>
                <a:spLocks noChangeArrowheads="1"/>
              </p:cNvSpPr>
              <p:nvPr/>
            </p:nvSpPr>
            <p:spPr bwMode="auto">
              <a:xfrm>
                <a:off x="3820" y="3180"/>
                <a:ext cx="1194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Arial" charset="0"/>
                  </a:rPr>
                  <a:t>PIT, ternary, 8h/850°C</a:t>
                </a:r>
                <a:endParaRPr lang="en-US" b="0"/>
              </a:p>
            </p:txBody>
          </p:sp>
          <p:grpSp>
            <p:nvGrpSpPr>
              <p:cNvPr id="12493" name="Group 205"/>
              <p:cNvGrpSpPr>
                <a:grpSpLocks/>
              </p:cNvGrpSpPr>
              <p:nvPr/>
            </p:nvGrpSpPr>
            <p:grpSpPr bwMode="auto">
              <a:xfrm>
                <a:off x="3700" y="1070"/>
                <a:ext cx="64" cy="2200"/>
                <a:chOff x="3700" y="1070"/>
                <a:chExt cx="64" cy="2200"/>
              </a:xfrm>
            </p:grpSpPr>
            <p:sp>
              <p:nvSpPr>
                <p:cNvPr id="12476" name="Freeform 188"/>
                <p:cNvSpPr>
                  <a:spLocks/>
                </p:cNvSpPr>
                <p:nvPr/>
              </p:nvSpPr>
              <p:spPr bwMode="auto">
                <a:xfrm>
                  <a:off x="3708" y="1336"/>
                  <a:ext cx="52" cy="4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44"/>
                    </a:cxn>
                    <a:cxn ang="0">
                      <a:pos x="52" y="4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52" h="44">
                      <a:moveTo>
                        <a:pt x="24" y="0"/>
                      </a:moveTo>
                      <a:lnTo>
                        <a:pt x="0" y="44"/>
                      </a:lnTo>
                      <a:lnTo>
                        <a:pt x="52" y="4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89"/>
                <p:cNvSpPr>
                  <a:spLocks/>
                </p:cNvSpPr>
                <p:nvPr/>
              </p:nvSpPr>
              <p:spPr bwMode="auto">
                <a:xfrm>
                  <a:off x="3704" y="2004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28" y="60"/>
                    </a:cxn>
                    <a:cxn ang="0">
                      <a:pos x="60" y="2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60" h="60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28" y="60"/>
                      </a:lnTo>
                      <a:lnTo>
                        <a:pt x="6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90"/>
                <p:cNvSpPr>
                  <a:spLocks/>
                </p:cNvSpPr>
                <p:nvPr/>
              </p:nvSpPr>
              <p:spPr bwMode="auto">
                <a:xfrm>
                  <a:off x="3704" y="2948"/>
                  <a:ext cx="56" cy="4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48"/>
                    </a:cxn>
                    <a:cxn ang="0">
                      <a:pos x="56" y="4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6" h="48">
                      <a:moveTo>
                        <a:pt x="28" y="0"/>
                      </a:moveTo>
                      <a:lnTo>
                        <a:pt x="0" y="48"/>
                      </a:lnTo>
                      <a:lnTo>
                        <a:pt x="56" y="4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91"/>
                <p:cNvSpPr>
                  <a:spLocks/>
                </p:cNvSpPr>
                <p:nvPr/>
              </p:nvSpPr>
              <p:spPr bwMode="auto">
                <a:xfrm>
                  <a:off x="3704" y="2272"/>
                  <a:ext cx="52" cy="64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6"/>
                    </a:cxn>
                    <a:cxn ang="0">
                      <a:pos x="0" y="48"/>
                    </a:cxn>
                    <a:cxn ang="0">
                      <a:pos x="24" y="64"/>
                    </a:cxn>
                    <a:cxn ang="0">
                      <a:pos x="52" y="48"/>
                    </a:cxn>
                    <a:cxn ang="0">
                      <a:pos x="52" y="1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2" h="64">
                      <a:moveTo>
                        <a:pt x="28" y="0"/>
                      </a:moveTo>
                      <a:lnTo>
                        <a:pt x="0" y="16"/>
                      </a:lnTo>
                      <a:lnTo>
                        <a:pt x="0" y="48"/>
                      </a:lnTo>
                      <a:lnTo>
                        <a:pt x="24" y="64"/>
                      </a:lnTo>
                      <a:lnTo>
                        <a:pt x="52" y="48"/>
                      </a:lnTo>
                      <a:lnTo>
                        <a:pt x="52" y="1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14" y="2686"/>
                  <a:ext cx="40" cy="40"/>
                </a:xfrm>
                <a:prstGeom prst="rect">
                  <a:avLst/>
                </a:prstGeom>
                <a:solidFill>
                  <a:srgbClr val="80808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93"/>
                <p:cNvSpPr>
                  <a:spLocks/>
                </p:cNvSpPr>
                <p:nvPr/>
              </p:nvSpPr>
              <p:spPr bwMode="auto">
                <a:xfrm>
                  <a:off x="3708" y="1744"/>
                  <a:ext cx="52" cy="48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52" h="48">
                      <a:moveTo>
                        <a:pt x="24" y="48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94"/>
                <p:cNvSpPr>
                  <a:spLocks/>
                </p:cNvSpPr>
                <p:nvPr/>
              </p:nvSpPr>
              <p:spPr bwMode="auto">
                <a:xfrm>
                  <a:off x="3708" y="2548"/>
                  <a:ext cx="52" cy="44"/>
                </a:xfrm>
                <a:custGeom>
                  <a:avLst/>
                  <a:gdLst/>
                  <a:ahLst/>
                  <a:cxnLst>
                    <a:cxn ang="0">
                      <a:pos x="24" y="44"/>
                    </a:cxn>
                    <a:cxn ang="0">
                      <a:pos x="0" y="0"/>
                    </a:cxn>
                    <a:cxn ang="0">
                      <a:pos x="52" y="0"/>
                    </a:cxn>
                    <a:cxn ang="0">
                      <a:pos x="24" y="44"/>
                    </a:cxn>
                  </a:cxnLst>
                  <a:rect l="0" t="0" r="r" b="b"/>
                  <a:pathLst>
                    <a:path w="52" h="44">
                      <a:moveTo>
                        <a:pt x="24" y="44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24" y="44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14" y="1878"/>
                  <a:ext cx="40" cy="40"/>
                </a:xfrm>
                <a:prstGeom prst="rect">
                  <a:avLst/>
                </a:prstGeom>
                <a:solidFill>
                  <a:srgbClr val="9933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Oval 196"/>
                <p:cNvSpPr>
                  <a:spLocks noChangeArrowheads="1"/>
                </p:cNvSpPr>
                <p:nvPr/>
              </p:nvSpPr>
              <p:spPr bwMode="auto">
                <a:xfrm>
                  <a:off x="3706" y="2410"/>
                  <a:ext cx="48" cy="48"/>
                </a:xfrm>
                <a:prstGeom prst="ellipse">
                  <a:avLst/>
                </a:prstGeom>
                <a:solidFill>
                  <a:srgbClr val="80008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97"/>
                <p:cNvSpPr>
                  <a:spLocks/>
                </p:cNvSpPr>
                <p:nvPr/>
              </p:nvSpPr>
              <p:spPr bwMode="auto">
                <a:xfrm>
                  <a:off x="3704" y="1204"/>
                  <a:ext cx="56" cy="56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28" y="56"/>
                    </a:cxn>
                    <a:cxn ang="0">
                      <a:pos x="56" y="2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28" y="56"/>
                      </a:lnTo>
                      <a:lnTo>
                        <a:pt x="56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98"/>
                <p:cNvSpPr>
                  <a:spLocks/>
                </p:cNvSpPr>
                <p:nvPr/>
              </p:nvSpPr>
              <p:spPr bwMode="auto">
                <a:xfrm>
                  <a:off x="3704" y="3076"/>
                  <a:ext cx="56" cy="64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6"/>
                    </a:cxn>
                    <a:cxn ang="0">
                      <a:pos x="0" y="48"/>
                    </a:cxn>
                    <a:cxn ang="0">
                      <a:pos x="28" y="64"/>
                    </a:cxn>
                    <a:cxn ang="0">
                      <a:pos x="56" y="48"/>
                    </a:cxn>
                    <a:cxn ang="0">
                      <a:pos x="56" y="1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6" h="64">
                      <a:moveTo>
                        <a:pt x="28" y="0"/>
                      </a:moveTo>
                      <a:lnTo>
                        <a:pt x="0" y="16"/>
                      </a:lnTo>
                      <a:lnTo>
                        <a:pt x="0" y="48"/>
                      </a:lnTo>
                      <a:lnTo>
                        <a:pt x="28" y="64"/>
                      </a:lnTo>
                      <a:lnTo>
                        <a:pt x="56" y="48"/>
                      </a:lnTo>
                      <a:lnTo>
                        <a:pt x="56" y="1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99"/>
                <p:cNvSpPr>
                  <a:spLocks/>
                </p:cNvSpPr>
                <p:nvPr/>
              </p:nvSpPr>
              <p:spPr bwMode="auto">
                <a:xfrm>
                  <a:off x="3704" y="1468"/>
                  <a:ext cx="56" cy="6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6"/>
                    </a:cxn>
                    <a:cxn ang="0">
                      <a:pos x="0" y="44"/>
                    </a:cxn>
                    <a:cxn ang="0">
                      <a:pos x="28" y="60"/>
                    </a:cxn>
                    <a:cxn ang="0">
                      <a:pos x="56" y="44"/>
                    </a:cxn>
                    <a:cxn ang="0">
                      <a:pos x="56" y="1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6" h="60">
                      <a:moveTo>
                        <a:pt x="28" y="0"/>
                      </a:moveTo>
                      <a:lnTo>
                        <a:pt x="0" y="16"/>
                      </a:lnTo>
                      <a:lnTo>
                        <a:pt x="0" y="44"/>
                      </a:lnTo>
                      <a:lnTo>
                        <a:pt x="28" y="60"/>
                      </a:lnTo>
                      <a:lnTo>
                        <a:pt x="56" y="44"/>
                      </a:lnTo>
                      <a:lnTo>
                        <a:pt x="56" y="1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Rectangle 200"/>
                <p:cNvSpPr>
                  <a:spLocks noChangeArrowheads="1"/>
                </p:cNvSpPr>
                <p:nvPr/>
              </p:nvSpPr>
              <p:spPr bwMode="auto">
                <a:xfrm>
                  <a:off x="3710" y="1070"/>
                  <a:ext cx="40" cy="40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Oval 201"/>
                <p:cNvSpPr>
                  <a:spLocks noChangeArrowheads="1"/>
                </p:cNvSpPr>
                <p:nvPr/>
              </p:nvSpPr>
              <p:spPr bwMode="auto">
                <a:xfrm>
                  <a:off x="3706" y="1610"/>
                  <a:ext cx="48" cy="48"/>
                </a:xfrm>
                <a:prstGeom prst="ellipse">
                  <a:avLst/>
                </a:prstGeom>
                <a:solidFill>
                  <a:srgbClr val="00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202"/>
                <p:cNvSpPr>
                  <a:spLocks/>
                </p:cNvSpPr>
                <p:nvPr/>
              </p:nvSpPr>
              <p:spPr bwMode="auto">
                <a:xfrm>
                  <a:off x="3708" y="2140"/>
                  <a:ext cx="52" cy="44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44"/>
                    </a:cxn>
                    <a:cxn ang="0">
                      <a:pos x="52" y="44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2" h="44">
                      <a:moveTo>
                        <a:pt x="28" y="0"/>
                      </a:moveTo>
                      <a:lnTo>
                        <a:pt x="0" y="44"/>
                      </a:lnTo>
                      <a:lnTo>
                        <a:pt x="52" y="4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Oval 203"/>
                <p:cNvSpPr>
                  <a:spLocks noChangeArrowheads="1"/>
                </p:cNvSpPr>
                <p:nvPr/>
              </p:nvSpPr>
              <p:spPr bwMode="auto">
                <a:xfrm>
                  <a:off x="3710" y="3222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204"/>
                <p:cNvSpPr>
                  <a:spLocks/>
                </p:cNvSpPr>
                <p:nvPr/>
              </p:nvSpPr>
              <p:spPr bwMode="auto">
                <a:xfrm>
                  <a:off x="3700" y="2812"/>
                  <a:ext cx="60" cy="56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28" y="56"/>
                    </a:cxn>
                    <a:cxn ang="0">
                      <a:pos x="60" y="2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60" h="56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28" y="56"/>
                      </a:lnTo>
                      <a:lnTo>
                        <a:pt x="6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496" name="Rectangle 208"/>
            <p:cNvSpPr>
              <a:spLocks noChangeArrowheads="1"/>
            </p:cNvSpPr>
            <p:nvPr/>
          </p:nvSpPr>
          <p:spPr bwMode="auto">
            <a:xfrm>
              <a:off x="875" y="877"/>
              <a:ext cx="2231" cy="2312"/>
            </a:xfrm>
            <a:prstGeom prst="rect">
              <a:avLst/>
            </a:prstGeom>
            <a:noFill/>
            <a:ln w="1588">
              <a:solidFill>
                <a:srgbClr val="FFE5E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Rectangle 209"/>
            <p:cNvSpPr>
              <a:spLocks noChangeArrowheads="1"/>
            </p:cNvSpPr>
            <p:nvPr/>
          </p:nvSpPr>
          <p:spPr bwMode="auto">
            <a:xfrm>
              <a:off x="1605" y="3518"/>
              <a:ext cx="1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T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498" name="Rectangle 210"/>
            <p:cNvSpPr>
              <a:spLocks noChangeArrowheads="1"/>
            </p:cNvSpPr>
            <p:nvPr/>
          </p:nvSpPr>
          <p:spPr bwMode="auto">
            <a:xfrm>
              <a:off x="1720" y="3642"/>
              <a:ext cx="37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FFE5E5"/>
                  </a:solidFill>
                  <a:latin typeface="Arial" charset="0"/>
                </a:rPr>
                <a:t>c,50%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499" name="Rectangle 211"/>
            <p:cNvSpPr>
              <a:spLocks noChangeArrowheads="1"/>
            </p:cNvSpPr>
            <p:nvPr/>
          </p:nvSpPr>
          <p:spPr bwMode="auto">
            <a:xfrm>
              <a:off x="2070" y="3518"/>
              <a:ext cx="32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 (K)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00" name="Line 212"/>
            <p:cNvSpPr>
              <a:spLocks noChangeShapeType="1"/>
            </p:cNvSpPr>
            <p:nvPr/>
          </p:nvSpPr>
          <p:spPr bwMode="auto">
            <a:xfrm>
              <a:off x="875" y="3189"/>
              <a:ext cx="2231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213"/>
            <p:cNvSpPr>
              <a:spLocks noChangeShapeType="1"/>
            </p:cNvSpPr>
            <p:nvPr/>
          </p:nvSpPr>
          <p:spPr bwMode="auto">
            <a:xfrm flipV="1">
              <a:off x="1433" y="3143"/>
              <a:ext cx="1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214"/>
            <p:cNvSpPr>
              <a:spLocks noChangeShapeType="1"/>
            </p:cNvSpPr>
            <p:nvPr/>
          </p:nvSpPr>
          <p:spPr bwMode="auto">
            <a:xfrm flipV="1">
              <a:off x="1991" y="3143"/>
              <a:ext cx="0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215"/>
            <p:cNvSpPr>
              <a:spLocks noChangeShapeType="1"/>
            </p:cNvSpPr>
            <p:nvPr/>
          </p:nvSpPr>
          <p:spPr bwMode="auto">
            <a:xfrm flipV="1">
              <a:off x="2547" y="3143"/>
              <a:ext cx="1" cy="46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Line 216"/>
            <p:cNvSpPr>
              <a:spLocks noChangeShapeType="1"/>
            </p:cNvSpPr>
            <p:nvPr/>
          </p:nvSpPr>
          <p:spPr bwMode="auto">
            <a:xfrm flipV="1">
              <a:off x="986" y="3157"/>
              <a:ext cx="0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Line 217"/>
            <p:cNvSpPr>
              <a:spLocks noChangeShapeType="1"/>
            </p:cNvSpPr>
            <p:nvPr/>
          </p:nvSpPr>
          <p:spPr bwMode="auto">
            <a:xfrm flipV="1">
              <a:off x="1097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218"/>
            <p:cNvSpPr>
              <a:spLocks noChangeShapeType="1"/>
            </p:cNvSpPr>
            <p:nvPr/>
          </p:nvSpPr>
          <p:spPr bwMode="auto">
            <a:xfrm flipV="1">
              <a:off x="120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219"/>
            <p:cNvSpPr>
              <a:spLocks noChangeShapeType="1"/>
            </p:cNvSpPr>
            <p:nvPr/>
          </p:nvSpPr>
          <p:spPr bwMode="auto">
            <a:xfrm flipV="1">
              <a:off x="132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220"/>
            <p:cNvSpPr>
              <a:spLocks noChangeShapeType="1"/>
            </p:cNvSpPr>
            <p:nvPr/>
          </p:nvSpPr>
          <p:spPr bwMode="auto">
            <a:xfrm flipV="1">
              <a:off x="1544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221"/>
            <p:cNvSpPr>
              <a:spLocks noChangeShapeType="1"/>
            </p:cNvSpPr>
            <p:nvPr/>
          </p:nvSpPr>
          <p:spPr bwMode="auto">
            <a:xfrm flipV="1">
              <a:off x="165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222"/>
            <p:cNvSpPr>
              <a:spLocks noChangeShapeType="1"/>
            </p:cNvSpPr>
            <p:nvPr/>
          </p:nvSpPr>
          <p:spPr bwMode="auto">
            <a:xfrm flipV="1">
              <a:off x="1767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223"/>
            <p:cNvSpPr>
              <a:spLocks noChangeShapeType="1"/>
            </p:cNvSpPr>
            <p:nvPr/>
          </p:nvSpPr>
          <p:spPr bwMode="auto">
            <a:xfrm flipV="1">
              <a:off x="187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224"/>
            <p:cNvSpPr>
              <a:spLocks noChangeShapeType="1"/>
            </p:cNvSpPr>
            <p:nvPr/>
          </p:nvSpPr>
          <p:spPr bwMode="auto">
            <a:xfrm flipV="1">
              <a:off x="210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225"/>
            <p:cNvSpPr>
              <a:spLocks noChangeShapeType="1"/>
            </p:cNvSpPr>
            <p:nvPr/>
          </p:nvSpPr>
          <p:spPr bwMode="auto">
            <a:xfrm flipV="1">
              <a:off x="2213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Line 226"/>
            <p:cNvSpPr>
              <a:spLocks noChangeShapeType="1"/>
            </p:cNvSpPr>
            <p:nvPr/>
          </p:nvSpPr>
          <p:spPr bwMode="auto">
            <a:xfrm flipV="1">
              <a:off x="232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227"/>
            <p:cNvSpPr>
              <a:spLocks noChangeShapeType="1"/>
            </p:cNvSpPr>
            <p:nvPr/>
          </p:nvSpPr>
          <p:spPr bwMode="auto">
            <a:xfrm flipV="1">
              <a:off x="2436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Line 228"/>
            <p:cNvSpPr>
              <a:spLocks noChangeShapeType="1"/>
            </p:cNvSpPr>
            <p:nvPr/>
          </p:nvSpPr>
          <p:spPr bwMode="auto">
            <a:xfrm flipV="1">
              <a:off x="2659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229"/>
            <p:cNvSpPr>
              <a:spLocks noChangeShapeType="1"/>
            </p:cNvSpPr>
            <p:nvPr/>
          </p:nvSpPr>
          <p:spPr bwMode="auto">
            <a:xfrm flipV="1">
              <a:off x="2771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230"/>
            <p:cNvSpPr>
              <a:spLocks noChangeShapeType="1"/>
            </p:cNvSpPr>
            <p:nvPr/>
          </p:nvSpPr>
          <p:spPr bwMode="auto">
            <a:xfrm flipV="1">
              <a:off x="2883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231"/>
            <p:cNvSpPr>
              <a:spLocks noChangeShapeType="1"/>
            </p:cNvSpPr>
            <p:nvPr/>
          </p:nvSpPr>
          <p:spPr bwMode="auto">
            <a:xfrm flipV="1">
              <a:off x="2995" y="3157"/>
              <a:ext cx="1" cy="32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Rectangle 232"/>
            <p:cNvSpPr>
              <a:spLocks noChangeArrowheads="1"/>
            </p:cNvSpPr>
            <p:nvPr/>
          </p:nvSpPr>
          <p:spPr bwMode="auto">
            <a:xfrm>
              <a:off x="769" y="3287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14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21" name="Rectangle 233"/>
            <p:cNvSpPr>
              <a:spLocks noChangeArrowheads="1"/>
            </p:cNvSpPr>
            <p:nvPr/>
          </p:nvSpPr>
          <p:spPr bwMode="auto">
            <a:xfrm>
              <a:off x="1327" y="3287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15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22" name="Rectangle 234"/>
            <p:cNvSpPr>
              <a:spLocks noChangeArrowheads="1"/>
            </p:cNvSpPr>
            <p:nvPr/>
          </p:nvSpPr>
          <p:spPr bwMode="auto">
            <a:xfrm>
              <a:off x="1885" y="3287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16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23" name="Rectangle 235"/>
            <p:cNvSpPr>
              <a:spLocks noChangeArrowheads="1"/>
            </p:cNvSpPr>
            <p:nvPr/>
          </p:nvSpPr>
          <p:spPr bwMode="auto">
            <a:xfrm>
              <a:off x="2443" y="3287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17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24" name="Rectangle 236"/>
            <p:cNvSpPr>
              <a:spLocks noChangeArrowheads="1"/>
            </p:cNvSpPr>
            <p:nvPr/>
          </p:nvSpPr>
          <p:spPr bwMode="auto">
            <a:xfrm>
              <a:off x="3001" y="3287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18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25" name="Line 237"/>
            <p:cNvSpPr>
              <a:spLocks noChangeShapeType="1"/>
            </p:cNvSpPr>
            <p:nvPr/>
          </p:nvSpPr>
          <p:spPr bwMode="auto">
            <a:xfrm>
              <a:off x="875" y="877"/>
              <a:ext cx="2231" cy="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Line 238"/>
            <p:cNvSpPr>
              <a:spLocks noChangeShapeType="1"/>
            </p:cNvSpPr>
            <p:nvPr/>
          </p:nvSpPr>
          <p:spPr bwMode="auto">
            <a:xfrm>
              <a:off x="1433" y="878"/>
              <a:ext cx="1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Line 239"/>
            <p:cNvSpPr>
              <a:spLocks noChangeShapeType="1"/>
            </p:cNvSpPr>
            <p:nvPr/>
          </p:nvSpPr>
          <p:spPr bwMode="auto">
            <a:xfrm>
              <a:off x="1991" y="878"/>
              <a:ext cx="0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240"/>
            <p:cNvSpPr>
              <a:spLocks noChangeShapeType="1"/>
            </p:cNvSpPr>
            <p:nvPr/>
          </p:nvSpPr>
          <p:spPr bwMode="auto">
            <a:xfrm>
              <a:off x="2547" y="878"/>
              <a:ext cx="1" cy="45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241"/>
            <p:cNvSpPr>
              <a:spLocks noChangeShapeType="1"/>
            </p:cNvSpPr>
            <p:nvPr/>
          </p:nvSpPr>
          <p:spPr bwMode="auto">
            <a:xfrm>
              <a:off x="986" y="877"/>
              <a:ext cx="0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Line 242"/>
            <p:cNvSpPr>
              <a:spLocks noChangeShapeType="1"/>
            </p:cNvSpPr>
            <p:nvPr/>
          </p:nvSpPr>
          <p:spPr bwMode="auto">
            <a:xfrm>
              <a:off x="1097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Line 243"/>
            <p:cNvSpPr>
              <a:spLocks noChangeShapeType="1"/>
            </p:cNvSpPr>
            <p:nvPr/>
          </p:nvSpPr>
          <p:spPr bwMode="auto">
            <a:xfrm>
              <a:off x="120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Line 244"/>
            <p:cNvSpPr>
              <a:spLocks noChangeShapeType="1"/>
            </p:cNvSpPr>
            <p:nvPr/>
          </p:nvSpPr>
          <p:spPr bwMode="auto">
            <a:xfrm>
              <a:off x="132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Line 245"/>
            <p:cNvSpPr>
              <a:spLocks noChangeShapeType="1"/>
            </p:cNvSpPr>
            <p:nvPr/>
          </p:nvSpPr>
          <p:spPr bwMode="auto">
            <a:xfrm>
              <a:off x="1544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Line 246"/>
            <p:cNvSpPr>
              <a:spLocks noChangeShapeType="1"/>
            </p:cNvSpPr>
            <p:nvPr/>
          </p:nvSpPr>
          <p:spPr bwMode="auto">
            <a:xfrm>
              <a:off x="165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Line 247"/>
            <p:cNvSpPr>
              <a:spLocks noChangeShapeType="1"/>
            </p:cNvSpPr>
            <p:nvPr/>
          </p:nvSpPr>
          <p:spPr bwMode="auto">
            <a:xfrm>
              <a:off x="1767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Line 248"/>
            <p:cNvSpPr>
              <a:spLocks noChangeShapeType="1"/>
            </p:cNvSpPr>
            <p:nvPr/>
          </p:nvSpPr>
          <p:spPr bwMode="auto">
            <a:xfrm>
              <a:off x="187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Line 249"/>
            <p:cNvSpPr>
              <a:spLocks noChangeShapeType="1"/>
            </p:cNvSpPr>
            <p:nvPr/>
          </p:nvSpPr>
          <p:spPr bwMode="auto">
            <a:xfrm>
              <a:off x="210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Line 250"/>
            <p:cNvSpPr>
              <a:spLocks noChangeShapeType="1"/>
            </p:cNvSpPr>
            <p:nvPr/>
          </p:nvSpPr>
          <p:spPr bwMode="auto">
            <a:xfrm>
              <a:off x="2213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Line 251"/>
            <p:cNvSpPr>
              <a:spLocks noChangeShapeType="1"/>
            </p:cNvSpPr>
            <p:nvPr/>
          </p:nvSpPr>
          <p:spPr bwMode="auto">
            <a:xfrm>
              <a:off x="232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Line 252"/>
            <p:cNvSpPr>
              <a:spLocks noChangeShapeType="1"/>
            </p:cNvSpPr>
            <p:nvPr/>
          </p:nvSpPr>
          <p:spPr bwMode="auto">
            <a:xfrm>
              <a:off x="2436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Line 253"/>
            <p:cNvSpPr>
              <a:spLocks noChangeShapeType="1"/>
            </p:cNvSpPr>
            <p:nvPr/>
          </p:nvSpPr>
          <p:spPr bwMode="auto">
            <a:xfrm>
              <a:off x="2659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2" name="Line 254"/>
            <p:cNvSpPr>
              <a:spLocks noChangeShapeType="1"/>
            </p:cNvSpPr>
            <p:nvPr/>
          </p:nvSpPr>
          <p:spPr bwMode="auto">
            <a:xfrm>
              <a:off x="2771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Line 255"/>
            <p:cNvSpPr>
              <a:spLocks noChangeShapeType="1"/>
            </p:cNvSpPr>
            <p:nvPr/>
          </p:nvSpPr>
          <p:spPr bwMode="auto">
            <a:xfrm>
              <a:off x="2883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Line 256"/>
            <p:cNvSpPr>
              <a:spLocks noChangeShapeType="1"/>
            </p:cNvSpPr>
            <p:nvPr/>
          </p:nvSpPr>
          <p:spPr bwMode="auto">
            <a:xfrm>
              <a:off x="2995" y="877"/>
              <a:ext cx="1" cy="33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6" name="Group 438"/>
            <p:cNvGrpSpPr>
              <a:grpSpLocks/>
            </p:cNvGrpSpPr>
            <p:nvPr/>
          </p:nvGrpSpPr>
          <p:grpSpPr bwMode="auto">
            <a:xfrm>
              <a:off x="191" y="1605"/>
              <a:ext cx="281" cy="872"/>
              <a:chOff x="305" y="1965"/>
              <a:chExt cx="302" cy="903"/>
            </a:xfrm>
          </p:grpSpPr>
          <p:sp>
            <p:nvSpPr>
              <p:cNvPr id="12365" name="Rectangle 77"/>
              <p:cNvSpPr>
                <a:spLocks noChangeArrowheads="1"/>
              </p:cNvSpPr>
              <p:nvPr/>
            </p:nvSpPr>
            <p:spPr bwMode="auto">
              <a:xfrm rot="-5400000">
                <a:off x="319" y="2624"/>
                <a:ext cx="230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0">
                    <a:solidFill>
                      <a:srgbClr val="000000"/>
                    </a:solidFill>
                    <a:latin typeface="Arial" charset="0"/>
                  </a:rPr>
                  <a:t>H*</a:t>
                </a:r>
                <a:endParaRPr lang="en-US" b="0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auto">
              <a:xfrm rot="-5400000">
                <a:off x="272" y="1998"/>
                <a:ext cx="323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0">
                    <a:solidFill>
                      <a:srgbClr val="000000"/>
                    </a:solidFill>
                    <a:latin typeface="Arial" charset="0"/>
                  </a:rPr>
                  <a:t> (T)</a:t>
                </a:r>
                <a:endParaRPr lang="en-US" b="0"/>
              </a:p>
            </p:txBody>
          </p:sp>
          <p:sp>
            <p:nvSpPr>
              <p:cNvPr id="12545" name="Rectangle 257"/>
              <p:cNvSpPr>
                <a:spLocks noChangeArrowheads="1"/>
              </p:cNvSpPr>
              <p:nvPr/>
            </p:nvSpPr>
            <p:spPr bwMode="auto">
              <a:xfrm rot="-5400000">
                <a:off x="319" y="2624"/>
                <a:ext cx="230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0">
                    <a:solidFill>
                      <a:srgbClr val="FFE5E5"/>
                    </a:solidFill>
                    <a:latin typeface="Arial" charset="0"/>
                  </a:rPr>
                  <a:t>H*</a:t>
                </a:r>
                <a:endParaRPr lang="en-US" b="0">
                  <a:solidFill>
                    <a:srgbClr val="FFE5E5"/>
                  </a:solidFill>
                </a:endParaRPr>
              </a:p>
            </p:txBody>
          </p:sp>
          <p:sp>
            <p:nvSpPr>
              <p:cNvPr id="12546" name="Rectangle 258"/>
              <p:cNvSpPr>
                <a:spLocks noChangeArrowheads="1"/>
              </p:cNvSpPr>
              <p:nvPr/>
            </p:nvSpPr>
            <p:spPr bwMode="auto">
              <a:xfrm rot="-5400000">
                <a:off x="289" y="2381"/>
                <a:ext cx="46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0">
                    <a:solidFill>
                      <a:srgbClr val="FFE5E5"/>
                    </a:solidFill>
                    <a:latin typeface="Arial" charset="0"/>
                  </a:rPr>
                  <a:t>Kramer</a:t>
                </a:r>
                <a:endParaRPr lang="en-US" b="0">
                  <a:solidFill>
                    <a:srgbClr val="FFE5E5"/>
                  </a:solidFill>
                </a:endParaRPr>
              </a:p>
            </p:txBody>
          </p:sp>
          <p:sp>
            <p:nvSpPr>
              <p:cNvPr id="12547" name="Rectangle 259"/>
              <p:cNvSpPr>
                <a:spLocks noChangeArrowheads="1"/>
              </p:cNvSpPr>
              <p:nvPr/>
            </p:nvSpPr>
            <p:spPr bwMode="auto">
              <a:xfrm rot="-5400000">
                <a:off x="272" y="1998"/>
                <a:ext cx="323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0">
                    <a:solidFill>
                      <a:srgbClr val="FFE5E5"/>
                    </a:solidFill>
                    <a:latin typeface="Arial" charset="0"/>
                  </a:rPr>
                  <a:t> (T)</a:t>
                </a:r>
                <a:endParaRPr lang="en-US" b="0">
                  <a:solidFill>
                    <a:srgbClr val="FFE5E5"/>
                  </a:solidFill>
                </a:endParaRPr>
              </a:p>
            </p:txBody>
          </p:sp>
        </p:grpSp>
        <p:sp>
          <p:nvSpPr>
            <p:cNvPr id="12548" name="Line 260"/>
            <p:cNvSpPr>
              <a:spLocks noChangeShapeType="1"/>
            </p:cNvSpPr>
            <p:nvPr/>
          </p:nvSpPr>
          <p:spPr bwMode="auto">
            <a:xfrm flipV="1">
              <a:off x="875" y="877"/>
              <a:ext cx="1" cy="231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Line 261"/>
            <p:cNvSpPr>
              <a:spLocks noChangeShapeType="1"/>
            </p:cNvSpPr>
            <p:nvPr/>
          </p:nvSpPr>
          <p:spPr bwMode="auto">
            <a:xfrm>
              <a:off x="876" y="2611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Line 262"/>
            <p:cNvSpPr>
              <a:spLocks noChangeShapeType="1"/>
            </p:cNvSpPr>
            <p:nvPr/>
          </p:nvSpPr>
          <p:spPr bwMode="auto">
            <a:xfrm>
              <a:off x="876" y="2033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Line 263"/>
            <p:cNvSpPr>
              <a:spLocks noChangeShapeType="1"/>
            </p:cNvSpPr>
            <p:nvPr/>
          </p:nvSpPr>
          <p:spPr bwMode="auto">
            <a:xfrm>
              <a:off x="876" y="1455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Line 264"/>
            <p:cNvSpPr>
              <a:spLocks noChangeShapeType="1"/>
            </p:cNvSpPr>
            <p:nvPr/>
          </p:nvSpPr>
          <p:spPr bwMode="auto">
            <a:xfrm>
              <a:off x="875" y="3093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Line 265"/>
            <p:cNvSpPr>
              <a:spLocks noChangeShapeType="1"/>
            </p:cNvSpPr>
            <p:nvPr/>
          </p:nvSpPr>
          <p:spPr bwMode="auto">
            <a:xfrm>
              <a:off x="875" y="2996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Line 266"/>
            <p:cNvSpPr>
              <a:spLocks noChangeShapeType="1"/>
            </p:cNvSpPr>
            <p:nvPr/>
          </p:nvSpPr>
          <p:spPr bwMode="auto">
            <a:xfrm>
              <a:off x="875" y="289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Line 267"/>
            <p:cNvSpPr>
              <a:spLocks noChangeShapeType="1"/>
            </p:cNvSpPr>
            <p:nvPr/>
          </p:nvSpPr>
          <p:spPr bwMode="auto">
            <a:xfrm>
              <a:off x="875" y="2803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Line 268"/>
            <p:cNvSpPr>
              <a:spLocks noChangeShapeType="1"/>
            </p:cNvSpPr>
            <p:nvPr/>
          </p:nvSpPr>
          <p:spPr bwMode="auto">
            <a:xfrm>
              <a:off x="875" y="270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Line 269"/>
            <p:cNvSpPr>
              <a:spLocks noChangeShapeType="1"/>
            </p:cNvSpPr>
            <p:nvPr/>
          </p:nvSpPr>
          <p:spPr bwMode="auto">
            <a:xfrm>
              <a:off x="875" y="251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Line 270"/>
            <p:cNvSpPr>
              <a:spLocks noChangeShapeType="1"/>
            </p:cNvSpPr>
            <p:nvPr/>
          </p:nvSpPr>
          <p:spPr bwMode="auto">
            <a:xfrm>
              <a:off x="875" y="2418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Line 271"/>
            <p:cNvSpPr>
              <a:spLocks noChangeShapeType="1"/>
            </p:cNvSpPr>
            <p:nvPr/>
          </p:nvSpPr>
          <p:spPr bwMode="auto">
            <a:xfrm>
              <a:off x="875" y="232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Line 272"/>
            <p:cNvSpPr>
              <a:spLocks noChangeShapeType="1"/>
            </p:cNvSpPr>
            <p:nvPr/>
          </p:nvSpPr>
          <p:spPr bwMode="auto">
            <a:xfrm>
              <a:off x="875" y="2226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Line 273"/>
            <p:cNvSpPr>
              <a:spLocks noChangeShapeType="1"/>
            </p:cNvSpPr>
            <p:nvPr/>
          </p:nvSpPr>
          <p:spPr bwMode="auto">
            <a:xfrm>
              <a:off x="875" y="212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Line 274"/>
            <p:cNvSpPr>
              <a:spLocks noChangeShapeType="1"/>
            </p:cNvSpPr>
            <p:nvPr/>
          </p:nvSpPr>
          <p:spPr bwMode="auto">
            <a:xfrm>
              <a:off x="875" y="193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Line 275"/>
            <p:cNvSpPr>
              <a:spLocks noChangeShapeType="1"/>
            </p:cNvSpPr>
            <p:nvPr/>
          </p:nvSpPr>
          <p:spPr bwMode="auto">
            <a:xfrm>
              <a:off x="875" y="1841"/>
              <a:ext cx="30" cy="0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Line 276"/>
            <p:cNvSpPr>
              <a:spLocks noChangeShapeType="1"/>
            </p:cNvSpPr>
            <p:nvPr/>
          </p:nvSpPr>
          <p:spPr bwMode="auto">
            <a:xfrm>
              <a:off x="875" y="174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Line 277"/>
            <p:cNvSpPr>
              <a:spLocks noChangeShapeType="1"/>
            </p:cNvSpPr>
            <p:nvPr/>
          </p:nvSpPr>
          <p:spPr bwMode="auto">
            <a:xfrm>
              <a:off x="875" y="164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Line 278"/>
            <p:cNvSpPr>
              <a:spLocks noChangeShapeType="1"/>
            </p:cNvSpPr>
            <p:nvPr/>
          </p:nvSpPr>
          <p:spPr bwMode="auto">
            <a:xfrm>
              <a:off x="875" y="155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Line 279"/>
            <p:cNvSpPr>
              <a:spLocks noChangeShapeType="1"/>
            </p:cNvSpPr>
            <p:nvPr/>
          </p:nvSpPr>
          <p:spPr bwMode="auto">
            <a:xfrm>
              <a:off x="875" y="1359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Line 280"/>
            <p:cNvSpPr>
              <a:spLocks noChangeShapeType="1"/>
            </p:cNvSpPr>
            <p:nvPr/>
          </p:nvSpPr>
          <p:spPr bwMode="auto">
            <a:xfrm>
              <a:off x="875" y="1262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Line 281"/>
            <p:cNvSpPr>
              <a:spLocks noChangeShapeType="1"/>
            </p:cNvSpPr>
            <p:nvPr/>
          </p:nvSpPr>
          <p:spPr bwMode="auto">
            <a:xfrm>
              <a:off x="875" y="1167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Line 282"/>
            <p:cNvSpPr>
              <a:spLocks noChangeShapeType="1"/>
            </p:cNvSpPr>
            <p:nvPr/>
          </p:nvSpPr>
          <p:spPr bwMode="auto">
            <a:xfrm>
              <a:off x="875" y="1070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Line 283"/>
            <p:cNvSpPr>
              <a:spLocks noChangeShapeType="1"/>
            </p:cNvSpPr>
            <p:nvPr/>
          </p:nvSpPr>
          <p:spPr bwMode="auto">
            <a:xfrm>
              <a:off x="875" y="974"/>
              <a:ext cx="30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Rectangle 284"/>
            <p:cNvSpPr>
              <a:spLocks noChangeArrowheads="1"/>
            </p:cNvSpPr>
            <p:nvPr/>
          </p:nvSpPr>
          <p:spPr bwMode="auto">
            <a:xfrm>
              <a:off x="675" y="3080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6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73" name="Rectangle 285"/>
            <p:cNvSpPr>
              <a:spLocks noChangeArrowheads="1"/>
            </p:cNvSpPr>
            <p:nvPr/>
          </p:nvSpPr>
          <p:spPr bwMode="auto">
            <a:xfrm>
              <a:off x="571" y="2503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12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74" name="Rectangle 286"/>
            <p:cNvSpPr>
              <a:spLocks noChangeArrowheads="1"/>
            </p:cNvSpPr>
            <p:nvPr/>
          </p:nvSpPr>
          <p:spPr bwMode="auto">
            <a:xfrm>
              <a:off x="571" y="1924"/>
              <a:ext cx="22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18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75" name="Rectangle 287"/>
            <p:cNvSpPr>
              <a:spLocks noChangeArrowheads="1"/>
            </p:cNvSpPr>
            <p:nvPr/>
          </p:nvSpPr>
          <p:spPr bwMode="auto">
            <a:xfrm>
              <a:off x="571" y="1346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24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76" name="Rectangle 288"/>
            <p:cNvSpPr>
              <a:spLocks noChangeArrowheads="1"/>
            </p:cNvSpPr>
            <p:nvPr/>
          </p:nvSpPr>
          <p:spPr bwMode="auto">
            <a:xfrm>
              <a:off x="571" y="768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0">
                  <a:solidFill>
                    <a:srgbClr val="FFE5E5"/>
                  </a:solidFill>
                  <a:latin typeface="Arial" charset="0"/>
                </a:rPr>
                <a:t>30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577" name="Line 289"/>
            <p:cNvSpPr>
              <a:spLocks noChangeShapeType="1"/>
            </p:cNvSpPr>
            <p:nvPr/>
          </p:nvSpPr>
          <p:spPr bwMode="auto">
            <a:xfrm flipV="1">
              <a:off x="3106" y="877"/>
              <a:ext cx="1" cy="231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Line 290"/>
            <p:cNvSpPr>
              <a:spLocks noChangeShapeType="1"/>
            </p:cNvSpPr>
            <p:nvPr/>
          </p:nvSpPr>
          <p:spPr bwMode="auto">
            <a:xfrm flipH="1">
              <a:off x="3062" y="2611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Line 291"/>
            <p:cNvSpPr>
              <a:spLocks noChangeShapeType="1"/>
            </p:cNvSpPr>
            <p:nvPr/>
          </p:nvSpPr>
          <p:spPr bwMode="auto">
            <a:xfrm flipH="1">
              <a:off x="3062" y="2033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Line 292"/>
            <p:cNvSpPr>
              <a:spLocks noChangeShapeType="1"/>
            </p:cNvSpPr>
            <p:nvPr/>
          </p:nvSpPr>
          <p:spPr bwMode="auto">
            <a:xfrm flipH="1">
              <a:off x="3062" y="1455"/>
              <a:ext cx="43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1" name="Line 293"/>
            <p:cNvSpPr>
              <a:spLocks noChangeShapeType="1"/>
            </p:cNvSpPr>
            <p:nvPr/>
          </p:nvSpPr>
          <p:spPr bwMode="auto">
            <a:xfrm flipH="1">
              <a:off x="3075" y="3093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Line 294"/>
            <p:cNvSpPr>
              <a:spLocks noChangeShapeType="1"/>
            </p:cNvSpPr>
            <p:nvPr/>
          </p:nvSpPr>
          <p:spPr bwMode="auto">
            <a:xfrm flipH="1">
              <a:off x="3075" y="2996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 flipH="1">
              <a:off x="3075" y="289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Line 296"/>
            <p:cNvSpPr>
              <a:spLocks noChangeShapeType="1"/>
            </p:cNvSpPr>
            <p:nvPr/>
          </p:nvSpPr>
          <p:spPr bwMode="auto">
            <a:xfrm flipH="1">
              <a:off x="3075" y="2803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Line 297"/>
            <p:cNvSpPr>
              <a:spLocks noChangeShapeType="1"/>
            </p:cNvSpPr>
            <p:nvPr/>
          </p:nvSpPr>
          <p:spPr bwMode="auto">
            <a:xfrm flipH="1">
              <a:off x="3075" y="270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Line 298"/>
            <p:cNvSpPr>
              <a:spLocks noChangeShapeType="1"/>
            </p:cNvSpPr>
            <p:nvPr/>
          </p:nvSpPr>
          <p:spPr bwMode="auto">
            <a:xfrm flipH="1">
              <a:off x="3075" y="251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Line 299"/>
            <p:cNvSpPr>
              <a:spLocks noChangeShapeType="1"/>
            </p:cNvSpPr>
            <p:nvPr/>
          </p:nvSpPr>
          <p:spPr bwMode="auto">
            <a:xfrm flipH="1">
              <a:off x="3075" y="2418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Line 300"/>
            <p:cNvSpPr>
              <a:spLocks noChangeShapeType="1"/>
            </p:cNvSpPr>
            <p:nvPr/>
          </p:nvSpPr>
          <p:spPr bwMode="auto">
            <a:xfrm flipH="1">
              <a:off x="3075" y="232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Line 301"/>
            <p:cNvSpPr>
              <a:spLocks noChangeShapeType="1"/>
            </p:cNvSpPr>
            <p:nvPr/>
          </p:nvSpPr>
          <p:spPr bwMode="auto">
            <a:xfrm flipH="1">
              <a:off x="3075" y="2226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Line 302"/>
            <p:cNvSpPr>
              <a:spLocks noChangeShapeType="1"/>
            </p:cNvSpPr>
            <p:nvPr/>
          </p:nvSpPr>
          <p:spPr bwMode="auto">
            <a:xfrm flipH="1">
              <a:off x="3075" y="212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Line 303"/>
            <p:cNvSpPr>
              <a:spLocks noChangeShapeType="1"/>
            </p:cNvSpPr>
            <p:nvPr/>
          </p:nvSpPr>
          <p:spPr bwMode="auto">
            <a:xfrm flipH="1">
              <a:off x="3075" y="193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Line 304"/>
            <p:cNvSpPr>
              <a:spLocks noChangeShapeType="1"/>
            </p:cNvSpPr>
            <p:nvPr/>
          </p:nvSpPr>
          <p:spPr bwMode="auto">
            <a:xfrm flipH="1">
              <a:off x="3075" y="1841"/>
              <a:ext cx="31" cy="0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Line 305"/>
            <p:cNvSpPr>
              <a:spLocks noChangeShapeType="1"/>
            </p:cNvSpPr>
            <p:nvPr/>
          </p:nvSpPr>
          <p:spPr bwMode="auto">
            <a:xfrm flipH="1">
              <a:off x="3075" y="174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Line 306"/>
            <p:cNvSpPr>
              <a:spLocks noChangeShapeType="1"/>
            </p:cNvSpPr>
            <p:nvPr/>
          </p:nvSpPr>
          <p:spPr bwMode="auto">
            <a:xfrm flipH="1">
              <a:off x="3075" y="164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Line 307"/>
            <p:cNvSpPr>
              <a:spLocks noChangeShapeType="1"/>
            </p:cNvSpPr>
            <p:nvPr/>
          </p:nvSpPr>
          <p:spPr bwMode="auto">
            <a:xfrm flipH="1">
              <a:off x="3075" y="155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Line 308"/>
            <p:cNvSpPr>
              <a:spLocks noChangeShapeType="1"/>
            </p:cNvSpPr>
            <p:nvPr/>
          </p:nvSpPr>
          <p:spPr bwMode="auto">
            <a:xfrm flipH="1">
              <a:off x="3075" y="1359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Line 309"/>
            <p:cNvSpPr>
              <a:spLocks noChangeShapeType="1"/>
            </p:cNvSpPr>
            <p:nvPr/>
          </p:nvSpPr>
          <p:spPr bwMode="auto">
            <a:xfrm flipH="1">
              <a:off x="3075" y="1262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Line 310"/>
            <p:cNvSpPr>
              <a:spLocks noChangeShapeType="1"/>
            </p:cNvSpPr>
            <p:nvPr/>
          </p:nvSpPr>
          <p:spPr bwMode="auto">
            <a:xfrm flipH="1">
              <a:off x="3075" y="1167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Line 311"/>
            <p:cNvSpPr>
              <a:spLocks noChangeShapeType="1"/>
            </p:cNvSpPr>
            <p:nvPr/>
          </p:nvSpPr>
          <p:spPr bwMode="auto">
            <a:xfrm flipH="1">
              <a:off x="3075" y="1070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Line 312"/>
            <p:cNvSpPr>
              <a:spLocks noChangeShapeType="1"/>
            </p:cNvSpPr>
            <p:nvPr/>
          </p:nvSpPr>
          <p:spPr bwMode="auto">
            <a:xfrm flipH="1">
              <a:off x="3075" y="974"/>
              <a:ext cx="31" cy="1"/>
            </a:xfrm>
            <a:prstGeom prst="line">
              <a:avLst/>
            </a:prstGeom>
            <a:noFill/>
            <a:ln w="158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Line 313"/>
            <p:cNvSpPr>
              <a:spLocks noChangeShapeType="1"/>
            </p:cNvSpPr>
            <p:nvPr/>
          </p:nvSpPr>
          <p:spPr bwMode="auto">
            <a:xfrm flipV="1">
              <a:off x="877" y="2505"/>
              <a:ext cx="2229" cy="684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Freeform 314"/>
            <p:cNvSpPr>
              <a:spLocks/>
            </p:cNvSpPr>
            <p:nvPr/>
          </p:nvSpPr>
          <p:spPr bwMode="auto">
            <a:xfrm>
              <a:off x="1848" y="2763"/>
              <a:ext cx="61" cy="6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32"/>
                </a:cxn>
                <a:cxn ang="0">
                  <a:pos x="33" y="64"/>
                </a:cxn>
                <a:cxn ang="0">
                  <a:pos x="0" y="32"/>
                </a:cxn>
                <a:cxn ang="0">
                  <a:pos x="33" y="0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Freeform 315"/>
            <p:cNvSpPr>
              <a:spLocks/>
            </p:cNvSpPr>
            <p:nvPr/>
          </p:nvSpPr>
          <p:spPr bwMode="auto">
            <a:xfrm>
              <a:off x="1909" y="2763"/>
              <a:ext cx="52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Freeform 316"/>
            <p:cNvSpPr>
              <a:spLocks/>
            </p:cNvSpPr>
            <p:nvPr/>
          </p:nvSpPr>
          <p:spPr bwMode="auto">
            <a:xfrm>
              <a:off x="1466" y="2950"/>
              <a:ext cx="44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7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7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Freeform 317"/>
            <p:cNvSpPr>
              <a:spLocks/>
            </p:cNvSpPr>
            <p:nvPr/>
          </p:nvSpPr>
          <p:spPr bwMode="auto">
            <a:xfrm>
              <a:off x="1964" y="2769"/>
              <a:ext cx="52" cy="47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28" y="48"/>
                </a:cxn>
              </a:cxnLst>
              <a:rect l="0" t="0" r="r" b="b"/>
              <a:pathLst>
                <a:path w="55" h="48">
                  <a:moveTo>
                    <a:pt x="28" y="4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28" y="48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Rectangle 318"/>
            <p:cNvSpPr>
              <a:spLocks noChangeArrowheads="1"/>
            </p:cNvSpPr>
            <p:nvPr/>
          </p:nvSpPr>
          <p:spPr bwMode="auto">
            <a:xfrm>
              <a:off x="2138" y="2760"/>
              <a:ext cx="39" cy="39"/>
            </a:xfrm>
            <a:prstGeom prst="rect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Freeform 319"/>
            <p:cNvSpPr>
              <a:spLocks/>
            </p:cNvSpPr>
            <p:nvPr/>
          </p:nvSpPr>
          <p:spPr bwMode="auto">
            <a:xfrm>
              <a:off x="2239" y="2724"/>
              <a:ext cx="60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3"/>
                </a:cxn>
                <a:cxn ang="0">
                  <a:pos x="32" y="65"/>
                </a:cxn>
                <a:cxn ang="0">
                  <a:pos x="0" y="33"/>
                </a:cxn>
                <a:cxn ang="0">
                  <a:pos x="32" y="0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Freeform 320"/>
            <p:cNvSpPr>
              <a:spLocks/>
            </p:cNvSpPr>
            <p:nvPr/>
          </p:nvSpPr>
          <p:spPr bwMode="auto">
            <a:xfrm>
              <a:off x="2187" y="2772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Rectangle 324"/>
            <p:cNvSpPr>
              <a:spLocks noChangeArrowheads="1"/>
            </p:cNvSpPr>
            <p:nvPr/>
          </p:nvSpPr>
          <p:spPr bwMode="auto">
            <a:xfrm>
              <a:off x="1581" y="3063"/>
              <a:ext cx="38" cy="40"/>
            </a:xfrm>
            <a:prstGeom prst="rect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Freeform 325"/>
            <p:cNvSpPr>
              <a:spLocks/>
            </p:cNvSpPr>
            <p:nvPr/>
          </p:nvSpPr>
          <p:spPr bwMode="auto">
            <a:xfrm>
              <a:off x="1905" y="2946"/>
              <a:ext cx="59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3"/>
                </a:cxn>
                <a:cxn ang="0">
                  <a:pos x="32" y="65"/>
                </a:cxn>
                <a:cxn ang="0">
                  <a:pos x="0" y="33"/>
                </a:cxn>
                <a:cxn ang="0">
                  <a:pos x="32" y="0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Freeform 326"/>
            <p:cNvSpPr>
              <a:spLocks/>
            </p:cNvSpPr>
            <p:nvPr/>
          </p:nvSpPr>
          <p:spPr bwMode="auto">
            <a:xfrm>
              <a:off x="2493" y="2705"/>
              <a:ext cx="53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Freeform 327"/>
            <p:cNvSpPr>
              <a:spLocks/>
            </p:cNvSpPr>
            <p:nvPr/>
          </p:nvSpPr>
          <p:spPr bwMode="auto">
            <a:xfrm>
              <a:off x="2694" y="2629"/>
              <a:ext cx="43" cy="5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8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8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8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Oval 328"/>
            <p:cNvSpPr>
              <a:spLocks noChangeArrowheads="1"/>
            </p:cNvSpPr>
            <p:nvPr/>
          </p:nvSpPr>
          <p:spPr bwMode="auto">
            <a:xfrm>
              <a:off x="2749" y="2577"/>
              <a:ext cx="42" cy="44"/>
            </a:xfrm>
            <a:prstGeom prst="ellipse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Line 329"/>
            <p:cNvSpPr>
              <a:spLocks noChangeShapeType="1"/>
            </p:cNvSpPr>
            <p:nvPr/>
          </p:nvSpPr>
          <p:spPr bwMode="auto">
            <a:xfrm flipV="1">
              <a:off x="875" y="977"/>
              <a:ext cx="2231" cy="1043"/>
            </a:xfrm>
            <a:prstGeom prst="line">
              <a:avLst/>
            </a:prstGeom>
            <a:noFill/>
            <a:ln w="15875" cap="rnd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Rectangle 330"/>
            <p:cNvSpPr>
              <a:spLocks noChangeArrowheads="1"/>
            </p:cNvSpPr>
            <p:nvPr/>
          </p:nvSpPr>
          <p:spPr bwMode="auto">
            <a:xfrm>
              <a:off x="1189" y="1782"/>
              <a:ext cx="40" cy="39"/>
            </a:xfrm>
            <a:prstGeom prst="rect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331"/>
            <p:cNvSpPr>
              <a:spLocks/>
            </p:cNvSpPr>
            <p:nvPr/>
          </p:nvSpPr>
          <p:spPr bwMode="auto">
            <a:xfrm>
              <a:off x="1848" y="1366"/>
              <a:ext cx="61" cy="6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33"/>
                </a:cxn>
                <a:cxn ang="0">
                  <a:pos x="33" y="65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33"/>
                  </a:lnTo>
                  <a:lnTo>
                    <a:pt x="33" y="65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Freeform 332"/>
            <p:cNvSpPr>
              <a:spLocks/>
            </p:cNvSpPr>
            <p:nvPr/>
          </p:nvSpPr>
          <p:spPr bwMode="auto">
            <a:xfrm>
              <a:off x="1909" y="1357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Freeform 333"/>
            <p:cNvSpPr>
              <a:spLocks/>
            </p:cNvSpPr>
            <p:nvPr/>
          </p:nvSpPr>
          <p:spPr bwMode="auto">
            <a:xfrm>
              <a:off x="1466" y="1785"/>
              <a:ext cx="44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4"/>
                </a:cxn>
                <a:cxn ang="0">
                  <a:pos x="47" y="42"/>
                </a:cxn>
                <a:cxn ang="0">
                  <a:pos x="23" y="57"/>
                </a:cxn>
                <a:cxn ang="0">
                  <a:pos x="0" y="42"/>
                </a:cxn>
                <a:cxn ang="0">
                  <a:pos x="0" y="14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4"/>
                  </a:lnTo>
                  <a:lnTo>
                    <a:pt x="47" y="42"/>
                  </a:lnTo>
                  <a:lnTo>
                    <a:pt x="23" y="57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Oval 334"/>
            <p:cNvSpPr>
              <a:spLocks noChangeArrowheads="1"/>
            </p:cNvSpPr>
            <p:nvPr/>
          </p:nvSpPr>
          <p:spPr bwMode="auto">
            <a:xfrm>
              <a:off x="963" y="1932"/>
              <a:ext cx="42" cy="44"/>
            </a:xfrm>
            <a:prstGeom prst="ellipse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Freeform 335"/>
            <p:cNvSpPr>
              <a:spLocks/>
            </p:cNvSpPr>
            <p:nvPr/>
          </p:nvSpPr>
          <p:spPr bwMode="auto">
            <a:xfrm>
              <a:off x="1964" y="1440"/>
              <a:ext cx="52" cy="46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28" y="48"/>
                </a:cxn>
              </a:cxnLst>
              <a:rect l="0" t="0" r="r" b="b"/>
              <a:pathLst>
                <a:path w="55" h="48">
                  <a:moveTo>
                    <a:pt x="28" y="4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28" y="48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Rectangle 336"/>
            <p:cNvSpPr>
              <a:spLocks noChangeArrowheads="1"/>
            </p:cNvSpPr>
            <p:nvPr/>
          </p:nvSpPr>
          <p:spPr bwMode="auto">
            <a:xfrm>
              <a:off x="2138" y="1377"/>
              <a:ext cx="39" cy="40"/>
            </a:xfrm>
            <a:prstGeom prst="rect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Freeform 337"/>
            <p:cNvSpPr>
              <a:spLocks/>
            </p:cNvSpPr>
            <p:nvPr/>
          </p:nvSpPr>
          <p:spPr bwMode="auto">
            <a:xfrm>
              <a:off x="2239" y="1289"/>
              <a:ext cx="60" cy="6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Freeform 338"/>
            <p:cNvSpPr>
              <a:spLocks/>
            </p:cNvSpPr>
            <p:nvPr/>
          </p:nvSpPr>
          <p:spPr bwMode="auto">
            <a:xfrm>
              <a:off x="2187" y="1444"/>
              <a:ext cx="52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Freeform 339"/>
            <p:cNvSpPr>
              <a:spLocks/>
            </p:cNvSpPr>
            <p:nvPr/>
          </p:nvSpPr>
          <p:spPr bwMode="auto">
            <a:xfrm>
              <a:off x="2303" y="1360"/>
              <a:ext cx="44" cy="5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15"/>
                </a:cxn>
                <a:cxn ang="0">
                  <a:pos x="48" y="43"/>
                </a:cxn>
                <a:cxn ang="0">
                  <a:pos x="24" y="58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4" y="0"/>
                </a:cxn>
              </a:cxnLst>
              <a:rect l="0" t="0" r="r" b="b"/>
              <a:pathLst>
                <a:path w="48" h="58">
                  <a:moveTo>
                    <a:pt x="24" y="0"/>
                  </a:moveTo>
                  <a:lnTo>
                    <a:pt x="48" y="15"/>
                  </a:lnTo>
                  <a:lnTo>
                    <a:pt x="48" y="43"/>
                  </a:lnTo>
                  <a:lnTo>
                    <a:pt x="24" y="58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Rectangle 342"/>
            <p:cNvSpPr>
              <a:spLocks noChangeArrowheads="1"/>
            </p:cNvSpPr>
            <p:nvPr/>
          </p:nvSpPr>
          <p:spPr bwMode="auto">
            <a:xfrm>
              <a:off x="1581" y="1801"/>
              <a:ext cx="38" cy="40"/>
            </a:xfrm>
            <a:prstGeom prst="rect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Freeform 343"/>
            <p:cNvSpPr>
              <a:spLocks/>
            </p:cNvSpPr>
            <p:nvPr/>
          </p:nvSpPr>
          <p:spPr bwMode="auto">
            <a:xfrm>
              <a:off x="1905" y="1626"/>
              <a:ext cx="59" cy="6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Freeform 344"/>
            <p:cNvSpPr>
              <a:spLocks/>
            </p:cNvSpPr>
            <p:nvPr/>
          </p:nvSpPr>
          <p:spPr bwMode="auto">
            <a:xfrm>
              <a:off x="2493" y="1328"/>
              <a:ext cx="53" cy="4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48"/>
                </a:cxn>
                <a:cxn ang="0">
                  <a:pos x="0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56" y="48"/>
                  </a:lnTo>
                  <a:lnTo>
                    <a:pt x="0" y="48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Freeform 345"/>
            <p:cNvSpPr>
              <a:spLocks/>
            </p:cNvSpPr>
            <p:nvPr/>
          </p:nvSpPr>
          <p:spPr bwMode="auto">
            <a:xfrm>
              <a:off x="2694" y="1163"/>
              <a:ext cx="43" cy="5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15"/>
                </a:cxn>
                <a:cxn ang="0">
                  <a:pos x="47" y="43"/>
                </a:cxn>
                <a:cxn ang="0">
                  <a:pos x="23" y="57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23" y="0"/>
                </a:cxn>
              </a:cxnLst>
              <a:rect l="0" t="0" r="r" b="b"/>
              <a:pathLst>
                <a:path w="47" h="57">
                  <a:moveTo>
                    <a:pt x="23" y="0"/>
                  </a:moveTo>
                  <a:lnTo>
                    <a:pt x="47" y="15"/>
                  </a:lnTo>
                  <a:lnTo>
                    <a:pt x="47" y="43"/>
                  </a:lnTo>
                  <a:lnTo>
                    <a:pt x="23" y="57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Oval 346"/>
            <p:cNvSpPr>
              <a:spLocks noChangeArrowheads="1"/>
            </p:cNvSpPr>
            <p:nvPr/>
          </p:nvSpPr>
          <p:spPr bwMode="auto">
            <a:xfrm>
              <a:off x="2749" y="1036"/>
              <a:ext cx="42" cy="44"/>
            </a:xfrm>
            <a:prstGeom prst="ellipse">
              <a:avLst/>
            </a:prstGeom>
            <a:noFill/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Rectangle 347"/>
            <p:cNvSpPr>
              <a:spLocks noChangeArrowheads="1"/>
            </p:cNvSpPr>
            <p:nvPr/>
          </p:nvSpPr>
          <p:spPr bwMode="auto">
            <a:xfrm>
              <a:off x="1042" y="1479"/>
              <a:ext cx="3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CC9900"/>
                  </a:solidFill>
                  <a:latin typeface="Arial" charset="0"/>
                </a:rPr>
                <a:t>4.2 K</a:t>
              </a:r>
              <a:endParaRPr lang="en-US" b="0">
                <a:solidFill>
                  <a:srgbClr val="CC9900"/>
                </a:solidFill>
              </a:endParaRPr>
            </a:p>
          </p:txBody>
        </p:sp>
        <p:sp>
          <p:nvSpPr>
            <p:cNvPr id="12636" name="Rectangle 348"/>
            <p:cNvSpPr>
              <a:spLocks noChangeArrowheads="1"/>
            </p:cNvSpPr>
            <p:nvPr/>
          </p:nvSpPr>
          <p:spPr bwMode="auto">
            <a:xfrm>
              <a:off x="1087" y="2777"/>
              <a:ext cx="34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chemeClr val="accent2"/>
                  </a:solidFill>
                  <a:latin typeface="Arial" charset="0"/>
                </a:rPr>
                <a:t>12 K</a:t>
              </a: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2638" name="Rectangle 350"/>
            <p:cNvSpPr>
              <a:spLocks noChangeArrowheads="1"/>
            </p:cNvSpPr>
            <p:nvPr/>
          </p:nvSpPr>
          <p:spPr bwMode="auto">
            <a:xfrm>
              <a:off x="3207" y="916"/>
              <a:ext cx="1449" cy="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Rectangle 351"/>
            <p:cNvSpPr>
              <a:spLocks noChangeArrowheads="1"/>
            </p:cNvSpPr>
            <p:nvPr/>
          </p:nvSpPr>
          <p:spPr bwMode="auto">
            <a:xfrm>
              <a:off x="3259" y="950"/>
              <a:ext cx="9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4h650°C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0" name="Rectangle 352"/>
            <p:cNvSpPr>
              <a:spLocks noChangeArrowheads="1"/>
            </p:cNvSpPr>
            <p:nvPr/>
          </p:nvSpPr>
          <p:spPr bwMode="auto">
            <a:xfrm>
              <a:off x="3259" y="1078"/>
              <a:ext cx="109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180h650°C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1" name="Rectangle 353"/>
            <p:cNvSpPr>
              <a:spLocks noChangeArrowheads="1"/>
            </p:cNvSpPr>
            <p:nvPr/>
          </p:nvSpPr>
          <p:spPr bwMode="auto">
            <a:xfrm>
              <a:off x="3259" y="1209"/>
              <a:ext cx="9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4h750°C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2" name="Rectangle 354"/>
            <p:cNvSpPr>
              <a:spLocks noChangeArrowheads="1"/>
            </p:cNvSpPr>
            <p:nvPr/>
          </p:nvSpPr>
          <p:spPr bwMode="auto">
            <a:xfrm>
              <a:off x="3259" y="1338"/>
              <a:ext cx="109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256h750°C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3" name="Rectangle 355"/>
            <p:cNvSpPr>
              <a:spLocks noChangeArrowheads="1"/>
            </p:cNvSpPr>
            <p:nvPr/>
          </p:nvSpPr>
          <p:spPr bwMode="auto">
            <a:xfrm>
              <a:off x="3259" y="1468"/>
              <a:ext cx="9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4h650°C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4" name="Rectangle 356"/>
            <p:cNvSpPr>
              <a:spLocks noChangeArrowheads="1"/>
            </p:cNvSpPr>
            <p:nvPr/>
          </p:nvSpPr>
          <p:spPr bwMode="auto">
            <a:xfrm>
              <a:off x="3259" y="1595"/>
              <a:ext cx="10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180h650°C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5" name="Rectangle 357"/>
            <p:cNvSpPr>
              <a:spLocks noChangeArrowheads="1"/>
            </p:cNvSpPr>
            <p:nvPr/>
          </p:nvSpPr>
          <p:spPr bwMode="auto">
            <a:xfrm>
              <a:off x="3259" y="1727"/>
              <a:ext cx="91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4h750°C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6" name="Rectangle 358"/>
            <p:cNvSpPr>
              <a:spLocks noChangeArrowheads="1"/>
            </p:cNvSpPr>
            <p:nvPr/>
          </p:nvSpPr>
          <p:spPr bwMode="auto">
            <a:xfrm>
              <a:off x="3259" y="1854"/>
              <a:ext cx="10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256h750°C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7" name="Rectangle 359"/>
            <p:cNvSpPr>
              <a:spLocks noChangeArrowheads="1"/>
            </p:cNvSpPr>
            <p:nvPr/>
          </p:nvSpPr>
          <p:spPr bwMode="auto">
            <a:xfrm>
              <a:off x="3259" y="1985"/>
              <a:ext cx="14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ORe110, 0.7 mm, 96h/695°C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8" name="Rectangle 360"/>
            <p:cNvSpPr>
              <a:spLocks noChangeArrowheads="1"/>
            </p:cNvSpPr>
            <p:nvPr/>
          </p:nvSpPr>
          <p:spPr bwMode="auto">
            <a:xfrm>
              <a:off x="3259" y="2113"/>
              <a:ext cx="14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ORe110, 1.0 mm, 96h/695°C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49" name="Rectangle 361"/>
            <p:cNvSpPr>
              <a:spLocks noChangeArrowheads="1"/>
            </p:cNvSpPr>
            <p:nvPr/>
          </p:nvSpPr>
          <p:spPr bwMode="auto">
            <a:xfrm>
              <a:off x="3259" y="2244"/>
              <a:ext cx="10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ORe137, 180h675°C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0" name="Rectangle 362"/>
            <p:cNvSpPr>
              <a:spLocks noChangeArrowheads="1"/>
            </p:cNvSpPr>
            <p:nvPr/>
          </p:nvSpPr>
          <p:spPr bwMode="auto">
            <a:xfrm>
              <a:off x="3259" y="2371"/>
              <a:ext cx="10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ORe139, 180h675°C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1" name="Rectangle 363"/>
            <p:cNvSpPr>
              <a:spLocks noChangeArrowheads="1"/>
            </p:cNvSpPr>
            <p:nvPr/>
          </p:nvSpPr>
          <p:spPr bwMode="auto">
            <a:xfrm>
              <a:off x="3259" y="2503"/>
              <a:ext cx="111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4h/675°C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2" name="Rectangle 364"/>
            <p:cNvSpPr>
              <a:spLocks noChangeArrowheads="1"/>
            </p:cNvSpPr>
            <p:nvPr/>
          </p:nvSpPr>
          <p:spPr bwMode="auto">
            <a:xfrm>
              <a:off x="3259" y="2630"/>
              <a:ext cx="1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8h/675°C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3" name="Rectangle 365"/>
            <p:cNvSpPr>
              <a:spLocks noChangeArrowheads="1"/>
            </p:cNvSpPr>
            <p:nvPr/>
          </p:nvSpPr>
          <p:spPr bwMode="auto">
            <a:xfrm>
              <a:off x="3259" y="2761"/>
              <a:ext cx="11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64h/675°C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4" name="Rectangle 366"/>
            <p:cNvSpPr>
              <a:spLocks noChangeArrowheads="1"/>
            </p:cNvSpPr>
            <p:nvPr/>
          </p:nvSpPr>
          <p:spPr bwMode="auto">
            <a:xfrm>
              <a:off x="3259" y="2889"/>
              <a:ext cx="1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PIT,ternary, 64h/800°C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55" name="Rectangle 367"/>
            <p:cNvSpPr>
              <a:spLocks noChangeArrowheads="1"/>
            </p:cNvSpPr>
            <p:nvPr/>
          </p:nvSpPr>
          <p:spPr bwMode="auto">
            <a:xfrm>
              <a:off x="3259" y="3020"/>
              <a:ext cx="1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8h/850°C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grpSp>
          <p:nvGrpSpPr>
            <p:cNvPr id="12673" name="Group 385"/>
            <p:cNvGrpSpPr>
              <a:grpSpLocks/>
            </p:cNvGrpSpPr>
            <p:nvPr/>
          </p:nvGrpSpPr>
          <p:grpSpPr bwMode="auto">
            <a:xfrm>
              <a:off x="3147" y="983"/>
              <a:ext cx="60" cy="2124"/>
              <a:chOff x="3700" y="1070"/>
              <a:chExt cx="64" cy="2200"/>
            </a:xfrm>
          </p:grpSpPr>
          <p:sp>
            <p:nvSpPr>
              <p:cNvPr id="12656" name="Freeform 368"/>
              <p:cNvSpPr>
                <a:spLocks/>
              </p:cNvSpPr>
              <p:nvPr/>
            </p:nvSpPr>
            <p:spPr bwMode="auto">
              <a:xfrm>
                <a:off x="3708" y="1336"/>
                <a:ext cx="52" cy="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44"/>
                  </a:cxn>
                  <a:cxn ang="0">
                    <a:pos x="52" y="44"/>
                  </a:cxn>
                  <a:cxn ang="0">
                    <a:pos x="24" y="0"/>
                  </a:cxn>
                </a:cxnLst>
                <a:rect l="0" t="0" r="r" b="b"/>
                <a:pathLst>
                  <a:path w="52" h="44">
                    <a:moveTo>
                      <a:pt x="24" y="0"/>
                    </a:moveTo>
                    <a:lnTo>
                      <a:pt x="0" y="44"/>
                    </a:lnTo>
                    <a:lnTo>
                      <a:pt x="52" y="4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Freeform 369"/>
              <p:cNvSpPr>
                <a:spLocks/>
              </p:cNvSpPr>
              <p:nvPr/>
            </p:nvSpPr>
            <p:spPr bwMode="auto">
              <a:xfrm>
                <a:off x="3704" y="2004"/>
                <a:ext cx="60" cy="6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8"/>
                  </a:cxn>
                  <a:cxn ang="0">
                    <a:pos x="28" y="60"/>
                  </a:cxn>
                  <a:cxn ang="0">
                    <a:pos x="60" y="28"/>
                  </a:cxn>
                  <a:cxn ang="0">
                    <a:pos x="28" y="0"/>
                  </a:cxn>
                </a:cxnLst>
                <a:rect l="0" t="0" r="r" b="b"/>
                <a:pathLst>
                  <a:path w="60" h="60">
                    <a:moveTo>
                      <a:pt x="28" y="0"/>
                    </a:moveTo>
                    <a:lnTo>
                      <a:pt x="0" y="28"/>
                    </a:lnTo>
                    <a:lnTo>
                      <a:pt x="28" y="60"/>
                    </a:lnTo>
                    <a:lnTo>
                      <a:pt x="6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80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Freeform 370"/>
              <p:cNvSpPr>
                <a:spLocks/>
              </p:cNvSpPr>
              <p:nvPr/>
            </p:nvSpPr>
            <p:spPr bwMode="auto">
              <a:xfrm>
                <a:off x="3704" y="2948"/>
                <a:ext cx="56" cy="4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48"/>
                  </a:cxn>
                  <a:cxn ang="0">
                    <a:pos x="56" y="48"/>
                  </a:cxn>
                  <a:cxn ang="0">
                    <a:pos x="28" y="0"/>
                  </a:cxn>
                </a:cxnLst>
                <a:rect l="0" t="0" r="r" b="b"/>
                <a:pathLst>
                  <a:path w="56" h="48">
                    <a:moveTo>
                      <a:pt x="28" y="0"/>
                    </a:moveTo>
                    <a:lnTo>
                      <a:pt x="0" y="48"/>
                    </a:lnTo>
                    <a:lnTo>
                      <a:pt x="56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9" name="Freeform 371"/>
              <p:cNvSpPr>
                <a:spLocks/>
              </p:cNvSpPr>
              <p:nvPr/>
            </p:nvSpPr>
            <p:spPr bwMode="auto">
              <a:xfrm>
                <a:off x="3704" y="2272"/>
                <a:ext cx="52" cy="6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6"/>
                  </a:cxn>
                  <a:cxn ang="0">
                    <a:pos x="0" y="48"/>
                  </a:cxn>
                  <a:cxn ang="0">
                    <a:pos x="24" y="64"/>
                  </a:cxn>
                  <a:cxn ang="0">
                    <a:pos x="52" y="48"/>
                  </a:cxn>
                  <a:cxn ang="0">
                    <a:pos x="52" y="16"/>
                  </a:cxn>
                  <a:cxn ang="0">
                    <a:pos x="28" y="0"/>
                  </a:cxn>
                </a:cxnLst>
                <a:rect l="0" t="0" r="r" b="b"/>
                <a:pathLst>
                  <a:path w="52" h="64">
                    <a:moveTo>
                      <a:pt x="28" y="0"/>
                    </a:moveTo>
                    <a:lnTo>
                      <a:pt x="0" y="16"/>
                    </a:lnTo>
                    <a:lnTo>
                      <a:pt x="0" y="48"/>
                    </a:lnTo>
                    <a:lnTo>
                      <a:pt x="24" y="64"/>
                    </a:lnTo>
                    <a:lnTo>
                      <a:pt x="52" y="48"/>
                    </a:lnTo>
                    <a:lnTo>
                      <a:pt x="5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3399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Rectangle 372"/>
              <p:cNvSpPr>
                <a:spLocks noChangeArrowheads="1"/>
              </p:cNvSpPr>
              <p:nvPr/>
            </p:nvSpPr>
            <p:spPr bwMode="auto">
              <a:xfrm>
                <a:off x="3714" y="2686"/>
                <a:ext cx="40" cy="40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Freeform 373"/>
              <p:cNvSpPr>
                <a:spLocks/>
              </p:cNvSpPr>
              <p:nvPr/>
            </p:nvSpPr>
            <p:spPr bwMode="auto">
              <a:xfrm>
                <a:off x="3708" y="1744"/>
                <a:ext cx="52" cy="48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24" y="48"/>
                  </a:cxn>
                </a:cxnLst>
                <a:rect l="0" t="0" r="r" b="b"/>
                <a:pathLst>
                  <a:path w="52" h="48">
                    <a:moveTo>
                      <a:pt x="24" y="48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B2B2B2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Freeform 374"/>
              <p:cNvSpPr>
                <a:spLocks/>
              </p:cNvSpPr>
              <p:nvPr/>
            </p:nvSpPr>
            <p:spPr bwMode="auto">
              <a:xfrm>
                <a:off x="3708" y="2548"/>
                <a:ext cx="52" cy="44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24" y="44"/>
                  </a:cxn>
                </a:cxnLst>
                <a:rect l="0" t="0" r="r" b="b"/>
                <a:pathLst>
                  <a:path w="52" h="44">
                    <a:moveTo>
                      <a:pt x="24" y="44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00808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Rectangle 375"/>
              <p:cNvSpPr>
                <a:spLocks noChangeArrowheads="1"/>
              </p:cNvSpPr>
              <p:nvPr/>
            </p:nvSpPr>
            <p:spPr bwMode="auto">
              <a:xfrm>
                <a:off x="3714" y="1878"/>
                <a:ext cx="40" cy="40"/>
              </a:xfrm>
              <a:prstGeom prst="rect">
                <a:avLst/>
              </a:prstGeom>
              <a:solidFill>
                <a:srgbClr val="9933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4" name="Oval 376"/>
              <p:cNvSpPr>
                <a:spLocks noChangeArrowheads="1"/>
              </p:cNvSpPr>
              <p:nvPr/>
            </p:nvSpPr>
            <p:spPr bwMode="auto">
              <a:xfrm>
                <a:off x="3706" y="2410"/>
                <a:ext cx="48" cy="48"/>
              </a:xfrm>
              <a:prstGeom prst="ellipse">
                <a:avLst/>
              </a:prstGeom>
              <a:solidFill>
                <a:srgbClr val="800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Freeform 377"/>
              <p:cNvSpPr>
                <a:spLocks/>
              </p:cNvSpPr>
              <p:nvPr/>
            </p:nvSpPr>
            <p:spPr bwMode="auto">
              <a:xfrm>
                <a:off x="3704" y="1204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8"/>
                  </a:cxn>
                  <a:cxn ang="0">
                    <a:pos x="28" y="56"/>
                  </a:cxn>
                  <a:cxn ang="0">
                    <a:pos x="56" y="28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0" y="28"/>
                    </a:lnTo>
                    <a:lnTo>
                      <a:pt x="28" y="56"/>
                    </a:lnTo>
                    <a:lnTo>
                      <a:pt x="56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Freeform 378"/>
              <p:cNvSpPr>
                <a:spLocks/>
              </p:cNvSpPr>
              <p:nvPr/>
            </p:nvSpPr>
            <p:spPr bwMode="auto">
              <a:xfrm>
                <a:off x="3704" y="3076"/>
                <a:ext cx="56" cy="6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6"/>
                  </a:cxn>
                  <a:cxn ang="0">
                    <a:pos x="0" y="48"/>
                  </a:cxn>
                  <a:cxn ang="0">
                    <a:pos x="28" y="64"/>
                  </a:cxn>
                  <a:cxn ang="0">
                    <a:pos x="56" y="48"/>
                  </a:cxn>
                  <a:cxn ang="0">
                    <a:pos x="56" y="16"/>
                  </a:cxn>
                  <a:cxn ang="0">
                    <a:pos x="28" y="0"/>
                  </a:cxn>
                </a:cxnLst>
                <a:rect l="0" t="0" r="r" b="b"/>
                <a:pathLst>
                  <a:path w="56" h="64">
                    <a:moveTo>
                      <a:pt x="28" y="0"/>
                    </a:moveTo>
                    <a:lnTo>
                      <a:pt x="0" y="16"/>
                    </a:lnTo>
                    <a:lnTo>
                      <a:pt x="0" y="48"/>
                    </a:lnTo>
                    <a:lnTo>
                      <a:pt x="28" y="64"/>
                    </a:lnTo>
                    <a:lnTo>
                      <a:pt x="56" y="48"/>
                    </a:lnTo>
                    <a:lnTo>
                      <a:pt x="56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Freeform 379"/>
              <p:cNvSpPr>
                <a:spLocks/>
              </p:cNvSpPr>
              <p:nvPr/>
            </p:nvSpPr>
            <p:spPr bwMode="auto">
              <a:xfrm>
                <a:off x="3704" y="1468"/>
                <a:ext cx="56" cy="6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6"/>
                  </a:cxn>
                  <a:cxn ang="0">
                    <a:pos x="0" y="44"/>
                  </a:cxn>
                  <a:cxn ang="0">
                    <a:pos x="28" y="60"/>
                  </a:cxn>
                  <a:cxn ang="0">
                    <a:pos x="56" y="44"/>
                  </a:cxn>
                  <a:cxn ang="0">
                    <a:pos x="56" y="16"/>
                  </a:cxn>
                  <a:cxn ang="0">
                    <a:pos x="28" y="0"/>
                  </a:cxn>
                </a:cxnLst>
                <a:rect l="0" t="0" r="r" b="b"/>
                <a:pathLst>
                  <a:path w="56" h="60">
                    <a:moveTo>
                      <a:pt x="28" y="0"/>
                    </a:moveTo>
                    <a:lnTo>
                      <a:pt x="0" y="16"/>
                    </a:lnTo>
                    <a:lnTo>
                      <a:pt x="0" y="44"/>
                    </a:lnTo>
                    <a:lnTo>
                      <a:pt x="28" y="60"/>
                    </a:lnTo>
                    <a:lnTo>
                      <a:pt x="56" y="44"/>
                    </a:lnTo>
                    <a:lnTo>
                      <a:pt x="56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00FF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Rectangle 380"/>
              <p:cNvSpPr>
                <a:spLocks noChangeArrowheads="1"/>
              </p:cNvSpPr>
              <p:nvPr/>
            </p:nvSpPr>
            <p:spPr bwMode="auto">
              <a:xfrm>
                <a:off x="3710" y="1070"/>
                <a:ext cx="40" cy="40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9" name="Oval 381"/>
              <p:cNvSpPr>
                <a:spLocks noChangeArrowheads="1"/>
              </p:cNvSpPr>
              <p:nvPr/>
            </p:nvSpPr>
            <p:spPr bwMode="auto">
              <a:xfrm>
                <a:off x="3706" y="1610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Freeform 382"/>
              <p:cNvSpPr>
                <a:spLocks/>
              </p:cNvSpPr>
              <p:nvPr/>
            </p:nvSpPr>
            <p:spPr bwMode="auto">
              <a:xfrm>
                <a:off x="3708" y="2140"/>
                <a:ext cx="52" cy="4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44"/>
                  </a:cxn>
                  <a:cxn ang="0">
                    <a:pos x="52" y="44"/>
                  </a:cxn>
                  <a:cxn ang="0">
                    <a:pos x="28" y="0"/>
                  </a:cxn>
                </a:cxnLst>
                <a:rect l="0" t="0" r="r" b="b"/>
                <a:pathLst>
                  <a:path w="52" h="44">
                    <a:moveTo>
                      <a:pt x="28" y="0"/>
                    </a:moveTo>
                    <a:lnTo>
                      <a:pt x="0" y="44"/>
                    </a:lnTo>
                    <a:lnTo>
                      <a:pt x="52" y="4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Oval 383"/>
              <p:cNvSpPr>
                <a:spLocks noChangeArrowheads="1"/>
              </p:cNvSpPr>
              <p:nvPr/>
            </p:nvSpPr>
            <p:spPr bwMode="auto">
              <a:xfrm>
                <a:off x="3710" y="322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Freeform 384"/>
              <p:cNvSpPr>
                <a:spLocks/>
              </p:cNvSpPr>
              <p:nvPr/>
            </p:nvSpPr>
            <p:spPr bwMode="auto">
              <a:xfrm>
                <a:off x="3700" y="2812"/>
                <a:ext cx="60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8"/>
                  </a:cxn>
                  <a:cxn ang="0">
                    <a:pos x="28" y="56"/>
                  </a:cxn>
                  <a:cxn ang="0">
                    <a:pos x="60" y="28"/>
                  </a:cxn>
                  <a:cxn ang="0">
                    <a:pos x="28" y="0"/>
                  </a:cxn>
                </a:cxnLst>
                <a:rect l="0" t="0" r="r" b="b"/>
                <a:pathLst>
                  <a:path w="60" h="56">
                    <a:moveTo>
                      <a:pt x="28" y="0"/>
                    </a:moveTo>
                    <a:lnTo>
                      <a:pt x="0" y="28"/>
                    </a:lnTo>
                    <a:lnTo>
                      <a:pt x="28" y="56"/>
                    </a:lnTo>
                    <a:lnTo>
                      <a:pt x="6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207" y="916"/>
              <a:ext cx="1449" cy="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Rectangle 387"/>
            <p:cNvSpPr>
              <a:spLocks noChangeArrowheads="1"/>
            </p:cNvSpPr>
            <p:nvPr/>
          </p:nvSpPr>
          <p:spPr bwMode="auto">
            <a:xfrm>
              <a:off x="3259" y="950"/>
              <a:ext cx="9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4h650°C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76" name="Rectangle 388"/>
            <p:cNvSpPr>
              <a:spLocks noChangeArrowheads="1"/>
            </p:cNvSpPr>
            <p:nvPr/>
          </p:nvSpPr>
          <p:spPr bwMode="auto">
            <a:xfrm>
              <a:off x="3259" y="1078"/>
              <a:ext cx="109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180h650°C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77" name="Rectangle 389"/>
            <p:cNvSpPr>
              <a:spLocks noChangeArrowheads="1"/>
            </p:cNvSpPr>
            <p:nvPr/>
          </p:nvSpPr>
          <p:spPr bwMode="auto">
            <a:xfrm>
              <a:off x="3259" y="1209"/>
              <a:ext cx="9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4h750°C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78" name="Rectangle 390"/>
            <p:cNvSpPr>
              <a:spLocks noChangeArrowheads="1"/>
            </p:cNvSpPr>
            <p:nvPr/>
          </p:nvSpPr>
          <p:spPr bwMode="auto">
            <a:xfrm>
              <a:off x="3259" y="1338"/>
              <a:ext cx="109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CRe1912, 256h750°C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79" name="Rectangle 391"/>
            <p:cNvSpPr>
              <a:spLocks noChangeArrowheads="1"/>
            </p:cNvSpPr>
            <p:nvPr/>
          </p:nvSpPr>
          <p:spPr bwMode="auto">
            <a:xfrm>
              <a:off x="3259" y="1468"/>
              <a:ext cx="9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4h650°C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0" name="Rectangle 392"/>
            <p:cNvSpPr>
              <a:spLocks noChangeArrowheads="1"/>
            </p:cNvSpPr>
            <p:nvPr/>
          </p:nvSpPr>
          <p:spPr bwMode="auto">
            <a:xfrm>
              <a:off x="3259" y="1595"/>
              <a:ext cx="10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180h650°C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1" name="Rectangle 393"/>
            <p:cNvSpPr>
              <a:spLocks noChangeArrowheads="1"/>
            </p:cNvSpPr>
            <p:nvPr/>
          </p:nvSpPr>
          <p:spPr bwMode="auto">
            <a:xfrm>
              <a:off x="3259" y="1727"/>
              <a:ext cx="91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4h750°C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2" name="Rectangle 394"/>
            <p:cNvSpPr>
              <a:spLocks noChangeArrowheads="1"/>
            </p:cNvSpPr>
            <p:nvPr/>
          </p:nvSpPr>
          <p:spPr bwMode="auto">
            <a:xfrm>
              <a:off x="3259" y="1854"/>
              <a:ext cx="10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ORe102, 256h750°C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3" name="Rectangle 395"/>
            <p:cNvSpPr>
              <a:spLocks noChangeArrowheads="1"/>
            </p:cNvSpPr>
            <p:nvPr/>
          </p:nvSpPr>
          <p:spPr bwMode="auto">
            <a:xfrm>
              <a:off x="3259" y="1985"/>
              <a:ext cx="14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ORe110, 0.7 mm, 96h/695°C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4" name="Rectangle 396"/>
            <p:cNvSpPr>
              <a:spLocks noChangeArrowheads="1"/>
            </p:cNvSpPr>
            <p:nvPr/>
          </p:nvSpPr>
          <p:spPr bwMode="auto">
            <a:xfrm>
              <a:off x="3259" y="2113"/>
              <a:ext cx="14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ORe110, 1.0 mm, 96h/695°C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5" name="Rectangle 397"/>
            <p:cNvSpPr>
              <a:spLocks noChangeArrowheads="1"/>
            </p:cNvSpPr>
            <p:nvPr/>
          </p:nvSpPr>
          <p:spPr bwMode="auto">
            <a:xfrm>
              <a:off x="3259" y="2244"/>
              <a:ext cx="10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ORe137, 180h675°C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6" name="Rectangle 398"/>
            <p:cNvSpPr>
              <a:spLocks noChangeArrowheads="1"/>
            </p:cNvSpPr>
            <p:nvPr/>
          </p:nvSpPr>
          <p:spPr bwMode="auto">
            <a:xfrm>
              <a:off x="3259" y="2371"/>
              <a:ext cx="103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ORe139, 180h675°C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7" name="Rectangle 399"/>
            <p:cNvSpPr>
              <a:spLocks noChangeArrowheads="1"/>
            </p:cNvSpPr>
            <p:nvPr/>
          </p:nvSpPr>
          <p:spPr bwMode="auto">
            <a:xfrm>
              <a:off x="3259" y="2503"/>
              <a:ext cx="111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4h/675°C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8" name="Rectangle 400"/>
            <p:cNvSpPr>
              <a:spLocks noChangeArrowheads="1"/>
            </p:cNvSpPr>
            <p:nvPr/>
          </p:nvSpPr>
          <p:spPr bwMode="auto">
            <a:xfrm>
              <a:off x="3259" y="2630"/>
              <a:ext cx="1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8h/675°C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89" name="Rectangle 401"/>
            <p:cNvSpPr>
              <a:spLocks noChangeArrowheads="1"/>
            </p:cNvSpPr>
            <p:nvPr/>
          </p:nvSpPr>
          <p:spPr bwMode="auto">
            <a:xfrm>
              <a:off x="3259" y="2761"/>
              <a:ext cx="117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64h/675°C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90" name="Rectangle 402"/>
            <p:cNvSpPr>
              <a:spLocks noChangeArrowheads="1"/>
            </p:cNvSpPr>
            <p:nvPr/>
          </p:nvSpPr>
          <p:spPr bwMode="auto">
            <a:xfrm>
              <a:off x="3259" y="2889"/>
              <a:ext cx="1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PIT,ternary, 64h/800°C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91" name="Rectangle 403"/>
            <p:cNvSpPr>
              <a:spLocks noChangeArrowheads="1"/>
            </p:cNvSpPr>
            <p:nvPr/>
          </p:nvSpPr>
          <p:spPr bwMode="auto">
            <a:xfrm>
              <a:off x="3259" y="3020"/>
              <a:ext cx="1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FFE5E5"/>
                  </a:solidFill>
                  <a:latin typeface="Arial" charset="0"/>
                </a:rPr>
                <a:t>PIT, ternary, 8h/850°C</a:t>
              </a:r>
              <a:endParaRPr lang="en-US" b="0">
                <a:solidFill>
                  <a:srgbClr val="FFE5E5"/>
                </a:solidFill>
              </a:endParaRPr>
            </a:p>
          </p:txBody>
        </p:sp>
        <p:sp>
          <p:nvSpPr>
            <p:cNvPr id="12692" name="Freeform 404"/>
            <p:cNvSpPr>
              <a:spLocks/>
            </p:cNvSpPr>
            <p:nvPr/>
          </p:nvSpPr>
          <p:spPr bwMode="auto">
            <a:xfrm>
              <a:off x="3155" y="1240"/>
              <a:ext cx="48" cy="4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4"/>
                </a:cxn>
                <a:cxn ang="0">
                  <a:pos x="52" y="44"/>
                </a:cxn>
                <a:cxn ang="0">
                  <a:pos x="24" y="0"/>
                </a:cxn>
              </a:cxnLst>
              <a:rect l="0" t="0" r="r" b="b"/>
              <a:pathLst>
                <a:path w="52" h="44">
                  <a:moveTo>
                    <a:pt x="24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3" name="Freeform 405"/>
            <p:cNvSpPr>
              <a:spLocks/>
            </p:cNvSpPr>
            <p:nvPr/>
          </p:nvSpPr>
          <p:spPr bwMode="auto">
            <a:xfrm>
              <a:off x="3151" y="1885"/>
              <a:ext cx="56" cy="5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60"/>
                </a:cxn>
                <a:cxn ang="0">
                  <a:pos x="60" y="28"/>
                </a:cxn>
                <a:cxn ang="0">
                  <a:pos x="28" y="0"/>
                </a:cxn>
              </a:cxnLst>
              <a:rect l="0" t="0" r="r" b="b"/>
              <a:pathLst>
                <a:path w="60" h="60">
                  <a:moveTo>
                    <a:pt x="28" y="0"/>
                  </a:moveTo>
                  <a:lnTo>
                    <a:pt x="0" y="28"/>
                  </a:lnTo>
                  <a:lnTo>
                    <a:pt x="28" y="60"/>
                  </a:lnTo>
                  <a:lnTo>
                    <a:pt x="6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4" name="Freeform 406"/>
            <p:cNvSpPr>
              <a:spLocks/>
            </p:cNvSpPr>
            <p:nvPr/>
          </p:nvSpPr>
          <p:spPr bwMode="auto">
            <a:xfrm>
              <a:off x="3151" y="2796"/>
              <a:ext cx="52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48"/>
                </a:cxn>
                <a:cxn ang="0">
                  <a:pos x="56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5" name="Freeform 407"/>
            <p:cNvSpPr>
              <a:spLocks/>
            </p:cNvSpPr>
            <p:nvPr/>
          </p:nvSpPr>
          <p:spPr bwMode="auto">
            <a:xfrm>
              <a:off x="3151" y="2144"/>
              <a:ext cx="48" cy="6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8"/>
                </a:cxn>
                <a:cxn ang="0">
                  <a:pos x="24" y="64"/>
                </a:cxn>
                <a:cxn ang="0">
                  <a:pos x="52" y="48"/>
                </a:cxn>
                <a:cxn ang="0">
                  <a:pos x="52" y="16"/>
                </a:cxn>
                <a:cxn ang="0">
                  <a:pos x="28" y="0"/>
                </a:cxn>
              </a:cxnLst>
              <a:rect l="0" t="0" r="r" b="b"/>
              <a:pathLst>
                <a:path w="52" h="64">
                  <a:moveTo>
                    <a:pt x="28" y="0"/>
                  </a:moveTo>
                  <a:lnTo>
                    <a:pt x="0" y="16"/>
                  </a:lnTo>
                  <a:lnTo>
                    <a:pt x="0" y="48"/>
                  </a:lnTo>
                  <a:lnTo>
                    <a:pt x="24" y="64"/>
                  </a:lnTo>
                  <a:lnTo>
                    <a:pt x="52" y="48"/>
                  </a:lnTo>
                  <a:lnTo>
                    <a:pt x="5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3339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6" name="Rectangle 408"/>
            <p:cNvSpPr>
              <a:spLocks noChangeArrowheads="1"/>
            </p:cNvSpPr>
            <p:nvPr/>
          </p:nvSpPr>
          <p:spPr bwMode="auto">
            <a:xfrm>
              <a:off x="3160" y="2543"/>
              <a:ext cx="38" cy="39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7" name="Freeform 409"/>
            <p:cNvSpPr>
              <a:spLocks/>
            </p:cNvSpPr>
            <p:nvPr/>
          </p:nvSpPr>
          <p:spPr bwMode="auto">
            <a:xfrm>
              <a:off x="3155" y="1634"/>
              <a:ext cx="48" cy="46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24" y="48"/>
                </a:cxn>
              </a:cxnLst>
              <a:rect l="0" t="0" r="r" b="b"/>
              <a:pathLst>
                <a:path w="52" h="48">
                  <a:moveTo>
                    <a:pt x="24" y="48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B2B2B2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8" name="Freeform 410"/>
            <p:cNvSpPr>
              <a:spLocks/>
            </p:cNvSpPr>
            <p:nvPr/>
          </p:nvSpPr>
          <p:spPr bwMode="auto">
            <a:xfrm>
              <a:off x="3155" y="2410"/>
              <a:ext cx="48" cy="43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24" y="44"/>
                </a:cxn>
              </a:cxnLst>
              <a:rect l="0" t="0" r="r" b="b"/>
              <a:pathLst>
                <a:path w="52" h="44">
                  <a:moveTo>
                    <a:pt x="24" y="4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00808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" name="Rectangle 411"/>
            <p:cNvSpPr>
              <a:spLocks noChangeArrowheads="1"/>
            </p:cNvSpPr>
            <p:nvPr/>
          </p:nvSpPr>
          <p:spPr bwMode="auto">
            <a:xfrm>
              <a:off x="3160" y="1763"/>
              <a:ext cx="38" cy="39"/>
            </a:xfrm>
            <a:prstGeom prst="rect">
              <a:avLst/>
            </a:prstGeom>
            <a:solidFill>
              <a:srgbClr val="9933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" name="Oval 412"/>
            <p:cNvSpPr>
              <a:spLocks noChangeArrowheads="1"/>
            </p:cNvSpPr>
            <p:nvPr/>
          </p:nvSpPr>
          <p:spPr bwMode="auto">
            <a:xfrm>
              <a:off x="3153" y="2277"/>
              <a:ext cx="45" cy="46"/>
            </a:xfrm>
            <a:prstGeom prst="ellipse">
              <a:avLst/>
            </a:prstGeom>
            <a:solidFill>
              <a:srgbClr val="800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" name="Freeform 413"/>
            <p:cNvSpPr>
              <a:spLocks/>
            </p:cNvSpPr>
            <p:nvPr/>
          </p:nvSpPr>
          <p:spPr bwMode="auto">
            <a:xfrm>
              <a:off x="3151" y="1113"/>
              <a:ext cx="52" cy="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56" y="28"/>
                </a:cxn>
                <a:cxn ang="0">
                  <a:pos x="28" y="0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0" y="28"/>
                  </a:lnTo>
                  <a:lnTo>
                    <a:pt x="28" y="56"/>
                  </a:lnTo>
                  <a:lnTo>
                    <a:pt x="56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" name="Freeform 414"/>
            <p:cNvSpPr>
              <a:spLocks/>
            </p:cNvSpPr>
            <p:nvPr/>
          </p:nvSpPr>
          <p:spPr bwMode="auto">
            <a:xfrm>
              <a:off x="3151" y="2920"/>
              <a:ext cx="52" cy="6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8"/>
                </a:cxn>
                <a:cxn ang="0">
                  <a:pos x="28" y="64"/>
                </a:cxn>
                <a:cxn ang="0">
                  <a:pos x="56" y="48"/>
                </a:cxn>
                <a:cxn ang="0">
                  <a:pos x="56" y="16"/>
                </a:cxn>
                <a:cxn ang="0">
                  <a:pos x="28" y="0"/>
                </a:cxn>
              </a:cxnLst>
              <a:rect l="0" t="0" r="r" b="b"/>
              <a:pathLst>
                <a:path w="56" h="64">
                  <a:moveTo>
                    <a:pt x="28" y="0"/>
                  </a:moveTo>
                  <a:lnTo>
                    <a:pt x="0" y="16"/>
                  </a:lnTo>
                  <a:lnTo>
                    <a:pt x="0" y="48"/>
                  </a:lnTo>
                  <a:lnTo>
                    <a:pt x="28" y="64"/>
                  </a:lnTo>
                  <a:lnTo>
                    <a:pt x="56" y="48"/>
                  </a:lnTo>
                  <a:lnTo>
                    <a:pt x="56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" name="Freeform 415"/>
            <p:cNvSpPr>
              <a:spLocks/>
            </p:cNvSpPr>
            <p:nvPr/>
          </p:nvSpPr>
          <p:spPr bwMode="auto">
            <a:xfrm>
              <a:off x="3151" y="1367"/>
              <a:ext cx="52" cy="5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4"/>
                </a:cxn>
                <a:cxn ang="0">
                  <a:pos x="28" y="60"/>
                </a:cxn>
                <a:cxn ang="0">
                  <a:pos x="56" y="44"/>
                </a:cxn>
                <a:cxn ang="0">
                  <a:pos x="56" y="16"/>
                </a:cxn>
                <a:cxn ang="0">
                  <a:pos x="28" y="0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lnTo>
                    <a:pt x="0" y="16"/>
                  </a:lnTo>
                  <a:lnTo>
                    <a:pt x="0" y="44"/>
                  </a:lnTo>
                  <a:lnTo>
                    <a:pt x="28" y="60"/>
                  </a:lnTo>
                  <a:lnTo>
                    <a:pt x="56" y="44"/>
                  </a:lnTo>
                  <a:lnTo>
                    <a:pt x="56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FF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" name="Rectangle 416"/>
            <p:cNvSpPr>
              <a:spLocks noChangeArrowheads="1"/>
            </p:cNvSpPr>
            <p:nvPr/>
          </p:nvSpPr>
          <p:spPr bwMode="auto">
            <a:xfrm>
              <a:off x="3157" y="983"/>
              <a:ext cx="37" cy="39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" name="Oval 417"/>
            <p:cNvSpPr>
              <a:spLocks noChangeArrowheads="1"/>
            </p:cNvSpPr>
            <p:nvPr/>
          </p:nvSpPr>
          <p:spPr bwMode="auto">
            <a:xfrm>
              <a:off x="3153" y="1505"/>
              <a:ext cx="45" cy="46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" name="Freeform 418"/>
            <p:cNvSpPr>
              <a:spLocks/>
            </p:cNvSpPr>
            <p:nvPr/>
          </p:nvSpPr>
          <p:spPr bwMode="auto">
            <a:xfrm>
              <a:off x="3155" y="2016"/>
              <a:ext cx="48" cy="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44"/>
                </a:cxn>
                <a:cxn ang="0">
                  <a:pos x="52" y="44"/>
                </a:cxn>
                <a:cxn ang="0">
                  <a:pos x="28" y="0"/>
                </a:cxn>
              </a:cxnLst>
              <a:rect l="0" t="0" r="r" b="b"/>
              <a:pathLst>
                <a:path w="52" h="44">
                  <a:moveTo>
                    <a:pt x="28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08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" name="Oval 419"/>
            <p:cNvSpPr>
              <a:spLocks noChangeArrowheads="1"/>
            </p:cNvSpPr>
            <p:nvPr/>
          </p:nvSpPr>
          <p:spPr bwMode="auto">
            <a:xfrm>
              <a:off x="3157" y="3061"/>
              <a:ext cx="44" cy="46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Freeform 420"/>
            <p:cNvSpPr>
              <a:spLocks/>
            </p:cNvSpPr>
            <p:nvPr/>
          </p:nvSpPr>
          <p:spPr bwMode="auto">
            <a:xfrm>
              <a:off x="3147" y="2665"/>
              <a:ext cx="56" cy="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60" y="28"/>
                </a:cxn>
                <a:cxn ang="0">
                  <a:pos x="28" y="0"/>
                </a:cxn>
              </a:cxnLst>
              <a:rect l="0" t="0" r="r" b="b"/>
              <a:pathLst>
                <a:path w="60" h="56">
                  <a:moveTo>
                    <a:pt x="28" y="0"/>
                  </a:moveTo>
                  <a:lnTo>
                    <a:pt x="0" y="28"/>
                  </a:lnTo>
                  <a:lnTo>
                    <a:pt x="28" y="56"/>
                  </a:lnTo>
                  <a:lnTo>
                    <a:pt x="6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Freeform 421"/>
            <p:cNvSpPr>
              <a:spLocks/>
            </p:cNvSpPr>
            <p:nvPr/>
          </p:nvSpPr>
          <p:spPr bwMode="auto">
            <a:xfrm>
              <a:off x="3155" y="1240"/>
              <a:ext cx="48" cy="4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4"/>
                </a:cxn>
                <a:cxn ang="0">
                  <a:pos x="52" y="44"/>
                </a:cxn>
                <a:cxn ang="0">
                  <a:pos x="24" y="0"/>
                </a:cxn>
              </a:cxnLst>
              <a:rect l="0" t="0" r="r" b="b"/>
              <a:pathLst>
                <a:path w="52" h="44">
                  <a:moveTo>
                    <a:pt x="24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Freeform 422"/>
            <p:cNvSpPr>
              <a:spLocks/>
            </p:cNvSpPr>
            <p:nvPr/>
          </p:nvSpPr>
          <p:spPr bwMode="auto">
            <a:xfrm>
              <a:off x="3151" y="1885"/>
              <a:ext cx="56" cy="5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60"/>
                </a:cxn>
                <a:cxn ang="0">
                  <a:pos x="60" y="28"/>
                </a:cxn>
                <a:cxn ang="0">
                  <a:pos x="28" y="0"/>
                </a:cxn>
              </a:cxnLst>
              <a:rect l="0" t="0" r="r" b="b"/>
              <a:pathLst>
                <a:path w="60" h="60">
                  <a:moveTo>
                    <a:pt x="28" y="0"/>
                  </a:moveTo>
                  <a:lnTo>
                    <a:pt x="0" y="28"/>
                  </a:lnTo>
                  <a:lnTo>
                    <a:pt x="28" y="60"/>
                  </a:lnTo>
                  <a:lnTo>
                    <a:pt x="6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Freeform 423"/>
            <p:cNvSpPr>
              <a:spLocks/>
            </p:cNvSpPr>
            <p:nvPr/>
          </p:nvSpPr>
          <p:spPr bwMode="auto">
            <a:xfrm>
              <a:off x="3151" y="2796"/>
              <a:ext cx="52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48"/>
                </a:cxn>
                <a:cxn ang="0">
                  <a:pos x="56" y="48"/>
                </a:cxn>
                <a:cxn ang="0">
                  <a:pos x="28" y="0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Freeform 424"/>
            <p:cNvSpPr>
              <a:spLocks/>
            </p:cNvSpPr>
            <p:nvPr/>
          </p:nvSpPr>
          <p:spPr bwMode="auto">
            <a:xfrm>
              <a:off x="3151" y="2144"/>
              <a:ext cx="48" cy="6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8"/>
                </a:cxn>
                <a:cxn ang="0">
                  <a:pos x="24" y="64"/>
                </a:cxn>
                <a:cxn ang="0">
                  <a:pos x="52" y="48"/>
                </a:cxn>
                <a:cxn ang="0">
                  <a:pos x="52" y="16"/>
                </a:cxn>
                <a:cxn ang="0">
                  <a:pos x="28" y="0"/>
                </a:cxn>
              </a:cxnLst>
              <a:rect l="0" t="0" r="r" b="b"/>
              <a:pathLst>
                <a:path w="52" h="64">
                  <a:moveTo>
                    <a:pt x="28" y="0"/>
                  </a:moveTo>
                  <a:lnTo>
                    <a:pt x="0" y="16"/>
                  </a:lnTo>
                  <a:lnTo>
                    <a:pt x="0" y="48"/>
                  </a:lnTo>
                  <a:lnTo>
                    <a:pt x="24" y="64"/>
                  </a:lnTo>
                  <a:lnTo>
                    <a:pt x="52" y="48"/>
                  </a:lnTo>
                  <a:lnTo>
                    <a:pt x="5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3339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Rectangle 425"/>
            <p:cNvSpPr>
              <a:spLocks noChangeArrowheads="1"/>
            </p:cNvSpPr>
            <p:nvPr/>
          </p:nvSpPr>
          <p:spPr bwMode="auto">
            <a:xfrm>
              <a:off x="3160" y="2543"/>
              <a:ext cx="38" cy="39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Freeform 426"/>
            <p:cNvSpPr>
              <a:spLocks/>
            </p:cNvSpPr>
            <p:nvPr/>
          </p:nvSpPr>
          <p:spPr bwMode="auto">
            <a:xfrm>
              <a:off x="3155" y="1634"/>
              <a:ext cx="48" cy="46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24" y="48"/>
                </a:cxn>
              </a:cxnLst>
              <a:rect l="0" t="0" r="r" b="b"/>
              <a:pathLst>
                <a:path w="52" h="48">
                  <a:moveTo>
                    <a:pt x="24" y="48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B2B2B2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" name="Freeform 427"/>
            <p:cNvSpPr>
              <a:spLocks/>
            </p:cNvSpPr>
            <p:nvPr/>
          </p:nvSpPr>
          <p:spPr bwMode="auto">
            <a:xfrm>
              <a:off x="3155" y="2410"/>
              <a:ext cx="48" cy="43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24" y="44"/>
                </a:cxn>
              </a:cxnLst>
              <a:rect l="0" t="0" r="r" b="b"/>
              <a:pathLst>
                <a:path w="52" h="44">
                  <a:moveTo>
                    <a:pt x="24" y="4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00808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" name="Rectangle 428"/>
            <p:cNvSpPr>
              <a:spLocks noChangeArrowheads="1"/>
            </p:cNvSpPr>
            <p:nvPr/>
          </p:nvSpPr>
          <p:spPr bwMode="auto">
            <a:xfrm>
              <a:off x="3160" y="1763"/>
              <a:ext cx="38" cy="39"/>
            </a:xfrm>
            <a:prstGeom prst="rect">
              <a:avLst/>
            </a:prstGeom>
            <a:solidFill>
              <a:srgbClr val="9933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" name="Oval 429"/>
            <p:cNvSpPr>
              <a:spLocks noChangeArrowheads="1"/>
            </p:cNvSpPr>
            <p:nvPr/>
          </p:nvSpPr>
          <p:spPr bwMode="auto">
            <a:xfrm>
              <a:off x="3153" y="2277"/>
              <a:ext cx="45" cy="4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" name="Freeform 430"/>
            <p:cNvSpPr>
              <a:spLocks/>
            </p:cNvSpPr>
            <p:nvPr/>
          </p:nvSpPr>
          <p:spPr bwMode="auto">
            <a:xfrm>
              <a:off x="3151" y="1113"/>
              <a:ext cx="52" cy="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56" y="28"/>
                </a:cxn>
                <a:cxn ang="0">
                  <a:pos x="28" y="0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0" y="28"/>
                  </a:lnTo>
                  <a:lnTo>
                    <a:pt x="28" y="56"/>
                  </a:lnTo>
                  <a:lnTo>
                    <a:pt x="56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" name="Freeform 431"/>
            <p:cNvSpPr>
              <a:spLocks/>
            </p:cNvSpPr>
            <p:nvPr/>
          </p:nvSpPr>
          <p:spPr bwMode="auto">
            <a:xfrm>
              <a:off x="3151" y="2920"/>
              <a:ext cx="52" cy="6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8"/>
                </a:cxn>
                <a:cxn ang="0">
                  <a:pos x="28" y="64"/>
                </a:cxn>
                <a:cxn ang="0">
                  <a:pos x="56" y="48"/>
                </a:cxn>
                <a:cxn ang="0">
                  <a:pos x="56" y="16"/>
                </a:cxn>
                <a:cxn ang="0">
                  <a:pos x="28" y="0"/>
                </a:cxn>
              </a:cxnLst>
              <a:rect l="0" t="0" r="r" b="b"/>
              <a:pathLst>
                <a:path w="56" h="64">
                  <a:moveTo>
                    <a:pt x="28" y="0"/>
                  </a:moveTo>
                  <a:lnTo>
                    <a:pt x="0" y="16"/>
                  </a:lnTo>
                  <a:lnTo>
                    <a:pt x="0" y="48"/>
                  </a:lnTo>
                  <a:lnTo>
                    <a:pt x="28" y="64"/>
                  </a:lnTo>
                  <a:lnTo>
                    <a:pt x="56" y="48"/>
                  </a:lnTo>
                  <a:lnTo>
                    <a:pt x="56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" name="Freeform 432"/>
            <p:cNvSpPr>
              <a:spLocks/>
            </p:cNvSpPr>
            <p:nvPr/>
          </p:nvSpPr>
          <p:spPr bwMode="auto">
            <a:xfrm>
              <a:off x="3151" y="1367"/>
              <a:ext cx="52" cy="5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6"/>
                </a:cxn>
                <a:cxn ang="0">
                  <a:pos x="0" y="44"/>
                </a:cxn>
                <a:cxn ang="0">
                  <a:pos x="28" y="60"/>
                </a:cxn>
                <a:cxn ang="0">
                  <a:pos x="56" y="44"/>
                </a:cxn>
                <a:cxn ang="0">
                  <a:pos x="56" y="16"/>
                </a:cxn>
                <a:cxn ang="0">
                  <a:pos x="28" y="0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lnTo>
                    <a:pt x="0" y="16"/>
                  </a:lnTo>
                  <a:lnTo>
                    <a:pt x="0" y="44"/>
                  </a:lnTo>
                  <a:lnTo>
                    <a:pt x="28" y="60"/>
                  </a:lnTo>
                  <a:lnTo>
                    <a:pt x="56" y="44"/>
                  </a:lnTo>
                  <a:lnTo>
                    <a:pt x="56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FF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" name="Rectangle 433"/>
            <p:cNvSpPr>
              <a:spLocks noChangeArrowheads="1"/>
            </p:cNvSpPr>
            <p:nvPr/>
          </p:nvSpPr>
          <p:spPr bwMode="auto">
            <a:xfrm>
              <a:off x="3157" y="983"/>
              <a:ext cx="37" cy="39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" name="Oval 434"/>
            <p:cNvSpPr>
              <a:spLocks noChangeArrowheads="1"/>
            </p:cNvSpPr>
            <p:nvPr/>
          </p:nvSpPr>
          <p:spPr bwMode="auto">
            <a:xfrm>
              <a:off x="3153" y="1505"/>
              <a:ext cx="45" cy="46"/>
            </a:xfrm>
            <a:prstGeom prst="ellipse">
              <a:avLst/>
            </a:prstGeom>
            <a:solidFill>
              <a:srgbClr val="00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" name="Freeform 435"/>
            <p:cNvSpPr>
              <a:spLocks/>
            </p:cNvSpPr>
            <p:nvPr/>
          </p:nvSpPr>
          <p:spPr bwMode="auto">
            <a:xfrm>
              <a:off x="3155" y="2016"/>
              <a:ext cx="48" cy="4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44"/>
                </a:cxn>
                <a:cxn ang="0">
                  <a:pos x="52" y="44"/>
                </a:cxn>
                <a:cxn ang="0">
                  <a:pos x="28" y="0"/>
                </a:cxn>
              </a:cxnLst>
              <a:rect l="0" t="0" r="r" b="b"/>
              <a:pathLst>
                <a:path w="52" h="44">
                  <a:moveTo>
                    <a:pt x="28" y="0"/>
                  </a:moveTo>
                  <a:lnTo>
                    <a:pt x="0" y="44"/>
                  </a:lnTo>
                  <a:lnTo>
                    <a:pt x="52" y="4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08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" name="Oval 436"/>
            <p:cNvSpPr>
              <a:spLocks noChangeArrowheads="1"/>
            </p:cNvSpPr>
            <p:nvPr/>
          </p:nvSpPr>
          <p:spPr bwMode="auto">
            <a:xfrm>
              <a:off x="3157" y="3061"/>
              <a:ext cx="44" cy="46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" name="Freeform 437"/>
            <p:cNvSpPr>
              <a:spLocks/>
            </p:cNvSpPr>
            <p:nvPr/>
          </p:nvSpPr>
          <p:spPr bwMode="auto">
            <a:xfrm>
              <a:off x="3147" y="2665"/>
              <a:ext cx="56" cy="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56"/>
                </a:cxn>
                <a:cxn ang="0">
                  <a:pos x="60" y="28"/>
                </a:cxn>
                <a:cxn ang="0">
                  <a:pos x="28" y="0"/>
                </a:cxn>
              </a:cxnLst>
              <a:rect l="0" t="0" r="r" b="b"/>
              <a:pathLst>
                <a:path w="60" h="56">
                  <a:moveTo>
                    <a:pt x="28" y="0"/>
                  </a:moveTo>
                  <a:lnTo>
                    <a:pt x="0" y="28"/>
                  </a:lnTo>
                  <a:lnTo>
                    <a:pt x="28" y="56"/>
                  </a:lnTo>
                  <a:lnTo>
                    <a:pt x="6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Oval 340"/>
            <p:cNvSpPr>
              <a:spLocks noChangeArrowheads="1"/>
            </p:cNvSpPr>
            <p:nvPr/>
          </p:nvSpPr>
          <p:spPr bwMode="auto">
            <a:xfrm>
              <a:off x="2303" y="1286"/>
              <a:ext cx="41" cy="45"/>
            </a:xfrm>
            <a:prstGeom prst="ellipse">
              <a:avLst/>
            </a:prstGeom>
            <a:solidFill>
              <a:schemeClr val="tx1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Oval 322"/>
            <p:cNvSpPr>
              <a:spLocks noChangeArrowheads="1"/>
            </p:cNvSpPr>
            <p:nvPr/>
          </p:nvSpPr>
          <p:spPr bwMode="auto">
            <a:xfrm>
              <a:off x="2303" y="2703"/>
              <a:ext cx="41" cy="44"/>
            </a:xfrm>
            <a:prstGeom prst="ellipse">
              <a:avLst/>
            </a:prstGeom>
            <a:solidFill>
              <a:schemeClr val="tx1"/>
            </a:solidFill>
            <a:ln w="3175" cap="rnd">
              <a:solidFill>
                <a:srgbClr val="FFE5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Freeform 321"/>
            <p:cNvSpPr>
              <a:spLocks/>
            </p:cNvSpPr>
            <p:nvPr/>
          </p:nvSpPr>
          <p:spPr bwMode="auto">
            <a:xfrm>
              <a:off x="2303" y="2709"/>
              <a:ext cx="44" cy="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14"/>
                </a:cxn>
                <a:cxn ang="0">
                  <a:pos x="48" y="42"/>
                </a:cxn>
                <a:cxn ang="0">
                  <a:pos x="24" y="57"/>
                </a:cxn>
                <a:cxn ang="0">
                  <a:pos x="0" y="42"/>
                </a:cxn>
                <a:cxn ang="0">
                  <a:pos x="0" y="14"/>
                </a:cxn>
                <a:cxn ang="0">
                  <a:pos x="24" y="0"/>
                </a:cxn>
              </a:cxnLst>
              <a:rect l="0" t="0" r="r" b="b"/>
              <a:pathLst>
                <a:path w="48" h="57">
                  <a:moveTo>
                    <a:pt x="24" y="0"/>
                  </a:moveTo>
                  <a:lnTo>
                    <a:pt x="48" y="14"/>
                  </a:lnTo>
                  <a:lnTo>
                    <a:pt x="48" y="42"/>
                  </a:lnTo>
                  <a:lnTo>
                    <a:pt x="24" y="57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3175" cap="rnd" cmpd="sng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Rectangle 444"/>
            <p:cNvSpPr>
              <a:spLocks noChangeArrowheads="1"/>
            </p:cNvSpPr>
            <p:nvPr/>
          </p:nvSpPr>
          <p:spPr bwMode="auto">
            <a:xfrm>
              <a:off x="3144" y="2244"/>
              <a:ext cx="12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3" name="Line 445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67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Line 446"/>
            <p:cNvSpPr>
              <a:spLocks noChangeShapeType="1"/>
            </p:cNvSpPr>
            <p:nvPr/>
          </p:nvSpPr>
          <p:spPr bwMode="auto">
            <a:xfrm flipH="1">
              <a:off x="2400" y="2256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36" name="Rectangle 448"/>
          <p:cNvSpPr>
            <a:spLocks noChangeArrowheads="1"/>
          </p:cNvSpPr>
          <p:nvPr/>
        </p:nvSpPr>
        <p:spPr bwMode="auto">
          <a:xfrm>
            <a:off x="914400" y="6248400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http://128.104.186.21/asc/pdf_papers/theses/mtn02phd.pdf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:\Data\My Pictures\Photos\LEO1530\Nb3Sn\OI-ST-cdp\6445-2-rrp\pol\x350-rbs11-25kV-fils-hr-n01922-crvs-detai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63" y="1447800"/>
            <a:ext cx="4033837" cy="4191000"/>
          </a:xfrm>
          <a:prstGeom prst="rect">
            <a:avLst/>
          </a:prstGeom>
          <a:noFill/>
        </p:spPr>
      </p:pic>
      <p:pic>
        <p:nvPicPr>
          <p:cNvPr id="13317" name="Picture 5" descr="D:\Data\My Pictures\Photos\LEO1530\Nb3Sn\OI-ST-cdp\6445-2-rrp\pol\x80-rbs11-25kV-ovw-01919-cropgc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213225"/>
            <a:ext cx="2657475" cy="264477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2900 A/mm² in OI-ST: also in RRP*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6988"/>
            <a:ext cx="4267200" cy="45704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Nb-Ta alloy rod stack</a:t>
            </a:r>
          </a:p>
          <a:p>
            <a:pPr>
              <a:lnSpc>
                <a:spcPct val="90000"/>
              </a:lnSpc>
            </a:pPr>
            <a:r>
              <a:rPr lang="en-US" sz="2400"/>
              <a:t>More Cu remains between filaments than in MJR</a:t>
            </a:r>
          </a:p>
          <a:p>
            <a:pPr>
              <a:lnSpc>
                <a:spcPct val="90000"/>
              </a:lnSpc>
            </a:pPr>
            <a:r>
              <a:rPr lang="en-US" sz="2400"/>
              <a:t>Sub-elements </a:t>
            </a:r>
            <a:r>
              <a:rPr lang="en-US" sz="2400" i="1"/>
              <a:t>very</a:t>
            </a:r>
            <a:r>
              <a:rPr lang="en-US" sz="2400"/>
              <a:t> close together</a:t>
            </a:r>
          </a:p>
          <a:p>
            <a:pPr>
              <a:lnSpc>
                <a:spcPct val="90000"/>
              </a:lnSpc>
            </a:pPr>
            <a:r>
              <a:rPr lang="en-US" sz="2400"/>
              <a:t>Barrier breached and external A15 formed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RRR control feature?!</a:t>
            </a:r>
          </a:p>
          <a:p>
            <a:pPr>
              <a:lnSpc>
                <a:spcPct val="90000"/>
              </a:lnSpc>
            </a:pPr>
            <a:r>
              <a:rPr lang="en-US" sz="2400"/>
              <a:t>Some dissolution of Nb into core.</a:t>
            </a:r>
          </a:p>
          <a:p>
            <a:pPr>
              <a:lnSpc>
                <a:spcPct val="90000"/>
              </a:lnSpc>
            </a:pPr>
            <a:r>
              <a:rPr lang="en-US" sz="2400"/>
              <a:t>*1000m lengths available.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*(this note added in postcript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400"/>
              <a:t> thanks to Ron Scanlan – LBNL).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53200" y="5867400"/>
            <a:ext cx="2360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*RRP=Rod Restack</a:t>
            </a:r>
          </a:p>
          <a:p>
            <a:pPr algn="r"/>
            <a:r>
              <a:rPr lang="en-US" sz="20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2900 A/mm² in OI-ST RRP</a:t>
            </a:r>
          </a:p>
        </p:txBody>
      </p:sp>
      <p:pic>
        <p:nvPicPr>
          <p:cNvPr id="14340" name="Picture 4" descr="D:\Data\My Pictures\Photos\LEO1530\Nb3Sn\OI-ST-cdp\6445-2-rrp\pol\x2500-rbs12-10kV-infllyr-01929-curves-dc-cr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6362700" cy="516255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352800" y="1981200"/>
            <a:ext cx="1676400" cy="4270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Nb barrier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48200" y="5638800"/>
            <a:ext cx="609600" cy="4270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A15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391400" y="1752600"/>
            <a:ext cx="1143000" cy="8540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r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Cu(Sn) Core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048000" y="3352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7D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05200" y="3276600"/>
            <a:ext cx="2133600" cy="4270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Stabilizer Cu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8194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7D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477000" y="4419600"/>
            <a:ext cx="1143000" cy="4270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Cu(Sn)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943600" y="4495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7D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876800" y="4876800"/>
            <a:ext cx="762000" cy="4270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7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Void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4343400" y="495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7D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28600" y="1524000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FESEM-BEI image showing barrier, sub-element spacing and Nb dissolution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Sub-element uniformity: very good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Sub-element cross-sectional areas:</a:t>
            </a:r>
          </a:p>
          <a:p>
            <a:pPr lvl="1"/>
            <a:r>
              <a:rPr lang="en-US" sz="3200"/>
              <a:t>Coefficient of variation 2.7% - equivalent to good SSC Nb-Ti strand</a:t>
            </a:r>
          </a:p>
          <a:p>
            <a:pPr lvl="2"/>
            <a:r>
              <a:rPr lang="en-US" sz="2800"/>
              <a:t>Compares to 1.1-2.2 % for SMI-PIT B34 Filaments</a:t>
            </a:r>
          </a:p>
          <a:p>
            <a:pPr lvl="2"/>
            <a:r>
              <a:rPr lang="en-US" sz="3200"/>
              <a:t>0.8 % for Edge Strengthened B134 Filament</a:t>
            </a:r>
          </a:p>
          <a:p>
            <a:r>
              <a:rPr lang="en-US" sz="4000"/>
              <a:t>But sub-elements are still too-large (~100µm) and the barriers too thin.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Microchemistry: Center of A15 layer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343900" cy="3276600"/>
          </a:xfrm>
        </p:spPr>
        <p:txBody>
          <a:bodyPr/>
          <a:lstStyle/>
          <a:p>
            <a:r>
              <a:rPr lang="en-US" sz="2400"/>
              <a:t>RRP 6445 2900 A/mm² HT and </a:t>
            </a: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 by OI-ST </a:t>
            </a:r>
            <a:r>
              <a:rPr lang="en-US" sz="2000" i="1"/>
              <a:t>(Kramer extrapolation)</a:t>
            </a:r>
          </a:p>
          <a:p>
            <a:pPr lvl="1"/>
            <a:r>
              <a:rPr lang="en-US" sz="2000"/>
              <a:t>Nb(Ta): </a:t>
            </a:r>
            <a:r>
              <a:rPr lang="en-US" sz="2000" b="1">
                <a:solidFill>
                  <a:srgbClr val="FFFF66"/>
                </a:solidFill>
              </a:rPr>
              <a:t>25.0</a:t>
            </a:r>
            <a:r>
              <a:rPr lang="en-US" sz="2000"/>
              <a:t> Atomic % Sn (Ignoring 1.4 At.% Cu signal)</a:t>
            </a:r>
          </a:p>
          <a:p>
            <a:pPr lvl="1"/>
            <a:r>
              <a:rPr lang="en-US" sz="2000"/>
              <a:t>2900 A/mm² + Confirmed in transport by OI-ST in RRP6555-A, 0.8mm</a:t>
            </a:r>
          </a:p>
          <a:p>
            <a:pPr lvl="1"/>
            <a:endParaRPr lang="en-US" sz="2000"/>
          </a:p>
          <a:p>
            <a:r>
              <a:rPr lang="en-US" sz="2400"/>
              <a:t>SMI-PIT B134 80hrs at 675 °C, </a:t>
            </a: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 (non-Cu) 1961 A/mm² 12 T</a:t>
            </a:r>
          </a:p>
          <a:p>
            <a:pPr lvl="1"/>
            <a:r>
              <a:rPr lang="en-US" sz="2000" b="1">
                <a:solidFill>
                  <a:srgbClr val="FFFF66"/>
                </a:solidFill>
              </a:rPr>
              <a:t>24.0</a:t>
            </a:r>
            <a:r>
              <a:rPr lang="en-US" sz="2000"/>
              <a:t> Atomic % Sn (Ignoring 1.2 At. % Cu Signal)</a:t>
            </a:r>
          </a:p>
          <a:p>
            <a:r>
              <a:rPr lang="en-US" sz="2400"/>
              <a:t>SMI-PIT B34 64hrs at 675 °C, </a:t>
            </a: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 (non-Cu) 2250 A/mm² 12 T </a:t>
            </a:r>
          </a:p>
          <a:p>
            <a:pPr lvl="1"/>
            <a:r>
              <a:rPr lang="en-US" sz="2000" b="1">
                <a:solidFill>
                  <a:srgbClr val="FFFF66"/>
                </a:solidFill>
              </a:rPr>
              <a:t>24.1</a:t>
            </a:r>
            <a:r>
              <a:rPr lang="en-US" sz="2000"/>
              <a:t> Atomic % Sn (Ignoring 2.0 At. % Cu Signal)</a:t>
            </a:r>
          </a:p>
        </p:txBody>
      </p:sp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1143000" y="4724400"/>
            <a:ext cx="7467600" cy="1781175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Conditions:	FESEM EDS Analysis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		Same session, fresh calibration, 20 kV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		1 sigma Sn error &lt;0.22 Atomic %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en-US" sz="24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PIT J</a:t>
            </a:r>
            <a:r>
              <a:rPr lang="en-US" sz="24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data:	All measured by transport by UW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OI-ST 2900 A/mm² Strand: New J</a:t>
            </a:r>
            <a:r>
              <a:rPr lang="en-US" baseline="-25000"/>
              <a:t>csc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543800" y="4621213"/>
            <a:ext cx="1447800" cy="120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OI-ST RRP</a:t>
            </a:r>
          </a:p>
          <a:p>
            <a:pPr>
              <a:spcBef>
                <a:spcPct val="50000"/>
              </a:spcBef>
            </a:pPr>
            <a:r>
              <a:rPr lang="en-US"/>
              <a:t>2900 A/mm²</a:t>
            </a:r>
          </a:p>
          <a:p>
            <a:pPr>
              <a:spcBef>
                <a:spcPct val="50000"/>
              </a:spcBef>
            </a:pPr>
            <a:r>
              <a:rPr lang="en-US"/>
              <a:t>(12T, 4.2K)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162800" y="5002213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88" name="Group 604"/>
          <p:cNvGrpSpPr>
            <a:grpSpLocks/>
          </p:cNvGrpSpPr>
          <p:nvPr/>
        </p:nvGrpSpPr>
        <p:grpSpPr bwMode="auto">
          <a:xfrm>
            <a:off x="338138" y="1211263"/>
            <a:ext cx="6816725" cy="5351462"/>
            <a:chOff x="213" y="763"/>
            <a:chExt cx="4294" cy="3371"/>
          </a:xfrm>
        </p:grpSpPr>
        <p:grpSp>
          <p:nvGrpSpPr>
            <p:cNvPr id="2040" name="Group 1016"/>
            <p:cNvGrpSpPr>
              <a:grpSpLocks/>
            </p:cNvGrpSpPr>
            <p:nvPr/>
          </p:nvGrpSpPr>
          <p:grpSpPr bwMode="auto">
            <a:xfrm>
              <a:off x="803" y="858"/>
              <a:ext cx="3631" cy="2917"/>
              <a:chOff x="803" y="858"/>
              <a:chExt cx="3631" cy="2917"/>
            </a:xfrm>
          </p:grpSpPr>
          <p:sp>
            <p:nvSpPr>
              <p:cNvPr id="1840" name="Rectangle 816"/>
              <p:cNvSpPr>
                <a:spLocks noChangeArrowheads="1"/>
              </p:cNvSpPr>
              <p:nvPr/>
            </p:nvSpPr>
            <p:spPr bwMode="auto">
              <a:xfrm>
                <a:off x="835" y="858"/>
                <a:ext cx="3598" cy="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Line 817"/>
              <p:cNvSpPr>
                <a:spLocks noChangeShapeType="1"/>
              </p:cNvSpPr>
              <p:nvPr/>
            </p:nvSpPr>
            <p:spPr bwMode="auto">
              <a:xfrm>
                <a:off x="835" y="3265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Line 818"/>
              <p:cNvSpPr>
                <a:spLocks noChangeShapeType="1"/>
              </p:cNvSpPr>
              <p:nvPr/>
            </p:nvSpPr>
            <p:spPr bwMode="auto">
              <a:xfrm>
                <a:off x="835" y="2782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Line 819"/>
              <p:cNvSpPr>
                <a:spLocks noChangeShapeType="1"/>
              </p:cNvSpPr>
              <p:nvPr/>
            </p:nvSpPr>
            <p:spPr bwMode="auto">
              <a:xfrm>
                <a:off x="835" y="2303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Line 820"/>
              <p:cNvSpPr>
                <a:spLocks noChangeShapeType="1"/>
              </p:cNvSpPr>
              <p:nvPr/>
            </p:nvSpPr>
            <p:spPr bwMode="auto">
              <a:xfrm>
                <a:off x="835" y="1820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Line 821"/>
              <p:cNvSpPr>
                <a:spLocks noChangeShapeType="1"/>
              </p:cNvSpPr>
              <p:nvPr/>
            </p:nvSpPr>
            <p:spPr bwMode="auto">
              <a:xfrm>
                <a:off x="835" y="1342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Line 822"/>
              <p:cNvSpPr>
                <a:spLocks noChangeShapeType="1"/>
              </p:cNvSpPr>
              <p:nvPr/>
            </p:nvSpPr>
            <p:spPr bwMode="auto">
              <a:xfrm>
                <a:off x="835" y="858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Line 823"/>
              <p:cNvSpPr>
                <a:spLocks noChangeShapeType="1"/>
              </p:cNvSpPr>
              <p:nvPr/>
            </p:nvSpPr>
            <p:spPr bwMode="auto">
              <a:xfrm>
                <a:off x="1233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Line 824"/>
              <p:cNvSpPr>
                <a:spLocks noChangeShapeType="1"/>
              </p:cNvSpPr>
              <p:nvPr/>
            </p:nvSpPr>
            <p:spPr bwMode="auto">
              <a:xfrm>
                <a:off x="1632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Line 825"/>
              <p:cNvSpPr>
                <a:spLocks noChangeShapeType="1"/>
              </p:cNvSpPr>
              <p:nvPr/>
            </p:nvSpPr>
            <p:spPr bwMode="auto">
              <a:xfrm>
                <a:off x="2036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Line 826"/>
              <p:cNvSpPr>
                <a:spLocks noChangeShapeType="1"/>
              </p:cNvSpPr>
              <p:nvPr/>
            </p:nvSpPr>
            <p:spPr bwMode="auto">
              <a:xfrm>
                <a:off x="2434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Line 827"/>
              <p:cNvSpPr>
                <a:spLocks noChangeShapeType="1"/>
              </p:cNvSpPr>
              <p:nvPr/>
            </p:nvSpPr>
            <p:spPr bwMode="auto">
              <a:xfrm>
                <a:off x="2833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Line 828"/>
              <p:cNvSpPr>
                <a:spLocks noChangeShapeType="1"/>
              </p:cNvSpPr>
              <p:nvPr/>
            </p:nvSpPr>
            <p:spPr bwMode="auto">
              <a:xfrm>
                <a:off x="3232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Line 829"/>
              <p:cNvSpPr>
                <a:spLocks noChangeShapeType="1"/>
              </p:cNvSpPr>
              <p:nvPr/>
            </p:nvSpPr>
            <p:spPr bwMode="auto">
              <a:xfrm>
                <a:off x="3635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Line 830"/>
              <p:cNvSpPr>
                <a:spLocks noChangeShapeType="1"/>
              </p:cNvSpPr>
              <p:nvPr/>
            </p:nvSpPr>
            <p:spPr bwMode="auto">
              <a:xfrm>
                <a:off x="4034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Line 831"/>
              <p:cNvSpPr>
                <a:spLocks noChangeShapeType="1"/>
              </p:cNvSpPr>
              <p:nvPr/>
            </p:nvSpPr>
            <p:spPr bwMode="auto">
              <a:xfrm>
                <a:off x="4433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Rectangle 832"/>
              <p:cNvSpPr>
                <a:spLocks noChangeArrowheads="1"/>
              </p:cNvSpPr>
              <p:nvPr/>
            </p:nvSpPr>
            <p:spPr bwMode="auto">
              <a:xfrm>
                <a:off x="835" y="858"/>
                <a:ext cx="3598" cy="288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Line 833"/>
              <p:cNvSpPr>
                <a:spLocks noChangeShapeType="1"/>
              </p:cNvSpPr>
              <p:nvPr/>
            </p:nvSpPr>
            <p:spPr bwMode="auto">
              <a:xfrm>
                <a:off x="835" y="858"/>
                <a:ext cx="1" cy="28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Line 834"/>
              <p:cNvSpPr>
                <a:spLocks noChangeShapeType="1"/>
              </p:cNvSpPr>
              <p:nvPr/>
            </p:nvSpPr>
            <p:spPr bwMode="auto">
              <a:xfrm>
                <a:off x="808" y="374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Line 835"/>
              <p:cNvSpPr>
                <a:spLocks noChangeShapeType="1"/>
              </p:cNvSpPr>
              <p:nvPr/>
            </p:nvSpPr>
            <p:spPr bwMode="auto">
              <a:xfrm>
                <a:off x="808" y="371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Line 836"/>
              <p:cNvSpPr>
                <a:spLocks noChangeShapeType="1"/>
              </p:cNvSpPr>
              <p:nvPr/>
            </p:nvSpPr>
            <p:spPr bwMode="auto">
              <a:xfrm>
                <a:off x="808" y="36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Line 837"/>
              <p:cNvSpPr>
                <a:spLocks noChangeShapeType="1"/>
              </p:cNvSpPr>
              <p:nvPr/>
            </p:nvSpPr>
            <p:spPr bwMode="auto">
              <a:xfrm>
                <a:off x="808" y="36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Line 838"/>
              <p:cNvSpPr>
                <a:spLocks noChangeShapeType="1"/>
              </p:cNvSpPr>
              <p:nvPr/>
            </p:nvSpPr>
            <p:spPr bwMode="auto">
              <a:xfrm>
                <a:off x="808" y="364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Line 839"/>
              <p:cNvSpPr>
                <a:spLocks noChangeShapeType="1"/>
              </p:cNvSpPr>
              <p:nvPr/>
            </p:nvSpPr>
            <p:spPr bwMode="auto">
              <a:xfrm>
                <a:off x="808" y="362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Line 840"/>
              <p:cNvSpPr>
                <a:spLocks noChangeShapeType="1"/>
              </p:cNvSpPr>
              <p:nvPr/>
            </p:nvSpPr>
            <p:spPr bwMode="auto">
              <a:xfrm>
                <a:off x="808" y="360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Line 841"/>
              <p:cNvSpPr>
                <a:spLocks noChangeShapeType="1"/>
              </p:cNvSpPr>
              <p:nvPr/>
            </p:nvSpPr>
            <p:spPr bwMode="auto">
              <a:xfrm>
                <a:off x="808" y="357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Line 842"/>
              <p:cNvSpPr>
                <a:spLocks noChangeShapeType="1"/>
              </p:cNvSpPr>
              <p:nvPr/>
            </p:nvSpPr>
            <p:spPr bwMode="auto">
              <a:xfrm>
                <a:off x="808" y="355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Line 843"/>
              <p:cNvSpPr>
                <a:spLocks noChangeShapeType="1"/>
              </p:cNvSpPr>
              <p:nvPr/>
            </p:nvSpPr>
            <p:spPr bwMode="auto">
              <a:xfrm>
                <a:off x="808" y="35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Line 844"/>
              <p:cNvSpPr>
                <a:spLocks noChangeShapeType="1"/>
              </p:cNvSpPr>
              <p:nvPr/>
            </p:nvSpPr>
            <p:spPr bwMode="auto">
              <a:xfrm>
                <a:off x="808" y="350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Line 845"/>
              <p:cNvSpPr>
                <a:spLocks noChangeShapeType="1"/>
              </p:cNvSpPr>
              <p:nvPr/>
            </p:nvSpPr>
            <p:spPr bwMode="auto">
              <a:xfrm>
                <a:off x="808" y="347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Line 846"/>
              <p:cNvSpPr>
                <a:spLocks noChangeShapeType="1"/>
              </p:cNvSpPr>
              <p:nvPr/>
            </p:nvSpPr>
            <p:spPr bwMode="auto">
              <a:xfrm>
                <a:off x="808" y="345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Line 847"/>
              <p:cNvSpPr>
                <a:spLocks noChangeShapeType="1"/>
              </p:cNvSpPr>
              <p:nvPr/>
            </p:nvSpPr>
            <p:spPr bwMode="auto">
              <a:xfrm>
                <a:off x="808" y="343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Line 848"/>
              <p:cNvSpPr>
                <a:spLocks noChangeShapeType="1"/>
              </p:cNvSpPr>
              <p:nvPr/>
            </p:nvSpPr>
            <p:spPr bwMode="auto">
              <a:xfrm>
                <a:off x="808" y="340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Line 849"/>
              <p:cNvSpPr>
                <a:spLocks noChangeShapeType="1"/>
              </p:cNvSpPr>
              <p:nvPr/>
            </p:nvSpPr>
            <p:spPr bwMode="auto">
              <a:xfrm>
                <a:off x="808" y="338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Line 850"/>
              <p:cNvSpPr>
                <a:spLocks noChangeShapeType="1"/>
              </p:cNvSpPr>
              <p:nvPr/>
            </p:nvSpPr>
            <p:spPr bwMode="auto">
              <a:xfrm>
                <a:off x="808" y="33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Line 851"/>
              <p:cNvSpPr>
                <a:spLocks noChangeShapeType="1"/>
              </p:cNvSpPr>
              <p:nvPr/>
            </p:nvSpPr>
            <p:spPr bwMode="auto">
              <a:xfrm>
                <a:off x="808" y="333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Line 852"/>
              <p:cNvSpPr>
                <a:spLocks noChangeShapeType="1"/>
              </p:cNvSpPr>
              <p:nvPr/>
            </p:nvSpPr>
            <p:spPr bwMode="auto">
              <a:xfrm>
                <a:off x="808" y="331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Line 853"/>
              <p:cNvSpPr>
                <a:spLocks noChangeShapeType="1"/>
              </p:cNvSpPr>
              <p:nvPr/>
            </p:nvSpPr>
            <p:spPr bwMode="auto">
              <a:xfrm>
                <a:off x="808" y="32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Line 854"/>
              <p:cNvSpPr>
                <a:spLocks noChangeShapeType="1"/>
              </p:cNvSpPr>
              <p:nvPr/>
            </p:nvSpPr>
            <p:spPr bwMode="auto">
              <a:xfrm>
                <a:off x="808" y="326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Line 855"/>
              <p:cNvSpPr>
                <a:spLocks noChangeShapeType="1"/>
              </p:cNvSpPr>
              <p:nvPr/>
            </p:nvSpPr>
            <p:spPr bwMode="auto">
              <a:xfrm>
                <a:off x="808" y="323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Line 856"/>
              <p:cNvSpPr>
                <a:spLocks noChangeShapeType="1"/>
              </p:cNvSpPr>
              <p:nvPr/>
            </p:nvSpPr>
            <p:spPr bwMode="auto">
              <a:xfrm>
                <a:off x="808" y="321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Line 857"/>
              <p:cNvSpPr>
                <a:spLocks noChangeShapeType="1"/>
              </p:cNvSpPr>
              <p:nvPr/>
            </p:nvSpPr>
            <p:spPr bwMode="auto">
              <a:xfrm>
                <a:off x="808" y="319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Line 858"/>
              <p:cNvSpPr>
                <a:spLocks noChangeShapeType="1"/>
              </p:cNvSpPr>
              <p:nvPr/>
            </p:nvSpPr>
            <p:spPr bwMode="auto">
              <a:xfrm>
                <a:off x="808" y="316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Line 859"/>
              <p:cNvSpPr>
                <a:spLocks noChangeShapeType="1"/>
              </p:cNvSpPr>
              <p:nvPr/>
            </p:nvSpPr>
            <p:spPr bwMode="auto">
              <a:xfrm>
                <a:off x="808" y="314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Line 860"/>
              <p:cNvSpPr>
                <a:spLocks noChangeShapeType="1"/>
              </p:cNvSpPr>
              <p:nvPr/>
            </p:nvSpPr>
            <p:spPr bwMode="auto">
              <a:xfrm>
                <a:off x="808" y="31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Line 861"/>
              <p:cNvSpPr>
                <a:spLocks noChangeShapeType="1"/>
              </p:cNvSpPr>
              <p:nvPr/>
            </p:nvSpPr>
            <p:spPr bwMode="auto">
              <a:xfrm>
                <a:off x="808" y="30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Line 862"/>
              <p:cNvSpPr>
                <a:spLocks noChangeShapeType="1"/>
              </p:cNvSpPr>
              <p:nvPr/>
            </p:nvSpPr>
            <p:spPr bwMode="auto">
              <a:xfrm>
                <a:off x="808" y="30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Line 863"/>
              <p:cNvSpPr>
                <a:spLocks noChangeShapeType="1"/>
              </p:cNvSpPr>
              <p:nvPr/>
            </p:nvSpPr>
            <p:spPr bwMode="auto">
              <a:xfrm>
                <a:off x="808" y="304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Line 864"/>
              <p:cNvSpPr>
                <a:spLocks noChangeShapeType="1"/>
              </p:cNvSpPr>
              <p:nvPr/>
            </p:nvSpPr>
            <p:spPr bwMode="auto">
              <a:xfrm>
                <a:off x="808" y="302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Line 865"/>
              <p:cNvSpPr>
                <a:spLocks noChangeShapeType="1"/>
              </p:cNvSpPr>
              <p:nvPr/>
            </p:nvSpPr>
            <p:spPr bwMode="auto">
              <a:xfrm>
                <a:off x="808" y="29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Line 866"/>
              <p:cNvSpPr>
                <a:spLocks noChangeShapeType="1"/>
              </p:cNvSpPr>
              <p:nvPr/>
            </p:nvSpPr>
            <p:spPr bwMode="auto">
              <a:xfrm>
                <a:off x="808" y="297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Line 867"/>
              <p:cNvSpPr>
                <a:spLocks noChangeShapeType="1"/>
              </p:cNvSpPr>
              <p:nvPr/>
            </p:nvSpPr>
            <p:spPr bwMode="auto">
              <a:xfrm>
                <a:off x="808" y="295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Line 868"/>
              <p:cNvSpPr>
                <a:spLocks noChangeShapeType="1"/>
              </p:cNvSpPr>
              <p:nvPr/>
            </p:nvSpPr>
            <p:spPr bwMode="auto">
              <a:xfrm>
                <a:off x="808" y="29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Line 869"/>
              <p:cNvSpPr>
                <a:spLocks noChangeShapeType="1"/>
              </p:cNvSpPr>
              <p:nvPr/>
            </p:nvSpPr>
            <p:spPr bwMode="auto">
              <a:xfrm>
                <a:off x="808" y="290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Line 870"/>
              <p:cNvSpPr>
                <a:spLocks noChangeShapeType="1"/>
              </p:cNvSpPr>
              <p:nvPr/>
            </p:nvSpPr>
            <p:spPr bwMode="auto">
              <a:xfrm>
                <a:off x="808" y="28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Line 871"/>
              <p:cNvSpPr>
                <a:spLocks noChangeShapeType="1"/>
              </p:cNvSpPr>
              <p:nvPr/>
            </p:nvSpPr>
            <p:spPr bwMode="auto">
              <a:xfrm>
                <a:off x="808" y="285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Line 872"/>
              <p:cNvSpPr>
                <a:spLocks noChangeShapeType="1"/>
              </p:cNvSpPr>
              <p:nvPr/>
            </p:nvSpPr>
            <p:spPr bwMode="auto">
              <a:xfrm>
                <a:off x="808" y="28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Line 873"/>
              <p:cNvSpPr>
                <a:spLocks noChangeShapeType="1"/>
              </p:cNvSpPr>
              <p:nvPr/>
            </p:nvSpPr>
            <p:spPr bwMode="auto">
              <a:xfrm>
                <a:off x="808" y="280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Line 874"/>
              <p:cNvSpPr>
                <a:spLocks noChangeShapeType="1"/>
              </p:cNvSpPr>
              <p:nvPr/>
            </p:nvSpPr>
            <p:spPr bwMode="auto">
              <a:xfrm>
                <a:off x="808" y="278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Line 875"/>
              <p:cNvSpPr>
                <a:spLocks noChangeShapeType="1"/>
              </p:cNvSpPr>
              <p:nvPr/>
            </p:nvSpPr>
            <p:spPr bwMode="auto">
              <a:xfrm>
                <a:off x="808" y="275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Line 876"/>
              <p:cNvSpPr>
                <a:spLocks noChangeShapeType="1"/>
              </p:cNvSpPr>
              <p:nvPr/>
            </p:nvSpPr>
            <p:spPr bwMode="auto">
              <a:xfrm>
                <a:off x="808" y="273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Line 877"/>
              <p:cNvSpPr>
                <a:spLocks noChangeShapeType="1"/>
              </p:cNvSpPr>
              <p:nvPr/>
            </p:nvSpPr>
            <p:spPr bwMode="auto">
              <a:xfrm>
                <a:off x="808" y="270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Line 878"/>
              <p:cNvSpPr>
                <a:spLocks noChangeShapeType="1"/>
              </p:cNvSpPr>
              <p:nvPr/>
            </p:nvSpPr>
            <p:spPr bwMode="auto">
              <a:xfrm>
                <a:off x="808" y="26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Line 879"/>
              <p:cNvSpPr>
                <a:spLocks noChangeShapeType="1"/>
              </p:cNvSpPr>
              <p:nvPr/>
            </p:nvSpPr>
            <p:spPr bwMode="auto">
              <a:xfrm>
                <a:off x="808" y="265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Line 880"/>
              <p:cNvSpPr>
                <a:spLocks noChangeShapeType="1"/>
              </p:cNvSpPr>
              <p:nvPr/>
            </p:nvSpPr>
            <p:spPr bwMode="auto">
              <a:xfrm>
                <a:off x="808" y="26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Line 881"/>
              <p:cNvSpPr>
                <a:spLocks noChangeShapeType="1"/>
              </p:cNvSpPr>
              <p:nvPr/>
            </p:nvSpPr>
            <p:spPr bwMode="auto">
              <a:xfrm>
                <a:off x="808" y="261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Line 882"/>
              <p:cNvSpPr>
                <a:spLocks noChangeShapeType="1"/>
              </p:cNvSpPr>
              <p:nvPr/>
            </p:nvSpPr>
            <p:spPr bwMode="auto">
              <a:xfrm>
                <a:off x="808" y="259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Line 883"/>
              <p:cNvSpPr>
                <a:spLocks noChangeShapeType="1"/>
              </p:cNvSpPr>
              <p:nvPr/>
            </p:nvSpPr>
            <p:spPr bwMode="auto">
              <a:xfrm>
                <a:off x="808" y="256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Line 884"/>
              <p:cNvSpPr>
                <a:spLocks noChangeShapeType="1"/>
              </p:cNvSpPr>
              <p:nvPr/>
            </p:nvSpPr>
            <p:spPr bwMode="auto">
              <a:xfrm>
                <a:off x="808" y="254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Line 885"/>
              <p:cNvSpPr>
                <a:spLocks noChangeShapeType="1"/>
              </p:cNvSpPr>
              <p:nvPr/>
            </p:nvSpPr>
            <p:spPr bwMode="auto">
              <a:xfrm>
                <a:off x="808" y="25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Line 886"/>
              <p:cNvSpPr>
                <a:spLocks noChangeShapeType="1"/>
              </p:cNvSpPr>
              <p:nvPr/>
            </p:nvSpPr>
            <p:spPr bwMode="auto">
              <a:xfrm>
                <a:off x="808" y="24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Line 887"/>
              <p:cNvSpPr>
                <a:spLocks noChangeShapeType="1"/>
              </p:cNvSpPr>
              <p:nvPr/>
            </p:nvSpPr>
            <p:spPr bwMode="auto">
              <a:xfrm>
                <a:off x="808" y="246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Line 888"/>
              <p:cNvSpPr>
                <a:spLocks noChangeShapeType="1"/>
              </p:cNvSpPr>
              <p:nvPr/>
            </p:nvSpPr>
            <p:spPr bwMode="auto">
              <a:xfrm>
                <a:off x="808" y="244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Line 889"/>
              <p:cNvSpPr>
                <a:spLocks noChangeShapeType="1"/>
              </p:cNvSpPr>
              <p:nvPr/>
            </p:nvSpPr>
            <p:spPr bwMode="auto">
              <a:xfrm>
                <a:off x="808" y="242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Line 890"/>
              <p:cNvSpPr>
                <a:spLocks noChangeShapeType="1"/>
              </p:cNvSpPr>
              <p:nvPr/>
            </p:nvSpPr>
            <p:spPr bwMode="auto">
              <a:xfrm>
                <a:off x="808" y="23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Line 891"/>
              <p:cNvSpPr>
                <a:spLocks noChangeShapeType="1"/>
              </p:cNvSpPr>
              <p:nvPr/>
            </p:nvSpPr>
            <p:spPr bwMode="auto">
              <a:xfrm>
                <a:off x="808" y="23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>
                <a:off x="808" y="23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Line 893"/>
              <p:cNvSpPr>
                <a:spLocks noChangeShapeType="1"/>
              </p:cNvSpPr>
              <p:nvPr/>
            </p:nvSpPr>
            <p:spPr bwMode="auto">
              <a:xfrm>
                <a:off x="808" y="23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>
                <a:off x="808" y="229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Line 895"/>
              <p:cNvSpPr>
                <a:spLocks noChangeShapeType="1"/>
              </p:cNvSpPr>
              <p:nvPr/>
            </p:nvSpPr>
            <p:spPr bwMode="auto">
              <a:xfrm>
                <a:off x="808" y="22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Line 896"/>
              <p:cNvSpPr>
                <a:spLocks noChangeShapeType="1"/>
              </p:cNvSpPr>
              <p:nvPr/>
            </p:nvSpPr>
            <p:spPr bwMode="auto">
              <a:xfrm>
                <a:off x="808" y="225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>
                <a:off x="808" y="22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Line 898"/>
              <p:cNvSpPr>
                <a:spLocks noChangeShapeType="1"/>
              </p:cNvSpPr>
              <p:nvPr/>
            </p:nvSpPr>
            <p:spPr bwMode="auto">
              <a:xfrm>
                <a:off x="808" y="220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>
                <a:off x="808" y="218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>
                <a:off x="808" y="215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Line 901"/>
              <p:cNvSpPr>
                <a:spLocks noChangeShapeType="1"/>
              </p:cNvSpPr>
              <p:nvPr/>
            </p:nvSpPr>
            <p:spPr bwMode="auto">
              <a:xfrm>
                <a:off x="808" y="213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Line 902"/>
              <p:cNvSpPr>
                <a:spLocks noChangeShapeType="1"/>
              </p:cNvSpPr>
              <p:nvPr/>
            </p:nvSpPr>
            <p:spPr bwMode="auto">
              <a:xfrm>
                <a:off x="808" y="210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Line 903"/>
              <p:cNvSpPr>
                <a:spLocks noChangeShapeType="1"/>
              </p:cNvSpPr>
              <p:nvPr/>
            </p:nvSpPr>
            <p:spPr bwMode="auto">
              <a:xfrm>
                <a:off x="808" y="20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>
                <a:off x="808" y="205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Line 905"/>
              <p:cNvSpPr>
                <a:spLocks noChangeShapeType="1"/>
              </p:cNvSpPr>
              <p:nvPr/>
            </p:nvSpPr>
            <p:spPr bwMode="auto">
              <a:xfrm>
                <a:off x="808" y="20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>
                <a:off x="808" y="20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Line 907"/>
              <p:cNvSpPr>
                <a:spLocks noChangeShapeType="1"/>
              </p:cNvSpPr>
              <p:nvPr/>
            </p:nvSpPr>
            <p:spPr bwMode="auto">
              <a:xfrm>
                <a:off x="808" y="199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Line 908"/>
              <p:cNvSpPr>
                <a:spLocks noChangeShapeType="1"/>
              </p:cNvSpPr>
              <p:nvPr/>
            </p:nvSpPr>
            <p:spPr bwMode="auto">
              <a:xfrm>
                <a:off x="808" y="196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Line 909"/>
              <p:cNvSpPr>
                <a:spLocks noChangeShapeType="1"/>
              </p:cNvSpPr>
              <p:nvPr/>
            </p:nvSpPr>
            <p:spPr bwMode="auto">
              <a:xfrm>
                <a:off x="808" y="194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>
                <a:off x="808" y="19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Line 911"/>
              <p:cNvSpPr>
                <a:spLocks noChangeShapeType="1"/>
              </p:cNvSpPr>
              <p:nvPr/>
            </p:nvSpPr>
            <p:spPr bwMode="auto">
              <a:xfrm>
                <a:off x="808" y="189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Line 912"/>
              <p:cNvSpPr>
                <a:spLocks noChangeShapeType="1"/>
              </p:cNvSpPr>
              <p:nvPr/>
            </p:nvSpPr>
            <p:spPr bwMode="auto">
              <a:xfrm>
                <a:off x="808" y="186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Line 913"/>
              <p:cNvSpPr>
                <a:spLocks noChangeShapeType="1"/>
              </p:cNvSpPr>
              <p:nvPr/>
            </p:nvSpPr>
            <p:spPr bwMode="auto">
              <a:xfrm>
                <a:off x="808" y="184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>
                <a:off x="808" y="182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Line 915"/>
              <p:cNvSpPr>
                <a:spLocks noChangeShapeType="1"/>
              </p:cNvSpPr>
              <p:nvPr/>
            </p:nvSpPr>
            <p:spPr bwMode="auto">
              <a:xfrm>
                <a:off x="808" y="17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>
                <a:off x="808" y="17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Line 917"/>
              <p:cNvSpPr>
                <a:spLocks noChangeShapeType="1"/>
              </p:cNvSpPr>
              <p:nvPr/>
            </p:nvSpPr>
            <p:spPr bwMode="auto">
              <a:xfrm>
                <a:off x="808" y="17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>
                <a:off x="808" y="172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Line 919"/>
              <p:cNvSpPr>
                <a:spLocks noChangeShapeType="1"/>
              </p:cNvSpPr>
              <p:nvPr/>
            </p:nvSpPr>
            <p:spPr bwMode="auto">
              <a:xfrm>
                <a:off x="808" y="169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Line 920"/>
              <p:cNvSpPr>
                <a:spLocks noChangeShapeType="1"/>
              </p:cNvSpPr>
              <p:nvPr/>
            </p:nvSpPr>
            <p:spPr bwMode="auto">
              <a:xfrm>
                <a:off x="808" y="167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Line 921"/>
              <p:cNvSpPr>
                <a:spLocks noChangeShapeType="1"/>
              </p:cNvSpPr>
              <p:nvPr/>
            </p:nvSpPr>
            <p:spPr bwMode="auto">
              <a:xfrm>
                <a:off x="808" y="165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Line 922"/>
              <p:cNvSpPr>
                <a:spLocks noChangeShapeType="1"/>
              </p:cNvSpPr>
              <p:nvPr/>
            </p:nvSpPr>
            <p:spPr bwMode="auto">
              <a:xfrm>
                <a:off x="808" y="16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Line 923"/>
              <p:cNvSpPr>
                <a:spLocks noChangeShapeType="1"/>
              </p:cNvSpPr>
              <p:nvPr/>
            </p:nvSpPr>
            <p:spPr bwMode="auto">
              <a:xfrm>
                <a:off x="808" y="160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Line 924"/>
              <p:cNvSpPr>
                <a:spLocks noChangeShapeType="1"/>
              </p:cNvSpPr>
              <p:nvPr/>
            </p:nvSpPr>
            <p:spPr bwMode="auto">
              <a:xfrm>
                <a:off x="808" y="158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Line 925"/>
              <p:cNvSpPr>
                <a:spLocks noChangeShapeType="1"/>
              </p:cNvSpPr>
              <p:nvPr/>
            </p:nvSpPr>
            <p:spPr bwMode="auto">
              <a:xfrm>
                <a:off x="808" y="155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Line 926"/>
              <p:cNvSpPr>
                <a:spLocks noChangeShapeType="1"/>
              </p:cNvSpPr>
              <p:nvPr/>
            </p:nvSpPr>
            <p:spPr bwMode="auto">
              <a:xfrm>
                <a:off x="808" y="153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Line 927"/>
              <p:cNvSpPr>
                <a:spLocks noChangeShapeType="1"/>
              </p:cNvSpPr>
              <p:nvPr/>
            </p:nvSpPr>
            <p:spPr bwMode="auto">
              <a:xfrm>
                <a:off x="808" y="150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Line 928"/>
              <p:cNvSpPr>
                <a:spLocks noChangeShapeType="1"/>
              </p:cNvSpPr>
              <p:nvPr/>
            </p:nvSpPr>
            <p:spPr bwMode="auto">
              <a:xfrm>
                <a:off x="808" y="148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Line 929"/>
              <p:cNvSpPr>
                <a:spLocks noChangeShapeType="1"/>
              </p:cNvSpPr>
              <p:nvPr/>
            </p:nvSpPr>
            <p:spPr bwMode="auto">
              <a:xfrm>
                <a:off x="808" y="145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Line 930"/>
              <p:cNvSpPr>
                <a:spLocks noChangeShapeType="1"/>
              </p:cNvSpPr>
              <p:nvPr/>
            </p:nvSpPr>
            <p:spPr bwMode="auto">
              <a:xfrm>
                <a:off x="808" y="143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Line 931"/>
              <p:cNvSpPr>
                <a:spLocks noChangeShapeType="1"/>
              </p:cNvSpPr>
              <p:nvPr/>
            </p:nvSpPr>
            <p:spPr bwMode="auto">
              <a:xfrm>
                <a:off x="808" y="14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Line 932"/>
              <p:cNvSpPr>
                <a:spLocks noChangeShapeType="1"/>
              </p:cNvSpPr>
              <p:nvPr/>
            </p:nvSpPr>
            <p:spPr bwMode="auto">
              <a:xfrm>
                <a:off x="808" y="138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Line 933"/>
              <p:cNvSpPr>
                <a:spLocks noChangeShapeType="1"/>
              </p:cNvSpPr>
              <p:nvPr/>
            </p:nvSpPr>
            <p:spPr bwMode="auto">
              <a:xfrm>
                <a:off x="808" y="136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Line 934"/>
              <p:cNvSpPr>
                <a:spLocks noChangeShapeType="1"/>
              </p:cNvSpPr>
              <p:nvPr/>
            </p:nvSpPr>
            <p:spPr bwMode="auto">
              <a:xfrm>
                <a:off x="808" y="134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Line 935"/>
              <p:cNvSpPr>
                <a:spLocks noChangeShapeType="1"/>
              </p:cNvSpPr>
              <p:nvPr/>
            </p:nvSpPr>
            <p:spPr bwMode="auto">
              <a:xfrm>
                <a:off x="808" y="131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Line 936"/>
              <p:cNvSpPr>
                <a:spLocks noChangeShapeType="1"/>
              </p:cNvSpPr>
              <p:nvPr/>
            </p:nvSpPr>
            <p:spPr bwMode="auto">
              <a:xfrm>
                <a:off x="808" y="128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Line 937"/>
              <p:cNvSpPr>
                <a:spLocks noChangeShapeType="1"/>
              </p:cNvSpPr>
              <p:nvPr/>
            </p:nvSpPr>
            <p:spPr bwMode="auto">
              <a:xfrm>
                <a:off x="808" y="126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Line 938"/>
              <p:cNvSpPr>
                <a:spLocks noChangeShapeType="1"/>
              </p:cNvSpPr>
              <p:nvPr/>
            </p:nvSpPr>
            <p:spPr bwMode="auto">
              <a:xfrm>
                <a:off x="808" y="124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Line 939"/>
              <p:cNvSpPr>
                <a:spLocks noChangeShapeType="1"/>
              </p:cNvSpPr>
              <p:nvPr/>
            </p:nvSpPr>
            <p:spPr bwMode="auto">
              <a:xfrm>
                <a:off x="808" y="121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Line 940"/>
              <p:cNvSpPr>
                <a:spLocks noChangeShapeType="1"/>
              </p:cNvSpPr>
              <p:nvPr/>
            </p:nvSpPr>
            <p:spPr bwMode="auto">
              <a:xfrm>
                <a:off x="808" y="11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Line 941"/>
              <p:cNvSpPr>
                <a:spLocks noChangeShapeType="1"/>
              </p:cNvSpPr>
              <p:nvPr/>
            </p:nvSpPr>
            <p:spPr bwMode="auto">
              <a:xfrm>
                <a:off x="808" y="11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Line 942"/>
              <p:cNvSpPr>
                <a:spLocks noChangeShapeType="1"/>
              </p:cNvSpPr>
              <p:nvPr/>
            </p:nvSpPr>
            <p:spPr bwMode="auto">
              <a:xfrm>
                <a:off x="808" y="11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Line 943"/>
              <p:cNvSpPr>
                <a:spLocks noChangeShapeType="1"/>
              </p:cNvSpPr>
              <p:nvPr/>
            </p:nvSpPr>
            <p:spPr bwMode="auto">
              <a:xfrm>
                <a:off x="808" y="112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Line 944"/>
              <p:cNvSpPr>
                <a:spLocks noChangeShapeType="1"/>
              </p:cNvSpPr>
              <p:nvPr/>
            </p:nvSpPr>
            <p:spPr bwMode="auto">
              <a:xfrm>
                <a:off x="808" y="109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Line 945"/>
              <p:cNvSpPr>
                <a:spLocks noChangeShapeType="1"/>
              </p:cNvSpPr>
              <p:nvPr/>
            </p:nvSpPr>
            <p:spPr bwMode="auto">
              <a:xfrm>
                <a:off x="808" y="107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Line 946"/>
              <p:cNvSpPr>
                <a:spLocks noChangeShapeType="1"/>
              </p:cNvSpPr>
              <p:nvPr/>
            </p:nvSpPr>
            <p:spPr bwMode="auto">
              <a:xfrm>
                <a:off x="808" y="104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Line 947"/>
              <p:cNvSpPr>
                <a:spLocks noChangeShapeType="1"/>
              </p:cNvSpPr>
              <p:nvPr/>
            </p:nvSpPr>
            <p:spPr bwMode="auto">
              <a:xfrm>
                <a:off x="808" y="102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Line 948"/>
              <p:cNvSpPr>
                <a:spLocks noChangeShapeType="1"/>
              </p:cNvSpPr>
              <p:nvPr/>
            </p:nvSpPr>
            <p:spPr bwMode="auto">
              <a:xfrm>
                <a:off x="808" y="100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Line 949"/>
              <p:cNvSpPr>
                <a:spLocks noChangeShapeType="1"/>
              </p:cNvSpPr>
              <p:nvPr/>
            </p:nvSpPr>
            <p:spPr bwMode="auto">
              <a:xfrm>
                <a:off x="808" y="98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Line 950"/>
              <p:cNvSpPr>
                <a:spLocks noChangeShapeType="1"/>
              </p:cNvSpPr>
              <p:nvPr/>
            </p:nvSpPr>
            <p:spPr bwMode="auto">
              <a:xfrm>
                <a:off x="808" y="95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Line 951"/>
              <p:cNvSpPr>
                <a:spLocks noChangeShapeType="1"/>
              </p:cNvSpPr>
              <p:nvPr/>
            </p:nvSpPr>
            <p:spPr bwMode="auto">
              <a:xfrm>
                <a:off x="808" y="93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Line 952"/>
              <p:cNvSpPr>
                <a:spLocks noChangeShapeType="1"/>
              </p:cNvSpPr>
              <p:nvPr/>
            </p:nvSpPr>
            <p:spPr bwMode="auto">
              <a:xfrm>
                <a:off x="808" y="90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Line 953"/>
              <p:cNvSpPr>
                <a:spLocks noChangeShapeType="1"/>
              </p:cNvSpPr>
              <p:nvPr/>
            </p:nvSpPr>
            <p:spPr bwMode="auto">
              <a:xfrm>
                <a:off x="808" y="88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Line 954"/>
              <p:cNvSpPr>
                <a:spLocks noChangeShapeType="1"/>
              </p:cNvSpPr>
              <p:nvPr/>
            </p:nvSpPr>
            <p:spPr bwMode="auto">
              <a:xfrm>
                <a:off x="808" y="85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Line 955"/>
              <p:cNvSpPr>
                <a:spLocks noChangeShapeType="1"/>
              </p:cNvSpPr>
              <p:nvPr/>
            </p:nvSpPr>
            <p:spPr bwMode="auto">
              <a:xfrm>
                <a:off x="803" y="3743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Line 956"/>
              <p:cNvSpPr>
                <a:spLocks noChangeShapeType="1"/>
              </p:cNvSpPr>
              <p:nvPr/>
            </p:nvSpPr>
            <p:spPr bwMode="auto">
              <a:xfrm>
                <a:off x="803" y="3265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Line 957"/>
              <p:cNvSpPr>
                <a:spLocks noChangeShapeType="1"/>
              </p:cNvSpPr>
              <p:nvPr/>
            </p:nvSpPr>
            <p:spPr bwMode="auto">
              <a:xfrm>
                <a:off x="803" y="2782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Line 958"/>
              <p:cNvSpPr>
                <a:spLocks noChangeShapeType="1"/>
              </p:cNvSpPr>
              <p:nvPr/>
            </p:nvSpPr>
            <p:spPr bwMode="auto">
              <a:xfrm>
                <a:off x="803" y="2303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Line 959"/>
              <p:cNvSpPr>
                <a:spLocks noChangeShapeType="1"/>
              </p:cNvSpPr>
              <p:nvPr/>
            </p:nvSpPr>
            <p:spPr bwMode="auto">
              <a:xfrm>
                <a:off x="803" y="1820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Line 960"/>
              <p:cNvSpPr>
                <a:spLocks noChangeShapeType="1"/>
              </p:cNvSpPr>
              <p:nvPr/>
            </p:nvSpPr>
            <p:spPr bwMode="auto">
              <a:xfrm>
                <a:off x="803" y="1342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Line 961"/>
              <p:cNvSpPr>
                <a:spLocks noChangeShapeType="1"/>
              </p:cNvSpPr>
              <p:nvPr/>
            </p:nvSpPr>
            <p:spPr bwMode="auto">
              <a:xfrm>
                <a:off x="803" y="858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Line 962"/>
              <p:cNvSpPr>
                <a:spLocks noChangeShapeType="1"/>
              </p:cNvSpPr>
              <p:nvPr/>
            </p:nvSpPr>
            <p:spPr bwMode="auto">
              <a:xfrm>
                <a:off x="835" y="3743"/>
                <a:ext cx="359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Line 963"/>
              <p:cNvSpPr>
                <a:spLocks noChangeShapeType="1"/>
              </p:cNvSpPr>
              <p:nvPr/>
            </p:nvSpPr>
            <p:spPr bwMode="auto">
              <a:xfrm flipV="1">
                <a:off x="83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Line 964"/>
              <p:cNvSpPr>
                <a:spLocks noChangeShapeType="1"/>
              </p:cNvSpPr>
              <p:nvPr/>
            </p:nvSpPr>
            <p:spPr bwMode="auto">
              <a:xfrm flipV="1">
                <a:off x="91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Line 965"/>
              <p:cNvSpPr>
                <a:spLocks noChangeShapeType="1"/>
              </p:cNvSpPr>
              <p:nvPr/>
            </p:nvSpPr>
            <p:spPr bwMode="auto">
              <a:xfrm flipV="1">
                <a:off x="99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Line 966"/>
              <p:cNvSpPr>
                <a:spLocks noChangeShapeType="1"/>
              </p:cNvSpPr>
              <p:nvPr/>
            </p:nvSpPr>
            <p:spPr bwMode="auto">
              <a:xfrm flipV="1">
                <a:off x="107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Line 967"/>
              <p:cNvSpPr>
                <a:spLocks noChangeShapeType="1"/>
              </p:cNvSpPr>
              <p:nvPr/>
            </p:nvSpPr>
            <p:spPr bwMode="auto">
              <a:xfrm flipV="1">
                <a:off x="115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Line 968"/>
              <p:cNvSpPr>
                <a:spLocks noChangeShapeType="1"/>
              </p:cNvSpPr>
              <p:nvPr/>
            </p:nvSpPr>
            <p:spPr bwMode="auto">
              <a:xfrm flipV="1">
                <a:off x="123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Line 969"/>
              <p:cNvSpPr>
                <a:spLocks noChangeShapeType="1"/>
              </p:cNvSpPr>
              <p:nvPr/>
            </p:nvSpPr>
            <p:spPr bwMode="auto">
              <a:xfrm flipV="1">
                <a:off x="131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Line 970"/>
              <p:cNvSpPr>
                <a:spLocks noChangeShapeType="1"/>
              </p:cNvSpPr>
              <p:nvPr/>
            </p:nvSpPr>
            <p:spPr bwMode="auto">
              <a:xfrm flipV="1">
                <a:off x="139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Line 971"/>
              <p:cNvSpPr>
                <a:spLocks noChangeShapeType="1"/>
              </p:cNvSpPr>
              <p:nvPr/>
            </p:nvSpPr>
            <p:spPr bwMode="auto">
              <a:xfrm flipV="1">
                <a:off x="147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Line 972"/>
              <p:cNvSpPr>
                <a:spLocks noChangeShapeType="1"/>
              </p:cNvSpPr>
              <p:nvPr/>
            </p:nvSpPr>
            <p:spPr bwMode="auto">
              <a:xfrm flipV="1">
                <a:off x="155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Line 973"/>
              <p:cNvSpPr>
                <a:spLocks noChangeShapeType="1"/>
              </p:cNvSpPr>
              <p:nvPr/>
            </p:nvSpPr>
            <p:spPr bwMode="auto">
              <a:xfrm flipV="1">
                <a:off x="163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Line 974"/>
              <p:cNvSpPr>
                <a:spLocks noChangeShapeType="1"/>
              </p:cNvSpPr>
              <p:nvPr/>
            </p:nvSpPr>
            <p:spPr bwMode="auto">
              <a:xfrm flipV="1">
                <a:off x="171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Line 975"/>
              <p:cNvSpPr>
                <a:spLocks noChangeShapeType="1"/>
              </p:cNvSpPr>
              <p:nvPr/>
            </p:nvSpPr>
            <p:spPr bwMode="auto">
              <a:xfrm flipV="1">
                <a:off x="1797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Line 976"/>
              <p:cNvSpPr>
                <a:spLocks noChangeShapeType="1"/>
              </p:cNvSpPr>
              <p:nvPr/>
            </p:nvSpPr>
            <p:spPr bwMode="auto">
              <a:xfrm flipV="1">
                <a:off x="1876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Line 977"/>
              <p:cNvSpPr>
                <a:spLocks noChangeShapeType="1"/>
              </p:cNvSpPr>
              <p:nvPr/>
            </p:nvSpPr>
            <p:spPr bwMode="auto">
              <a:xfrm flipV="1">
                <a:off x="1956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Line 978"/>
              <p:cNvSpPr>
                <a:spLocks noChangeShapeType="1"/>
              </p:cNvSpPr>
              <p:nvPr/>
            </p:nvSpPr>
            <p:spPr bwMode="auto">
              <a:xfrm flipV="1">
                <a:off x="2036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Line 979"/>
              <p:cNvSpPr>
                <a:spLocks noChangeShapeType="1"/>
              </p:cNvSpPr>
              <p:nvPr/>
            </p:nvSpPr>
            <p:spPr bwMode="auto">
              <a:xfrm flipV="1">
                <a:off x="2116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Line 980"/>
              <p:cNvSpPr>
                <a:spLocks noChangeShapeType="1"/>
              </p:cNvSpPr>
              <p:nvPr/>
            </p:nvSpPr>
            <p:spPr bwMode="auto">
              <a:xfrm flipV="1">
                <a:off x="219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Line 981"/>
              <p:cNvSpPr>
                <a:spLocks noChangeShapeType="1"/>
              </p:cNvSpPr>
              <p:nvPr/>
            </p:nvSpPr>
            <p:spPr bwMode="auto">
              <a:xfrm flipV="1">
                <a:off x="227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Line 982"/>
              <p:cNvSpPr>
                <a:spLocks noChangeShapeType="1"/>
              </p:cNvSpPr>
              <p:nvPr/>
            </p:nvSpPr>
            <p:spPr bwMode="auto">
              <a:xfrm flipV="1">
                <a:off x="235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Line 983"/>
              <p:cNvSpPr>
                <a:spLocks noChangeShapeType="1"/>
              </p:cNvSpPr>
              <p:nvPr/>
            </p:nvSpPr>
            <p:spPr bwMode="auto">
              <a:xfrm flipV="1">
                <a:off x="243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Line 984"/>
              <p:cNvSpPr>
                <a:spLocks noChangeShapeType="1"/>
              </p:cNvSpPr>
              <p:nvPr/>
            </p:nvSpPr>
            <p:spPr bwMode="auto">
              <a:xfrm flipV="1">
                <a:off x="251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Line 985"/>
              <p:cNvSpPr>
                <a:spLocks noChangeShapeType="1"/>
              </p:cNvSpPr>
              <p:nvPr/>
            </p:nvSpPr>
            <p:spPr bwMode="auto">
              <a:xfrm flipV="1">
                <a:off x="259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Line 986"/>
              <p:cNvSpPr>
                <a:spLocks noChangeShapeType="1"/>
              </p:cNvSpPr>
              <p:nvPr/>
            </p:nvSpPr>
            <p:spPr bwMode="auto">
              <a:xfrm flipV="1">
                <a:off x="267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Line 987"/>
              <p:cNvSpPr>
                <a:spLocks noChangeShapeType="1"/>
              </p:cNvSpPr>
              <p:nvPr/>
            </p:nvSpPr>
            <p:spPr bwMode="auto">
              <a:xfrm flipV="1">
                <a:off x="275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Line 988"/>
              <p:cNvSpPr>
                <a:spLocks noChangeShapeType="1"/>
              </p:cNvSpPr>
              <p:nvPr/>
            </p:nvSpPr>
            <p:spPr bwMode="auto">
              <a:xfrm flipV="1">
                <a:off x="283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Line 989"/>
              <p:cNvSpPr>
                <a:spLocks noChangeShapeType="1"/>
              </p:cNvSpPr>
              <p:nvPr/>
            </p:nvSpPr>
            <p:spPr bwMode="auto">
              <a:xfrm flipV="1">
                <a:off x="291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Line 990"/>
              <p:cNvSpPr>
                <a:spLocks noChangeShapeType="1"/>
              </p:cNvSpPr>
              <p:nvPr/>
            </p:nvSpPr>
            <p:spPr bwMode="auto">
              <a:xfrm flipV="1">
                <a:off x="299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Line 991"/>
              <p:cNvSpPr>
                <a:spLocks noChangeShapeType="1"/>
              </p:cNvSpPr>
              <p:nvPr/>
            </p:nvSpPr>
            <p:spPr bwMode="auto">
              <a:xfrm flipV="1">
                <a:off x="307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Line 992"/>
              <p:cNvSpPr>
                <a:spLocks noChangeShapeType="1"/>
              </p:cNvSpPr>
              <p:nvPr/>
            </p:nvSpPr>
            <p:spPr bwMode="auto">
              <a:xfrm flipV="1">
                <a:off x="315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Line 993"/>
              <p:cNvSpPr>
                <a:spLocks noChangeShapeType="1"/>
              </p:cNvSpPr>
              <p:nvPr/>
            </p:nvSpPr>
            <p:spPr bwMode="auto">
              <a:xfrm flipV="1">
                <a:off x="3232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Line 994"/>
              <p:cNvSpPr>
                <a:spLocks noChangeShapeType="1"/>
              </p:cNvSpPr>
              <p:nvPr/>
            </p:nvSpPr>
            <p:spPr bwMode="auto">
              <a:xfrm flipV="1">
                <a:off x="3311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Line 995"/>
              <p:cNvSpPr>
                <a:spLocks noChangeShapeType="1"/>
              </p:cNvSpPr>
              <p:nvPr/>
            </p:nvSpPr>
            <p:spPr bwMode="auto">
              <a:xfrm flipV="1">
                <a:off x="3391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Line 996"/>
              <p:cNvSpPr>
                <a:spLocks noChangeShapeType="1"/>
              </p:cNvSpPr>
              <p:nvPr/>
            </p:nvSpPr>
            <p:spPr bwMode="auto">
              <a:xfrm flipV="1">
                <a:off x="3471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Line 997"/>
              <p:cNvSpPr>
                <a:spLocks noChangeShapeType="1"/>
              </p:cNvSpPr>
              <p:nvPr/>
            </p:nvSpPr>
            <p:spPr bwMode="auto">
              <a:xfrm flipV="1">
                <a:off x="3556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Line 998"/>
              <p:cNvSpPr>
                <a:spLocks noChangeShapeType="1"/>
              </p:cNvSpPr>
              <p:nvPr/>
            </p:nvSpPr>
            <p:spPr bwMode="auto">
              <a:xfrm flipV="1">
                <a:off x="363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Line 999"/>
              <p:cNvSpPr>
                <a:spLocks noChangeShapeType="1"/>
              </p:cNvSpPr>
              <p:nvPr/>
            </p:nvSpPr>
            <p:spPr bwMode="auto">
              <a:xfrm flipV="1">
                <a:off x="371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Line 1000"/>
              <p:cNvSpPr>
                <a:spLocks noChangeShapeType="1"/>
              </p:cNvSpPr>
              <p:nvPr/>
            </p:nvSpPr>
            <p:spPr bwMode="auto">
              <a:xfrm flipV="1">
                <a:off x="379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Line 1001"/>
              <p:cNvSpPr>
                <a:spLocks noChangeShapeType="1"/>
              </p:cNvSpPr>
              <p:nvPr/>
            </p:nvSpPr>
            <p:spPr bwMode="auto">
              <a:xfrm flipV="1">
                <a:off x="3875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Line 1002"/>
              <p:cNvSpPr>
                <a:spLocks noChangeShapeType="1"/>
              </p:cNvSpPr>
              <p:nvPr/>
            </p:nvSpPr>
            <p:spPr bwMode="auto">
              <a:xfrm flipV="1">
                <a:off x="395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Line 1003"/>
              <p:cNvSpPr>
                <a:spLocks noChangeShapeType="1"/>
              </p:cNvSpPr>
              <p:nvPr/>
            </p:nvSpPr>
            <p:spPr bwMode="auto">
              <a:xfrm flipV="1">
                <a:off x="403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Line 1004"/>
              <p:cNvSpPr>
                <a:spLocks noChangeShapeType="1"/>
              </p:cNvSpPr>
              <p:nvPr/>
            </p:nvSpPr>
            <p:spPr bwMode="auto">
              <a:xfrm flipV="1">
                <a:off x="4114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Line 1005"/>
              <p:cNvSpPr>
                <a:spLocks noChangeShapeType="1"/>
              </p:cNvSpPr>
              <p:nvPr/>
            </p:nvSpPr>
            <p:spPr bwMode="auto">
              <a:xfrm flipV="1">
                <a:off x="419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Line 1006"/>
              <p:cNvSpPr>
                <a:spLocks noChangeShapeType="1"/>
              </p:cNvSpPr>
              <p:nvPr/>
            </p:nvSpPr>
            <p:spPr bwMode="auto">
              <a:xfrm flipV="1">
                <a:off x="427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Line 1007"/>
              <p:cNvSpPr>
                <a:spLocks noChangeShapeType="1"/>
              </p:cNvSpPr>
              <p:nvPr/>
            </p:nvSpPr>
            <p:spPr bwMode="auto">
              <a:xfrm flipV="1">
                <a:off x="435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Line 1008"/>
              <p:cNvSpPr>
                <a:spLocks noChangeShapeType="1"/>
              </p:cNvSpPr>
              <p:nvPr/>
            </p:nvSpPr>
            <p:spPr bwMode="auto">
              <a:xfrm flipV="1">
                <a:off x="4433" y="37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Line 1009"/>
              <p:cNvSpPr>
                <a:spLocks noChangeShapeType="1"/>
              </p:cNvSpPr>
              <p:nvPr/>
            </p:nvSpPr>
            <p:spPr bwMode="auto">
              <a:xfrm flipV="1">
                <a:off x="835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Line 1010"/>
              <p:cNvSpPr>
                <a:spLocks noChangeShapeType="1"/>
              </p:cNvSpPr>
              <p:nvPr/>
            </p:nvSpPr>
            <p:spPr bwMode="auto">
              <a:xfrm flipV="1">
                <a:off x="1233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Line 1011"/>
              <p:cNvSpPr>
                <a:spLocks noChangeShapeType="1"/>
              </p:cNvSpPr>
              <p:nvPr/>
            </p:nvSpPr>
            <p:spPr bwMode="auto">
              <a:xfrm flipV="1">
                <a:off x="1632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Line 1012"/>
              <p:cNvSpPr>
                <a:spLocks noChangeShapeType="1"/>
              </p:cNvSpPr>
              <p:nvPr/>
            </p:nvSpPr>
            <p:spPr bwMode="auto">
              <a:xfrm flipV="1">
                <a:off x="2036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" name="Line 1013"/>
              <p:cNvSpPr>
                <a:spLocks noChangeShapeType="1"/>
              </p:cNvSpPr>
              <p:nvPr/>
            </p:nvSpPr>
            <p:spPr bwMode="auto">
              <a:xfrm flipV="1">
                <a:off x="2434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" name="Line 1014"/>
              <p:cNvSpPr>
                <a:spLocks noChangeShapeType="1"/>
              </p:cNvSpPr>
              <p:nvPr/>
            </p:nvSpPr>
            <p:spPr bwMode="auto">
              <a:xfrm flipV="1">
                <a:off x="2833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" name="Line 1015"/>
              <p:cNvSpPr>
                <a:spLocks noChangeShapeType="1"/>
              </p:cNvSpPr>
              <p:nvPr/>
            </p:nvSpPr>
            <p:spPr bwMode="auto">
              <a:xfrm flipV="1">
                <a:off x="3232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86" name="Group 602"/>
            <p:cNvGrpSpPr>
              <a:grpSpLocks/>
            </p:cNvGrpSpPr>
            <p:nvPr/>
          </p:nvGrpSpPr>
          <p:grpSpPr bwMode="auto">
            <a:xfrm>
              <a:off x="824" y="1607"/>
              <a:ext cx="3614" cy="2168"/>
              <a:chOff x="824" y="1607"/>
              <a:chExt cx="3614" cy="2168"/>
            </a:xfrm>
          </p:grpSpPr>
          <p:sp>
            <p:nvSpPr>
              <p:cNvPr id="2041" name="Line 1017"/>
              <p:cNvSpPr>
                <a:spLocks noChangeShapeType="1"/>
              </p:cNvSpPr>
              <p:nvPr/>
            </p:nvSpPr>
            <p:spPr bwMode="auto">
              <a:xfrm flipV="1">
                <a:off x="3635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Line 1018"/>
              <p:cNvSpPr>
                <a:spLocks noChangeShapeType="1"/>
              </p:cNvSpPr>
              <p:nvPr/>
            </p:nvSpPr>
            <p:spPr bwMode="auto">
              <a:xfrm flipV="1">
                <a:off x="4034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Line 1019"/>
              <p:cNvSpPr>
                <a:spLocks noChangeShapeType="1"/>
              </p:cNvSpPr>
              <p:nvPr/>
            </p:nvSpPr>
            <p:spPr bwMode="auto">
              <a:xfrm flipV="1">
                <a:off x="4433" y="3743"/>
                <a:ext cx="1" cy="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Freeform 1020"/>
              <p:cNvSpPr>
                <a:spLocks/>
              </p:cNvSpPr>
              <p:nvPr/>
            </p:nvSpPr>
            <p:spPr bwMode="auto">
              <a:xfrm>
                <a:off x="3232" y="2829"/>
                <a:ext cx="403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43"/>
                  </a:cxn>
                  <a:cxn ang="0">
                    <a:pos x="212" y="80"/>
                  </a:cxn>
                  <a:cxn ang="0">
                    <a:pos x="265" y="101"/>
                  </a:cxn>
                  <a:cxn ang="0">
                    <a:pos x="318" y="123"/>
                  </a:cxn>
                  <a:cxn ang="0">
                    <a:pos x="361" y="139"/>
                  </a:cxn>
                  <a:cxn ang="0">
                    <a:pos x="403" y="154"/>
                  </a:cxn>
                </a:cxnLst>
                <a:rect l="0" t="0" r="r" b="b"/>
                <a:pathLst>
                  <a:path w="403" h="154">
                    <a:moveTo>
                      <a:pt x="0" y="0"/>
                    </a:moveTo>
                    <a:lnTo>
                      <a:pt x="106" y="43"/>
                    </a:lnTo>
                    <a:lnTo>
                      <a:pt x="212" y="80"/>
                    </a:lnTo>
                    <a:lnTo>
                      <a:pt x="265" y="101"/>
                    </a:lnTo>
                    <a:lnTo>
                      <a:pt x="318" y="123"/>
                    </a:lnTo>
                    <a:lnTo>
                      <a:pt x="361" y="139"/>
                    </a:lnTo>
                    <a:lnTo>
                      <a:pt x="403" y="154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Freeform 1021"/>
              <p:cNvSpPr>
                <a:spLocks/>
              </p:cNvSpPr>
              <p:nvPr/>
            </p:nvSpPr>
            <p:spPr bwMode="auto">
              <a:xfrm>
                <a:off x="3635" y="2983"/>
                <a:ext cx="197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1"/>
                  </a:cxn>
                  <a:cxn ang="0">
                    <a:pos x="64" y="22"/>
                  </a:cxn>
                  <a:cxn ang="0">
                    <a:pos x="112" y="38"/>
                  </a:cxn>
                  <a:cxn ang="0">
                    <a:pos x="155" y="54"/>
                  </a:cxn>
                  <a:cxn ang="0">
                    <a:pos x="197" y="70"/>
                  </a:cxn>
                </a:cxnLst>
                <a:rect l="0" t="0" r="r" b="b"/>
                <a:pathLst>
                  <a:path w="197" h="70">
                    <a:moveTo>
                      <a:pt x="0" y="0"/>
                    </a:moveTo>
                    <a:lnTo>
                      <a:pt x="32" y="11"/>
                    </a:lnTo>
                    <a:lnTo>
                      <a:pt x="64" y="22"/>
                    </a:lnTo>
                    <a:lnTo>
                      <a:pt x="112" y="38"/>
                    </a:lnTo>
                    <a:lnTo>
                      <a:pt x="155" y="54"/>
                    </a:lnTo>
                    <a:lnTo>
                      <a:pt x="197" y="70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Freeform 1022"/>
              <p:cNvSpPr>
                <a:spLocks/>
              </p:cNvSpPr>
              <p:nvPr/>
            </p:nvSpPr>
            <p:spPr bwMode="auto">
              <a:xfrm>
                <a:off x="3832" y="3053"/>
                <a:ext cx="202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37"/>
                  </a:cxn>
                  <a:cxn ang="0">
                    <a:pos x="202" y="69"/>
                  </a:cxn>
                </a:cxnLst>
                <a:rect l="0" t="0" r="r" b="b"/>
                <a:pathLst>
                  <a:path w="202" h="69">
                    <a:moveTo>
                      <a:pt x="0" y="0"/>
                    </a:moveTo>
                    <a:lnTo>
                      <a:pt x="101" y="37"/>
                    </a:lnTo>
                    <a:lnTo>
                      <a:pt x="202" y="69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Freeform 1023"/>
              <p:cNvSpPr>
                <a:spLocks/>
              </p:cNvSpPr>
              <p:nvPr/>
            </p:nvSpPr>
            <p:spPr bwMode="auto">
              <a:xfrm>
                <a:off x="4034" y="3122"/>
                <a:ext cx="197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2"/>
                  </a:cxn>
                  <a:cxn ang="0">
                    <a:pos x="197" y="58"/>
                  </a:cxn>
                </a:cxnLst>
                <a:rect l="0" t="0" r="r" b="b"/>
                <a:pathLst>
                  <a:path w="197" h="58">
                    <a:moveTo>
                      <a:pt x="0" y="0"/>
                    </a:moveTo>
                    <a:lnTo>
                      <a:pt x="96" y="32"/>
                    </a:lnTo>
                    <a:lnTo>
                      <a:pt x="197" y="58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Line 0"/>
              <p:cNvSpPr>
                <a:spLocks noChangeShapeType="1"/>
              </p:cNvSpPr>
              <p:nvPr/>
            </p:nvSpPr>
            <p:spPr bwMode="auto">
              <a:xfrm>
                <a:off x="4231" y="3180"/>
                <a:ext cx="202" cy="59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Line 1"/>
              <p:cNvSpPr>
                <a:spLocks noChangeShapeType="1"/>
              </p:cNvSpPr>
              <p:nvPr/>
            </p:nvSpPr>
            <p:spPr bwMode="auto">
              <a:xfrm>
                <a:off x="2833" y="2643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Line 2"/>
              <p:cNvSpPr>
                <a:spLocks noChangeShapeType="1"/>
              </p:cNvSpPr>
              <p:nvPr/>
            </p:nvSpPr>
            <p:spPr bwMode="auto">
              <a:xfrm>
                <a:off x="2865" y="2659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Line 3"/>
              <p:cNvSpPr>
                <a:spLocks noChangeShapeType="1"/>
              </p:cNvSpPr>
              <p:nvPr/>
            </p:nvSpPr>
            <p:spPr bwMode="auto">
              <a:xfrm>
                <a:off x="2897" y="2670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Line 4"/>
              <p:cNvSpPr>
                <a:spLocks noChangeShapeType="1"/>
              </p:cNvSpPr>
              <p:nvPr/>
            </p:nvSpPr>
            <p:spPr bwMode="auto">
              <a:xfrm>
                <a:off x="2929" y="2686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Line 5"/>
              <p:cNvSpPr>
                <a:spLocks noChangeShapeType="1"/>
              </p:cNvSpPr>
              <p:nvPr/>
            </p:nvSpPr>
            <p:spPr bwMode="auto">
              <a:xfrm>
                <a:off x="2961" y="2702"/>
                <a:ext cx="31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>
                <a:off x="2992" y="2718"/>
                <a:ext cx="32" cy="1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Line 7"/>
              <p:cNvSpPr>
                <a:spLocks noChangeShapeType="1"/>
              </p:cNvSpPr>
              <p:nvPr/>
            </p:nvSpPr>
            <p:spPr bwMode="auto">
              <a:xfrm>
                <a:off x="3024" y="2728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>
                <a:off x="3056" y="2744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>
                <a:off x="3088" y="2760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>
                <a:off x="3120" y="2771"/>
                <a:ext cx="27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>
                <a:off x="3147" y="2787"/>
                <a:ext cx="31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>
                <a:off x="3178" y="2803"/>
                <a:ext cx="38" cy="1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auto">
              <a:xfrm>
                <a:off x="2036" y="2442"/>
                <a:ext cx="797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106"/>
                  </a:cxn>
                  <a:cxn ang="0">
                    <a:pos x="398" y="212"/>
                  </a:cxn>
                  <a:cxn ang="0">
                    <a:pos x="595" y="318"/>
                  </a:cxn>
                  <a:cxn ang="0">
                    <a:pos x="797" y="414"/>
                  </a:cxn>
                </a:cxnLst>
                <a:rect l="0" t="0" r="r" b="b"/>
                <a:pathLst>
                  <a:path w="797" h="414">
                    <a:moveTo>
                      <a:pt x="0" y="0"/>
                    </a:moveTo>
                    <a:lnTo>
                      <a:pt x="196" y="106"/>
                    </a:lnTo>
                    <a:lnTo>
                      <a:pt x="398" y="212"/>
                    </a:lnTo>
                    <a:lnTo>
                      <a:pt x="595" y="318"/>
                    </a:lnTo>
                    <a:lnTo>
                      <a:pt x="797" y="414"/>
                    </a:lnTo>
                  </a:path>
                </a:pathLst>
              </a:custGeom>
              <a:noFill/>
              <a:ln w="17463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auto">
              <a:xfrm>
                <a:off x="2833" y="2856"/>
                <a:ext cx="802" cy="3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42"/>
                  </a:cxn>
                  <a:cxn ang="0">
                    <a:pos x="207" y="85"/>
                  </a:cxn>
                  <a:cxn ang="0">
                    <a:pos x="425" y="170"/>
                  </a:cxn>
                  <a:cxn ang="0">
                    <a:pos x="531" y="207"/>
                  </a:cxn>
                  <a:cxn ang="0">
                    <a:pos x="632" y="244"/>
                  </a:cxn>
                  <a:cxn ang="0">
                    <a:pos x="723" y="276"/>
                  </a:cxn>
                  <a:cxn ang="0">
                    <a:pos x="802" y="303"/>
                  </a:cxn>
                </a:cxnLst>
                <a:rect l="0" t="0" r="r" b="b"/>
                <a:pathLst>
                  <a:path w="802" h="303">
                    <a:moveTo>
                      <a:pt x="0" y="0"/>
                    </a:moveTo>
                    <a:lnTo>
                      <a:pt x="101" y="42"/>
                    </a:lnTo>
                    <a:lnTo>
                      <a:pt x="207" y="85"/>
                    </a:lnTo>
                    <a:lnTo>
                      <a:pt x="425" y="170"/>
                    </a:lnTo>
                    <a:lnTo>
                      <a:pt x="531" y="207"/>
                    </a:lnTo>
                    <a:lnTo>
                      <a:pt x="632" y="244"/>
                    </a:lnTo>
                    <a:lnTo>
                      <a:pt x="723" y="276"/>
                    </a:lnTo>
                    <a:lnTo>
                      <a:pt x="802" y="303"/>
                    </a:lnTo>
                  </a:path>
                </a:pathLst>
              </a:custGeom>
              <a:noFill/>
              <a:ln w="17463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auto">
              <a:xfrm>
                <a:off x="3635" y="3159"/>
                <a:ext cx="399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26"/>
                  </a:cxn>
                  <a:cxn ang="0">
                    <a:pos x="133" y="48"/>
                  </a:cxn>
                  <a:cxn ang="0">
                    <a:pos x="186" y="64"/>
                  </a:cxn>
                  <a:cxn ang="0">
                    <a:pos x="240" y="80"/>
                  </a:cxn>
                  <a:cxn ang="0">
                    <a:pos x="282" y="90"/>
                  </a:cxn>
                  <a:cxn ang="0">
                    <a:pos x="325" y="106"/>
                  </a:cxn>
                  <a:cxn ang="0">
                    <a:pos x="399" y="127"/>
                  </a:cxn>
                </a:cxnLst>
                <a:rect l="0" t="0" r="r" b="b"/>
                <a:pathLst>
                  <a:path w="399" h="127">
                    <a:moveTo>
                      <a:pt x="0" y="0"/>
                    </a:moveTo>
                    <a:lnTo>
                      <a:pt x="70" y="26"/>
                    </a:lnTo>
                    <a:lnTo>
                      <a:pt x="133" y="48"/>
                    </a:lnTo>
                    <a:lnTo>
                      <a:pt x="186" y="64"/>
                    </a:lnTo>
                    <a:lnTo>
                      <a:pt x="240" y="80"/>
                    </a:lnTo>
                    <a:lnTo>
                      <a:pt x="282" y="90"/>
                    </a:lnTo>
                    <a:lnTo>
                      <a:pt x="325" y="106"/>
                    </a:lnTo>
                    <a:lnTo>
                      <a:pt x="399" y="127"/>
                    </a:lnTo>
                  </a:path>
                </a:pathLst>
              </a:custGeom>
              <a:noFill/>
              <a:ln w="17463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16"/>
              <p:cNvSpPr>
                <a:spLocks/>
              </p:cNvSpPr>
              <p:nvPr/>
            </p:nvSpPr>
            <p:spPr bwMode="auto">
              <a:xfrm>
                <a:off x="4034" y="3286"/>
                <a:ext cx="197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1"/>
                  </a:cxn>
                  <a:cxn ang="0">
                    <a:pos x="64" y="22"/>
                  </a:cxn>
                  <a:cxn ang="0">
                    <a:pos x="112" y="32"/>
                  </a:cxn>
                  <a:cxn ang="0">
                    <a:pos x="154" y="48"/>
                  </a:cxn>
                  <a:cxn ang="0">
                    <a:pos x="197" y="59"/>
                  </a:cxn>
                </a:cxnLst>
                <a:rect l="0" t="0" r="r" b="b"/>
                <a:pathLst>
                  <a:path w="197" h="59">
                    <a:moveTo>
                      <a:pt x="0" y="0"/>
                    </a:moveTo>
                    <a:lnTo>
                      <a:pt x="32" y="11"/>
                    </a:lnTo>
                    <a:lnTo>
                      <a:pt x="64" y="22"/>
                    </a:lnTo>
                    <a:lnTo>
                      <a:pt x="112" y="32"/>
                    </a:lnTo>
                    <a:lnTo>
                      <a:pt x="154" y="48"/>
                    </a:lnTo>
                    <a:lnTo>
                      <a:pt x="197" y="59"/>
                    </a:lnTo>
                  </a:path>
                </a:pathLst>
              </a:custGeom>
              <a:noFill/>
              <a:ln w="17463">
                <a:solidFill>
                  <a:srgbClr val="CC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>
                <a:off x="4231" y="3345"/>
                <a:ext cx="202" cy="53"/>
              </a:xfrm>
              <a:prstGeom prst="line">
                <a:avLst/>
              </a:prstGeom>
              <a:noFill/>
              <a:ln w="17463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835" y="1607"/>
                <a:ext cx="80" cy="75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915" y="1682"/>
                <a:ext cx="79" cy="69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994" y="1751"/>
                <a:ext cx="80" cy="69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1074" y="1820"/>
                <a:ext cx="80" cy="69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auto">
              <a:xfrm>
                <a:off x="1154" y="1889"/>
                <a:ext cx="79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37"/>
                  </a:cxn>
                  <a:cxn ang="0">
                    <a:pos x="79" y="69"/>
                  </a:cxn>
                </a:cxnLst>
                <a:rect l="0" t="0" r="r" b="b"/>
                <a:pathLst>
                  <a:path w="79" h="69">
                    <a:moveTo>
                      <a:pt x="0" y="0"/>
                    </a:moveTo>
                    <a:lnTo>
                      <a:pt x="37" y="37"/>
                    </a:lnTo>
                    <a:lnTo>
                      <a:pt x="79" y="69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auto">
              <a:xfrm>
                <a:off x="1233" y="1958"/>
                <a:ext cx="8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32"/>
                  </a:cxn>
                  <a:cxn ang="0">
                    <a:pos x="80" y="58"/>
                  </a:cxn>
                </a:cxnLst>
                <a:rect l="0" t="0" r="r" b="b"/>
                <a:pathLst>
                  <a:path w="80" h="58">
                    <a:moveTo>
                      <a:pt x="0" y="0"/>
                    </a:moveTo>
                    <a:lnTo>
                      <a:pt x="38" y="32"/>
                    </a:lnTo>
                    <a:lnTo>
                      <a:pt x="80" y="58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>
                <a:off x="1313" y="2016"/>
                <a:ext cx="80" cy="59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9"/>
              <p:cNvSpPr>
                <a:spLocks noChangeShapeType="1"/>
              </p:cNvSpPr>
              <p:nvPr/>
            </p:nvSpPr>
            <p:spPr bwMode="auto">
              <a:xfrm>
                <a:off x="1393" y="2075"/>
                <a:ext cx="80" cy="58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50"/>
              <p:cNvSpPr>
                <a:spLocks/>
              </p:cNvSpPr>
              <p:nvPr/>
            </p:nvSpPr>
            <p:spPr bwMode="auto">
              <a:xfrm>
                <a:off x="1473" y="2133"/>
                <a:ext cx="7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32"/>
                  </a:cxn>
                  <a:cxn ang="0">
                    <a:pos x="79" y="59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37" y="32"/>
                    </a:lnTo>
                    <a:lnTo>
                      <a:pt x="79" y="59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51"/>
              <p:cNvSpPr>
                <a:spLocks/>
              </p:cNvSpPr>
              <p:nvPr/>
            </p:nvSpPr>
            <p:spPr bwMode="auto">
              <a:xfrm>
                <a:off x="1552" y="2192"/>
                <a:ext cx="8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26"/>
                  </a:cxn>
                  <a:cxn ang="0">
                    <a:pos x="80" y="48"/>
                  </a:cxn>
                </a:cxnLst>
                <a:rect l="0" t="0" r="r" b="b"/>
                <a:pathLst>
                  <a:path w="80" h="48">
                    <a:moveTo>
                      <a:pt x="0" y="0"/>
                    </a:moveTo>
                    <a:lnTo>
                      <a:pt x="37" y="26"/>
                    </a:lnTo>
                    <a:lnTo>
                      <a:pt x="80" y="48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52"/>
              <p:cNvSpPr>
                <a:spLocks/>
              </p:cNvSpPr>
              <p:nvPr/>
            </p:nvSpPr>
            <p:spPr bwMode="auto">
              <a:xfrm>
                <a:off x="1632" y="2240"/>
                <a:ext cx="80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26"/>
                  </a:cxn>
                  <a:cxn ang="0">
                    <a:pos x="80" y="53"/>
                  </a:cxn>
                </a:cxnLst>
                <a:rect l="0" t="0" r="r" b="b"/>
                <a:pathLst>
                  <a:path w="80" h="53">
                    <a:moveTo>
                      <a:pt x="0" y="0"/>
                    </a:moveTo>
                    <a:lnTo>
                      <a:pt x="37" y="26"/>
                    </a:lnTo>
                    <a:lnTo>
                      <a:pt x="80" y="53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53"/>
              <p:cNvSpPr>
                <a:spLocks/>
              </p:cNvSpPr>
              <p:nvPr/>
            </p:nvSpPr>
            <p:spPr bwMode="auto">
              <a:xfrm>
                <a:off x="1712" y="2293"/>
                <a:ext cx="8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26"/>
                  </a:cxn>
                  <a:cxn ang="0">
                    <a:pos x="85" y="48"/>
                  </a:cxn>
                </a:cxnLst>
                <a:rect l="0" t="0" r="r" b="b"/>
                <a:pathLst>
                  <a:path w="85" h="48">
                    <a:moveTo>
                      <a:pt x="0" y="0"/>
                    </a:moveTo>
                    <a:lnTo>
                      <a:pt x="42" y="26"/>
                    </a:lnTo>
                    <a:lnTo>
                      <a:pt x="85" y="48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>
                <a:off x="1797" y="2341"/>
                <a:ext cx="79" cy="4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>
                <a:off x="1876" y="2388"/>
                <a:ext cx="80" cy="43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>
                <a:off x="1956" y="2431"/>
                <a:ext cx="80" cy="48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>
                <a:off x="2036" y="2479"/>
                <a:ext cx="80" cy="48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8"/>
              <p:cNvSpPr>
                <a:spLocks noChangeShapeType="1"/>
              </p:cNvSpPr>
              <p:nvPr/>
            </p:nvSpPr>
            <p:spPr bwMode="auto">
              <a:xfrm>
                <a:off x="2116" y="2527"/>
                <a:ext cx="79" cy="4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9"/>
              <p:cNvSpPr>
                <a:spLocks noChangeShapeType="1"/>
              </p:cNvSpPr>
              <p:nvPr/>
            </p:nvSpPr>
            <p:spPr bwMode="auto">
              <a:xfrm>
                <a:off x="2195" y="2569"/>
                <a:ext cx="80" cy="3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60"/>
              <p:cNvSpPr>
                <a:spLocks noChangeShapeType="1"/>
              </p:cNvSpPr>
              <p:nvPr/>
            </p:nvSpPr>
            <p:spPr bwMode="auto">
              <a:xfrm>
                <a:off x="2275" y="2606"/>
                <a:ext cx="80" cy="3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auto">
              <a:xfrm>
                <a:off x="2355" y="2643"/>
                <a:ext cx="79" cy="43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>
                <a:off x="2434" y="2686"/>
                <a:ext cx="80" cy="3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>
                <a:off x="2514" y="2723"/>
                <a:ext cx="80" cy="3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64"/>
              <p:cNvSpPr>
                <a:spLocks noChangeShapeType="1"/>
              </p:cNvSpPr>
              <p:nvPr/>
            </p:nvSpPr>
            <p:spPr bwMode="auto">
              <a:xfrm>
                <a:off x="2594" y="2760"/>
                <a:ext cx="80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65"/>
              <p:cNvSpPr>
                <a:spLocks/>
              </p:cNvSpPr>
              <p:nvPr/>
            </p:nvSpPr>
            <p:spPr bwMode="auto">
              <a:xfrm>
                <a:off x="2674" y="2792"/>
                <a:ext cx="79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16"/>
                  </a:cxn>
                  <a:cxn ang="0">
                    <a:pos x="79" y="37"/>
                  </a:cxn>
                </a:cxnLst>
                <a:rect l="0" t="0" r="r" b="b"/>
                <a:pathLst>
                  <a:path w="79" h="37">
                    <a:moveTo>
                      <a:pt x="0" y="0"/>
                    </a:moveTo>
                    <a:lnTo>
                      <a:pt x="37" y="16"/>
                    </a:lnTo>
                    <a:lnTo>
                      <a:pt x="79" y="37"/>
                    </a:lnTo>
                  </a:path>
                </a:pathLst>
              </a:custGeom>
              <a:noFill/>
              <a:ln w="17463">
                <a:solidFill>
                  <a:srgbClr val="CC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>
                <a:off x="2753" y="2829"/>
                <a:ext cx="80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>
                <a:off x="2833" y="2861"/>
                <a:ext cx="80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Line 68"/>
              <p:cNvSpPr>
                <a:spLocks noChangeShapeType="1"/>
              </p:cNvSpPr>
              <p:nvPr/>
            </p:nvSpPr>
            <p:spPr bwMode="auto">
              <a:xfrm>
                <a:off x="2913" y="2893"/>
                <a:ext cx="79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>
                <a:off x="2992" y="2925"/>
                <a:ext cx="80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70"/>
              <p:cNvSpPr>
                <a:spLocks noChangeShapeType="1"/>
              </p:cNvSpPr>
              <p:nvPr/>
            </p:nvSpPr>
            <p:spPr bwMode="auto">
              <a:xfrm>
                <a:off x="3072" y="2957"/>
                <a:ext cx="80" cy="26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Line 71"/>
              <p:cNvSpPr>
                <a:spLocks noChangeShapeType="1"/>
              </p:cNvSpPr>
              <p:nvPr/>
            </p:nvSpPr>
            <p:spPr bwMode="auto">
              <a:xfrm>
                <a:off x="3152" y="2983"/>
                <a:ext cx="80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Line 72"/>
              <p:cNvSpPr>
                <a:spLocks noChangeShapeType="1"/>
              </p:cNvSpPr>
              <p:nvPr/>
            </p:nvSpPr>
            <p:spPr bwMode="auto">
              <a:xfrm>
                <a:off x="3232" y="3015"/>
                <a:ext cx="79" cy="32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Line 73"/>
              <p:cNvSpPr>
                <a:spLocks noChangeShapeType="1"/>
              </p:cNvSpPr>
              <p:nvPr/>
            </p:nvSpPr>
            <p:spPr bwMode="auto">
              <a:xfrm>
                <a:off x="3311" y="3047"/>
                <a:ext cx="80" cy="37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Line 74"/>
              <p:cNvSpPr>
                <a:spLocks noChangeShapeType="1"/>
              </p:cNvSpPr>
              <p:nvPr/>
            </p:nvSpPr>
            <p:spPr bwMode="auto">
              <a:xfrm>
                <a:off x="3391" y="3084"/>
                <a:ext cx="80" cy="38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75"/>
              <p:cNvSpPr>
                <a:spLocks/>
              </p:cNvSpPr>
              <p:nvPr/>
            </p:nvSpPr>
            <p:spPr bwMode="auto">
              <a:xfrm>
                <a:off x="2025" y="2457"/>
                <a:ext cx="75" cy="5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9" y="54"/>
                  </a:cxn>
                  <a:cxn ang="0">
                    <a:pos x="75" y="38"/>
                  </a:cxn>
                  <a:cxn ang="0">
                    <a:pos x="6" y="0"/>
                  </a:cxn>
                  <a:cxn ang="0">
                    <a:pos x="0" y="16"/>
                  </a:cxn>
                </a:cxnLst>
                <a:rect l="0" t="0" r="r" b="b"/>
                <a:pathLst>
                  <a:path w="75" h="54">
                    <a:moveTo>
                      <a:pt x="0" y="16"/>
                    </a:moveTo>
                    <a:lnTo>
                      <a:pt x="69" y="54"/>
                    </a:lnTo>
                    <a:lnTo>
                      <a:pt x="75" y="38"/>
                    </a:lnTo>
                    <a:lnTo>
                      <a:pt x="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76"/>
              <p:cNvSpPr>
                <a:spLocks/>
              </p:cNvSpPr>
              <p:nvPr/>
            </p:nvSpPr>
            <p:spPr bwMode="auto">
              <a:xfrm>
                <a:off x="2132" y="2511"/>
                <a:ext cx="26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21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6" h="21">
                    <a:moveTo>
                      <a:pt x="0" y="10"/>
                    </a:moveTo>
                    <a:lnTo>
                      <a:pt x="21" y="21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77"/>
              <p:cNvSpPr>
                <a:spLocks/>
              </p:cNvSpPr>
              <p:nvPr/>
            </p:nvSpPr>
            <p:spPr bwMode="auto">
              <a:xfrm>
                <a:off x="2190" y="2542"/>
                <a:ext cx="48" cy="3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2" y="32"/>
                  </a:cxn>
                  <a:cxn ang="0">
                    <a:pos x="48" y="22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48" h="32">
                    <a:moveTo>
                      <a:pt x="0" y="11"/>
                    </a:moveTo>
                    <a:lnTo>
                      <a:pt x="42" y="32"/>
                    </a:lnTo>
                    <a:lnTo>
                      <a:pt x="48" y="22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78"/>
              <p:cNvSpPr>
                <a:spLocks/>
              </p:cNvSpPr>
              <p:nvPr/>
            </p:nvSpPr>
            <p:spPr bwMode="auto">
              <a:xfrm>
                <a:off x="2222" y="2564"/>
                <a:ext cx="26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21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6" h="21">
                    <a:moveTo>
                      <a:pt x="0" y="10"/>
                    </a:moveTo>
                    <a:lnTo>
                      <a:pt x="21" y="21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79"/>
              <p:cNvSpPr>
                <a:spLocks/>
              </p:cNvSpPr>
              <p:nvPr/>
            </p:nvSpPr>
            <p:spPr bwMode="auto">
              <a:xfrm>
                <a:off x="2286" y="2596"/>
                <a:ext cx="21" cy="2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26"/>
                  </a:cxn>
                  <a:cxn ang="0">
                    <a:pos x="21" y="1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6" y="26"/>
                    </a:lnTo>
                    <a:lnTo>
                      <a:pt x="21" y="10"/>
                    </a:lnTo>
                    <a:lnTo>
                      <a:pt x="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80"/>
              <p:cNvSpPr>
                <a:spLocks/>
              </p:cNvSpPr>
              <p:nvPr/>
            </p:nvSpPr>
            <p:spPr bwMode="auto">
              <a:xfrm>
                <a:off x="2339" y="2627"/>
                <a:ext cx="74" cy="4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43"/>
                  </a:cxn>
                  <a:cxn ang="0">
                    <a:pos x="74" y="32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43">
                    <a:moveTo>
                      <a:pt x="0" y="11"/>
                    </a:moveTo>
                    <a:lnTo>
                      <a:pt x="69" y="43"/>
                    </a:lnTo>
                    <a:lnTo>
                      <a:pt x="74" y="32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81"/>
              <p:cNvSpPr>
                <a:spLocks/>
              </p:cNvSpPr>
              <p:nvPr/>
            </p:nvSpPr>
            <p:spPr bwMode="auto">
              <a:xfrm>
                <a:off x="2434" y="2681"/>
                <a:ext cx="22" cy="2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26"/>
                  </a:cxn>
                  <a:cxn ang="0">
                    <a:pos x="22" y="10"/>
                  </a:cxn>
                  <a:cxn ang="0">
                    <a:pos x="6" y="0"/>
                  </a:cxn>
                  <a:cxn ang="0">
                    <a:pos x="0" y="16"/>
                  </a:cxn>
                </a:cxnLst>
                <a:rect l="0" t="0" r="r" b="b"/>
                <a:pathLst>
                  <a:path w="22" h="26">
                    <a:moveTo>
                      <a:pt x="0" y="16"/>
                    </a:moveTo>
                    <a:lnTo>
                      <a:pt x="16" y="26"/>
                    </a:lnTo>
                    <a:lnTo>
                      <a:pt x="22" y="10"/>
                    </a:lnTo>
                    <a:lnTo>
                      <a:pt x="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82"/>
              <p:cNvSpPr>
                <a:spLocks/>
              </p:cNvSpPr>
              <p:nvPr/>
            </p:nvSpPr>
            <p:spPr bwMode="auto">
              <a:xfrm>
                <a:off x="2493" y="2713"/>
                <a:ext cx="69" cy="4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4" y="42"/>
                  </a:cxn>
                  <a:cxn ang="0">
                    <a:pos x="69" y="31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69" h="42">
                    <a:moveTo>
                      <a:pt x="0" y="10"/>
                    </a:moveTo>
                    <a:lnTo>
                      <a:pt x="64" y="42"/>
                    </a:lnTo>
                    <a:lnTo>
                      <a:pt x="69" y="31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83"/>
              <p:cNvSpPr>
                <a:spLocks/>
              </p:cNvSpPr>
              <p:nvPr/>
            </p:nvSpPr>
            <p:spPr bwMode="auto">
              <a:xfrm>
                <a:off x="2599" y="2766"/>
                <a:ext cx="21" cy="2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26"/>
                  </a:cxn>
                  <a:cxn ang="0">
                    <a:pos x="21" y="1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lnTo>
                      <a:pt x="16" y="26"/>
                    </a:lnTo>
                    <a:lnTo>
                      <a:pt x="21" y="10"/>
                    </a:lnTo>
                    <a:lnTo>
                      <a:pt x="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84"/>
              <p:cNvSpPr>
                <a:spLocks/>
              </p:cNvSpPr>
              <p:nvPr/>
            </p:nvSpPr>
            <p:spPr bwMode="auto">
              <a:xfrm>
                <a:off x="2647" y="2792"/>
                <a:ext cx="74" cy="4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43"/>
                  </a:cxn>
                  <a:cxn ang="0">
                    <a:pos x="74" y="32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43">
                    <a:moveTo>
                      <a:pt x="0" y="11"/>
                    </a:moveTo>
                    <a:lnTo>
                      <a:pt x="69" y="43"/>
                    </a:lnTo>
                    <a:lnTo>
                      <a:pt x="74" y="32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85"/>
              <p:cNvSpPr>
                <a:spLocks/>
              </p:cNvSpPr>
              <p:nvPr/>
            </p:nvSpPr>
            <p:spPr bwMode="auto">
              <a:xfrm>
                <a:off x="2753" y="2840"/>
                <a:ext cx="27" cy="2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2" y="21"/>
                  </a:cxn>
                  <a:cxn ang="0">
                    <a:pos x="27" y="11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21">
                    <a:moveTo>
                      <a:pt x="0" y="11"/>
                    </a:moveTo>
                    <a:lnTo>
                      <a:pt x="22" y="21"/>
                    </a:lnTo>
                    <a:lnTo>
                      <a:pt x="27" y="11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86"/>
              <p:cNvSpPr>
                <a:spLocks/>
              </p:cNvSpPr>
              <p:nvPr/>
            </p:nvSpPr>
            <p:spPr bwMode="auto">
              <a:xfrm>
                <a:off x="2812" y="2867"/>
                <a:ext cx="26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21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6" h="21">
                    <a:moveTo>
                      <a:pt x="0" y="10"/>
                    </a:moveTo>
                    <a:lnTo>
                      <a:pt x="21" y="21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87"/>
              <p:cNvSpPr>
                <a:spLocks/>
              </p:cNvSpPr>
              <p:nvPr/>
            </p:nvSpPr>
            <p:spPr bwMode="auto">
              <a:xfrm>
                <a:off x="2822" y="2877"/>
                <a:ext cx="75" cy="3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37"/>
                  </a:cxn>
                  <a:cxn ang="0">
                    <a:pos x="75" y="27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75" h="37">
                    <a:moveTo>
                      <a:pt x="0" y="11"/>
                    </a:moveTo>
                    <a:lnTo>
                      <a:pt x="69" y="37"/>
                    </a:lnTo>
                    <a:lnTo>
                      <a:pt x="75" y="27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88"/>
              <p:cNvSpPr>
                <a:spLocks/>
              </p:cNvSpPr>
              <p:nvPr/>
            </p:nvSpPr>
            <p:spPr bwMode="auto">
              <a:xfrm>
                <a:off x="2929" y="2920"/>
                <a:ext cx="26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21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6" h="21">
                    <a:moveTo>
                      <a:pt x="0" y="10"/>
                    </a:moveTo>
                    <a:lnTo>
                      <a:pt x="21" y="21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89"/>
              <p:cNvSpPr>
                <a:spLocks/>
              </p:cNvSpPr>
              <p:nvPr/>
            </p:nvSpPr>
            <p:spPr bwMode="auto">
              <a:xfrm>
                <a:off x="2992" y="2946"/>
                <a:ext cx="48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3" y="27"/>
                  </a:cxn>
                  <a:cxn ang="0">
                    <a:pos x="48" y="16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48" h="27">
                    <a:moveTo>
                      <a:pt x="0" y="11"/>
                    </a:moveTo>
                    <a:lnTo>
                      <a:pt x="43" y="27"/>
                    </a:lnTo>
                    <a:lnTo>
                      <a:pt x="48" y="16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90"/>
              <p:cNvSpPr>
                <a:spLocks/>
              </p:cNvSpPr>
              <p:nvPr/>
            </p:nvSpPr>
            <p:spPr bwMode="auto">
              <a:xfrm>
                <a:off x="3024" y="2962"/>
                <a:ext cx="32" cy="2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7" y="21"/>
                  </a:cxn>
                  <a:cxn ang="0">
                    <a:pos x="32" y="11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32" h="21">
                    <a:moveTo>
                      <a:pt x="0" y="11"/>
                    </a:moveTo>
                    <a:lnTo>
                      <a:pt x="27" y="21"/>
                    </a:lnTo>
                    <a:lnTo>
                      <a:pt x="32" y="11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91"/>
              <p:cNvSpPr>
                <a:spLocks/>
              </p:cNvSpPr>
              <p:nvPr/>
            </p:nvSpPr>
            <p:spPr bwMode="auto">
              <a:xfrm>
                <a:off x="3088" y="2989"/>
                <a:ext cx="27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16"/>
                  </a:cxn>
                  <a:cxn ang="0">
                    <a:pos x="27" y="5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16">
                    <a:moveTo>
                      <a:pt x="0" y="10"/>
                    </a:moveTo>
                    <a:lnTo>
                      <a:pt x="21" y="16"/>
                    </a:lnTo>
                    <a:lnTo>
                      <a:pt x="27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92"/>
              <p:cNvSpPr>
                <a:spLocks/>
              </p:cNvSpPr>
              <p:nvPr/>
            </p:nvSpPr>
            <p:spPr bwMode="auto">
              <a:xfrm>
                <a:off x="3152" y="3010"/>
                <a:ext cx="74" cy="3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37"/>
                  </a:cxn>
                  <a:cxn ang="0">
                    <a:pos x="74" y="27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37">
                    <a:moveTo>
                      <a:pt x="0" y="11"/>
                    </a:moveTo>
                    <a:lnTo>
                      <a:pt x="69" y="37"/>
                    </a:lnTo>
                    <a:lnTo>
                      <a:pt x="74" y="27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93"/>
              <p:cNvSpPr>
                <a:spLocks/>
              </p:cNvSpPr>
              <p:nvPr/>
            </p:nvSpPr>
            <p:spPr bwMode="auto">
              <a:xfrm>
                <a:off x="3253" y="3053"/>
                <a:ext cx="26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16"/>
                  </a:cxn>
                  <a:cxn ang="0">
                    <a:pos x="26" y="5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6" h="16">
                    <a:moveTo>
                      <a:pt x="0" y="10"/>
                    </a:moveTo>
                    <a:lnTo>
                      <a:pt x="21" y="16"/>
                    </a:lnTo>
                    <a:lnTo>
                      <a:pt x="26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94"/>
              <p:cNvSpPr>
                <a:spLocks/>
              </p:cNvSpPr>
              <p:nvPr/>
            </p:nvSpPr>
            <p:spPr bwMode="auto">
              <a:xfrm>
                <a:off x="3311" y="3074"/>
                <a:ext cx="75" cy="3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9" y="37"/>
                  </a:cxn>
                  <a:cxn ang="0">
                    <a:pos x="75" y="26"/>
                  </a:cxn>
                  <a:cxn ang="0">
                    <a:pos x="6" y="0"/>
                  </a:cxn>
                  <a:cxn ang="0">
                    <a:pos x="0" y="10"/>
                  </a:cxn>
                </a:cxnLst>
                <a:rect l="0" t="0" r="r" b="b"/>
                <a:pathLst>
                  <a:path w="75" h="37">
                    <a:moveTo>
                      <a:pt x="0" y="10"/>
                    </a:moveTo>
                    <a:lnTo>
                      <a:pt x="69" y="37"/>
                    </a:lnTo>
                    <a:lnTo>
                      <a:pt x="75" y="26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95"/>
              <p:cNvSpPr>
                <a:spLocks/>
              </p:cNvSpPr>
              <p:nvPr/>
            </p:nvSpPr>
            <p:spPr bwMode="auto">
              <a:xfrm>
                <a:off x="3423" y="3111"/>
                <a:ext cx="16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6"/>
                  </a:cxn>
                  <a:cxn ang="0">
                    <a:pos x="16" y="5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96"/>
              <p:cNvSpPr>
                <a:spLocks/>
              </p:cNvSpPr>
              <p:nvPr/>
            </p:nvSpPr>
            <p:spPr bwMode="auto">
              <a:xfrm>
                <a:off x="3423" y="3116"/>
                <a:ext cx="16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6"/>
                  </a:cxn>
                  <a:cxn ang="0">
                    <a:pos x="16" y="6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97"/>
              <p:cNvSpPr>
                <a:spLocks/>
              </p:cNvSpPr>
              <p:nvPr/>
            </p:nvSpPr>
            <p:spPr bwMode="auto">
              <a:xfrm>
                <a:off x="3476" y="3132"/>
                <a:ext cx="74" cy="3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32"/>
                  </a:cxn>
                  <a:cxn ang="0">
                    <a:pos x="74" y="22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32">
                    <a:moveTo>
                      <a:pt x="0" y="11"/>
                    </a:moveTo>
                    <a:lnTo>
                      <a:pt x="69" y="32"/>
                    </a:lnTo>
                    <a:lnTo>
                      <a:pt x="74" y="22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98"/>
              <p:cNvSpPr>
                <a:spLocks/>
              </p:cNvSpPr>
              <p:nvPr/>
            </p:nvSpPr>
            <p:spPr bwMode="auto">
              <a:xfrm>
                <a:off x="3582" y="3169"/>
                <a:ext cx="27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2" y="16"/>
                  </a:cxn>
                  <a:cxn ang="0">
                    <a:pos x="27" y="6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6">
                    <a:moveTo>
                      <a:pt x="0" y="11"/>
                    </a:moveTo>
                    <a:lnTo>
                      <a:pt x="22" y="16"/>
                    </a:lnTo>
                    <a:lnTo>
                      <a:pt x="27" y="6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99"/>
              <p:cNvSpPr>
                <a:spLocks/>
              </p:cNvSpPr>
              <p:nvPr/>
            </p:nvSpPr>
            <p:spPr bwMode="auto">
              <a:xfrm>
                <a:off x="3625" y="3185"/>
                <a:ext cx="80" cy="3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4" y="32"/>
                  </a:cxn>
                  <a:cxn ang="0">
                    <a:pos x="80" y="22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32">
                    <a:moveTo>
                      <a:pt x="0" y="11"/>
                    </a:moveTo>
                    <a:lnTo>
                      <a:pt x="74" y="32"/>
                    </a:lnTo>
                    <a:lnTo>
                      <a:pt x="80" y="22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100"/>
              <p:cNvSpPr>
                <a:spLocks/>
              </p:cNvSpPr>
              <p:nvPr/>
            </p:nvSpPr>
            <p:spPr bwMode="auto">
              <a:xfrm>
                <a:off x="3736" y="3217"/>
                <a:ext cx="27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2" y="16"/>
                  </a:cxn>
                  <a:cxn ang="0">
                    <a:pos x="27" y="6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6">
                    <a:moveTo>
                      <a:pt x="0" y="11"/>
                    </a:moveTo>
                    <a:lnTo>
                      <a:pt x="22" y="16"/>
                    </a:lnTo>
                    <a:lnTo>
                      <a:pt x="27" y="6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101"/>
              <p:cNvSpPr>
                <a:spLocks/>
              </p:cNvSpPr>
              <p:nvPr/>
            </p:nvSpPr>
            <p:spPr bwMode="auto">
              <a:xfrm>
                <a:off x="3800" y="3233"/>
                <a:ext cx="43" cy="2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7" y="21"/>
                  </a:cxn>
                  <a:cxn ang="0">
                    <a:pos x="43" y="11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43" h="21">
                    <a:moveTo>
                      <a:pt x="0" y="11"/>
                    </a:moveTo>
                    <a:lnTo>
                      <a:pt x="37" y="21"/>
                    </a:lnTo>
                    <a:lnTo>
                      <a:pt x="43" y="11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102"/>
              <p:cNvSpPr>
                <a:spLocks/>
              </p:cNvSpPr>
              <p:nvPr/>
            </p:nvSpPr>
            <p:spPr bwMode="auto">
              <a:xfrm>
                <a:off x="3827" y="3244"/>
                <a:ext cx="42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7" y="21"/>
                  </a:cxn>
                  <a:cxn ang="0">
                    <a:pos x="42" y="1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42" h="21">
                    <a:moveTo>
                      <a:pt x="0" y="10"/>
                    </a:moveTo>
                    <a:lnTo>
                      <a:pt x="37" y="21"/>
                    </a:lnTo>
                    <a:lnTo>
                      <a:pt x="42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103"/>
              <p:cNvSpPr>
                <a:spLocks/>
              </p:cNvSpPr>
              <p:nvPr/>
            </p:nvSpPr>
            <p:spPr bwMode="auto">
              <a:xfrm>
                <a:off x="3906" y="3265"/>
                <a:ext cx="27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2" y="16"/>
                  </a:cxn>
                  <a:cxn ang="0">
                    <a:pos x="27" y="5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6">
                    <a:moveTo>
                      <a:pt x="0" y="11"/>
                    </a:moveTo>
                    <a:lnTo>
                      <a:pt x="22" y="16"/>
                    </a:lnTo>
                    <a:lnTo>
                      <a:pt x="27" y="5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104"/>
              <p:cNvSpPr>
                <a:spLocks/>
              </p:cNvSpPr>
              <p:nvPr/>
            </p:nvSpPr>
            <p:spPr bwMode="auto">
              <a:xfrm>
                <a:off x="3965" y="3281"/>
                <a:ext cx="74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27"/>
                  </a:cxn>
                  <a:cxn ang="0">
                    <a:pos x="74" y="16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27">
                    <a:moveTo>
                      <a:pt x="0" y="11"/>
                    </a:moveTo>
                    <a:lnTo>
                      <a:pt x="69" y="27"/>
                    </a:lnTo>
                    <a:lnTo>
                      <a:pt x="74" y="16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105"/>
              <p:cNvSpPr>
                <a:spLocks/>
              </p:cNvSpPr>
              <p:nvPr/>
            </p:nvSpPr>
            <p:spPr bwMode="auto">
              <a:xfrm>
                <a:off x="4029" y="3292"/>
                <a:ext cx="5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0"/>
                  </a:cxn>
                  <a:cxn ang="0">
                    <a:pos x="5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5" h="16">
                    <a:moveTo>
                      <a:pt x="0" y="5"/>
                    </a:moveTo>
                    <a:lnTo>
                      <a:pt x="5" y="0"/>
                    </a:lnTo>
                    <a:lnTo>
                      <a:pt x="5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106"/>
              <p:cNvSpPr>
                <a:spLocks/>
              </p:cNvSpPr>
              <p:nvPr/>
            </p:nvSpPr>
            <p:spPr bwMode="auto">
              <a:xfrm>
                <a:off x="4071" y="3308"/>
                <a:ext cx="27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16"/>
                  </a:cxn>
                  <a:cxn ang="0">
                    <a:pos x="27" y="5"/>
                  </a:cxn>
                  <a:cxn ang="0">
                    <a:pos x="6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16">
                    <a:moveTo>
                      <a:pt x="0" y="10"/>
                    </a:moveTo>
                    <a:lnTo>
                      <a:pt x="21" y="16"/>
                    </a:lnTo>
                    <a:lnTo>
                      <a:pt x="27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107"/>
              <p:cNvSpPr>
                <a:spLocks/>
              </p:cNvSpPr>
              <p:nvPr/>
            </p:nvSpPr>
            <p:spPr bwMode="auto">
              <a:xfrm>
                <a:off x="4130" y="3324"/>
                <a:ext cx="79" cy="2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4" y="26"/>
                  </a:cxn>
                  <a:cxn ang="0">
                    <a:pos x="79" y="15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79" h="26">
                    <a:moveTo>
                      <a:pt x="0" y="10"/>
                    </a:moveTo>
                    <a:lnTo>
                      <a:pt x="74" y="26"/>
                    </a:lnTo>
                    <a:lnTo>
                      <a:pt x="79" y="1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108"/>
              <p:cNvSpPr>
                <a:spLocks/>
              </p:cNvSpPr>
              <p:nvPr/>
            </p:nvSpPr>
            <p:spPr bwMode="auto">
              <a:xfrm>
                <a:off x="4236" y="3350"/>
                <a:ext cx="27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1" y="16"/>
                  </a:cxn>
                  <a:cxn ang="0">
                    <a:pos x="27" y="5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27" h="16">
                    <a:moveTo>
                      <a:pt x="0" y="11"/>
                    </a:moveTo>
                    <a:lnTo>
                      <a:pt x="21" y="16"/>
                    </a:lnTo>
                    <a:lnTo>
                      <a:pt x="27" y="5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109"/>
              <p:cNvSpPr>
                <a:spLocks/>
              </p:cNvSpPr>
              <p:nvPr/>
            </p:nvSpPr>
            <p:spPr bwMode="auto">
              <a:xfrm>
                <a:off x="4300" y="3366"/>
                <a:ext cx="74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9" y="27"/>
                  </a:cxn>
                  <a:cxn ang="0">
                    <a:pos x="74" y="16"/>
                  </a:cxn>
                  <a:cxn ang="0">
                    <a:pos x="5" y="0"/>
                  </a:cxn>
                  <a:cxn ang="0">
                    <a:pos x="0" y="11"/>
                  </a:cxn>
                </a:cxnLst>
                <a:rect l="0" t="0" r="r" b="b"/>
                <a:pathLst>
                  <a:path w="74" h="27">
                    <a:moveTo>
                      <a:pt x="0" y="11"/>
                    </a:moveTo>
                    <a:lnTo>
                      <a:pt x="69" y="27"/>
                    </a:lnTo>
                    <a:lnTo>
                      <a:pt x="74" y="16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110"/>
              <p:cNvSpPr>
                <a:spLocks/>
              </p:cNvSpPr>
              <p:nvPr/>
            </p:nvSpPr>
            <p:spPr bwMode="auto">
              <a:xfrm>
                <a:off x="4411" y="3393"/>
                <a:ext cx="27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2" y="16"/>
                  </a:cxn>
                  <a:cxn ang="0">
                    <a:pos x="27" y="5"/>
                  </a:cxn>
                  <a:cxn ang="0">
                    <a:pos x="6" y="0"/>
                  </a:cxn>
                  <a:cxn ang="0">
                    <a:pos x="0" y="10"/>
                  </a:cxn>
                </a:cxnLst>
                <a:rect l="0" t="0" r="r" b="b"/>
                <a:pathLst>
                  <a:path w="27" h="16">
                    <a:moveTo>
                      <a:pt x="0" y="10"/>
                    </a:moveTo>
                    <a:lnTo>
                      <a:pt x="22" y="16"/>
                    </a:lnTo>
                    <a:lnTo>
                      <a:pt x="27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111"/>
              <p:cNvSpPr>
                <a:spLocks/>
              </p:cNvSpPr>
              <p:nvPr/>
            </p:nvSpPr>
            <p:spPr bwMode="auto">
              <a:xfrm>
                <a:off x="2434" y="2739"/>
                <a:ext cx="798" cy="3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101"/>
                  </a:cxn>
                  <a:cxn ang="0">
                    <a:pos x="399" y="207"/>
                  </a:cxn>
                  <a:cxn ang="0">
                    <a:pos x="596" y="308"/>
                  </a:cxn>
                  <a:cxn ang="0">
                    <a:pos x="798" y="399"/>
                  </a:cxn>
                </a:cxnLst>
                <a:rect l="0" t="0" r="r" b="b"/>
                <a:pathLst>
                  <a:path w="798" h="399">
                    <a:moveTo>
                      <a:pt x="0" y="0"/>
                    </a:moveTo>
                    <a:lnTo>
                      <a:pt x="197" y="101"/>
                    </a:lnTo>
                    <a:lnTo>
                      <a:pt x="399" y="207"/>
                    </a:lnTo>
                    <a:lnTo>
                      <a:pt x="596" y="308"/>
                    </a:lnTo>
                    <a:lnTo>
                      <a:pt x="798" y="399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112"/>
              <p:cNvSpPr>
                <a:spLocks/>
              </p:cNvSpPr>
              <p:nvPr/>
            </p:nvSpPr>
            <p:spPr bwMode="auto">
              <a:xfrm>
                <a:off x="3232" y="3138"/>
                <a:ext cx="802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79"/>
                  </a:cxn>
                  <a:cxn ang="0">
                    <a:pos x="398" y="154"/>
                  </a:cxn>
                  <a:cxn ang="0">
                    <a:pos x="600" y="223"/>
                  </a:cxn>
                  <a:cxn ang="0">
                    <a:pos x="802" y="292"/>
                  </a:cxn>
                </a:cxnLst>
                <a:rect l="0" t="0" r="r" b="b"/>
                <a:pathLst>
                  <a:path w="802" h="292">
                    <a:moveTo>
                      <a:pt x="0" y="0"/>
                    </a:moveTo>
                    <a:lnTo>
                      <a:pt x="202" y="79"/>
                    </a:lnTo>
                    <a:lnTo>
                      <a:pt x="398" y="154"/>
                    </a:lnTo>
                    <a:lnTo>
                      <a:pt x="600" y="223"/>
                    </a:lnTo>
                    <a:lnTo>
                      <a:pt x="802" y="292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113"/>
              <p:cNvSpPr>
                <a:spLocks/>
              </p:cNvSpPr>
              <p:nvPr/>
            </p:nvSpPr>
            <p:spPr bwMode="auto">
              <a:xfrm>
                <a:off x="2833" y="3169"/>
                <a:ext cx="399" cy="107"/>
              </a:xfrm>
              <a:custGeom>
                <a:avLst/>
                <a:gdLst/>
                <a:ahLst/>
                <a:cxnLst>
                  <a:cxn ang="0">
                    <a:pos x="399" y="107"/>
                  </a:cxn>
                  <a:cxn ang="0">
                    <a:pos x="197" y="54"/>
                  </a:cxn>
                  <a:cxn ang="0">
                    <a:pos x="0" y="0"/>
                  </a:cxn>
                </a:cxnLst>
                <a:rect l="0" t="0" r="r" b="b"/>
                <a:pathLst>
                  <a:path w="399" h="107">
                    <a:moveTo>
                      <a:pt x="399" y="107"/>
                    </a:moveTo>
                    <a:lnTo>
                      <a:pt x="197" y="5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114"/>
              <p:cNvSpPr>
                <a:spLocks/>
              </p:cNvSpPr>
              <p:nvPr/>
            </p:nvSpPr>
            <p:spPr bwMode="auto">
              <a:xfrm>
                <a:off x="2434" y="3047"/>
                <a:ext cx="399" cy="122"/>
              </a:xfrm>
              <a:custGeom>
                <a:avLst/>
                <a:gdLst/>
                <a:ahLst/>
                <a:cxnLst>
                  <a:cxn ang="0">
                    <a:pos x="399" y="122"/>
                  </a:cxn>
                  <a:cxn ang="0">
                    <a:pos x="197" y="64"/>
                  </a:cxn>
                  <a:cxn ang="0">
                    <a:pos x="0" y="0"/>
                  </a:cxn>
                </a:cxnLst>
                <a:rect l="0" t="0" r="r" b="b"/>
                <a:pathLst>
                  <a:path w="399" h="122">
                    <a:moveTo>
                      <a:pt x="399" y="122"/>
                    </a:moveTo>
                    <a:lnTo>
                      <a:pt x="197" y="6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115"/>
              <p:cNvSpPr>
                <a:spLocks/>
              </p:cNvSpPr>
              <p:nvPr/>
            </p:nvSpPr>
            <p:spPr bwMode="auto">
              <a:xfrm>
                <a:off x="2036" y="2904"/>
                <a:ext cx="398" cy="143"/>
              </a:xfrm>
              <a:custGeom>
                <a:avLst/>
                <a:gdLst/>
                <a:ahLst/>
                <a:cxnLst>
                  <a:cxn ang="0">
                    <a:pos x="398" y="143"/>
                  </a:cxn>
                  <a:cxn ang="0">
                    <a:pos x="202" y="74"/>
                  </a:cxn>
                  <a:cxn ang="0">
                    <a:pos x="0" y="0"/>
                  </a:cxn>
                </a:cxnLst>
                <a:rect l="0" t="0" r="r" b="b"/>
                <a:pathLst>
                  <a:path w="398" h="143">
                    <a:moveTo>
                      <a:pt x="398" y="143"/>
                    </a:moveTo>
                    <a:lnTo>
                      <a:pt x="202" y="7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116"/>
              <p:cNvSpPr>
                <a:spLocks/>
              </p:cNvSpPr>
              <p:nvPr/>
            </p:nvSpPr>
            <p:spPr bwMode="auto">
              <a:xfrm>
                <a:off x="1632" y="2734"/>
                <a:ext cx="404" cy="170"/>
              </a:xfrm>
              <a:custGeom>
                <a:avLst/>
                <a:gdLst/>
                <a:ahLst/>
                <a:cxnLst>
                  <a:cxn ang="0">
                    <a:pos x="404" y="170"/>
                  </a:cxn>
                  <a:cxn ang="0">
                    <a:pos x="202" y="90"/>
                  </a:cxn>
                  <a:cxn ang="0">
                    <a:pos x="0" y="0"/>
                  </a:cxn>
                </a:cxnLst>
                <a:rect l="0" t="0" r="r" b="b"/>
                <a:pathLst>
                  <a:path w="404" h="170">
                    <a:moveTo>
                      <a:pt x="404" y="170"/>
                    </a:moveTo>
                    <a:lnTo>
                      <a:pt x="202" y="9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117"/>
              <p:cNvSpPr>
                <a:spLocks/>
              </p:cNvSpPr>
              <p:nvPr/>
            </p:nvSpPr>
            <p:spPr bwMode="auto">
              <a:xfrm>
                <a:off x="1233" y="2537"/>
                <a:ext cx="399" cy="197"/>
              </a:xfrm>
              <a:custGeom>
                <a:avLst/>
                <a:gdLst/>
                <a:ahLst/>
                <a:cxnLst>
                  <a:cxn ang="0">
                    <a:pos x="399" y="197"/>
                  </a:cxn>
                  <a:cxn ang="0">
                    <a:pos x="197" y="101"/>
                  </a:cxn>
                  <a:cxn ang="0">
                    <a:pos x="0" y="0"/>
                  </a:cxn>
                </a:cxnLst>
                <a:rect l="0" t="0" r="r" b="b"/>
                <a:pathLst>
                  <a:path w="399" h="197">
                    <a:moveTo>
                      <a:pt x="399" y="197"/>
                    </a:moveTo>
                    <a:lnTo>
                      <a:pt x="197" y="101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118"/>
              <p:cNvSpPr>
                <a:spLocks/>
              </p:cNvSpPr>
              <p:nvPr/>
            </p:nvSpPr>
            <p:spPr bwMode="auto">
              <a:xfrm>
                <a:off x="835" y="2303"/>
                <a:ext cx="398" cy="234"/>
              </a:xfrm>
              <a:custGeom>
                <a:avLst/>
                <a:gdLst/>
                <a:ahLst/>
                <a:cxnLst>
                  <a:cxn ang="0">
                    <a:pos x="398" y="234"/>
                  </a:cxn>
                  <a:cxn ang="0">
                    <a:pos x="297" y="176"/>
                  </a:cxn>
                  <a:cxn ang="0">
                    <a:pos x="196" y="117"/>
                  </a:cxn>
                  <a:cxn ang="0">
                    <a:pos x="0" y="0"/>
                  </a:cxn>
                </a:cxnLst>
                <a:rect l="0" t="0" r="r" b="b"/>
                <a:pathLst>
                  <a:path w="398" h="234">
                    <a:moveTo>
                      <a:pt x="398" y="234"/>
                    </a:moveTo>
                    <a:lnTo>
                      <a:pt x="297" y="176"/>
                    </a:lnTo>
                    <a:lnTo>
                      <a:pt x="196" y="117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119"/>
              <p:cNvSpPr>
                <a:spLocks/>
              </p:cNvSpPr>
              <p:nvPr/>
            </p:nvSpPr>
            <p:spPr bwMode="auto">
              <a:xfrm>
                <a:off x="3210" y="3308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120"/>
              <p:cNvSpPr>
                <a:spLocks/>
              </p:cNvSpPr>
              <p:nvPr/>
            </p:nvSpPr>
            <p:spPr bwMode="auto">
              <a:xfrm>
                <a:off x="3147" y="3297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121"/>
              <p:cNvSpPr>
                <a:spLocks/>
              </p:cNvSpPr>
              <p:nvPr/>
            </p:nvSpPr>
            <p:spPr bwMode="auto">
              <a:xfrm>
                <a:off x="3083" y="3281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122"/>
              <p:cNvSpPr>
                <a:spLocks/>
              </p:cNvSpPr>
              <p:nvPr/>
            </p:nvSpPr>
            <p:spPr bwMode="auto">
              <a:xfrm>
                <a:off x="3019" y="3270"/>
                <a:ext cx="27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6"/>
                  </a:cxn>
                </a:cxnLst>
                <a:rect l="0" t="0" r="r" b="b"/>
                <a:pathLst>
                  <a:path w="27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123"/>
              <p:cNvSpPr>
                <a:spLocks/>
              </p:cNvSpPr>
              <p:nvPr/>
            </p:nvSpPr>
            <p:spPr bwMode="auto">
              <a:xfrm>
                <a:off x="3008" y="3265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124"/>
              <p:cNvSpPr>
                <a:spLocks/>
              </p:cNvSpPr>
              <p:nvPr/>
            </p:nvSpPr>
            <p:spPr bwMode="auto">
              <a:xfrm>
                <a:off x="2945" y="3249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125"/>
              <p:cNvSpPr>
                <a:spLocks/>
              </p:cNvSpPr>
              <p:nvPr/>
            </p:nvSpPr>
            <p:spPr bwMode="auto">
              <a:xfrm>
                <a:off x="2886" y="3239"/>
                <a:ext cx="27" cy="15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7" y="15"/>
                  </a:cxn>
                  <a:cxn ang="0">
                    <a:pos x="21" y="5"/>
                  </a:cxn>
                </a:cxnLst>
                <a:rect l="0" t="0" r="r" b="b"/>
                <a:pathLst>
                  <a:path w="27" h="15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7" y="1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126"/>
              <p:cNvSpPr>
                <a:spLocks/>
              </p:cNvSpPr>
              <p:nvPr/>
            </p:nvSpPr>
            <p:spPr bwMode="auto">
              <a:xfrm>
                <a:off x="2822" y="3223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127"/>
              <p:cNvSpPr>
                <a:spLocks/>
              </p:cNvSpPr>
              <p:nvPr/>
            </p:nvSpPr>
            <p:spPr bwMode="auto">
              <a:xfrm>
                <a:off x="2812" y="3217"/>
                <a:ext cx="26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6"/>
                  </a:cxn>
                </a:cxnLst>
                <a:rect l="0" t="0" r="r" b="b"/>
                <a:pathLst>
                  <a:path w="26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128"/>
              <p:cNvSpPr>
                <a:spLocks/>
              </p:cNvSpPr>
              <p:nvPr/>
            </p:nvSpPr>
            <p:spPr bwMode="auto">
              <a:xfrm>
                <a:off x="2748" y="3201"/>
                <a:ext cx="27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6"/>
                  </a:cxn>
                </a:cxnLst>
                <a:rect l="0" t="0" r="r" b="b"/>
                <a:pathLst>
                  <a:path w="27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129"/>
              <p:cNvSpPr>
                <a:spLocks/>
              </p:cNvSpPr>
              <p:nvPr/>
            </p:nvSpPr>
            <p:spPr bwMode="auto">
              <a:xfrm>
                <a:off x="2690" y="3185"/>
                <a:ext cx="26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6"/>
                  </a:cxn>
                </a:cxnLst>
                <a:rect l="0" t="0" r="r" b="b"/>
                <a:pathLst>
                  <a:path w="26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130"/>
              <p:cNvSpPr>
                <a:spLocks/>
              </p:cNvSpPr>
              <p:nvPr/>
            </p:nvSpPr>
            <p:spPr bwMode="auto">
              <a:xfrm>
                <a:off x="2626" y="3169"/>
                <a:ext cx="26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6"/>
                  </a:cxn>
                </a:cxnLst>
                <a:rect l="0" t="0" r="r" b="b"/>
                <a:pathLst>
                  <a:path w="26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131"/>
              <p:cNvSpPr>
                <a:spLocks/>
              </p:cNvSpPr>
              <p:nvPr/>
            </p:nvSpPr>
            <p:spPr bwMode="auto">
              <a:xfrm>
                <a:off x="2573" y="3154"/>
                <a:ext cx="26" cy="15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6" y="15"/>
                  </a:cxn>
                  <a:cxn ang="0">
                    <a:pos x="21" y="5"/>
                  </a:cxn>
                </a:cxnLst>
                <a:rect l="0" t="0" r="r" b="b"/>
                <a:pathLst>
                  <a:path w="26" h="15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6" y="1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132"/>
              <p:cNvSpPr>
                <a:spLocks/>
              </p:cNvSpPr>
              <p:nvPr/>
            </p:nvSpPr>
            <p:spPr bwMode="auto">
              <a:xfrm>
                <a:off x="2514" y="3138"/>
                <a:ext cx="21" cy="16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1" y="16"/>
                  </a:cxn>
                  <a:cxn ang="0">
                    <a:pos x="16" y="5"/>
                  </a:cxn>
                </a:cxnLst>
                <a:rect l="0" t="0" r="r" b="b"/>
                <a:pathLst>
                  <a:path w="21" h="16">
                    <a:moveTo>
                      <a:pt x="16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1" y="16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133"/>
              <p:cNvSpPr>
                <a:spLocks/>
              </p:cNvSpPr>
              <p:nvPr/>
            </p:nvSpPr>
            <p:spPr bwMode="auto">
              <a:xfrm>
                <a:off x="2450" y="3116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6"/>
                  </a:cxn>
                </a:cxnLst>
                <a:rect l="0" t="0" r="r" b="b"/>
                <a:pathLst>
                  <a:path w="27" h="16">
                    <a:moveTo>
                      <a:pt x="22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auto">
              <a:xfrm>
                <a:off x="2413" y="3106"/>
                <a:ext cx="27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7" y="16"/>
                  </a:cxn>
                  <a:cxn ang="0">
                    <a:pos x="21" y="5"/>
                  </a:cxn>
                </a:cxnLst>
                <a:rect l="0" t="0" r="r" b="b"/>
                <a:pathLst>
                  <a:path w="27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7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135"/>
              <p:cNvSpPr>
                <a:spLocks/>
              </p:cNvSpPr>
              <p:nvPr/>
            </p:nvSpPr>
            <p:spPr bwMode="auto">
              <a:xfrm>
                <a:off x="2355" y="3084"/>
                <a:ext cx="21" cy="1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1" y="16"/>
                  </a:cxn>
                  <a:cxn ang="0">
                    <a:pos x="16" y="6"/>
                  </a:cxn>
                </a:cxnLst>
                <a:rect l="0" t="0" r="r" b="b"/>
                <a:pathLst>
                  <a:path w="21" h="16">
                    <a:moveTo>
                      <a:pt x="16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1" y="1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2291" y="3069"/>
                <a:ext cx="27" cy="15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7" y="15"/>
                  </a:cxn>
                  <a:cxn ang="0">
                    <a:pos x="21" y="5"/>
                  </a:cxn>
                </a:cxnLst>
                <a:rect l="0" t="0" r="r" b="b"/>
                <a:pathLst>
                  <a:path w="27" h="15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7" y="1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137"/>
              <p:cNvSpPr>
                <a:spLocks/>
              </p:cNvSpPr>
              <p:nvPr/>
            </p:nvSpPr>
            <p:spPr bwMode="auto">
              <a:xfrm>
                <a:off x="2227" y="3047"/>
                <a:ext cx="27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6"/>
                  </a:cxn>
                </a:cxnLst>
                <a:rect l="0" t="0" r="r" b="b"/>
                <a:pathLst>
                  <a:path w="27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138"/>
              <p:cNvSpPr>
                <a:spLocks/>
              </p:cNvSpPr>
              <p:nvPr/>
            </p:nvSpPr>
            <p:spPr bwMode="auto">
              <a:xfrm>
                <a:off x="2169" y="3026"/>
                <a:ext cx="26" cy="21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21"/>
                  </a:cxn>
                  <a:cxn ang="0">
                    <a:pos x="21" y="11"/>
                  </a:cxn>
                </a:cxnLst>
                <a:rect l="0" t="0" r="r" b="b"/>
                <a:pathLst>
                  <a:path w="26" h="21">
                    <a:moveTo>
                      <a:pt x="21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2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139"/>
              <p:cNvSpPr>
                <a:spLocks/>
              </p:cNvSpPr>
              <p:nvPr/>
            </p:nvSpPr>
            <p:spPr bwMode="auto">
              <a:xfrm>
                <a:off x="2105" y="3010"/>
                <a:ext cx="27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5"/>
                  </a:cxn>
                </a:cxnLst>
                <a:rect l="0" t="0" r="r" b="b"/>
                <a:pathLst>
                  <a:path w="27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140"/>
              <p:cNvSpPr>
                <a:spLocks/>
              </p:cNvSpPr>
              <p:nvPr/>
            </p:nvSpPr>
            <p:spPr bwMode="auto">
              <a:xfrm>
                <a:off x="2046" y="2989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141"/>
              <p:cNvSpPr>
                <a:spLocks/>
              </p:cNvSpPr>
              <p:nvPr/>
            </p:nvSpPr>
            <p:spPr bwMode="auto">
              <a:xfrm>
                <a:off x="2015" y="2978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142"/>
              <p:cNvSpPr>
                <a:spLocks/>
              </p:cNvSpPr>
              <p:nvPr/>
            </p:nvSpPr>
            <p:spPr bwMode="auto">
              <a:xfrm>
                <a:off x="1956" y="2957"/>
                <a:ext cx="27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5"/>
                  </a:cxn>
                </a:cxnLst>
                <a:rect l="0" t="0" r="r" b="b"/>
                <a:pathLst>
                  <a:path w="27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143"/>
              <p:cNvSpPr>
                <a:spLocks/>
              </p:cNvSpPr>
              <p:nvPr/>
            </p:nvSpPr>
            <p:spPr bwMode="auto">
              <a:xfrm>
                <a:off x="1892" y="2936"/>
                <a:ext cx="27" cy="21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27" y="21"/>
                  </a:cxn>
                  <a:cxn ang="0">
                    <a:pos x="22" y="10"/>
                  </a:cxn>
                </a:cxnLst>
                <a:rect l="0" t="0" r="r" b="b"/>
                <a:pathLst>
                  <a:path w="27" h="21">
                    <a:moveTo>
                      <a:pt x="22" y="1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27" y="21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144"/>
              <p:cNvSpPr>
                <a:spLocks/>
              </p:cNvSpPr>
              <p:nvPr/>
            </p:nvSpPr>
            <p:spPr bwMode="auto">
              <a:xfrm>
                <a:off x="1834" y="2920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145"/>
              <p:cNvSpPr>
                <a:spLocks/>
              </p:cNvSpPr>
              <p:nvPr/>
            </p:nvSpPr>
            <p:spPr bwMode="auto">
              <a:xfrm>
                <a:off x="1781" y="2898"/>
                <a:ext cx="26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6"/>
                  </a:cxn>
                </a:cxnLst>
                <a:rect l="0" t="0" r="r" b="b"/>
                <a:pathLst>
                  <a:path w="26" h="16">
                    <a:moveTo>
                      <a:pt x="21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146"/>
              <p:cNvSpPr>
                <a:spLocks/>
              </p:cNvSpPr>
              <p:nvPr/>
            </p:nvSpPr>
            <p:spPr bwMode="auto">
              <a:xfrm>
                <a:off x="1722" y="2877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6"/>
                  </a:cxn>
                </a:cxnLst>
                <a:rect l="0" t="0" r="r" b="b"/>
                <a:pathLst>
                  <a:path w="27" h="16">
                    <a:moveTo>
                      <a:pt x="22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147"/>
              <p:cNvSpPr>
                <a:spLocks/>
              </p:cNvSpPr>
              <p:nvPr/>
            </p:nvSpPr>
            <p:spPr bwMode="auto">
              <a:xfrm>
                <a:off x="1664" y="2856"/>
                <a:ext cx="21" cy="16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1" y="16"/>
                  </a:cxn>
                  <a:cxn ang="0">
                    <a:pos x="16" y="5"/>
                  </a:cxn>
                </a:cxnLst>
                <a:rect l="0" t="0" r="r" b="b"/>
                <a:pathLst>
                  <a:path w="21" h="16">
                    <a:moveTo>
                      <a:pt x="16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1" y="16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148"/>
              <p:cNvSpPr>
                <a:spLocks/>
              </p:cNvSpPr>
              <p:nvPr/>
            </p:nvSpPr>
            <p:spPr bwMode="auto">
              <a:xfrm>
                <a:off x="1611" y="2835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149"/>
              <p:cNvSpPr>
                <a:spLocks/>
              </p:cNvSpPr>
              <p:nvPr/>
            </p:nvSpPr>
            <p:spPr bwMode="auto">
              <a:xfrm>
                <a:off x="1552" y="2808"/>
                <a:ext cx="27" cy="21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21"/>
                  </a:cxn>
                  <a:cxn ang="0">
                    <a:pos x="22" y="11"/>
                  </a:cxn>
                </a:cxnLst>
                <a:rect l="0" t="0" r="r" b="b"/>
                <a:pathLst>
                  <a:path w="27" h="21">
                    <a:moveTo>
                      <a:pt x="22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2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150"/>
              <p:cNvSpPr>
                <a:spLocks/>
              </p:cNvSpPr>
              <p:nvPr/>
            </p:nvSpPr>
            <p:spPr bwMode="auto">
              <a:xfrm>
                <a:off x="1494" y="2787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151"/>
              <p:cNvSpPr>
                <a:spLocks/>
              </p:cNvSpPr>
              <p:nvPr/>
            </p:nvSpPr>
            <p:spPr bwMode="auto">
              <a:xfrm>
                <a:off x="1435" y="2760"/>
                <a:ext cx="27" cy="22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22"/>
                  </a:cxn>
                  <a:cxn ang="0">
                    <a:pos x="22" y="11"/>
                  </a:cxn>
                </a:cxnLst>
                <a:rect l="0" t="0" r="r" b="b"/>
                <a:pathLst>
                  <a:path w="27" h="22">
                    <a:moveTo>
                      <a:pt x="22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22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152"/>
              <p:cNvSpPr>
                <a:spLocks/>
              </p:cNvSpPr>
              <p:nvPr/>
            </p:nvSpPr>
            <p:spPr bwMode="auto">
              <a:xfrm>
                <a:off x="1388" y="2734"/>
                <a:ext cx="21" cy="26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0" y="0"/>
                  </a:cxn>
                  <a:cxn ang="0">
                    <a:pos x="5" y="16"/>
                  </a:cxn>
                  <a:cxn ang="0">
                    <a:pos x="21" y="26"/>
                  </a:cxn>
                  <a:cxn ang="0">
                    <a:pos x="15" y="10"/>
                  </a:cxn>
                </a:cxnLst>
                <a:rect l="0" t="0" r="r" b="b"/>
                <a:pathLst>
                  <a:path w="21" h="26">
                    <a:moveTo>
                      <a:pt x="15" y="10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21" y="2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153"/>
              <p:cNvSpPr>
                <a:spLocks/>
              </p:cNvSpPr>
              <p:nvPr/>
            </p:nvSpPr>
            <p:spPr bwMode="auto">
              <a:xfrm>
                <a:off x="1324" y="2707"/>
                <a:ext cx="26" cy="21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21"/>
                  </a:cxn>
                  <a:cxn ang="0">
                    <a:pos x="21" y="11"/>
                  </a:cxn>
                </a:cxnLst>
                <a:rect l="0" t="0" r="r" b="b"/>
                <a:pathLst>
                  <a:path w="26" h="21">
                    <a:moveTo>
                      <a:pt x="21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2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154"/>
              <p:cNvSpPr>
                <a:spLocks/>
              </p:cNvSpPr>
              <p:nvPr/>
            </p:nvSpPr>
            <p:spPr bwMode="auto">
              <a:xfrm>
                <a:off x="1265" y="2686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155"/>
              <p:cNvSpPr>
                <a:spLocks/>
              </p:cNvSpPr>
              <p:nvPr/>
            </p:nvSpPr>
            <p:spPr bwMode="auto">
              <a:xfrm>
                <a:off x="1228" y="2659"/>
                <a:ext cx="5" cy="1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5" y="6"/>
                  </a:cxn>
                </a:cxnLst>
                <a:rect l="0" t="0" r="r" b="b"/>
                <a:pathLst>
                  <a:path w="5" h="16">
                    <a:moveTo>
                      <a:pt x="5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156"/>
              <p:cNvSpPr>
                <a:spLocks/>
              </p:cNvSpPr>
              <p:nvPr/>
            </p:nvSpPr>
            <p:spPr bwMode="auto">
              <a:xfrm>
                <a:off x="1212" y="2654"/>
                <a:ext cx="27" cy="21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21"/>
                  </a:cxn>
                  <a:cxn ang="0">
                    <a:pos x="21" y="11"/>
                  </a:cxn>
                </a:cxnLst>
                <a:rect l="0" t="0" r="r" b="b"/>
                <a:pathLst>
                  <a:path w="27" h="21">
                    <a:moveTo>
                      <a:pt x="21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2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157"/>
              <p:cNvSpPr>
                <a:spLocks/>
              </p:cNvSpPr>
              <p:nvPr/>
            </p:nvSpPr>
            <p:spPr bwMode="auto">
              <a:xfrm>
                <a:off x="1154" y="2627"/>
                <a:ext cx="26" cy="22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6" y="22"/>
                  </a:cxn>
                  <a:cxn ang="0">
                    <a:pos x="21" y="11"/>
                  </a:cxn>
                </a:cxnLst>
                <a:rect l="0" t="0" r="r" b="b"/>
                <a:pathLst>
                  <a:path w="26" h="22">
                    <a:moveTo>
                      <a:pt x="21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6" y="22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158"/>
              <p:cNvSpPr>
                <a:spLocks/>
              </p:cNvSpPr>
              <p:nvPr/>
            </p:nvSpPr>
            <p:spPr bwMode="auto">
              <a:xfrm>
                <a:off x="1101" y="2601"/>
                <a:ext cx="21" cy="26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0" y="0"/>
                  </a:cxn>
                  <a:cxn ang="0">
                    <a:pos x="5" y="16"/>
                  </a:cxn>
                  <a:cxn ang="0">
                    <a:pos x="21" y="26"/>
                  </a:cxn>
                  <a:cxn ang="0">
                    <a:pos x="16" y="11"/>
                  </a:cxn>
                </a:cxnLst>
                <a:rect l="0" t="0" r="r" b="b"/>
                <a:pathLst>
                  <a:path w="21" h="26">
                    <a:moveTo>
                      <a:pt x="16" y="11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21" y="26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159"/>
              <p:cNvSpPr>
                <a:spLocks/>
              </p:cNvSpPr>
              <p:nvPr/>
            </p:nvSpPr>
            <p:spPr bwMode="auto">
              <a:xfrm>
                <a:off x="1042" y="2574"/>
                <a:ext cx="21" cy="1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1" y="16"/>
                  </a:cxn>
                  <a:cxn ang="0">
                    <a:pos x="16" y="6"/>
                  </a:cxn>
                </a:cxnLst>
                <a:rect l="0" t="0" r="r" b="b"/>
                <a:pathLst>
                  <a:path w="21" h="16">
                    <a:moveTo>
                      <a:pt x="16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1" y="1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160"/>
              <p:cNvSpPr>
                <a:spLocks/>
              </p:cNvSpPr>
              <p:nvPr/>
            </p:nvSpPr>
            <p:spPr bwMode="auto">
              <a:xfrm>
                <a:off x="994" y="2542"/>
                <a:ext cx="22" cy="27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0" y="0"/>
                  </a:cxn>
                  <a:cxn ang="0">
                    <a:pos x="6" y="16"/>
                  </a:cxn>
                  <a:cxn ang="0">
                    <a:pos x="22" y="27"/>
                  </a:cxn>
                  <a:cxn ang="0">
                    <a:pos x="16" y="11"/>
                  </a:cxn>
                </a:cxnLst>
                <a:rect l="0" t="0" r="r" b="b"/>
                <a:pathLst>
                  <a:path w="22" h="27">
                    <a:moveTo>
                      <a:pt x="16" y="11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22" y="27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161"/>
              <p:cNvSpPr>
                <a:spLocks/>
              </p:cNvSpPr>
              <p:nvPr/>
            </p:nvSpPr>
            <p:spPr bwMode="auto">
              <a:xfrm>
                <a:off x="936" y="2516"/>
                <a:ext cx="21" cy="26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0" y="0"/>
                  </a:cxn>
                  <a:cxn ang="0">
                    <a:pos x="5" y="16"/>
                  </a:cxn>
                  <a:cxn ang="0">
                    <a:pos x="21" y="26"/>
                  </a:cxn>
                  <a:cxn ang="0">
                    <a:pos x="16" y="11"/>
                  </a:cxn>
                </a:cxnLst>
                <a:rect l="0" t="0" r="r" b="b"/>
                <a:pathLst>
                  <a:path w="21" h="26">
                    <a:moveTo>
                      <a:pt x="16" y="11"/>
                    </a:moveTo>
                    <a:lnTo>
                      <a:pt x="0" y="0"/>
                    </a:lnTo>
                    <a:lnTo>
                      <a:pt x="5" y="16"/>
                    </a:lnTo>
                    <a:lnTo>
                      <a:pt x="21" y="26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162"/>
              <p:cNvSpPr>
                <a:spLocks/>
              </p:cNvSpPr>
              <p:nvPr/>
            </p:nvSpPr>
            <p:spPr bwMode="auto">
              <a:xfrm>
                <a:off x="877" y="2484"/>
                <a:ext cx="27" cy="21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21"/>
                  </a:cxn>
                  <a:cxn ang="0">
                    <a:pos x="22" y="11"/>
                  </a:cxn>
                </a:cxnLst>
                <a:rect l="0" t="0" r="r" b="b"/>
                <a:pathLst>
                  <a:path w="27" h="21">
                    <a:moveTo>
                      <a:pt x="22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2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163"/>
              <p:cNvSpPr>
                <a:spLocks/>
              </p:cNvSpPr>
              <p:nvPr/>
            </p:nvSpPr>
            <p:spPr bwMode="auto">
              <a:xfrm>
                <a:off x="824" y="2457"/>
                <a:ext cx="21" cy="1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1" y="16"/>
                  </a:cxn>
                  <a:cxn ang="0">
                    <a:pos x="16" y="6"/>
                  </a:cxn>
                </a:cxnLst>
                <a:rect l="0" t="0" r="r" b="b"/>
                <a:pathLst>
                  <a:path w="21" h="16">
                    <a:moveTo>
                      <a:pt x="16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1" y="1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164"/>
              <p:cNvSpPr>
                <a:spLocks/>
              </p:cNvSpPr>
              <p:nvPr/>
            </p:nvSpPr>
            <p:spPr bwMode="auto">
              <a:xfrm>
                <a:off x="3157" y="3334"/>
                <a:ext cx="80" cy="21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1"/>
                  </a:cxn>
                  <a:cxn ang="0">
                    <a:pos x="75" y="11"/>
                  </a:cxn>
                </a:cxnLst>
                <a:rect l="0" t="0" r="r" b="b"/>
                <a:pathLst>
                  <a:path w="80" h="21">
                    <a:moveTo>
                      <a:pt x="75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1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165"/>
              <p:cNvSpPr>
                <a:spLocks/>
              </p:cNvSpPr>
              <p:nvPr/>
            </p:nvSpPr>
            <p:spPr bwMode="auto">
              <a:xfrm>
                <a:off x="3040" y="3313"/>
                <a:ext cx="80" cy="21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0" y="21"/>
                  </a:cxn>
                  <a:cxn ang="0">
                    <a:pos x="75" y="11"/>
                  </a:cxn>
                </a:cxnLst>
                <a:rect l="0" t="0" r="r" b="b"/>
                <a:pathLst>
                  <a:path w="80" h="21">
                    <a:moveTo>
                      <a:pt x="75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0" y="21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166"/>
              <p:cNvSpPr>
                <a:spLocks/>
              </p:cNvSpPr>
              <p:nvPr/>
            </p:nvSpPr>
            <p:spPr bwMode="auto">
              <a:xfrm>
                <a:off x="2934" y="3292"/>
                <a:ext cx="80" cy="21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0" y="21"/>
                  </a:cxn>
                  <a:cxn ang="0">
                    <a:pos x="74" y="10"/>
                  </a:cxn>
                </a:cxnLst>
                <a:rect l="0" t="0" r="r" b="b"/>
                <a:pathLst>
                  <a:path w="80" h="21">
                    <a:moveTo>
                      <a:pt x="74" y="1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80" y="21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167"/>
              <p:cNvSpPr>
                <a:spLocks/>
              </p:cNvSpPr>
              <p:nvPr/>
            </p:nvSpPr>
            <p:spPr bwMode="auto">
              <a:xfrm>
                <a:off x="2822" y="3270"/>
                <a:ext cx="75" cy="22"/>
              </a:xfrm>
              <a:custGeom>
                <a:avLst/>
                <a:gdLst/>
                <a:ahLst/>
                <a:cxnLst>
                  <a:cxn ang="0">
                    <a:pos x="69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75" y="22"/>
                  </a:cxn>
                  <a:cxn ang="0">
                    <a:pos x="69" y="11"/>
                  </a:cxn>
                </a:cxnLst>
                <a:rect l="0" t="0" r="r" b="b"/>
                <a:pathLst>
                  <a:path w="75" h="22">
                    <a:moveTo>
                      <a:pt x="69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5" y="22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168"/>
              <p:cNvSpPr>
                <a:spLocks/>
              </p:cNvSpPr>
              <p:nvPr/>
            </p:nvSpPr>
            <p:spPr bwMode="auto">
              <a:xfrm>
                <a:off x="2759" y="3254"/>
                <a:ext cx="79" cy="2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79" y="27"/>
                  </a:cxn>
                  <a:cxn ang="0">
                    <a:pos x="74" y="16"/>
                  </a:cxn>
                </a:cxnLst>
                <a:rect l="0" t="0" r="r" b="b"/>
                <a:pathLst>
                  <a:path w="79" h="27">
                    <a:moveTo>
                      <a:pt x="74" y="1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79" y="27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169"/>
              <p:cNvSpPr>
                <a:spLocks/>
              </p:cNvSpPr>
              <p:nvPr/>
            </p:nvSpPr>
            <p:spPr bwMode="auto">
              <a:xfrm>
                <a:off x="2642" y="3233"/>
                <a:ext cx="79" cy="21"/>
              </a:xfrm>
              <a:custGeom>
                <a:avLst/>
                <a:gdLst/>
                <a:ahLst/>
                <a:cxnLst>
                  <a:cxn ang="0">
                    <a:pos x="74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79" y="21"/>
                  </a:cxn>
                  <a:cxn ang="0">
                    <a:pos x="74" y="11"/>
                  </a:cxn>
                </a:cxnLst>
                <a:rect l="0" t="0" r="r" b="b"/>
                <a:pathLst>
                  <a:path w="79" h="21">
                    <a:moveTo>
                      <a:pt x="74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79" y="21"/>
                    </a:lnTo>
                    <a:lnTo>
                      <a:pt x="74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170"/>
              <p:cNvSpPr>
                <a:spLocks/>
              </p:cNvSpPr>
              <p:nvPr/>
            </p:nvSpPr>
            <p:spPr bwMode="auto">
              <a:xfrm>
                <a:off x="2530" y="3207"/>
                <a:ext cx="80" cy="26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0" y="26"/>
                  </a:cxn>
                  <a:cxn ang="0">
                    <a:pos x="74" y="16"/>
                  </a:cxn>
                </a:cxnLst>
                <a:rect l="0" t="0" r="r" b="b"/>
                <a:pathLst>
                  <a:path w="80" h="26">
                    <a:moveTo>
                      <a:pt x="74" y="16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80" y="26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171"/>
              <p:cNvSpPr>
                <a:spLocks/>
              </p:cNvSpPr>
              <p:nvPr/>
            </p:nvSpPr>
            <p:spPr bwMode="auto">
              <a:xfrm>
                <a:off x="2424" y="3185"/>
                <a:ext cx="69" cy="22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69" y="22"/>
                  </a:cxn>
                  <a:cxn ang="0">
                    <a:pos x="64" y="11"/>
                  </a:cxn>
                </a:cxnLst>
                <a:rect l="0" t="0" r="r" b="b"/>
                <a:pathLst>
                  <a:path w="69" h="22">
                    <a:moveTo>
                      <a:pt x="64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69" y="22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172"/>
              <p:cNvSpPr>
                <a:spLocks/>
              </p:cNvSpPr>
              <p:nvPr/>
            </p:nvSpPr>
            <p:spPr bwMode="auto">
              <a:xfrm>
                <a:off x="2360" y="3169"/>
                <a:ext cx="80" cy="2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7"/>
                  </a:cxn>
                  <a:cxn ang="0">
                    <a:pos x="74" y="16"/>
                  </a:cxn>
                </a:cxnLst>
                <a:rect l="0" t="0" r="r" b="b"/>
                <a:pathLst>
                  <a:path w="80" h="27">
                    <a:moveTo>
                      <a:pt x="74" y="1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7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173"/>
              <p:cNvSpPr>
                <a:spLocks/>
              </p:cNvSpPr>
              <p:nvPr/>
            </p:nvSpPr>
            <p:spPr bwMode="auto">
              <a:xfrm>
                <a:off x="2248" y="3143"/>
                <a:ext cx="80" cy="26"/>
              </a:xfrm>
              <a:custGeom>
                <a:avLst/>
                <a:gdLst/>
                <a:ahLst/>
                <a:cxnLst>
                  <a:cxn ang="0">
                    <a:pos x="75" y="1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0" y="26"/>
                  </a:cxn>
                  <a:cxn ang="0">
                    <a:pos x="75" y="16"/>
                  </a:cxn>
                </a:cxnLst>
                <a:rect l="0" t="0" r="r" b="b"/>
                <a:pathLst>
                  <a:path w="80" h="26">
                    <a:moveTo>
                      <a:pt x="75" y="1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0" y="26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174"/>
              <p:cNvSpPr>
                <a:spLocks/>
              </p:cNvSpPr>
              <p:nvPr/>
            </p:nvSpPr>
            <p:spPr bwMode="auto">
              <a:xfrm>
                <a:off x="2142" y="3116"/>
                <a:ext cx="80" cy="27"/>
              </a:xfrm>
              <a:custGeom>
                <a:avLst/>
                <a:gdLst/>
                <a:ahLst/>
                <a:cxnLst>
                  <a:cxn ang="0">
                    <a:pos x="75" y="1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7"/>
                  </a:cxn>
                  <a:cxn ang="0">
                    <a:pos x="75" y="16"/>
                  </a:cxn>
                </a:cxnLst>
                <a:rect l="0" t="0" r="r" b="b"/>
                <a:pathLst>
                  <a:path w="80" h="27">
                    <a:moveTo>
                      <a:pt x="75" y="1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7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175"/>
              <p:cNvSpPr>
                <a:spLocks/>
              </p:cNvSpPr>
              <p:nvPr/>
            </p:nvSpPr>
            <p:spPr bwMode="auto">
              <a:xfrm>
                <a:off x="2031" y="3090"/>
                <a:ext cx="79" cy="26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79" y="26"/>
                  </a:cxn>
                  <a:cxn ang="0">
                    <a:pos x="74" y="16"/>
                  </a:cxn>
                </a:cxnLst>
                <a:rect l="0" t="0" r="r" b="b"/>
                <a:pathLst>
                  <a:path w="79" h="26">
                    <a:moveTo>
                      <a:pt x="74" y="16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79" y="26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176"/>
              <p:cNvSpPr>
                <a:spLocks/>
              </p:cNvSpPr>
              <p:nvPr/>
            </p:nvSpPr>
            <p:spPr bwMode="auto">
              <a:xfrm>
                <a:off x="1961" y="3069"/>
                <a:ext cx="80" cy="3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80" y="31"/>
                  </a:cxn>
                  <a:cxn ang="0">
                    <a:pos x="75" y="21"/>
                  </a:cxn>
                </a:cxnLst>
                <a:rect l="0" t="0" r="r" b="b"/>
                <a:pathLst>
                  <a:path w="80" h="31">
                    <a:moveTo>
                      <a:pt x="75" y="21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0" y="31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177"/>
              <p:cNvSpPr>
                <a:spLocks/>
              </p:cNvSpPr>
              <p:nvPr/>
            </p:nvSpPr>
            <p:spPr bwMode="auto">
              <a:xfrm>
                <a:off x="1850" y="3037"/>
                <a:ext cx="80" cy="32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0" y="32"/>
                  </a:cxn>
                  <a:cxn ang="0">
                    <a:pos x="74" y="21"/>
                  </a:cxn>
                </a:cxnLst>
                <a:rect l="0" t="0" r="r" b="b"/>
                <a:pathLst>
                  <a:path w="80" h="32">
                    <a:moveTo>
                      <a:pt x="74" y="21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80" y="3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178"/>
              <p:cNvSpPr>
                <a:spLocks/>
              </p:cNvSpPr>
              <p:nvPr/>
            </p:nvSpPr>
            <p:spPr bwMode="auto">
              <a:xfrm>
                <a:off x="1744" y="3005"/>
                <a:ext cx="79" cy="32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79" y="32"/>
                  </a:cxn>
                  <a:cxn ang="0">
                    <a:pos x="74" y="21"/>
                  </a:cxn>
                </a:cxnLst>
                <a:rect l="0" t="0" r="r" b="b"/>
                <a:pathLst>
                  <a:path w="79" h="32">
                    <a:moveTo>
                      <a:pt x="74" y="21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79" y="3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179"/>
              <p:cNvSpPr>
                <a:spLocks/>
              </p:cNvSpPr>
              <p:nvPr/>
            </p:nvSpPr>
            <p:spPr bwMode="auto">
              <a:xfrm>
                <a:off x="1632" y="2978"/>
                <a:ext cx="80" cy="2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7"/>
                  </a:cxn>
                  <a:cxn ang="0">
                    <a:pos x="74" y="16"/>
                  </a:cxn>
                </a:cxnLst>
                <a:rect l="0" t="0" r="r" b="b"/>
                <a:pathLst>
                  <a:path w="80" h="27">
                    <a:moveTo>
                      <a:pt x="74" y="1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7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180"/>
              <p:cNvSpPr>
                <a:spLocks/>
              </p:cNvSpPr>
              <p:nvPr/>
            </p:nvSpPr>
            <p:spPr bwMode="auto">
              <a:xfrm>
                <a:off x="1558" y="2952"/>
                <a:ext cx="79" cy="3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79" y="31"/>
                  </a:cxn>
                  <a:cxn ang="0">
                    <a:pos x="74" y="21"/>
                  </a:cxn>
                </a:cxnLst>
                <a:rect l="0" t="0" r="r" b="b"/>
                <a:pathLst>
                  <a:path w="79" h="31">
                    <a:moveTo>
                      <a:pt x="74" y="21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79" y="3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181"/>
              <p:cNvSpPr>
                <a:spLocks/>
              </p:cNvSpPr>
              <p:nvPr/>
            </p:nvSpPr>
            <p:spPr bwMode="auto">
              <a:xfrm>
                <a:off x="1446" y="2914"/>
                <a:ext cx="80" cy="38"/>
              </a:xfrm>
              <a:custGeom>
                <a:avLst/>
                <a:gdLst/>
                <a:ahLst/>
                <a:cxnLst>
                  <a:cxn ang="0">
                    <a:pos x="74" y="27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38"/>
                  </a:cxn>
                  <a:cxn ang="0">
                    <a:pos x="74" y="27"/>
                  </a:cxn>
                </a:cxnLst>
                <a:rect l="0" t="0" r="r" b="b"/>
                <a:pathLst>
                  <a:path w="80" h="38">
                    <a:moveTo>
                      <a:pt x="74" y="2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38"/>
                    </a:lnTo>
                    <a:lnTo>
                      <a:pt x="74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182"/>
              <p:cNvSpPr>
                <a:spLocks/>
              </p:cNvSpPr>
              <p:nvPr/>
            </p:nvSpPr>
            <p:spPr bwMode="auto">
              <a:xfrm>
                <a:off x="1345" y="2883"/>
                <a:ext cx="74" cy="3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74" y="31"/>
                  </a:cxn>
                  <a:cxn ang="0">
                    <a:pos x="69" y="21"/>
                  </a:cxn>
                </a:cxnLst>
                <a:rect l="0" t="0" r="r" b="b"/>
                <a:pathLst>
                  <a:path w="74" h="31">
                    <a:moveTo>
                      <a:pt x="69" y="21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74" y="31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183"/>
              <p:cNvSpPr>
                <a:spLocks/>
              </p:cNvSpPr>
              <p:nvPr/>
            </p:nvSpPr>
            <p:spPr bwMode="auto">
              <a:xfrm>
                <a:off x="1233" y="2845"/>
                <a:ext cx="75" cy="32"/>
              </a:xfrm>
              <a:custGeom>
                <a:avLst/>
                <a:gdLst/>
                <a:ahLst/>
                <a:cxnLst>
                  <a:cxn ang="0">
                    <a:pos x="70" y="22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75" y="32"/>
                  </a:cxn>
                  <a:cxn ang="0">
                    <a:pos x="70" y="22"/>
                  </a:cxn>
                </a:cxnLst>
                <a:rect l="0" t="0" r="r" b="b"/>
                <a:pathLst>
                  <a:path w="75" h="32">
                    <a:moveTo>
                      <a:pt x="70" y="22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5" y="32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184"/>
              <p:cNvSpPr>
                <a:spLocks/>
              </p:cNvSpPr>
              <p:nvPr/>
            </p:nvSpPr>
            <p:spPr bwMode="auto">
              <a:xfrm>
                <a:off x="1164" y="2813"/>
                <a:ext cx="75" cy="38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75" y="38"/>
                  </a:cxn>
                  <a:cxn ang="0">
                    <a:pos x="69" y="27"/>
                  </a:cxn>
                </a:cxnLst>
                <a:rect l="0" t="0" r="r" b="b"/>
                <a:pathLst>
                  <a:path w="75" h="38">
                    <a:moveTo>
                      <a:pt x="69" y="27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5" y="38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185"/>
              <p:cNvSpPr>
                <a:spLocks/>
              </p:cNvSpPr>
              <p:nvPr/>
            </p:nvSpPr>
            <p:spPr bwMode="auto">
              <a:xfrm>
                <a:off x="1053" y="2771"/>
                <a:ext cx="74" cy="37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74" y="37"/>
                  </a:cxn>
                  <a:cxn ang="0">
                    <a:pos x="69" y="27"/>
                  </a:cxn>
                </a:cxnLst>
                <a:rect l="0" t="0" r="r" b="b"/>
                <a:pathLst>
                  <a:path w="74" h="37">
                    <a:moveTo>
                      <a:pt x="69" y="2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74" y="37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186"/>
              <p:cNvSpPr>
                <a:spLocks/>
              </p:cNvSpPr>
              <p:nvPr/>
            </p:nvSpPr>
            <p:spPr bwMode="auto">
              <a:xfrm>
                <a:off x="952" y="2728"/>
                <a:ext cx="74" cy="38"/>
              </a:xfrm>
              <a:custGeom>
                <a:avLst/>
                <a:gdLst/>
                <a:ahLst/>
                <a:cxnLst>
                  <a:cxn ang="0">
                    <a:pos x="69" y="27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74" y="38"/>
                  </a:cxn>
                  <a:cxn ang="0">
                    <a:pos x="69" y="27"/>
                  </a:cxn>
                </a:cxnLst>
                <a:rect l="0" t="0" r="r" b="b"/>
                <a:pathLst>
                  <a:path w="74" h="38">
                    <a:moveTo>
                      <a:pt x="69" y="27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74" y="38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187"/>
              <p:cNvSpPr>
                <a:spLocks/>
              </p:cNvSpPr>
              <p:nvPr/>
            </p:nvSpPr>
            <p:spPr bwMode="auto">
              <a:xfrm>
                <a:off x="845" y="2686"/>
                <a:ext cx="75" cy="37"/>
              </a:xfrm>
              <a:custGeom>
                <a:avLst/>
                <a:gdLst/>
                <a:ahLst/>
                <a:cxnLst>
                  <a:cxn ang="0">
                    <a:pos x="70" y="27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75" y="37"/>
                  </a:cxn>
                  <a:cxn ang="0">
                    <a:pos x="70" y="27"/>
                  </a:cxn>
                </a:cxnLst>
                <a:rect l="0" t="0" r="r" b="b"/>
                <a:pathLst>
                  <a:path w="75" h="37">
                    <a:moveTo>
                      <a:pt x="70" y="27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5" y="37"/>
                    </a:lnTo>
                    <a:lnTo>
                      <a:pt x="7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188"/>
              <p:cNvSpPr>
                <a:spLocks/>
              </p:cNvSpPr>
              <p:nvPr/>
            </p:nvSpPr>
            <p:spPr bwMode="auto">
              <a:xfrm>
                <a:off x="2833" y="3201"/>
                <a:ext cx="399" cy="85"/>
              </a:xfrm>
              <a:custGeom>
                <a:avLst/>
                <a:gdLst/>
                <a:ahLst/>
                <a:cxnLst>
                  <a:cxn ang="0">
                    <a:pos x="399" y="85"/>
                  </a:cxn>
                  <a:cxn ang="0">
                    <a:pos x="197" y="43"/>
                  </a:cxn>
                  <a:cxn ang="0">
                    <a:pos x="0" y="0"/>
                  </a:cxn>
                </a:cxnLst>
                <a:rect l="0" t="0" r="r" b="b"/>
                <a:pathLst>
                  <a:path w="399" h="85">
                    <a:moveTo>
                      <a:pt x="399" y="85"/>
                    </a:moveTo>
                    <a:lnTo>
                      <a:pt x="197" y="4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189"/>
              <p:cNvSpPr>
                <a:spLocks/>
              </p:cNvSpPr>
              <p:nvPr/>
            </p:nvSpPr>
            <p:spPr bwMode="auto">
              <a:xfrm>
                <a:off x="2434" y="3106"/>
                <a:ext cx="399" cy="95"/>
              </a:xfrm>
              <a:custGeom>
                <a:avLst/>
                <a:gdLst/>
                <a:ahLst/>
                <a:cxnLst>
                  <a:cxn ang="0">
                    <a:pos x="399" y="95"/>
                  </a:cxn>
                  <a:cxn ang="0">
                    <a:pos x="197" y="48"/>
                  </a:cxn>
                  <a:cxn ang="0">
                    <a:pos x="0" y="0"/>
                  </a:cxn>
                </a:cxnLst>
                <a:rect l="0" t="0" r="r" b="b"/>
                <a:pathLst>
                  <a:path w="399" h="95">
                    <a:moveTo>
                      <a:pt x="399" y="95"/>
                    </a:moveTo>
                    <a:lnTo>
                      <a:pt x="197" y="48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Line 190"/>
              <p:cNvSpPr>
                <a:spLocks noChangeShapeType="1"/>
              </p:cNvSpPr>
              <p:nvPr/>
            </p:nvSpPr>
            <p:spPr bwMode="auto">
              <a:xfrm flipH="1" flipV="1">
                <a:off x="2036" y="2994"/>
                <a:ext cx="398" cy="112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191"/>
              <p:cNvSpPr>
                <a:spLocks/>
              </p:cNvSpPr>
              <p:nvPr/>
            </p:nvSpPr>
            <p:spPr bwMode="auto">
              <a:xfrm>
                <a:off x="1632" y="2867"/>
                <a:ext cx="404" cy="127"/>
              </a:xfrm>
              <a:custGeom>
                <a:avLst/>
                <a:gdLst/>
                <a:ahLst/>
                <a:cxnLst>
                  <a:cxn ang="0">
                    <a:pos x="404" y="127"/>
                  </a:cxn>
                  <a:cxn ang="0">
                    <a:pos x="202" y="63"/>
                  </a:cxn>
                  <a:cxn ang="0">
                    <a:pos x="0" y="0"/>
                  </a:cxn>
                </a:cxnLst>
                <a:rect l="0" t="0" r="r" b="b"/>
                <a:pathLst>
                  <a:path w="404" h="127">
                    <a:moveTo>
                      <a:pt x="404" y="127"/>
                    </a:moveTo>
                    <a:lnTo>
                      <a:pt x="202" y="6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192"/>
              <p:cNvSpPr>
                <a:spLocks/>
              </p:cNvSpPr>
              <p:nvPr/>
            </p:nvSpPr>
            <p:spPr bwMode="auto">
              <a:xfrm>
                <a:off x="1233" y="2718"/>
                <a:ext cx="399" cy="149"/>
              </a:xfrm>
              <a:custGeom>
                <a:avLst/>
                <a:gdLst/>
                <a:ahLst/>
                <a:cxnLst>
                  <a:cxn ang="0">
                    <a:pos x="399" y="149"/>
                  </a:cxn>
                  <a:cxn ang="0">
                    <a:pos x="197" y="80"/>
                  </a:cxn>
                  <a:cxn ang="0">
                    <a:pos x="0" y="0"/>
                  </a:cxn>
                </a:cxnLst>
                <a:rect l="0" t="0" r="r" b="b"/>
                <a:pathLst>
                  <a:path w="399" h="149">
                    <a:moveTo>
                      <a:pt x="399" y="149"/>
                    </a:moveTo>
                    <a:lnTo>
                      <a:pt x="197" y="8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78" name="Group 394"/>
            <p:cNvGrpSpPr>
              <a:grpSpLocks/>
            </p:cNvGrpSpPr>
            <p:nvPr/>
          </p:nvGrpSpPr>
          <p:grpSpPr bwMode="auto">
            <a:xfrm>
              <a:off x="787" y="1560"/>
              <a:ext cx="3699" cy="1891"/>
              <a:chOff x="787" y="1560"/>
              <a:chExt cx="3699" cy="1891"/>
            </a:xfrm>
          </p:grpSpPr>
          <p:sp>
            <p:nvSpPr>
              <p:cNvPr id="16578" name="Freeform 194"/>
              <p:cNvSpPr>
                <a:spLocks/>
              </p:cNvSpPr>
              <p:nvPr/>
            </p:nvSpPr>
            <p:spPr bwMode="auto">
              <a:xfrm>
                <a:off x="835" y="2542"/>
                <a:ext cx="398" cy="176"/>
              </a:xfrm>
              <a:custGeom>
                <a:avLst/>
                <a:gdLst/>
                <a:ahLst/>
                <a:cxnLst>
                  <a:cxn ang="0">
                    <a:pos x="398" y="176"/>
                  </a:cxn>
                  <a:cxn ang="0">
                    <a:pos x="196" y="91"/>
                  </a:cxn>
                  <a:cxn ang="0">
                    <a:pos x="0" y="0"/>
                  </a:cxn>
                </a:cxnLst>
                <a:rect l="0" t="0" r="r" b="b"/>
                <a:pathLst>
                  <a:path w="398" h="176">
                    <a:moveTo>
                      <a:pt x="398" y="176"/>
                    </a:moveTo>
                    <a:lnTo>
                      <a:pt x="196" y="91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Rectangle 195"/>
              <p:cNvSpPr>
                <a:spLocks noChangeArrowheads="1"/>
              </p:cNvSpPr>
              <p:nvPr/>
            </p:nvSpPr>
            <p:spPr bwMode="auto">
              <a:xfrm>
                <a:off x="3194" y="2792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Rectangle 196"/>
              <p:cNvSpPr>
                <a:spLocks noChangeArrowheads="1"/>
              </p:cNvSpPr>
              <p:nvPr/>
            </p:nvSpPr>
            <p:spPr bwMode="auto">
              <a:xfrm>
                <a:off x="3598" y="2946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Rectangle 197"/>
              <p:cNvSpPr>
                <a:spLocks noChangeArrowheads="1"/>
              </p:cNvSpPr>
              <p:nvPr/>
            </p:nvSpPr>
            <p:spPr bwMode="auto">
              <a:xfrm>
                <a:off x="3795" y="3015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Rectangle 198"/>
              <p:cNvSpPr>
                <a:spLocks noChangeArrowheads="1"/>
              </p:cNvSpPr>
              <p:nvPr/>
            </p:nvSpPr>
            <p:spPr bwMode="auto">
              <a:xfrm>
                <a:off x="3997" y="3084"/>
                <a:ext cx="69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Rectangle 199"/>
              <p:cNvSpPr>
                <a:spLocks noChangeArrowheads="1"/>
              </p:cNvSpPr>
              <p:nvPr/>
            </p:nvSpPr>
            <p:spPr bwMode="auto">
              <a:xfrm>
                <a:off x="4193" y="3143"/>
                <a:ext cx="70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Rectangle 200"/>
              <p:cNvSpPr>
                <a:spLocks noChangeArrowheads="1"/>
              </p:cNvSpPr>
              <p:nvPr/>
            </p:nvSpPr>
            <p:spPr bwMode="auto">
              <a:xfrm>
                <a:off x="4395" y="3201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Rectangle 201"/>
              <p:cNvSpPr>
                <a:spLocks noChangeArrowheads="1"/>
              </p:cNvSpPr>
              <p:nvPr/>
            </p:nvSpPr>
            <p:spPr bwMode="auto">
              <a:xfrm>
                <a:off x="2822" y="2633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Rectangle 202"/>
              <p:cNvSpPr>
                <a:spLocks noChangeArrowheads="1"/>
              </p:cNvSpPr>
              <p:nvPr/>
            </p:nvSpPr>
            <p:spPr bwMode="auto">
              <a:xfrm>
                <a:off x="2854" y="2649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Rectangle 203"/>
              <p:cNvSpPr>
                <a:spLocks noChangeArrowheads="1"/>
              </p:cNvSpPr>
              <p:nvPr/>
            </p:nvSpPr>
            <p:spPr bwMode="auto">
              <a:xfrm>
                <a:off x="2886" y="2659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Rectangle 204"/>
              <p:cNvSpPr>
                <a:spLocks noChangeArrowheads="1"/>
              </p:cNvSpPr>
              <p:nvPr/>
            </p:nvSpPr>
            <p:spPr bwMode="auto">
              <a:xfrm>
                <a:off x="2918" y="2675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Rectangle 205"/>
              <p:cNvSpPr>
                <a:spLocks noChangeArrowheads="1"/>
              </p:cNvSpPr>
              <p:nvPr/>
            </p:nvSpPr>
            <p:spPr bwMode="auto">
              <a:xfrm>
                <a:off x="2950" y="2691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Rectangle 206"/>
              <p:cNvSpPr>
                <a:spLocks noChangeArrowheads="1"/>
              </p:cNvSpPr>
              <p:nvPr/>
            </p:nvSpPr>
            <p:spPr bwMode="auto">
              <a:xfrm>
                <a:off x="2982" y="2707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Rectangle 207"/>
              <p:cNvSpPr>
                <a:spLocks noChangeArrowheads="1"/>
              </p:cNvSpPr>
              <p:nvPr/>
            </p:nvSpPr>
            <p:spPr bwMode="auto">
              <a:xfrm>
                <a:off x="3014" y="2718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Rectangle 208"/>
              <p:cNvSpPr>
                <a:spLocks noChangeArrowheads="1"/>
              </p:cNvSpPr>
              <p:nvPr/>
            </p:nvSpPr>
            <p:spPr bwMode="auto">
              <a:xfrm>
                <a:off x="3046" y="2734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Rectangle 209"/>
              <p:cNvSpPr>
                <a:spLocks noChangeArrowheads="1"/>
              </p:cNvSpPr>
              <p:nvPr/>
            </p:nvSpPr>
            <p:spPr bwMode="auto">
              <a:xfrm>
                <a:off x="3077" y="2750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Rectangle 210"/>
              <p:cNvSpPr>
                <a:spLocks noChangeArrowheads="1"/>
              </p:cNvSpPr>
              <p:nvPr/>
            </p:nvSpPr>
            <p:spPr bwMode="auto">
              <a:xfrm>
                <a:off x="3109" y="2760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Rectangle 211"/>
              <p:cNvSpPr>
                <a:spLocks noChangeArrowheads="1"/>
              </p:cNvSpPr>
              <p:nvPr/>
            </p:nvSpPr>
            <p:spPr bwMode="auto">
              <a:xfrm>
                <a:off x="3136" y="2776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Rectangle 212"/>
              <p:cNvSpPr>
                <a:spLocks noChangeArrowheads="1"/>
              </p:cNvSpPr>
              <p:nvPr/>
            </p:nvSpPr>
            <p:spPr bwMode="auto">
              <a:xfrm>
                <a:off x="3168" y="2792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Rectangle 213"/>
              <p:cNvSpPr>
                <a:spLocks noChangeArrowheads="1"/>
              </p:cNvSpPr>
              <p:nvPr/>
            </p:nvSpPr>
            <p:spPr bwMode="auto">
              <a:xfrm>
                <a:off x="3205" y="2808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Oval 214"/>
              <p:cNvSpPr>
                <a:spLocks noChangeArrowheads="1"/>
              </p:cNvSpPr>
              <p:nvPr/>
            </p:nvSpPr>
            <p:spPr bwMode="auto">
              <a:xfrm>
                <a:off x="2790" y="2728"/>
                <a:ext cx="80" cy="80"/>
              </a:xfrm>
              <a:prstGeom prst="ellips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Rectangle 215"/>
              <p:cNvSpPr>
                <a:spLocks noChangeArrowheads="1"/>
              </p:cNvSpPr>
              <p:nvPr/>
            </p:nvSpPr>
            <p:spPr bwMode="auto">
              <a:xfrm>
                <a:off x="1988" y="2394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Line 216"/>
              <p:cNvSpPr>
                <a:spLocks noChangeShapeType="1"/>
              </p:cNvSpPr>
              <p:nvPr/>
            </p:nvSpPr>
            <p:spPr bwMode="auto">
              <a:xfrm flipH="1" flipV="1">
                <a:off x="1993" y="2399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Line 217"/>
              <p:cNvSpPr>
                <a:spLocks noChangeShapeType="1"/>
              </p:cNvSpPr>
              <p:nvPr/>
            </p:nvSpPr>
            <p:spPr bwMode="auto">
              <a:xfrm>
                <a:off x="2036" y="2442"/>
                <a:ext cx="42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Line 218"/>
              <p:cNvSpPr>
                <a:spLocks noChangeShapeType="1"/>
              </p:cNvSpPr>
              <p:nvPr/>
            </p:nvSpPr>
            <p:spPr bwMode="auto">
              <a:xfrm flipH="1">
                <a:off x="1993" y="2442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Line 219"/>
              <p:cNvSpPr>
                <a:spLocks noChangeShapeType="1"/>
              </p:cNvSpPr>
              <p:nvPr/>
            </p:nvSpPr>
            <p:spPr bwMode="auto">
              <a:xfrm flipV="1">
                <a:off x="2036" y="2399"/>
                <a:ext cx="42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Line 220"/>
              <p:cNvSpPr>
                <a:spLocks noChangeShapeType="1"/>
              </p:cNvSpPr>
              <p:nvPr/>
            </p:nvSpPr>
            <p:spPr bwMode="auto">
              <a:xfrm flipV="1">
                <a:off x="2036" y="239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Line 221"/>
              <p:cNvSpPr>
                <a:spLocks noChangeShapeType="1"/>
              </p:cNvSpPr>
              <p:nvPr/>
            </p:nvSpPr>
            <p:spPr bwMode="auto">
              <a:xfrm>
                <a:off x="2036" y="2442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Rectangle 222"/>
              <p:cNvSpPr>
                <a:spLocks noChangeArrowheads="1"/>
              </p:cNvSpPr>
              <p:nvPr/>
            </p:nvSpPr>
            <p:spPr bwMode="auto">
              <a:xfrm>
                <a:off x="2785" y="2808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Line 223"/>
              <p:cNvSpPr>
                <a:spLocks noChangeShapeType="1"/>
              </p:cNvSpPr>
              <p:nvPr/>
            </p:nvSpPr>
            <p:spPr bwMode="auto">
              <a:xfrm flipH="1" flipV="1">
                <a:off x="2790" y="2813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Line 224"/>
              <p:cNvSpPr>
                <a:spLocks noChangeShapeType="1"/>
              </p:cNvSpPr>
              <p:nvPr/>
            </p:nvSpPr>
            <p:spPr bwMode="auto">
              <a:xfrm>
                <a:off x="2833" y="2856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Line 225"/>
              <p:cNvSpPr>
                <a:spLocks noChangeShapeType="1"/>
              </p:cNvSpPr>
              <p:nvPr/>
            </p:nvSpPr>
            <p:spPr bwMode="auto">
              <a:xfrm flipH="1">
                <a:off x="2790" y="2856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Line 226"/>
              <p:cNvSpPr>
                <a:spLocks noChangeShapeType="1"/>
              </p:cNvSpPr>
              <p:nvPr/>
            </p:nvSpPr>
            <p:spPr bwMode="auto">
              <a:xfrm flipV="1">
                <a:off x="2833" y="2813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Line 227"/>
              <p:cNvSpPr>
                <a:spLocks noChangeShapeType="1"/>
              </p:cNvSpPr>
              <p:nvPr/>
            </p:nvSpPr>
            <p:spPr bwMode="auto">
              <a:xfrm flipV="1">
                <a:off x="2833" y="281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Line 228"/>
              <p:cNvSpPr>
                <a:spLocks noChangeShapeType="1"/>
              </p:cNvSpPr>
              <p:nvPr/>
            </p:nvSpPr>
            <p:spPr bwMode="auto">
              <a:xfrm>
                <a:off x="2833" y="2856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Rectangle 229"/>
              <p:cNvSpPr>
                <a:spLocks noChangeArrowheads="1"/>
              </p:cNvSpPr>
              <p:nvPr/>
            </p:nvSpPr>
            <p:spPr bwMode="auto">
              <a:xfrm>
                <a:off x="3588" y="3111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Line 230"/>
              <p:cNvSpPr>
                <a:spLocks noChangeShapeType="1"/>
              </p:cNvSpPr>
              <p:nvPr/>
            </p:nvSpPr>
            <p:spPr bwMode="auto">
              <a:xfrm flipH="1" flipV="1">
                <a:off x="3593" y="3116"/>
                <a:ext cx="42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Line 231"/>
              <p:cNvSpPr>
                <a:spLocks noChangeShapeType="1"/>
              </p:cNvSpPr>
              <p:nvPr/>
            </p:nvSpPr>
            <p:spPr bwMode="auto">
              <a:xfrm>
                <a:off x="3635" y="3159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Line 232"/>
              <p:cNvSpPr>
                <a:spLocks noChangeShapeType="1"/>
              </p:cNvSpPr>
              <p:nvPr/>
            </p:nvSpPr>
            <p:spPr bwMode="auto">
              <a:xfrm flipH="1">
                <a:off x="3593" y="3159"/>
                <a:ext cx="42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Line 233"/>
              <p:cNvSpPr>
                <a:spLocks noChangeShapeType="1"/>
              </p:cNvSpPr>
              <p:nvPr/>
            </p:nvSpPr>
            <p:spPr bwMode="auto">
              <a:xfrm flipV="1">
                <a:off x="3635" y="3116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Line 234"/>
              <p:cNvSpPr>
                <a:spLocks noChangeShapeType="1"/>
              </p:cNvSpPr>
              <p:nvPr/>
            </p:nvSpPr>
            <p:spPr bwMode="auto">
              <a:xfrm flipV="1">
                <a:off x="3635" y="311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Line 235"/>
              <p:cNvSpPr>
                <a:spLocks noChangeShapeType="1"/>
              </p:cNvSpPr>
              <p:nvPr/>
            </p:nvSpPr>
            <p:spPr bwMode="auto">
              <a:xfrm>
                <a:off x="3635" y="3159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Rectangle 236"/>
              <p:cNvSpPr>
                <a:spLocks noChangeArrowheads="1"/>
              </p:cNvSpPr>
              <p:nvPr/>
            </p:nvSpPr>
            <p:spPr bwMode="auto">
              <a:xfrm>
                <a:off x="3986" y="3239"/>
                <a:ext cx="10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Line 237"/>
              <p:cNvSpPr>
                <a:spLocks noChangeShapeType="1"/>
              </p:cNvSpPr>
              <p:nvPr/>
            </p:nvSpPr>
            <p:spPr bwMode="auto">
              <a:xfrm flipH="1" flipV="1">
                <a:off x="3992" y="3244"/>
                <a:ext cx="42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Line 238"/>
              <p:cNvSpPr>
                <a:spLocks noChangeShapeType="1"/>
              </p:cNvSpPr>
              <p:nvPr/>
            </p:nvSpPr>
            <p:spPr bwMode="auto">
              <a:xfrm>
                <a:off x="4034" y="3286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Line 239"/>
              <p:cNvSpPr>
                <a:spLocks noChangeShapeType="1"/>
              </p:cNvSpPr>
              <p:nvPr/>
            </p:nvSpPr>
            <p:spPr bwMode="auto">
              <a:xfrm flipH="1">
                <a:off x="3992" y="3286"/>
                <a:ext cx="42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Line 240"/>
              <p:cNvSpPr>
                <a:spLocks noChangeShapeType="1"/>
              </p:cNvSpPr>
              <p:nvPr/>
            </p:nvSpPr>
            <p:spPr bwMode="auto">
              <a:xfrm flipV="1">
                <a:off x="4034" y="3244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Line 241"/>
              <p:cNvSpPr>
                <a:spLocks noChangeShapeType="1"/>
              </p:cNvSpPr>
              <p:nvPr/>
            </p:nvSpPr>
            <p:spPr bwMode="auto">
              <a:xfrm flipV="1">
                <a:off x="4034" y="3244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Line 242"/>
              <p:cNvSpPr>
                <a:spLocks noChangeShapeType="1"/>
              </p:cNvSpPr>
              <p:nvPr/>
            </p:nvSpPr>
            <p:spPr bwMode="auto">
              <a:xfrm>
                <a:off x="4034" y="328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Rectangle 243"/>
              <p:cNvSpPr>
                <a:spLocks noChangeArrowheads="1"/>
              </p:cNvSpPr>
              <p:nvPr/>
            </p:nvSpPr>
            <p:spPr bwMode="auto">
              <a:xfrm>
                <a:off x="4183" y="3297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Line 244"/>
              <p:cNvSpPr>
                <a:spLocks noChangeShapeType="1"/>
              </p:cNvSpPr>
              <p:nvPr/>
            </p:nvSpPr>
            <p:spPr bwMode="auto">
              <a:xfrm flipH="1" flipV="1">
                <a:off x="4188" y="3302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Line 245"/>
              <p:cNvSpPr>
                <a:spLocks noChangeShapeType="1"/>
              </p:cNvSpPr>
              <p:nvPr/>
            </p:nvSpPr>
            <p:spPr bwMode="auto">
              <a:xfrm>
                <a:off x="4231" y="3345"/>
                <a:ext cx="42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Line 246"/>
              <p:cNvSpPr>
                <a:spLocks noChangeShapeType="1"/>
              </p:cNvSpPr>
              <p:nvPr/>
            </p:nvSpPr>
            <p:spPr bwMode="auto">
              <a:xfrm flipH="1">
                <a:off x="4188" y="3345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Line 247"/>
              <p:cNvSpPr>
                <a:spLocks noChangeShapeType="1"/>
              </p:cNvSpPr>
              <p:nvPr/>
            </p:nvSpPr>
            <p:spPr bwMode="auto">
              <a:xfrm flipV="1">
                <a:off x="4231" y="3302"/>
                <a:ext cx="42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Line 248"/>
              <p:cNvSpPr>
                <a:spLocks noChangeShapeType="1"/>
              </p:cNvSpPr>
              <p:nvPr/>
            </p:nvSpPr>
            <p:spPr bwMode="auto">
              <a:xfrm flipV="1">
                <a:off x="4231" y="3302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Line 249"/>
              <p:cNvSpPr>
                <a:spLocks noChangeShapeType="1"/>
              </p:cNvSpPr>
              <p:nvPr/>
            </p:nvSpPr>
            <p:spPr bwMode="auto">
              <a:xfrm>
                <a:off x="4231" y="3345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Rectangle 250"/>
              <p:cNvSpPr>
                <a:spLocks noChangeArrowheads="1"/>
              </p:cNvSpPr>
              <p:nvPr/>
            </p:nvSpPr>
            <p:spPr bwMode="auto">
              <a:xfrm>
                <a:off x="4385" y="3350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Line 251"/>
              <p:cNvSpPr>
                <a:spLocks noChangeShapeType="1"/>
              </p:cNvSpPr>
              <p:nvPr/>
            </p:nvSpPr>
            <p:spPr bwMode="auto">
              <a:xfrm flipH="1" flipV="1">
                <a:off x="4390" y="3355"/>
                <a:ext cx="43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Line 252"/>
              <p:cNvSpPr>
                <a:spLocks noChangeShapeType="1"/>
              </p:cNvSpPr>
              <p:nvPr/>
            </p:nvSpPr>
            <p:spPr bwMode="auto">
              <a:xfrm>
                <a:off x="4433" y="3398"/>
                <a:ext cx="42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Line 253"/>
              <p:cNvSpPr>
                <a:spLocks noChangeShapeType="1"/>
              </p:cNvSpPr>
              <p:nvPr/>
            </p:nvSpPr>
            <p:spPr bwMode="auto">
              <a:xfrm flipH="1">
                <a:off x="4390" y="3398"/>
                <a:ext cx="43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Line 254"/>
              <p:cNvSpPr>
                <a:spLocks noChangeShapeType="1"/>
              </p:cNvSpPr>
              <p:nvPr/>
            </p:nvSpPr>
            <p:spPr bwMode="auto">
              <a:xfrm flipV="1">
                <a:off x="4433" y="3355"/>
                <a:ext cx="42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Line 255"/>
              <p:cNvSpPr>
                <a:spLocks noChangeShapeType="1"/>
              </p:cNvSpPr>
              <p:nvPr/>
            </p:nvSpPr>
            <p:spPr bwMode="auto">
              <a:xfrm flipV="1">
                <a:off x="4433" y="3355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Line 256"/>
              <p:cNvSpPr>
                <a:spLocks noChangeShapeType="1"/>
              </p:cNvSpPr>
              <p:nvPr/>
            </p:nvSpPr>
            <p:spPr bwMode="auto">
              <a:xfrm>
                <a:off x="4433" y="3398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Rectangle 257"/>
              <p:cNvSpPr>
                <a:spLocks noChangeArrowheads="1"/>
              </p:cNvSpPr>
              <p:nvPr/>
            </p:nvSpPr>
            <p:spPr bwMode="auto">
              <a:xfrm>
                <a:off x="787" y="1560"/>
                <a:ext cx="10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Line 258"/>
              <p:cNvSpPr>
                <a:spLocks noChangeShapeType="1"/>
              </p:cNvSpPr>
              <p:nvPr/>
            </p:nvSpPr>
            <p:spPr bwMode="auto">
              <a:xfrm flipV="1">
                <a:off x="835" y="1565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Line 259"/>
              <p:cNvSpPr>
                <a:spLocks noChangeShapeType="1"/>
              </p:cNvSpPr>
              <p:nvPr/>
            </p:nvSpPr>
            <p:spPr bwMode="auto">
              <a:xfrm>
                <a:off x="835" y="1607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Line 260"/>
              <p:cNvSpPr>
                <a:spLocks noChangeShapeType="1"/>
              </p:cNvSpPr>
              <p:nvPr/>
            </p:nvSpPr>
            <p:spPr bwMode="auto">
              <a:xfrm flipH="1">
                <a:off x="792" y="1607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Line 261"/>
              <p:cNvSpPr>
                <a:spLocks noChangeShapeType="1"/>
              </p:cNvSpPr>
              <p:nvPr/>
            </p:nvSpPr>
            <p:spPr bwMode="auto">
              <a:xfrm>
                <a:off x="835" y="1607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Rectangle 262"/>
              <p:cNvSpPr>
                <a:spLocks noChangeArrowheads="1"/>
              </p:cNvSpPr>
              <p:nvPr/>
            </p:nvSpPr>
            <p:spPr bwMode="auto">
              <a:xfrm>
                <a:off x="867" y="1634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Line 263"/>
              <p:cNvSpPr>
                <a:spLocks noChangeShapeType="1"/>
              </p:cNvSpPr>
              <p:nvPr/>
            </p:nvSpPr>
            <p:spPr bwMode="auto">
              <a:xfrm flipV="1">
                <a:off x="915" y="163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Line 264"/>
              <p:cNvSpPr>
                <a:spLocks noChangeShapeType="1"/>
              </p:cNvSpPr>
              <p:nvPr/>
            </p:nvSpPr>
            <p:spPr bwMode="auto">
              <a:xfrm>
                <a:off x="915" y="1682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Line 265"/>
              <p:cNvSpPr>
                <a:spLocks noChangeShapeType="1"/>
              </p:cNvSpPr>
              <p:nvPr/>
            </p:nvSpPr>
            <p:spPr bwMode="auto">
              <a:xfrm flipH="1">
                <a:off x="872" y="1682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Line 266"/>
              <p:cNvSpPr>
                <a:spLocks noChangeShapeType="1"/>
              </p:cNvSpPr>
              <p:nvPr/>
            </p:nvSpPr>
            <p:spPr bwMode="auto">
              <a:xfrm>
                <a:off x="915" y="1682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Rectangle 267"/>
              <p:cNvSpPr>
                <a:spLocks noChangeArrowheads="1"/>
              </p:cNvSpPr>
              <p:nvPr/>
            </p:nvSpPr>
            <p:spPr bwMode="auto">
              <a:xfrm>
                <a:off x="946" y="1703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Line 268"/>
              <p:cNvSpPr>
                <a:spLocks noChangeShapeType="1"/>
              </p:cNvSpPr>
              <p:nvPr/>
            </p:nvSpPr>
            <p:spPr bwMode="auto">
              <a:xfrm flipV="1">
                <a:off x="994" y="1708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Line 269"/>
              <p:cNvSpPr>
                <a:spLocks noChangeShapeType="1"/>
              </p:cNvSpPr>
              <p:nvPr/>
            </p:nvSpPr>
            <p:spPr bwMode="auto">
              <a:xfrm>
                <a:off x="994" y="175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Line 270"/>
              <p:cNvSpPr>
                <a:spLocks noChangeShapeType="1"/>
              </p:cNvSpPr>
              <p:nvPr/>
            </p:nvSpPr>
            <p:spPr bwMode="auto">
              <a:xfrm flipH="1">
                <a:off x="952" y="1751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Line 271"/>
              <p:cNvSpPr>
                <a:spLocks noChangeShapeType="1"/>
              </p:cNvSpPr>
              <p:nvPr/>
            </p:nvSpPr>
            <p:spPr bwMode="auto">
              <a:xfrm>
                <a:off x="994" y="1751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Rectangle 272"/>
              <p:cNvSpPr>
                <a:spLocks noChangeArrowheads="1"/>
              </p:cNvSpPr>
              <p:nvPr/>
            </p:nvSpPr>
            <p:spPr bwMode="auto">
              <a:xfrm>
                <a:off x="1026" y="1772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Line 273"/>
              <p:cNvSpPr>
                <a:spLocks noChangeShapeType="1"/>
              </p:cNvSpPr>
              <p:nvPr/>
            </p:nvSpPr>
            <p:spPr bwMode="auto">
              <a:xfrm flipV="1">
                <a:off x="1074" y="1777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Line 274"/>
              <p:cNvSpPr>
                <a:spLocks noChangeShapeType="1"/>
              </p:cNvSpPr>
              <p:nvPr/>
            </p:nvSpPr>
            <p:spPr bwMode="auto">
              <a:xfrm>
                <a:off x="1074" y="1820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Line 275"/>
              <p:cNvSpPr>
                <a:spLocks noChangeShapeType="1"/>
              </p:cNvSpPr>
              <p:nvPr/>
            </p:nvSpPr>
            <p:spPr bwMode="auto">
              <a:xfrm flipH="1">
                <a:off x="1031" y="1820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Line 276"/>
              <p:cNvSpPr>
                <a:spLocks noChangeShapeType="1"/>
              </p:cNvSpPr>
              <p:nvPr/>
            </p:nvSpPr>
            <p:spPr bwMode="auto">
              <a:xfrm>
                <a:off x="1074" y="1820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Rectangle 277"/>
              <p:cNvSpPr>
                <a:spLocks noChangeArrowheads="1"/>
              </p:cNvSpPr>
              <p:nvPr/>
            </p:nvSpPr>
            <p:spPr bwMode="auto">
              <a:xfrm>
                <a:off x="1106" y="1841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Line 278"/>
              <p:cNvSpPr>
                <a:spLocks noChangeShapeType="1"/>
              </p:cNvSpPr>
              <p:nvPr/>
            </p:nvSpPr>
            <p:spPr bwMode="auto">
              <a:xfrm flipV="1">
                <a:off x="1154" y="18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Line 279"/>
              <p:cNvSpPr>
                <a:spLocks noChangeShapeType="1"/>
              </p:cNvSpPr>
              <p:nvPr/>
            </p:nvSpPr>
            <p:spPr bwMode="auto">
              <a:xfrm>
                <a:off x="1154" y="1889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Line 280"/>
              <p:cNvSpPr>
                <a:spLocks noChangeShapeType="1"/>
              </p:cNvSpPr>
              <p:nvPr/>
            </p:nvSpPr>
            <p:spPr bwMode="auto">
              <a:xfrm flipH="1">
                <a:off x="1111" y="1889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Line 281"/>
              <p:cNvSpPr>
                <a:spLocks noChangeShapeType="1"/>
              </p:cNvSpPr>
              <p:nvPr/>
            </p:nvSpPr>
            <p:spPr bwMode="auto">
              <a:xfrm>
                <a:off x="1154" y="1889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Rectangle 282"/>
              <p:cNvSpPr>
                <a:spLocks noChangeArrowheads="1"/>
              </p:cNvSpPr>
              <p:nvPr/>
            </p:nvSpPr>
            <p:spPr bwMode="auto">
              <a:xfrm>
                <a:off x="1186" y="1910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Line 283"/>
              <p:cNvSpPr>
                <a:spLocks noChangeShapeType="1"/>
              </p:cNvSpPr>
              <p:nvPr/>
            </p:nvSpPr>
            <p:spPr bwMode="auto">
              <a:xfrm flipV="1">
                <a:off x="1233" y="1916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Line 284"/>
              <p:cNvSpPr>
                <a:spLocks noChangeShapeType="1"/>
              </p:cNvSpPr>
              <p:nvPr/>
            </p:nvSpPr>
            <p:spPr bwMode="auto">
              <a:xfrm>
                <a:off x="1233" y="1958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Line 285"/>
              <p:cNvSpPr>
                <a:spLocks noChangeShapeType="1"/>
              </p:cNvSpPr>
              <p:nvPr/>
            </p:nvSpPr>
            <p:spPr bwMode="auto">
              <a:xfrm flipH="1">
                <a:off x="1191" y="1958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Line 286"/>
              <p:cNvSpPr>
                <a:spLocks noChangeShapeType="1"/>
              </p:cNvSpPr>
              <p:nvPr/>
            </p:nvSpPr>
            <p:spPr bwMode="auto">
              <a:xfrm>
                <a:off x="1233" y="1958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Rectangle 287"/>
              <p:cNvSpPr>
                <a:spLocks noChangeArrowheads="1"/>
              </p:cNvSpPr>
              <p:nvPr/>
            </p:nvSpPr>
            <p:spPr bwMode="auto">
              <a:xfrm>
                <a:off x="1265" y="1969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Line 288"/>
              <p:cNvSpPr>
                <a:spLocks noChangeShapeType="1"/>
              </p:cNvSpPr>
              <p:nvPr/>
            </p:nvSpPr>
            <p:spPr bwMode="auto">
              <a:xfrm flipV="1">
                <a:off x="1313" y="1974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Line 289"/>
              <p:cNvSpPr>
                <a:spLocks noChangeShapeType="1"/>
              </p:cNvSpPr>
              <p:nvPr/>
            </p:nvSpPr>
            <p:spPr bwMode="auto">
              <a:xfrm>
                <a:off x="1313" y="201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Line 290"/>
              <p:cNvSpPr>
                <a:spLocks noChangeShapeType="1"/>
              </p:cNvSpPr>
              <p:nvPr/>
            </p:nvSpPr>
            <p:spPr bwMode="auto">
              <a:xfrm flipH="1">
                <a:off x="1271" y="2016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Line 291"/>
              <p:cNvSpPr>
                <a:spLocks noChangeShapeType="1"/>
              </p:cNvSpPr>
              <p:nvPr/>
            </p:nvSpPr>
            <p:spPr bwMode="auto">
              <a:xfrm>
                <a:off x="1313" y="2016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Rectangle 292"/>
              <p:cNvSpPr>
                <a:spLocks noChangeArrowheads="1"/>
              </p:cNvSpPr>
              <p:nvPr/>
            </p:nvSpPr>
            <p:spPr bwMode="auto">
              <a:xfrm>
                <a:off x="1345" y="2027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Line 293"/>
              <p:cNvSpPr>
                <a:spLocks noChangeShapeType="1"/>
              </p:cNvSpPr>
              <p:nvPr/>
            </p:nvSpPr>
            <p:spPr bwMode="auto">
              <a:xfrm flipV="1">
                <a:off x="1393" y="2032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Line 294"/>
              <p:cNvSpPr>
                <a:spLocks noChangeShapeType="1"/>
              </p:cNvSpPr>
              <p:nvPr/>
            </p:nvSpPr>
            <p:spPr bwMode="auto">
              <a:xfrm>
                <a:off x="1393" y="2075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Line 295"/>
              <p:cNvSpPr>
                <a:spLocks noChangeShapeType="1"/>
              </p:cNvSpPr>
              <p:nvPr/>
            </p:nvSpPr>
            <p:spPr bwMode="auto">
              <a:xfrm flipH="1">
                <a:off x="1350" y="2075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Line 296"/>
              <p:cNvSpPr>
                <a:spLocks noChangeShapeType="1"/>
              </p:cNvSpPr>
              <p:nvPr/>
            </p:nvSpPr>
            <p:spPr bwMode="auto">
              <a:xfrm>
                <a:off x="1393" y="2075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Rectangle 297"/>
              <p:cNvSpPr>
                <a:spLocks noChangeArrowheads="1"/>
              </p:cNvSpPr>
              <p:nvPr/>
            </p:nvSpPr>
            <p:spPr bwMode="auto">
              <a:xfrm>
                <a:off x="1425" y="2086"/>
                <a:ext cx="10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Line 298"/>
              <p:cNvSpPr>
                <a:spLocks noChangeShapeType="1"/>
              </p:cNvSpPr>
              <p:nvPr/>
            </p:nvSpPr>
            <p:spPr bwMode="auto">
              <a:xfrm flipV="1">
                <a:off x="1473" y="209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Line 299"/>
              <p:cNvSpPr>
                <a:spLocks noChangeShapeType="1"/>
              </p:cNvSpPr>
              <p:nvPr/>
            </p:nvSpPr>
            <p:spPr bwMode="auto">
              <a:xfrm>
                <a:off x="1473" y="213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Line 300"/>
              <p:cNvSpPr>
                <a:spLocks noChangeShapeType="1"/>
              </p:cNvSpPr>
              <p:nvPr/>
            </p:nvSpPr>
            <p:spPr bwMode="auto">
              <a:xfrm flipH="1">
                <a:off x="1430" y="213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Line 301"/>
              <p:cNvSpPr>
                <a:spLocks noChangeShapeType="1"/>
              </p:cNvSpPr>
              <p:nvPr/>
            </p:nvSpPr>
            <p:spPr bwMode="auto">
              <a:xfrm>
                <a:off x="1473" y="213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Rectangle 302"/>
              <p:cNvSpPr>
                <a:spLocks noChangeArrowheads="1"/>
              </p:cNvSpPr>
              <p:nvPr/>
            </p:nvSpPr>
            <p:spPr bwMode="auto">
              <a:xfrm>
                <a:off x="1504" y="2144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Line 303"/>
              <p:cNvSpPr>
                <a:spLocks noChangeShapeType="1"/>
              </p:cNvSpPr>
              <p:nvPr/>
            </p:nvSpPr>
            <p:spPr bwMode="auto">
              <a:xfrm flipV="1">
                <a:off x="1552" y="214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Line 304"/>
              <p:cNvSpPr>
                <a:spLocks noChangeShapeType="1"/>
              </p:cNvSpPr>
              <p:nvPr/>
            </p:nvSpPr>
            <p:spPr bwMode="auto">
              <a:xfrm>
                <a:off x="1552" y="2192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Line 305"/>
              <p:cNvSpPr>
                <a:spLocks noChangeShapeType="1"/>
              </p:cNvSpPr>
              <p:nvPr/>
            </p:nvSpPr>
            <p:spPr bwMode="auto">
              <a:xfrm flipH="1">
                <a:off x="1510" y="2192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Line 306"/>
              <p:cNvSpPr>
                <a:spLocks noChangeShapeType="1"/>
              </p:cNvSpPr>
              <p:nvPr/>
            </p:nvSpPr>
            <p:spPr bwMode="auto">
              <a:xfrm>
                <a:off x="1552" y="2192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Rectangle 307"/>
              <p:cNvSpPr>
                <a:spLocks noChangeArrowheads="1"/>
              </p:cNvSpPr>
              <p:nvPr/>
            </p:nvSpPr>
            <p:spPr bwMode="auto">
              <a:xfrm>
                <a:off x="1584" y="2192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Line 308"/>
              <p:cNvSpPr>
                <a:spLocks noChangeShapeType="1"/>
              </p:cNvSpPr>
              <p:nvPr/>
            </p:nvSpPr>
            <p:spPr bwMode="auto">
              <a:xfrm flipV="1">
                <a:off x="1632" y="2197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Line 309"/>
              <p:cNvSpPr>
                <a:spLocks noChangeShapeType="1"/>
              </p:cNvSpPr>
              <p:nvPr/>
            </p:nvSpPr>
            <p:spPr bwMode="auto">
              <a:xfrm>
                <a:off x="1632" y="2240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Line 310"/>
              <p:cNvSpPr>
                <a:spLocks noChangeShapeType="1"/>
              </p:cNvSpPr>
              <p:nvPr/>
            </p:nvSpPr>
            <p:spPr bwMode="auto">
              <a:xfrm flipH="1">
                <a:off x="1589" y="2240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Line 311"/>
              <p:cNvSpPr>
                <a:spLocks noChangeShapeType="1"/>
              </p:cNvSpPr>
              <p:nvPr/>
            </p:nvSpPr>
            <p:spPr bwMode="auto">
              <a:xfrm>
                <a:off x="1632" y="2240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Rectangle 312"/>
              <p:cNvSpPr>
                <a:spLocks noChangeArrowheads="1"/>
              </p:cNvSpPr>
              <p:nvPr/>
            </p:nvSpPr>
            <p:spPr bwMode="auto">
              <a:xfrm>
                <a:off x="1664" y="2245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Line 313"/>
              <p:cNvSpPr>
                <a:spLocks noChangeShapeType="1"/>
              </p:cNvSpPr>
              <p:nvPr/>
            </p:nvSpPr>
            <p:spPr bwMode="auto">
              <a:xfrm flipV="1">
                <a:off x="1712" y="2250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Line 314"/>
              <p:cNvSpPr>
                <a:spLocks noChangeShapeType="1"/>
              </p:cNvSpPr>
              <p:nvPr/>
            </p:nvSpPr>
            <p:spPr bwMode="auto">
              <a:xfrm>
                <a:off x="1712" y="2293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Line 315"/>
              <p:cNvSpPr>
                <a:spLocks noChangeShapeType="1"/>
              </p:cNvSpPr>
              <p:nvPr/>
            </p:nvSpPr>
            <p:spPr bwMode="auto">
              <a:xfrm flipH="1">
                <a:off x="1669" y="229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Line 316"/>
              <p:cNvSpPr>
                <a:spLocks noChangeShapeType="1"/>
              </p:cNvSpPr>
              <p:nvPr/>
            </p:nvSpPr>
            <p:spPr bwMode="auto">
              <a:xfrm>
                <a:off x="1712" y="229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Rectangle 317"/>
              <p:cNvSpPr>
                <a:spLocks noChangeArrowheads="1"/>
              </p:cNvSpPr>
              <p:nvPr/>
            </p:nvSpPr>
            <p:spPr bwMode="auto">
              <a:xfrm>
                <a:off x="1749" y="2293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Line 318"/>
              <p:cNvSpPr>
                <a:spLocks noChangeShapeType="1"/>
              </p:cNvSpPr>
              <p:nvPr/>
            </p:nvSpPr>
            <p:spPr bwMode="auto">
              <a:xfrm flipV="1">
                <a:off x="1797" y="2298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Line 319"/>
              <p:cNvSpPr>
                <a:spLocks noChangeShapeType="1"/>
              </p:cNvSpPr>
              <p:nvPr/>
            </p:nvSpPr>
            <p:spPr bwMode="auto">
              <a:xfrm>
                <a:off x="1797" y="234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Line 320"/>
              <p:cNvSpPr>
                <a:spLocks noChangeShapeType="1"/>
              </p:cNvSpPr>
              <p:nvPr/>
            </p:nvSpPr>
            <p:spPr bwMode="auto">
              <a:xfrm flipH="1">
                <a:off x="1754" y="2341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Line 321"/>
              <p:cNvSpPr>
                <a:spLocks noChangeShapeType="1"/>
              </p:cNvSpPr>
              <p:nvPr/>
            </p:nvSpPr>
            <p:spPr bwMode="auto">
              <a:xfrm>
                <a:off x="1797" y="2341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Rectangle 322"/>
              <p:cNvSpPr>
                <a:spLocks noChangeArrowheads="1"/>
              </p:cNvSpPr>
              <p:nvPr/>
            </p:nvSpPr>
            <p:spPr bwMode="auto">
              <a:xfrm>
                <a:off x="1829" y="2341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Line 323"/>
              <p:cNvSpPr>
                <a:spLocks noChangeShapeType="1"/>
              </p:cNvSpPr>
              <p:nvPr/>
            </p:nvSpPr>
            <p:spPr bwMode="auto">
              <a:xfrm flipV="1">
                <a:off x="1876" y="2346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Line 324"/>
              <p:cNvSpPr>
                <a:spLocks noChangeShapeType="1"/>
              </p:cNvSpPr>
              <p:nvPr/>
            </p:nvSpPr>
            <p:spPr bwMode="auto">
              <a:xfrm>
                <a:off x="1876" y="2388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Line 325"/>
              <p:cNvSpPr>
                <a:spLocks noChangeShapeType="1"/>
              </p:cNvSpPr>
              <p:nvPr/>
            </p:nvSpPr>
            <p:spPr bwMode="auto">
              <a:xfrm flipH="1">
                <a:off x="1834" y="2388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Line 326"/>
              <p:cNvSpPr>
                <a:spLocks noChangeShapeType="1"/>
              </p:cNvSpPr>
              <p:nvPr/>
            </p:nvSpPr>
            <p:spPr bwMode="auto">
              <a:xfrm>
                <a:off x="1876" y="2388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Rectangle 327"/>
              <p:cNvSpPr>
                <a:spLocks noChangeArrowheads="1"/>
              </p:cNvSpPr>
              <p:nvPr/>
            </p:nvSpPr>
            <p:spPr bwMode="auto">
              <a:xfrm>
                <a:off x="1908" y="2383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Line 328"/>
              <p:cNvSpPr>
                <a:spLocks noChangeShapeType="1"/>
              </p:cNvSpPr>
              <p:nvPr/>
            </p:nvSpPr>
            <p:spPr bwMode="auto">
              <a:xfrm flipV="1">
                <a:off x="1956" y="2388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Line 329"/>
              <p:cNvSpPr>
                <a:spLocks noChangeShapeType="1"/>
              </p:cNvSpPr>
              <p:nvPr/>
            </p:nvSpPr>
            <p:spPr bwMode="auto">
              <a:xfrm>
                <a:off x="1956" y="243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Line 330"/>
              <p:cNvSpPr>
                <a:spLocks noChangeShapeType="1"/>
              </p:cNvSpPr>
              <p:nvPr/>
            </p:nvSpPr>
            <p:spPr bwMode="auto">
              <a:xfrm flipH="1">
                <a:off x="1914" y="2431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Line 331"/>
              <p:cNvSpPr>
                <a:spLocks noChangeShapeType="1"/>
              </p:cNvSpPr>
              <p:nvPr/>
            </p:nvSpPr>
            <p:spPr bwMode="auto">
              <a:xfrm>
                <a:off x="1956" y="2431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Rectangle 332"/>
              <p:cNvSpPr>
                <a:spLocks noChangeArrowheads="1"/>
              </p:cNvSpPr>
              <p:nvPr/>
            </p:nvSpPr>
            <p:spPr bwMode="auto">
              <a:xfrm>
                <a:off x="1988" y="2431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Line 333"/>
              <p:cNvSpPr>
                <a:spLocks noChangeShapeType="1"/>
              </p:cNvSpPr>
              <p:nvPr/>
            </p:nvSpPr>
            <p:spPr bwMode="auto">
              <a:xfrm flipV="1">
                <a:off x="2036" y="243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Line 334"/>
              <p:cNvSpPr>
                <a:spLocks noChangeShapeType="1"/>
              </p:cNvSpPr>
              <p:nvPr/>
            </p:nvSpPr>
            <p:spPr bwMode="auto">
              <a:xfrm>
                <a:off x="2036" y="2479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Line 335"/>
              <p:cNvSpPr>
                <a:spLocks noChangeShapeType="1"/>
              </p:cNvSpPr>
              <p:nvPr/>
            </p:nvSpPr>
            <p:spPr bwMode="auto">
              <a:xfrm flipH="1">
                <a:off x="1993" y="2479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Line 336"/>
              <p:cNvSpPr>
                <a:spLocks noChangeShapeType="1"/>
              </p:cNvSpPr>
              <p:nvPr/>
            </p:nvSpPr>
            <p:spPr bwMode="auto">
              <a:xfrm>
                <a:off x="2036" y="2479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Rectangle 337"/>
              <p:cNvSpPr>
                <a:spLocks noChangeArrowheads="1"/>
              </p:cNvSpPr>
              <p:nvPr/>
            </p:nvSpPr>
            <p:spPr bwMode="auto">
              <a:xfrm>
                <a:off x="2068" y="2479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Line 338"/>
              <p:cNvSpPr>
                <a:spLocks noChangeShapeType="1"/>
              </p:cNvSpPr>
              <p:nvPr/>
            </p:nvSpPr>
            <p:spPr bwMode="auto">
              <a:xfrm flipV="1">
                <a:off x="2116" y="2484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Line 339"/>
              <p:cNvSpPr>
                <a:spLocks noChangeShapeType="1"/>
              </p:cNvSpPr>
              <p:nvPr/>
            </p:nvSpPr>
            <p:spPr bwMode="auto">
              <a:xfrm>
                <a:off x="2116" y="2527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Line 340"/>
              <p:cNvSpPr>
                <a:spLocks noChangeShapeType="1"/>
              </p:cNvSpPr>
              <p:nvPr/>
            </p:nvSpPr>
            <p:spPr bwMode="auto">
              <a:xfrm flipH="1">
                <a:off x="2073" y="2527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Line 341"/>
              <p:cNvSpPr>
                <a:spLocks noChangeShapeType="1"/>
              </p:cNvSpPr>
              <p:nvPr/>
            </p:nvSpPr>
            <p:spPr bwMode="auto">
              <a:xfrm>
                <a:off x="2116" y="2527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Rectangle 342"/>
              <p:cNvSpPr>
                <a:spLocks noChangeArrowheads="1"/>
              </p:cNvSpPr>
              <p:nvPr/>
            </p:nvSpPr>
            <p:spPr bwMode="auto">
              <a:xfrm>
                <a:off x="2147" y="2521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Line 343"/>
              <p:cNvSpPr>
                <a:spLocks noChangeShapeType="1"/>
              </p:cNvSpPr>
              <p:nvPr/>
            </p:nvSpPr>
            <p:spPr bwMode="auto">
              <a:xfrm flipV="1">
                <a:off x="2195" y="2527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Line 344"/>
              <p:cNvSpPr>
                <a:spLocks noChangeShapeType="1"/>
              </p:cNvSpPr>
              <p:nvPr/>
            </p:nvSpPr>
            <p:spPr bwMode="auto">
              <a:xfrm>
                <a:off x="2195" y="256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Line 345"/>
              <p:cNvSpPr>
                <a:spLocks noChangeShapeType="1"/>
              </p:cNvSpPr>
              <p:nvPr/>
            </p:nvSpPr>
            <p:spPr bwMode="auto">
              <a:xfrm flipH="1">
                <a:off x="2153" y="2569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Line 346"/>
              <p:cNvSpPr>
                <a:spLocks noChangeShapeType="1"/>
              </p:cNvSpPr>
              <p:nvPr/>
            </p:nvSpPr>
            <p:spPr bwMode="auto">
              <a:xfrm>
                <a:off x="2195" y="2569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Rectangle 347"/>
              <p:cNvSpPr>
                <a:spLocks noChangeArrowheads="1"/>
              </p:cNvSpPr>
              <p:nvPr/>
            </p:nvSpPr>
            <p:spPr bwMode="auto">
              <a:xfrm>
                <a:off x="2227" y="2558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Line 348"/>
              <p:cNvSpPr>
                <a:spLocks noChangeShapeType="1"/>
              </p:cNvSpPr>
              <p:nvPr/>
            </p:nvSpPr>
            <p:spPr bwMode="auto">
              <a:xfrm flipV="1">
                <a:off x="2275" y="2564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Line 349"/>
              <p:cNvSpPr>
                <a:spLocks noChangeShapeType="1"/>
              </p:cNvSpPr>
              <p:nvPr/>
            </p:nvSpPr>
            <p:spPr bwMode="auto">
              <a:xfrm>
                <a:off x="2275" y="260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Line 350"/>
              <p:cNvSpPr>
                <a:spLocks noChangeShapeType="1"/>
              </p:cNvSpPr>
              <p:nvPr/>
            </p:nvSpPr>
            <p:spPr bwMode="auto">
              <a:xfrm flipH="1">
                <a:off x="2232" y="2606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Line 351"/>
              <p:cNvSpPr>
                <a:spLocks noChangeShapeType="1"/>
              </p:cNvSpPr>
              <p:nvPr/>
            </p:nvSpPr>
            <p:spPr bwMode="auto">
              <a:xfrm>
                <a:off x="2275" y="2606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Rectangle 352"/>
              <p:cNvSpPr>
                <a:spLocks noChangeArrowheads="1"/>
              </p:cNvSpPr>
              <p:nvPr/>
            </p:nvSpPr>
            <p:spPr bwMode="auto">
              <a:xfrm>
                <a:off x="2307" y="2596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Line 353"/>
              <p:cNvSpPr>
                <a:spLocks noChangeShapeType="1"/>
              </p:cNvSpPr>
              <p:nvPr/>
            </p:nvSpPr>
            <p:spPr bwMode="auto">
              <a:xfrm flipV="1">
                <a:off x="2355" y="260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Line 354"/>
              <p:cNvSpPr>
                <a:spLocks noChangeShapeType="1"/>
              </p:cNvSpPr>
              <p:nvPr/>
            </p:nvSpPr>
            <p:spPr bwMode="auto">
              <a:xfrm>
                <a:off x="2355" y="264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Line 355"/>
              <p:cNvSpPr>
                <a:spLocks noChangeShapeType="1"/>
              </p:cNvSpPr>
              <p:nvPr/>
            </p:nvSpPr>
            <p:spPr bwMode="auto">
              <a:xfrm flipH="1">
                <a:off x="2312" y="264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Line 356"/>
              <p:cNvSpPr>
                <a:spLocks noChangeShapeType="1"/>
              </p:cNvSpPr>
              <p:nvPr/>
            </p:nvSpPr>
            <p:spPr bwMode="auto">
              <a:xfrm>
                <a:off x="2355" y="264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Rectangle 357"/>
              <p:cNvSpPr>
                <a:spLocks noChangeArrowheads="1"/>
              </p:cNvSpPr>
              <p:nvPr/>
            </p:nvSpPr>
            <p:spPr bwMode="auto">
              <a:xfrm>
                <a:off x="2387" y="2638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Line 358"/>
              <p:cNvSpPr>
                <a:spLocks noChangeShapeType="1"/>
              </p:cNvSpPr>
              <p:nvPr/>
            </p:nvSpPr>
            <p:spPr bwMode="auto">
              <a:xfrm flipV="1">
                <a:off x="2434" y="264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Line 359"/>
              <p:cNvSpPr>
                <a:spLocks noChangeShapeType="1"/>
              </p:cNvSpPr>
              <p:nvPr/>
            </p:nvSpPr>
            <p:spPr bwMode="auto">
              <a:xfrm>
                <a:off x="2434" y="2686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Line 360"/>
              <p:cNvSpPr>
                <a:spLocks noChangeShapeType="1"/>
              </p:cNvSpPr>
              <p:nvPr/>
            </p:nvSpPr>
            <p:spPr bwMode="auto">
              <a:xfrm flipH="1">
                <a:off x="2392" y="2686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Line 361"/>
              <p:cNvSpPr>
                <a:spLocks noChangeShapeType="1"/>
              </p:cNvSpPr>
              <p:nvPr/>
            </p:nvSpPr>
            <p:spPr bwMode="auto">
              <a:xfrm>
                <a:off x="2434" y="2686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Rectangle 362"/>
              <p:cNvSpPr>
                <a:spLocks noChangeArrowheads="1"/>
              </p:cNvSpPr>
              <p:nvPr/>
            </p:nvSpPr>
            <p:spPr bwMode="auto">
              <a:xfrm>
                <a:off x="2466" y="2675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Line 363"/>
              <p:cNvSpPr>
                <a:spLocks noChangeShapeType="1"/>
              </p:cNvSpPr>
              <p:nvPr/>
            </p:nvSpPr>
            <p:spPr bwMode="auto">
              <a:xfrm flipV="1">
                <a:off x="2514" y="268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Line 364"/>
              <p:cNvSpPr>
                <a:spLocks noChangeShapeType="1"/>
              </p:cNvSpPr>
              <p:nvPr/>
            </p:nvSpPr>
            <p:spPr bwMode="auto">
              <a:xfrm>
                <a:off x="2514" y="272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Line 365"/>
              <p:cNvSpPr>
                <a:spLocks noChangeShapeType="1"/>
              </p:cNvSpPr>
              <p:nvPr/>
            </p:nvSpPr>
            <p:spPr bwMode="auto">
              <a:xfrm flipH="1">
                <a:off x="2472" y="272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Line 366"/>
              <p:cNvSpPr>
                <a:spLocks noChangeShapeType="1"/>
              </p:cNvSpPr>
              <p:nvPr/>
            </p:nvSpPr>
            <p:spPr bwMode="auto">
              <a:xfrm>
                <a:off x="2514" y="272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Rectangle 367"/>
              <p:cNvSpPr>
                <a:spLocks noChangeArrowheads="1"/>
              </p:cNvSpPr>
              <p:nvPr/>
            </p:nvSpPr>
            <p:spPr bwMode="auto">
              <a:xfrm>
                <a:off x="2546" y="2713"/>
                <a:ext cx="10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Line 368"/>
              <p:cNvSpPr>
                <a:spLocks noChangeShapeType="1"/>
              </p:cNvSpPr>
              <p:nvPr/>
            </p:nvSpPr>
            <p:spPr bwMode="auto">
              <a:xfrm flipV="1">
                <a:off x="2594" y="2718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Line 369"/>
              <p:cNvSpPr>
                <a:spLocks noChangeShapeType="1"/>
              </p:cNvSpPr>
              <p:nvPr/>
            </p:nvSpPr>
            <p:spPr bwMode="auto">
              <a:xfrm>
                <a:off x="2594" y="2760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Line 370"/>
              <p:cNvSpPr>
                <a:spLocks noChangeShapeType="1"/>
              </p:cNvSpPr>
              <p:nvPr/>
            </p:nvSpPr>
            <p:spPr bwMode="auto">
              <a:xfrm flipH="1">
                <a:off x="2551" y="2760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Line 371"/>
              <p:cNvSpPr>
                <a:spLocks noChangeShapeType="1"/>
              </p:cNvSpPr>
              <p:nvPr/>
            </p:nvSpPr>
            <p:spPr bwMode="auto">
              <a:xfrm>
                <a:off x="2594" y="2760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Rectangle 372"/>
              <p:cNvSpPr>
                <a:spLocks noChangeArrowheads="1"/>
              </p:cNvSpPr>
              <p:nvPr/>
            </p:nvSpPr>
            <p:spPr bwMode="auto">
              <a:xfrm>
                <a:off x="2626" y="2744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Line 373"/>
              <p:cNvSpPr>
                <a:spLocks noChangeShapeType="1"/>
              </p:cNvSpPr>
              <p:nvPr/>
            </p:nvSpPr>
            <p:spPr bwMode="auto">
              <a:xfrm flipV="1">
                <a:off x="2674" y="2750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Line 374"/>
              <p:cNvSpPr>
                <a:spLocks noChangeShapeType="1"/>
              </p:cNvSpPr>
              <p:nvPr/>
            </p:nvSpPr>
            <p:spPr bwMode="auto">
              <a:xfrm>
                <a:off x="2674" y="2792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Line 375"/>
              <p:cNvSpPr>
                <a:spLocks noChangeShapeType="1"/>
              </p:cNvSpPr>
              <p:nvPr/>
            </p:nvSpPr>
            <p:spPr bwMode="auto">
              <a:xfrm flipH="1">
                <a:off x="2631" y="2792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Line 376"/>
              <p:cNvSpPr>
                <a:spLocks noChangeShapeType="1"/>
              </p:cNvSpPr>
              <p:nvPr/>
            </p:nvSpPr>
            <p:spPr bwMode="auto">
              <a:xfrm>
                <a:off x="2674" y="2792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Rectangle 377"/>
              <p:cNvSpPr>
                <a:spLocks noChangeArrowheads="1"/>
              </p:cNvSpPr>
              <p:nvPr/>
            </p:nvSpPr>
            <p:spPr bwMode="auto">
              <a:xfrm>
                <a:off x="2705" y="2782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Line 378"/>
              <p:cNvSpPr>
                <a:spLocks noChangeShapeType="1"/>
              </p:cNvSpPr>
              <p:nvPr/>
            </p:nvSpPr>
            <p:spPr bwMode="auto">
              <a:xfrm flipV="1">
                <a:off x="2753" y="2787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Line 379"/>
              <p:cNvSpPr>
                <a:spLocks noChangeShapeType="1"/>
              </p:cNvSpPr>
              <p:nvPr/>
            </p:nvSpPr>
            <p:spPr bwMode="auto">
              <a:xfrm>
                <a:off x="2753" y="282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Line 380"/>
              <p:cNvSpPr>
                <a:spLocks noChangeShapeType="1"/>
              </p:cNvSpPr>
              <p:nvPr/>
            </p:nvSpPr>
            <p:spPr bwMode="auto">
              <a:xfrm flipH="1">
                <a:off x="2711" y="2829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Line 381"/>
              <p:cNvSpPr>
                <a:spLocks noChangeShapeType="1"/>
              </p:cNvSpPr>
              <p:nvPr/>
            </p:nvSpPr>
            <p:spPr bwMode="auto">
              <a:xfrm>
                <a:off x="2753" y="2829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Rectangle 382"/>
              <p:cNvSpPr>
                <a:spLocks noChangeArrowheads="1"/>
              </p:cNvSpPr>
              <p:nvPr/>
            </p:nvSpPr>
            <p:spPr bwMode="auto">
              <a:xfrm>
                <a:off x="2785" y="2813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Line 383"/>
              <p:cNvSpPr>
                <a:spLocks noChangeShapeType="1"/>
              </p:cNvSpPr>
              <p:nvPr/>
            </p:nvSpPr>
            <p:spPr bwMode="auto">
              <a:xfrm flipV="1">
                <a:off x="2833" y="2819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Line 384"/>
              <p:cNvSpPr>
                <a:spLocks noChangeShapeType="1"/>
              </p:cNvSpPr>
              <p:nvPr/>
            </p:nvSpPr>
            <p:spPr bwMode="auto">
              <a:xfrm>
                <a:off x="2833" y="2861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Line 385"/>
              <p:cNvSpPr>
                <a:spLocks noChangeShapeType="1"/>
              </p:cNvSpPr>
              <p:nvPr/>
            </p:nvSpPr>
            <p:spPr bwMode="auto">
              <a:xfrm flipH="1">
                <a:off x="2790" y="2861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Line 386"/>
              <p:cNvSpPr>
                <a:spLocks noChangeShapeType="1"/>
              </p:cNvSpPr>
              <p:nvPr/>
            </p:nvSpPr>
            <p:spPr bwMode="auto">
              <a:xfrm>
                <a:off x="2833" y="2861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Rectangle 387"/>
              <p:cNvSpPr>
                <a:spLocks noChangeArrowheads="1"/>
              </p:cNvSpPr>
              <p:nvPr/>
            </p:nvSpPr>
            <p:spPr bwMode="auto">
              <a:xfrm>
                <a:off x="2865" y="2845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Line 388"/>
              <p:cNvSpPr>
                <a:spLocks noChangeShapeType="1"/>
              </p:cNvSpPr>
              <p:nvPr/>
            </p:nvSpPr>
            <p:spPr bwMode="auto">
              <a:xfrm flipV="1">
                <a:off x="2913" y="285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Line 389"/>
              <p:cNvSpPr>
                <a:spLocks noChangeShapeType="1"/>
              </p:cNvSpPr>
              <p:nvPr/>
            </p:nvSpPr>
            <p:spPr bwMode="auto">
              <a:xfrm>
                <a:off x="2913" y="289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Line 390"/>
              <p:cNvSpPr>
                <a:spLocks noChangeShapeType="1"/>
              </p:cNvSpPr>
              <p:nvPr/>
            </p:nvSpPr>
            <p:spPr bwMode="auto">
              <a:xfrm flipH="1">
                <a:off x="2870" y="289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Line 391"/>
              <p:cNvSpPr>
                <a:spLocks noChangeShapeType="1"/>
              </p:cNvSpPr>
              <p:nvPr/>
            </p:nvSpPr>
            <p:spPr bwMode="auto">
              <a:xfrm>
                <a:off x="2913" y="289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Rectangle 392"/>
              <p:cNvSpPr>
                <a:spLocks noChangeArrowheads="1"/>
              </p:cNvSpPr>
              <p:nvPr/>
            </p:nvSpPr>
            <p:spPr bwMode="auto">
              <a:xfrm>
                <a:off x="2945" y="2877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Line 393"/>
              <p:cNvSpPr>
                <a:spLocks noChangeShapeType="1"/>
              </p:cNvSpPr>
              <p:nvPr/>
            </p:nvSpPr>
            <p:spPr bwMode="auto">
              <a:xfrm flipV="1">
                <a:off x="2992" y="2883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87" name="Group 603"/>
            <p:cNvGrpSpPr>
              <a:grpSpLocks/>
            </p:cNvGrpSpPr>
            <p:nvPr/>
          </p:nvGrpSpPr>
          <p:grpSpPr bwMode="auto">
            <a:xfrm>
              <a:off x="213" y="763"/>
              <a:ext cx="4294" cy="3371"/>
              <a:chOff x="213" y="763"/>
              <a:chExt cx="4294" cy="3371"/>
            </a:xfrm>
          </p:grpSpPr>
          <p:sp>
            <p:nvSpPr>
              <p:cNvPr id="16779" name="Line 395"/>
              <p:cNvSpPr>
                <a:spLocks noChangeShapeType="1"/>
              </p:cNvSpPr>
              <p:nvPr/>
            </p:nvSpPr>
            <p:spPr bwMode="auto">
              <a:xfrm>
                <a:off x="2992" y="2925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Line 396"/>
              <p:cNvSpPr>
                <a:spLocks noChangeShapeType="1"/>
              </p:cNvSpPr>
              <p:nvPr/>
            </p:nvSpPr>
            <p:spPr bwMode="auto">
              <a:xfrm flipH="1">
                <a:off x="2950" y="2925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Line 397"/>
              <p:cNvSpPr>
                <a:spLocks noChangeShapeType="1"/>
              </p:cNvSpPr>
              <p:nvPr/>
            </p:nvSpPr>
            <p:spPr bwMode="auto">
              <a:xfrm>
                <a:off x="2992" y="2925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Rectangle 398"/>
              <p:cNvSpPr>
                <a:spLocks noChangeArrowheads="1"/>
              </p:cNvSpPr>
              <p:nvPr/>
            </p:nvSpPr>
            <p:spPr bwMode="auto">
              <a:xfrm>
                <a:off x="3024" y="2909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Line 399"/>
              <p:cNvSpPr>
                <a:spLocks noChangeShapeType="1"/>
              </p:cNvSpPr>
              <p:nvPr/>
            </p:nvSpPr>
            <p:spPr bwMode="auto">
              <a:xfrm flipV="1">
                <a:off x="3072" y="2914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Line 400"/>
              <p:cNvSpPr>
                <a:spLocks noChangeShapeType="1"/>
              </p:cNvSpPr>
              <p:nvPr/>
            </p:nvSpPr>
            <p:spPr bwMode="auto">
              <a:xfrm>
                <a:off x="3072" y="2957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Line 401"/>
              <p:cNvSpPr>
                <a:spLocks noChangeShapeType="1"/>
              </p:cNvSpPr>
              <p:nvPr/>
            </p:nvSpPr>
            <p:spPr bwMode="auto">
              <a:xfrm flipH="1">
                <a:off x="3030" y="2957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Line 402"/>
              <p:cNvSpPr>
                <a:spLocks noChangeShapeType="1"/>
              </p:cNvSpPr>
              <p:nvPr/>
            </p:nvSpPr>
            <p:spPr bwMode="auto">
              <a:xfrm>
                <a:off x="3072" y="2957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Rectangle 403"/>
              <p:cNvSpPr>
                <a:spLocks noChangeArrowheads="1"/>
              </p:cNvSpPr>
              <p:nvPr/>
            </p:nvSpPr>
            <p:spPr bwMode="auto">
              <a:xfrm>
                <a:off x="3104" y="2936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Line 404"/>
              <p:cNvSpPr>
                <a:spLocks noChangeShapeType="1"/>
              </p:cNvSpPr>
              <p:nvPr/>
            </p:nvSpPr>
            <p:spPr bwMode="auto">
              <a:xfrm flipV="1">
                <a:off x="3152" y="2941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Line 405"/>
              <p:cNvSpPr>
                <a:spLocks noChangeShapeType="1"/>
              </p:cNvSpPr>
              <p:nvPr/>
            </p:nvSpPr>
            <p:spPr bwMode="auto">
              <a:xfrm>
                <a:off x="3152" y="2983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Line 406"/>
              <p:cNvSpPr>
                <a:spLocks noChangeShapeType="1"/>
              </p:cNvSpPr>
              <p:nvPr/>
            </p:nvSpPr>
            <p:spPr bwMode="auto">
              <a:xfrm flipH="1">
                <a:off x="3109" y="2983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Line 407"/>
              <p:cNvSpPr>
                <a:spLocks noChangeShapeType="1"/>
              </p:cNvSpPr>
              <p:nvPr/>
            </p:nvSpPr>
            <p:spPr bwMode="auto">
              <a:xfrm>
                <a:off x="3152" y="2983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Rectangle 408"/>
              <p:cNvSpPr>
                <a:spLocks noChangeArrowheads="1"/>
              </p:cNvSpPr>
              <p:nvPr/>
            </p:nvSpPr>
            <p:spPr bwMode="auto">
              <a:xfrm>
                <a:off x="3184" y="2968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Line 409"/>
              <p:cNvSpPr>
                <a:spLocks noChangeShapeType="1"/>
              </p:cNvSpPr>
              <p:nvPr/>
            </p:nvSpPr>
            <p:spPr bwMode="auto">
              <a:xfrm flipV="1">
                <a:off x="3232" y="2973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Line 410"/>
              <p:cNvSpPr>
                <a:spLocks noChangeShapeType="1"/>
              </p:cNvSpPr>
              <p:nvPr/>
            </p:nvSpPr>
            <p:spPr bwMode="auto">
              <a:xfrm>
                <a:off x="3232" y="3015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Line 411"/>
              <p:cNvSpPr>
                <a:spLocks noChangeShapeType="1"/>
              </p:cNvSpPr>
              <p:nvPr/>
            </p:nvSpPr>
            <p:spPr bwMode="auto">
              <a:xfrm flipH="1">
                <a:off x="3189" y="3015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Line 412"/>
              <p:cNvSpPr>
                <a:spLocks noChangeShapeType="1"/>
              </p:cNvSpPr>
              <p:nvPr/>
            </p:nvSpPr>
            <p:spPr bwMode="auto">
              <a:xfrm>
                <a:off x="3232" y="3015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Rectangle 413"/>
              <p:cNvSpPr>
                <a:spLocks noChangeArrowheads="1"/>
              </p:cNvSpPr>
              <p:nvPr/>
            </p:nvSpPr>
            <p:spPr bwMode="auto">
              <a:xfrm>
                <a:off x="3263" y="2999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Line 414"/>
              <p:cNvSpPr>
                <a:spLocks noChangeShapeType="1"/>
              </p:cNvSpPr>
              <p:nvPr/>
            </p:nvSpPr>
            <p:spPr bwMode="auto">
              <a:xfrm flipV="1">
                <a:off x="3311" y="3005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Line 415"/>
              <p:cNvSpPr>
                <a:spLocks noChangeShapeType="1"/>
              </p:cNvSpPr>
              <p:nvPr/>
            </p:nvSpPr>
            <p:spPr bwMode="auto">
              <a:xfrm>
                <a:off x="3311" y="3047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Line 416"/>
              <p:cNvSpPr>
                <a:spLocks noChangeShapeType="1"/>
              </p:cNvSpPr>
              <p:nvPr/>
            </p:nvSpPr>
            <p:spPr bwMode="auto">
              <a:xfrm flipH="1">
                <a:off x="3269" y="3047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Line 417"/>
              <p:cNvSpPr>
                <a:spLocks noChangeShapeType="1"/>
              </p:cNvSpPr>
              <p:nvPr/>
            </p:nvSpPr>
            <p:spPr bwMode="auto">
              <a:xfrm>
                <a:off x="3311" y="3047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Rectangle 418"/>
              <p:cNvSpPr>
                <a:spLocks noChangeArrowheads="1"/>
              </p:cNvSpPr>
              <p:nvPr/>
            </p:nvSpPr>
            <p:spPr bwMode="auto">
              <a:xfrm>
                <a:off x="3343" y="3037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Line 419"/>
              <p:cNvSpPr>
                <a:spLocks noChangeShapeType="1"/>
              </p:cNvSpPr>
              <p:nvPr/>
            </p:nvSpPr>
            <p:spPr bwMode="auto">
              <a:xfrm flipV="1">
                <a:off x="3391" y="3042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Line 420"/>
              <p:cNvSpPr>
                <a:spLocks noChangeShapeType="1"/>
              </p:cNvSpPr>
              <p:nvPr/>
            </p:nvSpPr>
            <p:spPr bwMode="auto">
              <a:xfrm>
                <a:off x="3391" y="3084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Line 421"/>
              <p:cNvSpPr>
                <a:spLocks noChangeShapeType="1"/>
              </p:cNvSpPr>
              <p:nvPr/>
            </p:nvSpPr>
            <p:spPr bwMode="auto">
              <a:xfrm flipH="1">
                <a:off x="3348" y="3084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Line 422"/>
              <p:cNvSpPr>
                <a:spLocks noChangeShapeType="1"/>
              </p:cNvSpPr>
              <p:nvPr/>
            </p:nvSpPr>
            <p:spPr bwMode="auto">
              <a:xfrm>
                <a:off x="3391" y="3084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Rectangle 423"/>
              <p:cNvSpPr>
                <a:spLocks noChangeArrowheads="1"/>
              </p:cNvSpPr>
              <p:nvPr/>
            </p:nvSpPr>
            <p:spPr bwMode="auto">
              <a:xfrm>
                <a:off x="3423" y="3074"/>
                <a:ext cx="101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Line 424"/>
              <p:cNvSpPr>
                <a:spLocks noChangeShapeType="1"/>
              </p:cNvSpPr>
              <p:nvPr/>
            </p:nvSpPr>
            <p:spPr bwMode="auto">
              <a:xfrm flipV="1">
                <a:off x="3471" y="307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Line 425"/>
              <p:cNvSpPr>
                <a:spLocks noChangeShapeType="1"/>
              </p:cNvSpPr>
              <p:nvPr/>
            </p:nvSpPr>
            <p:spPr bwMode="auto">
              <a:xfrm>
                <a:off x="3471" y="3122"/>
                <a:ext cx="1" cy="42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Line 426"/>
              <p:cNvSpPr>
                <a:spLocks noChangeShapeType="1"/>
              </p:cNvSpPr>
              <p:nvPr/>
            </p:nvSpPr>
            <p:spPr bwMode="auto">
              <a:xfrm flipH="1">
                <a:off x="3428" y="3122"/>
                <a:ext cx="43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Line 427"/>
              <p:cNvSpPr>
                <a:spLocks noChangeShapeType="1"/>
              </p:cNvSpPr>
              <p:nvPr/>
            </p:nvSpPr>
            <p:spPr bwMode="auto">
              <a:xfrm>
                <a:off x="3471" y="3122"/>
                <a:ext cx="42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Rectangle 428"/>
              <p:cNvSpPr>
                <a:spLocks noChangeArrowheads="1"/>
              </p:cNvSpPr>
              <p:nvPr/>
            </p:nvSpPr>
            <p:spPr bwMode="auto">
              <a:xfrm>
                <a:off x="1993" y="2420"/>
                <a:ext cx="80" cy="80"/>
              </a:xfrm>
              <a:prstGeom prst="rect">
                <a:avLst/>
              </a:prstGeom>
              <a:noFill/>
              <a:ln w="7938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Rectangle 429"/>
              <p:cNvSpPr>
                <a:spLocks noChangeArrowheads="1"/>
              </p:cNvSpPr>
              <p:nvPr/>
            </p:nvSpPr>
            <p:spPr bwMode="auto">
              <a:xfrm>
                <a:off x="2790" y="2840"/>
                <a:ext cx="80" cy="80"/>
              </a:xfrm>
              <a:prstGeom prst="rect">
                <a:avLst/>
              </a:prstGeom>
              <a:noFill/>
              <a:ln w="7938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Rectangle 430"/>
              <p:cNvSpPr>
                <a:spLocks noChangeArrowheads="1"/>
              </p:cNvSpPr>
              <p:nvPr/>
            </p:nvSpPr>
            <p:spPr bwMode="auto">
              <a:xfrm>
                <a:off x="3593" y="3148"/>
                <a:ext cx="80" cy="80"/>
              </a:xfrm>
              <a:prstGeom prst="rect">
                <a:avLst/>
              </a:prstGeom>
              <a:noFill/>
              <a:ln w="7938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Rectangle 431"/>
              <p:cNvSpPr>
                <a:spLocks noChangeArrowheads="1"/>
              </p:cNvSpPr>
              <p:nvPr/>
            </p:nvSpPr>
            <p:spPr bwMode="auto">
              <a:xfrm>
                <a:off x="4390" y="3361"/>
                <a:ext cx="80" cy="79"/>
              </a:xfrm>
              <a:prstGeom prst="rect">
                <a:avLst/>
              </a:prstGeom>
              <a:noFill/>
              <a:ln w="7938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Rectangle 432"/>
              <p:cNvSpPr>
                <a:spLocks noChangeArrowheads="1"/>
              </p:cNvSpPr>
              <p:nvPr/>
            </p:nvSpPr>
            <p:spPr bwMode="auto">
              <a:xfrm>
                <a:off x="2381" y="2686"/>
                <a:ext cx="11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Line 433"/>
              <p:cNvSpPr>
                <a:spLocks noChangeShapeType="1"/>
              </p:cNvSpPr>
              <p:nvPr/>
            </p:nvSpPr>
            <p:spPr bwMode="auto">
              <a:xfrm flipH="1" flipV="1">
                <a:off x="2387" y="2691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Line 434"/>
              <p:cNvSpPr>
                <a:spLocks noChangeShapeType="1"/>
              </p:cNvSpPr>
              <p:nvPr/>
            </p:nvSpPr>
            <p:spPr bwMode="auto">
              <a:xfrm>
                <a:off x="2434" y="2739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Line 435"/>
              <p:cNvSpPr>
                <a:spLocks noChangeShapeType="1"/>
              </p:cNvSpPr>
              <p:nvPr/>
            </p:nvSpPr>
            <p:spPr bwMode="auto">
              <a:xfrm flipH="1">
                <a:off x="2387" y="2739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Line 436"/>
              <p:cNvSpPr>
                <a:spLocks noChangeShapeType="1"/>
              </p:cNvSpPr>
              <p:nvPr/>
            </p:nvSpPr>
            <p:spPr bwMode="auto">
              <a:xfrm flipV="1">
                <a:off x="2434" y="2691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Rectangle 437"/>
              <p:cNvSpPr>
                <a:spLocks noChangeArrowheads="1"/>
              </p:cNvSpPr>
              <p:nvPr/>
            </p:nvSpPr>
            <p:spPr bwMode="auto">
              <a:xfrm>
                <a:off x="3178" y="3084"/>
                <a:ext cx="11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Line 438"/>
              <p:cNvSpPr>
                <a:spLocks noChangeShapeType="1"/>
              </p:cNvSpPr>
              <p:nvPr/>
            </p:nvSpPr>
            <p:spPr bwMode="auto">
              <a:xfrm flipH="1" flipV="1">
                <a:off x="3184" y="3090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Line 439"/>
              <p:cNvSpPr>
                <a:spLocks noChangeShapeType="1"/>
              </p:cNvSpPr>
              <p:nvPr/>
            </p:nvSpPr>
            <p:spPr bwMode="auto">
              <a:xfrm>
                <a:off x="3232" y="3138"/>
                <a:ext cx="47" cy="4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Line 440"/>
              <p:cNvSpPr>
                <a:spLocks noChangeShapeType="1"/>
              </p:cNvSpPr>
              <p:nvPr/>
            </p:nvSpPr>
            <p:spPr bwMode="auto">
              <a:xfrm flipH="1">
                <a:off x="3184" y="3138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Line 441"/>
              <p:cNvSpPr>
                <a:spLocks noChangeShapeType="1"/>
              </p:cNvSpPr>
              <p:nvPr/>
            </p:nvSpPr>
            <p:spPr bwMode="auto">
              <a:xfrm flipV="1">
                <a:off x="3232" y="3090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Rectangle 442"/>
              <p:cNvSpPr>
                <a:spLocks noChangeArrowheads="1"/>
              </p:cNvSpPr>
              <p:nvPr/>
            </p:nvSpPr>
            <p:spPr bwMode="auto">
              <a:xfrm>
                <a:off x="3981" y="3377"/>
                <a:ext cx="111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Line 443"/>
              <p:cNvSpPr>
                <a:spLocks noChangeShapeType="1"/>
              </p:cNvSpPr>
              <p:nvPr/>
            </p:nvSpPr>
            <p:spPr bwMode="auto">
              <a:xfrm flipH="1" flipV="1">
                <a:off x="3986" y="3382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Line 444"/>
              <p:cNvSpPr>
                <a:spLocks noChangeShapeType="1"/>
              </p:cNvSpPr>
              <p:nvPr/>
            </p:nvSpPr>
            <p:spPr bwMode="auto">
              <a:xfrm>
                <a:off x="4034" y="3430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Line 445"/>
              <p:cNvSpPr>
                <a:spLocks noChangeShapeType="1"/>
              </p:cNvSpPr>
              <p:nvPr/>
            </p:nvSpPr>
            <p:spPr bwMode="auto">
              <a:xfrm flipH="1">
                <a:off x="3986" y="3430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Line 446"/>
              <p:cNvSpPr>
                <a:spLocks noChangeShapeType="1"/>
              </p:cNvSpPr>
              <p:nvPr/>
            </p:nvSpPr>
            <p:spPr bwMode="auto">
              <a:xfrm flipV="1">
                <a:off x="4034" y="3382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"/>
              <p:cNvSpPr>
                <a:spLocks/>
              </p:cNvSpPr>
              <p:nvPr/>
            </p:nvSpPr>
            <p:spPr bwMode="auto">
              <a:xfrm>
                <a:off x="3184" y="3228"/>
                <a:ext cx="95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5" y="48"/>
                  </a:cxn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95" h="96">
                    <a:moveTo>
                      <a:pt x="48" y="0"/>
                    </a:moveTo>
                    <a:lnTo>
                      <a:pt x="95" y="48"/>
                    </a:lnTo>
                    <a:lnTo>
                      <a:pt x="48" y="96"/>
                    </a:lnTo>
                    <a:lnTo>
                      <a:pt x="0" y="48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8"/>
              <p:cNvSpPr>
                <a:spLocks/>
              </p:cNvSpPr>
              <p:nvPr/>
            </p:nvSpPr>
            <p:spPr bwMode="auto">
              <a:xfrm>
                <a:off x="2785" y="3122"/>
                <a:ext cx="96" cy="9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47"/>
                  </a:cxn>
                  <a:cxn ang="0">
                    <a:pos x="48" y="95"/>
                  </a:cxn>
                  <a:cxn ang="0">
                    <a:pos x="0" y="47"/>
                  </a:cxn>
                  <a:cxn ang="0">
                    <a:pos x="48" y="0"/>
                  </a:cxn>
                </a:cxnLst>
                <a:rect l="0" t="0" r="r" b="b"/>
                <a:pathLst>
                  <a:path w="96" h="95">
                    <a:moveTo>
                      <a:pt x="48" y="0"/>
                    </a:moveTo>
                    <a:lnTo>
                      <a:pt x="96" y="47"/>
                    </a:lnTo>
                    <a:lnTo>
                      <a:pt x="48" y="95"/>
                    </a:lnTo>
                    <a:lnTo>
                      <a:pt x="0" y="47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9"/>
              <p:cNvSpPr>
                <a:spLocks/>
              </p:cNvSpPr>
              <p:nvPr/>
            </p:nvSpPr>
            <p:spPr bwMode="auto">
              <a:xfrm>
                <a:off x="2387" y="2999"/>
                <a:ext cx="95" cy="9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95" y="48"/>
                  </a:cxn>
                  <a:cxn ang="0">
                    <a:pos x="47" y="96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5" h="96">
                    <a:moveTo>
                      <a:pt x="47" y="0"/>
                    </a:moveTo>
                    <a:lnTo>
                      <a:pt x="95" y="48"/>
                    </a:lnTo>
                    <a:lnTo>
                      <a:pt x="47" y="96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50"/>
              <p:cNvSpPr>
                <a:spLocks/>
              </p:cNvSpPr>
              <p:nvPr/>
            </p:nvSpPr>
            <p:spPr bwMode="auto">
              <a:xfrm>
                <a:off x="1988" y="2856"/>
                <a:ext cx="96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51"/>
              <p:cNvSpPr>
                <a:spLocks/>
              </p:cNvSpPr>
              <p:nvPr/>
            </p:nvSpPr>
            <p:spPr bwMode="auto">
              <a:xfrm>
                <a:off x="1584" y="2686"/>
                <a:ext cx="96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52"/>
              <p:cNvSpPr>
                <a:spLocks/>
              </p:cNvSpPr>
              <p:nvPr/>
            </p:nvSpPr>
            <p:spPr bwMode="auto">
              <a:xfrm>
                <a:off x="1186" y="2489"/>
                <a:ext cx="95" cy="9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95" y="48"/>
                  </a:cxn>
                  <a:cxn ang="0">
                    <a:pos x="47" y="96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5" h="96">
                    <a:moveTo>
                      <a:pt x="47" y="0"/>
                    </a:moveTo>
                    <a:lnTo>
                      <a:pt x="95" y="48"/>
                    </a:lnTo>
                    <a:lnTo>
                      <a:pt x="47" y="96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53"/>
              <p:cNvSpPr>
                <a:spLocks/>
              </p:cNvSpPr>
              <p:nvPr/>
            </p:nvSpPr>
            <p:spPr bwMode="auto">
              <a:xfrm>
                <a:off x="787" y="2256"/>
                <a:ext cx="96" cy="9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47"/>
                  </a:cxn>
                  <a:cxn ang="0">
                    <a:pos x="48" y="95"/>
                  </a:cxn>
                  <a:cxn ang="0">
                    <a:pos x="0" y="47"/>
                  </a:cxn>
                  <a:cxn ang="0">
                    <a:pos x="48" y="0"/>
                  </a:cxn>
                </a:cxnLst>
                <a:rect l="0" t="0" r="r" b="b"/>
                <a:pathLst>
                  <a:path w="96" h="95">
                    <a:moveTo>
                      <a:pt x="48" y="0"/>
                    </a:moveTo>
                    <a:lnTo>
                      <a:pt x="96" y="47"/>
                    </a:lnTo>
                    <a:lnTo>
                      <a:pt x="48" y="95"/>
                    </a:lnTo>
                    <a:lnTo>
                      <a:pt x="0" y="47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54"/>
              <p:cNvSpPr>
                <a:spLocks/>
              </p:cNvSpPr>
              <p:nvPr/>
            </p:nvSpPr>
            <p:spPr bwMode="auto">
              <a:xfrm>
                <a:off x="3184" y="3270"/>
                <a:ext cx="95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5" y="96"/>
                  </a:cxn>
                  <a:cxn ang="0">
                    <a:pos x="0" y="96"/>
                  </a:cxn>
                  <a:cxn ang="0">
                    <a:pos x="48" y="0"/>
                  </a:cxn>
                </a:cxnLst>
                <a:rect l="0" t="0" r="r" b="b"/>
                <a:pathLst>
                  <a:path w="95" h="96">
                    <a:moveTo>
                      <a:pt x="48" y="0"/>
                    </a:moveTo>
                    <a:lnTo>
                      <a:pt x="95" y="96"/>
                    </a:lnTo>
                    <a:lnTo>
                      <a:pt x="0" y="96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55"/>
              <p:cNvSpPr>
                <a:spLocks/>
              </p:cNvSpPr>
              <p:nvPr/>
            </p:nvSpPr>
            <p:spPr bwMode="auto">
              <a:xfrm>
                <a:off x="2785" y="3180"/>
                <a:ext cx="96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48" y="0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lnTo>
                      <a:pt x="96" y="96"/>
                    </a:lnTo>
                    <a:lnTo>
                      <a:pt x="0" y="96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56"/>
              <p:cNvSpPr>
                <a:spLocks/>
              </p:cNvSpPr>
              <p:nvPr/>
            </p:nvSpPr>
            <p:spPr bwMode="auto">
              <a:xfrm>
                <a:off x="2387" y="3069"/>
                <a:ext cx="95" cy="9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95" y="95"/>
                  </a:cxn>
                  <a:cxn ang="0">
                    <a:pos x="0" y="95"/>
                  </a:cxn>
                  <a:cxn ang="0">
                    <a:pos x="47" y="0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lnTo>
                      <a:pt x="95" y="95"/>
                    </a:lnTo>
                    <a:lnTo>
                      <a:pt x="0" y="95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57"/>
              <p:cNvSpPr>
                <a:spLocks/>
              </p:cNvSpPr>
              <p:nvPr/>
            </p:nvSpPr>
            <p:spPr bwMode="auto">
              <a:xfrm>
                <a:off x="1988" y="2941"/>
                <a:ext cx="96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48" y="0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lnTo>
                      <a:pt x="96" y="96"/>
                    </a:lnTo>
                    <a:lnTo>
                      <a:pt x="0" y="96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58"/>
              <p:cNvSpPr>
                <a:spLocks/>
              </p:cNvSpPr>
              <p:nvPr/>
            </p:nvSpPr>
            <p:spPr bwMode="auto">
              <a:xfrm>
                <a:off x="1584" y="2798"/>
                <a:ext cx="96" cy="9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48" y="0"/>
                  </a:cxn>
                </a:cxnLst>
                <a:rect l="0" t="0" r="r" b="b"/>
                <a:pathLst>
                  <a:path w="96" h="95">
                    <a:moveTo>
                      <a:pt x="48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59"/>
              <p:cNvSpPr>
                <a:spLocks/>
              </p:cNvSpPr>
              <p:nvPr/>
            </p:nvSpPr>
            <p:spPr bwMode="auto">
              <a:xfrm>
                <a:off x="1186" y="2622"/>
                <a:ext cx="95" cy="9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95" y="96"/>
                  </a:cxn>
                  <a:cxn ang="0">
                    <a:pos x="0" y="96"/>
                  </a:cxn>
                  <a:cxn ang="0">
                    <a:pos x="47" y="0"/>
                  </a:cxn>
                </a:cxnLst>
                <a:rect l="0" t="0" r="r" b="b"/>
                <a:pathLst>
                  <a:path w="95" h="96">
                    <a:moveTo>
                      <a:pt x="47" y="0"/>
                    </a:moveTo>
                    <a:lnTo>
                      <a:pt x="95" y="96"/>
                    </a:lnTo>
                    <a:lnTo>
                      <a:pt x="0" y="96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60"/>
              <p:cNvSpPr>
                <a:spLocks/>
              </p:cNvSpPr>
              <p:nvPr/>
            </p:nvSpPr>
            <p:spPr bwMode="auto">
              <a:xfrm>
                <a:off x="787" y="2415"/>
                <a:ext cx="96" cy="9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48" y="0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lnTo>
                      <a:pt x="96" y="96"/>
                    </a:lnTo>
                    <a:lnTo>
                      <a:pt x="0" y="96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Oval 461"/>
              <p:cNvSpPr>
                <a:spLocks noChangeArrowheads="1"/>
              </p:cNvSpPr>
              <p:nvPr/>
            </p:nvSpPr>
            <p:spPr bwMode="auto">
              <a:xfrm>
                <a:off x="3184" y="3302"/>
                <a:ext cx="90" cy="91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Oval 462"/>
              <p:cNvSpPr>
                <a:spLocks noChangeArrowheads="1"/>
              </p:cNvSpPr>
              <p:nvPr/>
            </p:nvSpPr>
            <p:spPr bwMode="auto">
              <a:xfrm>
                <a:off x="2785" y="3228"/>
                <a:ext cx="91" cy="90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Oval 463"/>
              <p:cNvSpPr>
                <a:spLocks noChangeArrowheads="1"/>
              </p:cNvSpPr>
              <p:nvPr/>
            </p:nvSpPr>
            <p:spPr bwMode="auto">
              <a:xfrm>
                <a:off x="2387" y="3143"/>
                <a:ext cx="90" cy="90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Oval 464"/>
              <p:cNvSpPr>
                <a:spLocks noChangeArrowheads="1"/>
              </p:cNvSpPr>
              <p:nvPr/>
            </p:nvSpPr>
            <p:spPr bwMode="auto">
              <a:xfrm>
                <a:off x="1988" y="3047"/>
                <a:ext cx="90" cy="91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Oval 465"/>
              <p:cNvSpPr>
                <a:spLocks noChangeArrowheads="1"/>
              </p:cNvSpPr>
              <p:nvPr/>
            </p:nvSpPr>
            <p:spPr bwMode="auto">
              <a:xfrm>
                <a:off x="1584" y="2930"/>
                <a:ext cx="90" cy="91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Oval 466"/>
              <p:cNvSpPr>
                <a:spLocks noChangeArrowheads="1"/>
              </p:cNvSpPr>
              <p:nvPr/>
            </p:nvSpPr>
            <p:spPr bwMode="auto">
              <a:xfrm>
                <a:off x="1186" y="2798"/>
                <a:ext cx="90" cy="90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Oval 467"/>
              <p:cNvSpPr>
                <a:spLocks noChangeArrowheads="1"/>
              </p:cNvSpPr>
              <p:nvPr/>
            </p:nvSpPr>
            <p:spPr bwMode="auto">
              <a:xfrm>
                <a:off x="787" y="2633"/>
                <a:ext cx="90" cy="90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Rectangle 468"/>
              <p:cNvSpPr>
                <a:spLocks noChangeArrowheads="1"/>
              </p:cNvSpPr>
              <p:nvPr/>
            </p:nvSpPr>
            <p:spPr bwMode="auto">
              <a:xfrm>
                <a:off x="3178" y="3233"/>
                <a:ext cx="11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Line 469"/>
              <p:cNvSpPr>
                <a:spLocks noChangeShapeType="1"/>
              </p:cNvSpPr>
              <p:nvPr/>
            </p:nvSpPr>
            <p:spPr bwMode="auto">
              <a:xfrm flipH="1" flipV="1">
                <a:off x="3184" y="3239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Line 470"/>
              <p:cNvSpPr>
                <a:spLocks noChangeShapeType="1"/>
              </p:cNvSpPr>
              <p:nvPr/>
            </p:nvSpPr>
            <p:spPr bwMode="auto">
              <a:xfrm>
                <a:off x="3232" y="3286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Line 471"/>
              <p:cNvSpPr>
                <a:spLocks noChangeShapeType="1"/>
              </p:cNvSpPr>
              <p:nvPr/>
            </p:nvSpPr>
            <p:spPr bwMode="auto">
              <a:xfrm flipH="1">
                <a:off x="3184" y="3286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Line 472"/>
              <p:cNvSpPr>
                <a:spLocks noChangeShapeType="1"/>
              </p:cNvSpPr>
              <p:nvPr/>
            </p:nvSpPr>
            <p:spPr bwMode="auto">
              <a:xfrm flipV="1">
                <a:off x="3232" y="3239"/>
                <a:ext cx="47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Line 473"/>
              <p:cNvSpPr>
                <a:spLocks noChangeShapeType="1"/>
              </p:cNvSpPr>
              <p:nvPr/>
            </p:nvSpPr>
            <p:spPr bwMode="auto">
              <a:xfrm flipV="1">
                <a:off x="3232" y="3239"/>
                <a:ext cx="1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Line 474"/>
              <p:cNvSpPr>
                <a:spLocks noChangeShapeType="1"/>
              </p:cNvSpPr>
              <p:nvPr/>
            </p:nvSpPr>
            <p:spPr bwMode="auto">
              <a:xfrm>
                <a:off x="3232" y="3286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Rectangle 475"/>
              <p:cNvSpPr>
                <a:spLocks noChangeArrowheads="1"/>
              </p:cNvSpPr>
              <p:nvPr/>
            </p:nvSpPr>
            <p:spPr bwMode="auto">
              <a:xfrm>
                <a:off x="2780" y="3148"/>
                <a:ext cx="11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Line 476"/>
              <p:cNvSpPr>
                <a:spLocks noChangeShapeType="1"/>
              </p:cNvSpPr>
              <p:nvPr/>
            </p:nvSpPr>
            <p:spPr bwMode="auto">
              <a:xfrm flipH="1" flipV="1">
                <a:off x="2785" y="3154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Line 477"/>
              <p:cNvSpPr>
                <a:spLocks noChangeShapeType="1"/>
              </p:cNvSpPr>
              <p:nvPr/>
            </p:nvSpPr>
            <p:spPr bwMode="auto">
              <a:xfrm>
                <a:off x="2833" y="3201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Line 478"/>
              <p:cNvSpPr>
                <a:spLocks noChangeShapeType="1"/>
              </p:cNvSpPr>
              <p:nvPr/>
            </p:nvSpPr>
            <p:spPr bwMode="auto">
              <a:xfrm flipH="1">
                <a:off x="2785" y="3201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Line 479"/>
              <p:cNvSpPr>
                <a:spLocks noChangeShapeType="1"/>
              </p:cNvSpPr>
              <p:nvPr/>
            </p:nvSpPr>
            <p:spPr bwMode="auto">
              <a:xfrm flipV="1">
                <a:off x="2833" y="3154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Line 480"/>
              <p:cNvSpPr>
                <a:spLocks noChangeShapeType="1"/>
              </p:cNvSpPr>
              <p:nvPr/>
            </p:nvSpPr>
            <p:spPr bwMode="auto">
              <a:xfrm flipV="1">
                <a:off x="2833" y="3154"/>
                <a:ext cx="1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Line 481"/>
              <p:cNvSpPr>
                <a:spLocks noChangeShapeType="1"/>
              </p:cNvSpPr>
              <p:nvPr/>
            </p:nvSpPr>
            <p:spPr bwMode="auto">
              <a:xfrm>
                <a:off x="2833" y="3201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Rectangle 482"/>
              <p:cNvSpPr>
                <a:spLocks noChangeArrowheads="1"/>
              </p:cNvSpPr>
              <p:nvPr/>
            </p:nvSpPr>
            <p:spPr bwMode="auto">
              <a:xfrm>
                <a:off x="2381" y="3053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Line 483"/>
              <p:cNvSpPr>
                <a:spLocks noChangeShapeType="1"/>
              </p:cNvSpPr>
              <p:nvPr/>
            </p:nvSpPr>
            <p:spPr bwMode="auto">
              <a:xfrm flipH="1" flipV="1">
                <a:off x="2387" y="3058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Line 484"/>
              <p:cNvSpPr>
                <a:spLocks noChangeShapeType="1"/>
              </p:cNvSpPr>
              <p:nvPr/>
            </p:nvSpPr>
            <p:spPr bwMode="auto">
              <a:xfrm>
                <a:off x="2434" y="3106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Line 485"/>
              <p:cNvSpPr>
                <a:spLocks noChangeShapeType="1"/>
              </p:cNvSpPr>
              <p:nvPr/>
            </p:nvSpPr>
            <p:spPr bwMode="auto">
              <a:xfrm flipH="1">
                <a:off x="2387" y="3106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Line 486"/>
              <p:cNvSpPr>
                <a:spLocks noChangeShapeType="1"/>
              </p:cNvSpPr>
              <p:nvPr/>
            </p:nvSpPr>
            <p:spPr bwMode="auto">
              <a:xfrm flipV="1">
                <a:off x="2434" y="3058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Line 487"/>
              <p:cNvSpPr>
                <a:spLocks noChangeShapeType="1"/>
              </p:cNvSpPr>
              <p:nvPr/>
            </p:nvSpPr>
            <p:spPr bwMode="auto">
              <a:xfrm flipV="1">
                <a:off x="2434" y="3058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Line 488"/>
              <p:cNvSpPr>
                <a:spLocks noChangeShapeType="1"/>
              </p:cNvSpPr>
              <p:nvPr/>
            </p:nvSpPr>
            <p:spPr bwMode="auto">
              <a:xfrm>
                <a:off x="2434" y="3106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Rectangle 489"/>
              <p:cNvSpPr>
                <a:spLocks noChangeArrowheads="1"/>
              </p:cNvSpPr>
              <p:nvPr/>
            </p:nvSpPr>
            <p:spPr bwMode="auto">
              <a:xfrm>
                <a:off x="1983" y="2941"/>
                <a:ext cx="11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Line 490"/>
              <p:cNvSpPr>
                <a:spLocks noChangeShapeType="1"/>
              </p:cNvSpPr>
              <p:nvPr/>
            </p:nvSpPr>
            <p:spPr bwMode="auto">
              <a:xfrm flipH="1" flipV="1">
                <a:off x="1988" y="2946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Line 491"/>
              <p:cNvSpPr>
                <a:spLocks noChangeShapeType="1"/>
              </p:cNvSpPr>
              <p:nvPr/>
            </p:nvSpPr>
            <p:spPr bwMode="auto">
              <a:xfrm>
                <a:off x="2036" y="2994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Line 492"/>
              <p:cNvSpPr>
                <a:spLocks noChangeShapeType="1"/>
              </p:cNvSpPr>
              <p:nvPr/>
            </p:nvSpPr>
            <p:spPr bwMode="auto">
              <a:xfrm flipH="1">
                <a:off x="1988" y="2994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Line 493"/>
              <p:cNvSpPr>
                <a:spLocks noChangeShapeType="1"/>
              </p:cNvSpPr>
              <p:nvPr/>
            </p:nvSpPr>
            <p:spPr bwMode="auto">
              <a:xfrm flipV="1">
                <a:off x="2036" y="2946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Line 494"/>
              <p:cNvSpPr>
                <a:spLocks noChangeShapeType="1"/>
              </p:cNvSpPr>
              <p:nvPr/>
            </p:nvSpPr>
            <p:spPr bwMode="auto">
              <a:xfrm flipV="1">
                <a:off x="2036" y="2946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Line 495"/>
              <p:cNvSpPr>
                <a:spLocks noChangeShapeType="1"/>
              </p:cNvSpPr>
              <p:nvPr/>
            </p:nvSpPr>
            <p:spPr bwMode="auto">
              <a:xfrm>
                <a:off x="2036" y="2994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Rectangle 496"/>
              <p:cNvSpPr>
                <a:spLocks noChangeArrowheads="1"/>
              </p:cNvSpPr>
              <p:nvPr/>
            </p:nvSpPr>
            <p:spPr bwMode="auto">
              <a:xfrm>
                <a:off x="1579" y="2813"/>
                <a:ext cx="11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Line 497"/>
              <p:cNvSpPr>
                <a:spLocks noChangeShapeType="1"/>
              </p:cNvSpPr>
              <p:nvPr/>
            </p:nvSpPr>
            <p:spPr bwMode="auto">
              <a:xfrm flipH="1" flipV="1">
                <a:off x="1584" y="2819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Line 498"/>
              <p:cNvSpPr>
                <a:spLocks noChangeShapeType="1"/>
              </p:cNvSpPr>
              <p:nvPr/>
            </p:nvSpPr>
            <p:spPr bwMode="auto">
              <a:xfrm>
                <a:off x="1632" y="2867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Line 499"/>
              <p:cNvSpPr>
                <a:spLocks noChangeShapeType="1"/>
              </p:cNvSpPr>
              <p:nvPr/>
            </p:nvSpPr>
            <p:spPr bwMode="auto">
              <a:xfrm flipH="1">
                <a:off x="1584" y="2867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Line 500"/>
              <p:cNvSpPr>
                <a:spLocks noChangeShapeType="1"/>
              </p:cNvSpPr>
              <p:nvPr/>
            </p:nvSpPr>
            <p:spPr bwMode="auto">
              <a:xfrm flipV="1">
                <a:off x="1632" y="2819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Line 501"/>
              <p:cNvSpPr>
                <a:spLocks noChangeShapeType="1"/>
              </p:cNvSpPr>
              <p:nvPr/>
            </p:nvSpPr>
            <p:spPr bwMode="auto">
              <a:xfrm flipV="1">
                <a:off x="1632" y="2819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Line 502"/>
              <p:cNvSpPr>
                <a:spLocks noChangeShapeType="1"/>
              </p:cNvSpPr>
              <p:nvPr/>
            </p:nvSpPr>
            <p:spPr bwMode="auto">
              <a:xfrm>
                <a:off x="1632" y="2867"/>
                <a:ext cx="1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Rectangle 503"/>
              <p:cNvSpPr>
                <a:spLocks noChangeArrowheads="1"/>
              </p:cNvSpPr>
              <p:nvPr/>
            </p:nvSpPr>
            <p:spPr bwMode="auto">
              <a:xfrm>
                <a:off x="1180" y="2665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Line 504"/>
              <p:cNvSpPr>
                <a:spLocks noChangeShapeType="1"/>
              </p:cNvSpPr>
              <p:nvPr/>
            </p:nvSpPr>
            <p:spPr bwMode="auto">
              <a:xfrm flipH="1" flipV="1">
                <a:off x="1186" y="2670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Line 505"/>
              <p:cNvSpPr>
                <a:spLocks noChangeShapeType="1"/>
              </p:cNvSpPr>
              <p:nvPr/>
            </p:nvSpPr>
            <p:spPr bwMode="auto">
              <a:xfrm>
                <a:off x="1233" y="2718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Line 506"/>
              <p:cNvSpPr>
                <a:spLocks noChangeShapeType="1"/>
              </p:cNvSpPr>
              <p:nvPr/>
            </p:nvSpPr>
            <p:spPr bwMode="auto">
              <a:xfrm flipH="1">
                <a:off x="1186" y="2718"/>
                <a:ext cx="4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Line 507"/>
              <p:cNvSpPr>
                <a:spLocks noChangeShapeType="1"/>
              </p:cNvSpPr>
              <p:nvPr/>
            </p:nvSpPr>
            <p:spPr bwMode="auto">
              <a:xfrm flipV="1">
                <a:off x="1233" y="2670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Line 508"/>
              <p:cNvSpPr>
                <a:spLocks noChangeShapeType="1"/>
              </p:cNvSpPr>
              <p:nvPr/>
            </p:nvSpPr>
            <p:spPr bwMode="auto">
              <a:xfrm flipV="1">
                <a:off x="1233" y="2670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Line 509"/>
              <p:cNvSpPr>
                <a:spLocks noChangeShapeType="1"/>
              </p:cNvSpPr>
              <p:nvPr/>
            </p:nvSpPr>
            <p:spPr bwMode="auto">
              <a:xfrm>
                <a:off x="1233" y="2718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Rectangle 510"/>
              <p:cNvSpPr>
                <a:spLocks noChangeArrowheads="1"/>
              </p:cNvSpPr>
              <p:nvPr/>
            </p:nvSpPr>
            <p:spPr bwMode="auto">
              <a:xfrm>
                <a:off x="782" y="2489"/>
                <a:ext cx="11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Line 511"/>
              <p:cNvSpPr>
                <a:spLocks noChangeShapeType="1"/>
              </p:cNvSpPr>
              <p:nvPr/>
            </p:nvSpPr>
            <p:spPr bwMode="auto">
              <a:xfrm flipH="1" flipV="1">
                <a:off x="787" y="2495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Line 512"/>
              <p:cNvSpPr>
                <a:spLocks noChangeShapeType="1"/>
              </p:cNvSpPr>
              <p:nvPr/>
            </p:nvSpPr>
            <p:spPr bwMode="auto">
              <a:xfrm>
                <a:off x="835" y="2542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Line 513"/>
              <p:cNvSpPr>
                <a:spLocks noChangeShapeType="1"/>
              </p:cNvSpPr>
              <p:nvPr/>
            </p:nvSpPr>
            <p:spPr bwMode="auto">
              <a:xfrm flipH="1">
                <a:off x="787" y="2542"/>
                <a:ext cx="48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Line 514"/>
              <p:cNvSpPr>
                <a:spLocks noChangeShapeType="1"/>
              </p:cNvSpPr>
              <p:nvPr/>
            </p:nvSpPr>
            <p:spPr bwMode="auto">
              <a:xfrm flipV="1">
                <a:off x="835" y="2495"/>
                <a:ext cx="48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Line 515"/>
              <p:cNvSpPr>
                <a:spLocks noChangeShapeType="1"/>
              </p:cNvSpPr>
              <p:nvPr/>
            </p:nvSpPr>
            <p:spPr bwMode="auto">
              <a:xfrm flipV="1">
                <a:off x="835" y="2495"/>
                <a:ext cx="1" cy="4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Line 516"/>
              <p:cNvSpPr>
                <a:spLocks noChangeShapeType="1"/>
              </p:cNvSpPr>
              <p:nvPr/>
            </p:nvSpPr>
            <p:spPr bwMode="auto">
              <a:xfrm>
                <a:off x="835" y="2542"/>
                <a:ext cx="1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Rectangle 517"/>
              <p:cNvSpPr>
                <a:spLocks noChangeArrowheads="1"/>
              </p:cNvSpPr>
              <p:nvPr/>
            </p:nvSpPr>
            <p:spPr bwMode="auto">
              <a:xfrm>
                <a:off x="697" y="3680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endParaRPr lang="en-US" b="0"/>
              </a:p>
            </p:txBody>
          </p:sp>
          <p:sp>
            <p:nvSpPr>
              <p:cNvPr id="16902" name="Rectangle 518"/>
              <p:cNvSpPr>
                <a:spLocks noChangeArrowheads="1"/>
              </p:cNvSpPr>
              <p:nvPr/>
            </p:nvSpPr>
            <p:spPr bwMode="auto">
              <a:xfrm>
                <a:off x="521" y="3201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2000</a:t>
                </a:r>
                <a:endParaRPr lang="en-US" b="0"/>
              </a:p>
            </p:txBody>
          </p:sp>
          <p:sp>
            <p:nvSpPr>
              <p:cNvPr id="16903" name="Rectangle 519"/>
              <p:cNvSpPr>
                <a:spLocks noChangeArrowheads="1"/>
              </p:cNvSpPr>
              <p:nvPr/>
            </p:nvSpPr>
            <p:spPr bwMode="auto">
              <a:xfrm>
                <a:off x="521" y="2718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4000</a:t>
                </a:r>
                <a:endParaRPr lang="en-US" b="0"/>
              </a:p>
            </p:txBody>
          </p:sp>
          <p:sp>
            <p:nvSpPr>
              <p:cNvPr id="16904" name="Rectangle 520"/>
              <p:cNvSpPr>
                <a:spLocks noChangeArrowheads="1"/>
              </p:cNvSpPr>
              <p:nvPr/>
            </p:nvSpPr>
            <p:spPr bwMode="auto">
              <a:xfrm>
                <a:off x="521" y="2240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6000</a:t>
                </a:r>
                <a:endParaRPr lang="en-US" b="0"/>
              </a:p>
            </p:txBody>
          </p:sp>
          <p:sp>
            <p:nvSpPr>
              <p:cNvPr id="16905" name="Rectangle 521"/>
              <p:cNvSpPr>
                <a:spLocks noChangeArrowheads="1"/>
              </p:cNvSpPr>
              <p:nvPr/>
            </p:nvSpPr>
            <p:spPr bwMode="auto">
              <a:xfrm>
                <a:off x="521" y="1756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8000</a:t>
                </a:r>
                <a:endParaRPr lang="en-US" b="0"/>
              </a:p>
            </p:txBody>
          </p:sp>
          <p:sp>
            <p:nvSpPr>
              <p:cNvPr id="16906" name="Rectangle 522"/>
              <p:cNvSpPr>
                <a:spLocks noChangeArrowheads="1"/>
              </p:cNvSpPr>
              <p:nvPr/>
            </p:nvSpPr>
            <p:spPr bwMode="auto">
              <a:xfrm>
                <a:off x="463" y="1278"/>
                <a:ext cx="29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10000</a:t>
                </a:r>
                <a:endParaRPr lang="en-US" b="0"/>
              </a:p>
            </p:txBody>
          </p:sp>
          <p:sp>
            <p:nvSpPr>
              <p:cNvPr id="16907" name="Rectangle 523"/>
              <p:cNvSpPr>
                <a:spLocks noChangeArrowheads="1"/>
              </p:cNvSpPr>
              <p:nvPr/>
            </p:nvSpPr>
            <p:spPr bwMode="auto">
              <a:xfrm>
                <a:off x="463" y="794"/>
                <a:ext cx="29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12000</a:t>
                </a:r>
                <a:endParaRPr lang="en-US" b="0"/>
              </a:p>
            </p:txBody>
          </p:sp>
          <p:sp>
            <p:nvSpPr>
              <p:cNvPr id="16908" name="Rectangle 524"/>
              <p:cNvSpPr>
                <a:spLocks noChangeArrowheads="1"/>
              </p:cNvSpPr>
              <p:nvPr/>
            </p:nvSpPr>
            <p:spPr bwMode="auto">
              <a:xfrm>
                <a:off x="808" y="3839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7</a:t>
                </a:r>
                <a:endParaRPr lang="en-US" b="0"/>
              </a:p>
            </p:txBody>
          </p:sp>
          <p:sp>
            <p:nvSpPr>
              <p:cNvPr id="16909" name="Rectangle 525"/>
              <p:cNvSpPr>
                <a:spLocks noChangeArrowheads="1"/>
              </p:cNvSpPr>
              <p:nvPr/>
            </p:nvSpPr>
            <p:spPr bwMode="auto">
              <a:xfrm>
                <a:off x="1207" y="3839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8</a:t>
                </a:r>
                <a:endParaRPr lang="en-US" b="0"/>
              </a:p>
            </p:txBody>
          </p:sp>
          <p:sp>
            <p:nvSpPr>
              <p:cNvPr id="16910" name="Rectangle 526"/>
              <p:cNvSpPr>
                <a:spLocks noChangeArrowheads="1"/>
              </p:cNvSpPr>
              <p:nvPr/>
            </p:nvSpPr>
            <p:spPr bwMode="auto">
              <a:xfrm>
                <a:off x="1605" y="3839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9</a:t>
                </a:r>
                <a:endParaRPr lang="en-US" b="0"/>
              </a:p>
            </p:txBody>
          </p:sp>
          <p:sp>
            <p:nvSpPr>
              <p:cNvPr id="16911" name="Rectangle 527"/>
              <p:cNvSpPr>
                <a:spLocks noChangeArrowheads="1"/>
              </p:cNvSpPr>
              <p:nvPr/>
            </p:nvSpPr>
            <p:spPr bwMode="auto">
              <a:xfrm>
                <a:off x="1977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10</a:t>
                </a:r>
                <a:endParaRPr lang="en-US" b="0"/>
              </a:p>
            </p:txBody>
          </p:sp>
          <p:sp>
            <p:nvSpPr>
              <p:cNvPr id="16912" name="Rectangle 528"/>
              <p:cNvSpPr>
                <a:spLocks noChangeArrowheads="1"/>
              </p:cNvSpPr>
              <p:nvPr/>
            </p:nvSpPr>
            <p:spPr bwMode="auto">
              <a:xfrm>
                <a:off x="2376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11</a:t>
                </a:r>
                <a:endParaRPr lang="en-US" b="0"/>
              </a:p>
            </p:txBody>
          </p:sp>
          <p:sp>
            <p:nvSpPr>
              <p:cNvPr id="16913" name="Rectangle 529"/>
              <p:cNvSpPr>
                <a:spLocks noChangeArrowheads="1"/>
              </p:cNvSpPr>
              <p:nvPr/>
            </p:nvSpPr>
            <p:spPr bwMode="auto">
              <a:xfrm>
                <a:off x="2775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12</a:t>
                </a:r>
                <a:endParaRPr lang="en-US" b="0"/>
              </a:p>
            </p:txBody>
          </p:sp>
          <p:sp>
            <p:nvSpPr>
              <p:cNvPr id="16914" name="Rectangle 530"/>
              <p:cNvSpPr>
                <a:spLocks noChangeArrowheads="1"/>
              </p:cNvSpPr>
              <p:nvPr/>
            </p:nvSpPr>
            <p:spPr bwMode="auto">
              <a:xfrm>
                <a:off x="3173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13</a:t>
                </a:r>
                <a:endParaRPr lang="en-US" b="0"/>
              </a:p>
            </p:txBody>
          </p:sp>
          <p:sp>
            <p:nvSpPr>
              <p:cNvPr id="16915" name="Rectangle 531"/>
              <p:cNvSpPr>
                <a:spLocks noChangeArrowheads="1"/>
              </p:cNvSpPr>
              <p:nvPr/>
            </p:nvSpPr>
            <p:spPr bwMode="auto">
              <a:xfrm>
                <a:off x="3577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14</a:t>
                </a:r>
                <a:endParaRPr lang="en-US" b="0"/>
              </a:p>
            </p:txBody>
          </p:sp>
          <p:sp>
            <p:nvSpPr>
              <p:cNvPr id="16916" name="Rectangle 532"/>
              <p:cNvSpPr>
                <a:spLocks noChangeArrowheads="1"/>
              </p:cNvSpPr>
              <p:nvPr/>
            </p:nvSpPr>
            <p:spPr bwMode="auto">
              <a:xfrm>
                <a:off x="3976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15</a:t>
                </a:r>
                <a:endParaRPr lang="en-US" b="0"/>
              </a:p>
            </p:txBody>
          </p:sp>
          <p:sp>
            <p:nvSpPr>
              <p:cNvPr id="16917" name="Rectangle 533"/>
              <p:cNvSpPr>
                <a:spLocks noChangeArrowheads="1"/>
              </p:cNvSpPr>
              <p:nvPr/>
            </p:nvSpPr>
            <p:spPr bwMode="auto">
              <a:xfrm>
                <a:off x="4374" y="3839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16</a:t>
                </a:r>
                <a:endParaRPr lang="en-US" b="0"/>
              </a:p>
            </p:txBody>
          </p:sp>
          <p:sp>
            <p:nvSpPr>
              <p:cNvPr id="16918" name="Rectangle 534"/>
              <p:cNvSpPr>
                <a:spLocks noChangeArrowheads="1"/>
              </p:cNvSpPr>
              <p:nvPr/>
            </p:nvSpPr>
            <p:spPr bwMode="auto">
              <a:xfrm>
                <a:off x="2264" y="4009"/>
                <a:ext cx="7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Applied Field, T</a:t>
                </a:r>
                <a:endParaRPr lang="en-US" b="0"/>
              </a:p>
            </p:txBody>
          </p:sp>
          <p:sp>
            <p:nvSpPr>
              <p:cNvPr id="16919" name="Rectangle 535"/>
              <p:cNvSpPr>
                <a:spLocks noChangeArrowheads="1"/>
              </p:cNvSpPr>
              <p:nvPr/>
            </p:nvSpPr>
            <p:spPr bwMode="auto">
              <a:xfrm rot="16200000">
                <a:off x="-679" y="2218"/>
                <a:ext cx="191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FF"/>
                    </a:solidFill>
                    <a:latin typeface="Arial" charset="0"/>
                  </a:rPr>
                  <a:t>Layer Critical Current Density, A/mm²  </a:t>
                </a:r>
                <a:endParaRPr lang="en-US" b="0"/>
              </a:p>
            </p:txBody>
          </p:sp>
          <p:sp>
            <p:nvSpPr>
              <p:cNvPr id="16920" name="Rectangle 536"/>
              <p:cNvSpPr>
                <a:spLocks noChangeArrowheads="1"/>
              </p:cNvSpPr>
              <p:nvPr/>
            </p:nvSpPr>
            <p:spPr bwMode="auto">
              <a:xfrm>
                <a:off x="1568" y="763"/>
                <a:ext cx="2939" cy="1413"/>
              </a:xfrm>
              <a:prstGeom prst="rect">
                <a:avLst/>
              </a:prstGeom>
              <a:solidFill>
                <a:srgbClr val="7D1111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Line 537"/>
              <p:cNvSpPr>
                <a:spLocks noChangeShapeType="1"/>
              </p:cNvSpPr>
              <p:nvPr/>
            </p:nvSpPr>
            <p:spPr bwMode="auto">
              <a:xfrm>
                <a:off x="1637" y="837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Rectangle 538"/>
              <p:cNvSpPr>
                <a:spLocks noChangeArrowheads="1"/>
              </p:cNvSpPr>
              <p:nvPr/>
            </p:nvSpPr>
            <p:spPr bwMode="auto">
              <a:xfrm>
                <a:off x="1765" y="800"/>
                <a:ext cx="69" cy="6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Rectangle 539"/>
              <p:cNvSpPr>
                <a:spLocks noChangeArrowheads="1"/>
              </p:cNvSpPr>
              <p:nvPr/>
            </p:nvSpPr>
            <p:spPr bwMode="auto">
              <a:xfrm>
                <a:off x="1999" y="773"/>
                <a:ext cx="229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OI-ST 6445 RRP 0.9 mm (Parrell et al. ASC2002)</a:t>
                </a:r>
                <a:endParaRPr lang="en-US" b="0"/>
              </a:p>
            </p:txBody>
          </p:sp>
          <p:sp>
            <p:nvSpPr>
              <p:cNvPr id="16924" name="Line 540"/>
              <p:cNvSpPr>
                <a:spLocks noChangeShapeType="1"/>
              </p:cNvSpPr>
              <p:nvPr/>
            </p:nvSpPr>
            <p:spPr bwMode="auto">
              <a:xfrm>
                <a:off x="1637" y="964"/>
                <a:ext cx="335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Rectangle 541"/>
              <p:cNvSpPr>
                <a:spLocks noChangeArrowheads="1"/>
              </p:cNvSpPr>
              <p:nvPr/>
            </p:nvSpPr>
            <p:spPr bwMode="auto">
              <a:xfrm>
                <a:off x="1791" y="954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Rectangle 542"/>
              <p:cNvSpPr>
                <a:spLocks noChangeArrowheads="1"/>
              </p:cNvSpPr>
              <p:nvPr/>
            </p:nvSpPr>
            <p:spPr bwMode="auto">
              <a:xfrm>
                <a:off x="1999" y="901"/>
                <a:ext cx="191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OI-ST RRP 0.9 mm Kramer Extrapolation</a:t>
                </a:r>
                <a:endParaRPr lang="en-US" b="0"/>
              </a:p>
            </p:txBody>
          </p:sp>
          <p:sp>
            <p:nvSpPr>
              <p:cNvPr id="16927" name="Line 543"/>
              <p:cNvSpPr>
                <a:spLocks noChangeShapeType="1"/>
              </p:cNvSpPr>
              <p:nvPr/>
            </p:nvSpPr>
            <p:spPr bwMode="auto">
              <a:xfrm>
                <a:off x="1637" y="1092"/>
                <a:ext cx="335" cy="1"/>
              </a:xfrm>
              <a:prstGeom prst="line">
                <a:avLst/>
              </a:prstGeom>
              <a:noFill/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Oval 544"/>
              <p:cNvSpPr>
                <a:spLocks noChangeArrowheads="1"/>
              </p:cNvSpPr>
              <p:nvPr/>
            </p:nvSpPr>
            <p:spPr bwMode="auto">
              <a:xfrm>
                <a:off x="1765" y="1055"/>
                <a:ext cx="69" cy="69"/>
              </a:xfrm>
              <a:prstGeom prst="ellips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Rectangle 545"/>
              <p:cNvSpPr>
                <a:spLocks noChangeArrowheads="1"/>
              </p:cNvSpPr>
              <p:nvPr/>
            </p:nvSpPr>
            <p:spPr bwMode="auto">
              <a:xfrm>
                <a:off x="1999" y="1028"/>
                <a:ext cx="207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High </a:t>
                </a:r>
                <a:r>
                  <a:rPr lang="en-US" sz="1300" b="0" i="1">
                    <a:solidFill>
                      <a:srgbClr val="FFFFFF"/>
                    </a:solidFill>
                    <a:latin typeface="Arial" charset="0"/>
                  </a:rPr>
                  <a:t>J</a:t>
                </a:r>
                <a:r>
                  <a:rPr lang="en-US" sz="1300" b="0" baseline="-25000">
                    <a:solidFill>
                      <a:srgbClr val="FFFFFF"/>
                    </a:solidFill>
                    <a:latin typeface="Arial" charset="0"/>
                  </a:rPr>
                  <a:t>c</a:t>
                </a:r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 Internal Sn IGC EP2-1-3-2 700°C HT</a:t>
                </a:r>
                <a:endParaRPr lang="en-US" b="0"/>
              </a:p>
            </p:txBody>
          </p:sp>
          <p:sp>
            <p:nvSpPr>
              <p:cNvPr id="16930" name="Line 546"/>
              <p:cNvSpPr>
                <a:spLocks noChangeShapeType="1"/>
              </p:cNvSpPr>
              <p:nvPr/>
            </p:nvSpPr>
            <p:spPr bwMode="auto">
              <a:xfrm>
                <a:off x="1637" y="1214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Rectangle 547"/>
              <p:cNvSpPr>
                <a:spLocks noChangeArrowheads="1"/>
              </p:cNvSpPr>
              <p:nvPr/>
            </p:nvSpPr>
            <p:spPr bwMode="auto">
              <a:xfrm>
                <a:off x="1760" y="1172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Line 548"/>
              <p:cNvSpPr>
                <a:spLocks noChangeShapeType="1"/>
              </p:cNvSpPr>
              <p:nvPr/>
            </p:nvSpPr>
            <p:spPr bwMode="auto">
              <a:xfrm flipH="1" flipV="1">
                <a:off x="1765" y="117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Line 549"/>
              <p:cNvSpPr>
                <a:spLocks noChangeShapeType="1"/>
              </p:cNvSpPr>
              <p:nvPr/>
            </p:nvSpPr>
            <p:spPr bwMode="auto">
              <a:xfrm>
                <a:off x="1802" y="1214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Line 550"/>
              <p:cNvSpPr>
                <a:spLocks noChangeShapeType="1"/>
              </p:cNvSpPr>
              <p:nvPr/>
            </p:nvSpPr>
            <p:spPr bwMode="auto">
              <a:xfrm flipH="1">
                <a:off x="1765" y="1214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Line 551"/>
              <p:cNvSpPr>
                <a:spLocks noChangeShapeType="1"/>
              </p:cNvSpPr>
              <p:nvPr/>
            </p:nvSpPr>
            <p:spPr bwMode="auto">
              <a:xfrm flipV="1">
                <a:off x="1802" y="117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Line 552"/>
              <p:cNvSpPr>
                <a:spLocks noChangeShapeType="1"/>
              </p:cNvSpPr>
              <p:nvPr/>
            </p:nvSpPr>
            <p:spPr bwMode="auto">
              <a:xfrm flipV="1">
                <a:off x="1802" y="1177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Line 553"/>
              <p:cNvSpPr>
                <a:spLocks noChangeShapeType="1"/>
              </p:cNvSpPr>
              <p:nvPr/>
            </p:nvSpPr>
            <p:spPr bwMode="auto">
              <a:xfrm>
                <a:off x="1802" y="1214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Rectangle 554"/>
              <p:cNvSpPr>
                <a:spLocks noChangeArrowheads="1"/>
              </p:cNvSpPr>
              <p:nvPr/>
            </p:nvSpPr>
            <p:spPr bwMode="auto">
              <a:xfrm>
                <a:off x="1999" y="1150"/>
                <a:ext cx="169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High </a:t>
                </a:r>
                <a:r>
                  <a:rPr lang="en-US" sz="1300" b="0" i="1">
                    <a:solidFill>
                      <a:srgbClr val="FFFFFF"/>
                    </a:solidFill>
                    <a:latin typeface="Arial" charset="0"/>
                  </a:rPr>
                  <a:t>J</a:t>
                </a:r>
                <a:r>
                  <a:rPr lang="en-US" sz="1300" b="0" baseline="-25000">
                    <a:solidFill>
                      <a:srgbClr val="FFFFFF"/>
                    </a:solidFill>
                    <a:latin typeface="Arial" charset="0"/>
                  </a:rPr>
                  <a:t>c</a:t>
                </a:r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 Internal Sn: ORe110(695/96)</a:t>
                </a:r>
                <a:endParaRPr lang="en-US" b="0"/>
              </a:p>
            </p:txBody>
          </p:sp>
          <p:sp>
            <p:nvSpPr>
              <p:cNvPr id="16939" name="Line 555"/>
              <p:cNvSpPr>
                <a:spLocks noChangeShapeType="1"/>
              </p:cNvSpPr>
              <p:nvPr/>
            </p:nvSpPr>
            <p:spPr bwMode="auto">
              <a:xfrm>
                <a:off x="1637" y="1342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Rectangle 556"/>
              <p:cNvSpPr>
                <a:spLocks noChangeArrowheads="1"/>
              </p:cNvSpPr>
              <p:nvPr/>
            </p:nvSpPr>
            <p:spPr bwMode="auto">
              <a:xfrm>
                <a:off x="1760" y="1299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Line 557"/>
              <p:cNvSpPr>
                <a:spLocks noChangeShapeType="1"/>
              </p:cNvSpPr>
              <p:nvPr/>
            </p:nvSpPr>
            <p:spPr bwMode="auto">
              <a:xfrm flipV="1">
                <a:off x="1802" y="1304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Line 558"/>
              <p:cNvSpPr>
                <a:spLocks noChangeShapeType="1"/>
              </p:cNvSpPr>
              <p:nvPr/>
            </p:nvSpPr>
            <p:spPr bwMode="auto">
              <a:xfrm>
                <a:off x="1802" y="1342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Line 559"/>
              <p:cNvSpPr>
                <a:spLocks noChangeShapeType="1"/>
              </p:cNvSpPr>
              <p:nvPr/>
            </p:nvSpPr>
            <p:spPr bwMode="auto">
              <a:xfrm flipH="1">
                <a:off x="1765" y="1342"/>
                <a:ext cx="3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Line 560"/>
              <p:cNvSpPr>
                <a:spLocks noChangeShapeType="1"/>
              </p:cNvSpPr>
              <p:nvPr/>
            </p:nvSpPr>
            <p:spPr bwMode="auto">
              <a:xfrm>
                <a:off x="1802" y="1342"/>
                <a:ext cx="3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Rectangle 561"/>
              <p:cNvSpPr>
                <a:spLocks noChangeArrowheads="1"/>
              </p:cNvSpPr>
              <p:nvPr/>
            </p:nvSpPr>
            <p:spPr bwMode="auto">
              <a:xfrm>
                <a:off x="1999" y="1278"/>
                <a:ext cx="233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SMI-PIT Nb-Ta Tube: 64 hrs@675 °C-small grains</a:t>
                </a:r>
                <a:endParaRPr lang="en-US" b="0"/>
              </a:p>
            </p:txBody>
          </p:sp>
          <p:sp>
            <p:nvSpPr>
              <p:cNvPr id="16946" name="Freeform 562"/>
              <p:cNvSpPr>
                <a:spLocks/>
              </p:cNvSpPr>
              <p:nvPr/>
            </p:nvSpPr>
            <p:spPr bwMode="auto">
              <a:xfrm>
                <a:off x="1632" y="1459"/>
                <a:ext cx="74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4" y="0"/>
                  </a:cxn>
                  <a:cxn ang="0">
                    <a:pos x="74" y="10"/>
                  </a:cxn>
                  <a:cxn ang="0">
                    <a:pos x="0" y="15"/>
                  </a:cxn>
                  <a:cxn ang="0">
                    <a:pos x="0" y="5"/>
                  </a:cxn>
                </a:cxnLst>
                <a:rect l="0" t="0" r="r" b="b"/>
                <a:pathLst>
                  <a:path w="74" h="15">
                    <a:moveTo>
                      <a:pt x="0" y="5"/>
                    </a:moveTo>
                    <a:lnTo>
                      <a:pt x="74" y="0"/>
                    </a:lnTo>
                    <a:lnTo>
                      <a:pt x="74" y="10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563"/>
              <p:cNvSpPr>
                <a:spLocks/>
              </p:cNvSpPr>
              <p:nvPr/>
            </p:nvSpPr>
            <p:spPr bwMode="auto">
              <a:xfrm>
                <a:off x="1749" y="1459"/>
                <a:ext cx="21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5"/>
                  </a:cxn>
                  <a:cxn ang="0">
                    <a:pos x="0" y="5"/>
                  </a:cxn>
                </a:cxnLst>
                <a:rect l="0" t="0" r="r" b="b"/>
                <a:pathLst>
                  <a:path w="21" h="15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564"/>
              <p:cNvSpPr>
                <a:spLocks/>
              </p:cNvSpPr>
              <p:nvPr/>
            </p:nvSpPr>
            <p:spPr bwMode="auto">
              <a:xfrm>
                <a:off x="1813" y="1459"/>
                <a:ext cx="74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4" y="0"/>
                  </a:cxn>
                  <a:cxn ang="0">
                    <a:pos x="74" y="10"/>
                  </a:cxn>
                  <a:cxn ang="0">
                    <a:pos x="0" y="15"/>
                  </a:cxn>
                  <a:cxn ang="0">
                    <a:pos x="0" y="5"/>
                  </a:cxn>
                </a:cxnLst>
                <a:rect l="0" t="0" r="r" b="b"/>
                <a:pathLst>
                  <a:path w="74" h="15">
                    <a:moveTo>
                      <a:pt x="0" y="5"/>
                    </a:moveTo>
                    <a:lnTo>
                      <a:pt x="74" y="0"/>
                    </a:lnTo>
                    <a:lnTo>
                      <a:pt x="74" y="10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565"/>
              <p:cNvSpPr>
                <a:spLocks/>
              </p:cNvSpPr>
              <p:nvPr/>
            </p:nvSpPr>
            <p:spPr bwMode="auto">
              <a:xfrm>
                <a:off x="1930" y="1459"/>
                <a:ext cx="21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5"/>
                  </a:cxn>
                  <a:cxn ang="0">
                    <a:pos x="0" y="5"/>
                  </a:cxn>
                </a:cxnLst>
                <a:rect l="0" t="0" r="r" b="b"/>
                <a:pathLst>
                  <a:path w="21" h="15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Rectangle 566"/>
              <p:cNvSpPr>
                <a:spLocks noChangeArrowheads="1"/>
              </p:cNvSpPr>
              <p:nvPr/>
            </p:nvSpPr>
            <p:spPr bwMode="auto">
              <a:xfrm>
                <a:off x="1765" y="1432"/>
                <a:ext cx="69" cy="69"/>
              </a:xfrm>
              <a:prstGeom prst="rect">
                <a:avLst/>
              </a:prstGeom>
              <a:noFill/>
              <a:ln w="7938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Rectangle 567"/>
              <p:cNvSpPr>
                <a:spLocks noChangeArrowheads="1"/>
              </p:cNvSpPr>
              <p:nvPr/>
            </p:nvSpPr>
            <p:spPr bwMode="auto">
              <a:xfrm>
                <a:off x="1999" y="1405"/>
                <a:ext cx="160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High </a:t>
                </a:r>
                <a:r>
                  <a:rPr lang="en-US" sz="1300" b="0" i="1">
                    <a:solidFill>
                      <a:srgbClr val="FFFFFF"/>
                    </a:solidFill>
                    <a:latin typeface="Arial" charset="0"/>
                  </a:rPr>
                  <a:t>J</a:t>
                </a:r>
                <a:r>
                  <a:rPr lang="en-US" sz="1300" b="0" baseline="-25000">
                    <a:solidFill>
                      <a:srgbClr val="FFFFFF"/>
                    </a:solidFill>
                    <a:latin typeface="Arial" charset="0"/>
                  </a:rPr>
                  <a:t>c</a:t>
                </a:r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 Internal Sn MJR TWC1912</a:t>
                </a:r>
                <a:endParaRPr lang="en-US" b="0"/>
              </a:p>
            </p:txBody>
          </p:sp>
          <p:sp>
            <p:nvSpPr>
              <p:cNvPr id="16952" name="Line 568"/>
              <p:cNvSpPr>
                <a:spLocks noChangeShapeType="1"/>
              </p:cNvSpPr>
              <p:nvPr/>
            </p:nvSpPr>
            <p:spPr bwMode="auto">
              <a:xfrm>
                <a:off x="1637" y="1597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Rectangle 569"/>
              <p:cNvSpPr>
                <a:spLocks noChangeArrowheads="1"/>
              </p:cNvSpPr>
              <p:nvPr/>
            </p:nvSpPr>
            <p:spPr bwMode="auto">
              <a:xfrm>
                <a:off x="1760" y="1554"/>
                <a:ext cx="90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Line 570"/>
              <p:cNvSpPr>
                <a:spLocks noChangeShapeType="1"/>
              </p:cNvSpPr>
              <p:nvPr/>
            </p:nvSpPr>
            <p:spPr bwMode="auto">
              <a:xfrm flipH="1" flipV="1">
                <a:off x="1765" y="1560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Line 571"/>
              <p:cNvSpPr>
                <a:spLocks noChangeShapeType="1"/>
              </p:cNvSpPr>
              <p:nvPr/>
            </p:nvSpPr>
            <p:spPr bwMode="auto">
              <a:xfrm>
                <a:off x="1802" y="159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Line 572"/>
              <p:cNvSpPr>
                <a:spLocks noChangeShapeType="1"/>
              </p:cNvSpPr>
              <p:nvPr/>
            </p:nvSpPr>
            <p:spPr bwMode="auto">
              <a:xfrm flipH="1">
                <a:off x="1765" y="159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Line 573"/>
              <p:cNvSpPr>
                <a:spLocks noChangeShapeType="1"/>
              </p:cNvSpPr>
              <p:nvPr/>
            </p:nvSpPr>
            <p:spPr bwMode="auto">
              <a:xfrm flipV="1">
                <a:off x="1802" y="1560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Rectangle 574"/>
              <p:cNvSpPr>
                <a:spLocks noChangeArrowheads="1"/>
              </p:cNvSpPr>
              <p:nvPr/>
            </p:nvSpPr>
            <p:spPr bwMode="auto">
              <a:xfrm>
                <a:off x="1999" y="1533"/>
                <a:ext cx="184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504 Filament SMI-PIT, small grains only</a:t>
                </a:r>
                <a:endParaRPr lang="en-US" b="0"/>
              </a:p>
            </p:txBody>
          </p:sp>
          <p:sp>
            <p:nvSpPr>
              <p:cNvPr id="16959" name="Line 575"/>
              <p:cNvSpPr>
                <a:spLocks noChangeShapeType="1"/>
              </p:cNvSpPr>
              <p:nvPr/>
            </p:nvSpPr>
            <p:spPr bwMode="auto">
              <a:xfrm>
                <a:off x="1637" y="1724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576"/>
              <p:cNvSpPr>
                <a:spLocks/>
              </p:cNvSpPr>
              <p:nvPr/>
            </p:nvSpPr>
            <p:spPr bwMode="auto">
              <a:xfrm>
                <a:off x="1765" y="1687"/>
                <a:ext cx="74" cy="7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4" y="37"/>
                  </a:cxn>
                  <a:cxn ang="0">
                    <a:pos x="37" y="74"/>
                  </a:cxn>
                  <a:cxn ang="0">
                    <a:pos x="0" y="37"/>
                  </a:cxn>
                  <a:cxn ang="0">
                    <a:pos x="37" y="0"/>
                  </a:cxn>
                </a:cxnLst>
                <a:rect l="0" t="0" r="r" b="b"/>
                <a:pathLst>
                  <a:path w="74" h="74">
                    <a:moveTo>
                      <a:pt x="37" y="0"/>
                    </a:moveTo>
                    <a:lnTo>
                      <a:pt x="74" y="37"/>
                    </a:lnTo>
                    <a:lnTo>
                      <a:pt x="37" y="74"/>
                    </a:lnTo>
                    <a:lnTo>
                      <a:pt x="0" y="37"/>
                    </a:lnTo>
                    <a:lnTo>
                      <a:pt x="37" y="0"/>
                    </a:lnTo>
                    <a:close/>
                  </a:path>
                </a:pathLst>
              </a:custGeom>
              <a:noFill/>
              <a:ln w="7938">
                <a:solidFill>
                  <a:srgbClr val="CC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Rectangle 577"/>
              <p:cNvSpPr>
                <a:spLocks noChangeArrowheads="1"/>
              </p:cNvSpPr>
              <p:nvPr/>
            </p:nvSpPr>
            <p:spPr bwMode="auto">
              <a:xfrm>
                <a:off x="1999" y="1660"/>
                <a:ext cx="129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ITER: Mitsubishi Internal Sn</a:t>
                </a:r>
                <a:endParaRPr lang="en-US" b="0"/>
              </a:p>
            </p:txBody>
          </p:sp>
          <p:sp>
            <p:nvSpPr>
              <p:cNvPr id="16962" name="Freeform 578"/>
              <p:cNvSpPr>
                <a:spLocks/>
              </p:cNvSpPr>
              <p:nvPr/>
            </p:nvSpPr>
            <p:spPr bwMode="auto">
              <a:xfrm>
                <a:off x="1632" y="1836"/>
                <a:ext cx="21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1" h="16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579"/>
              <p:cNvSpPr>
                <a:spLocks/>
              </p:cNvSpPr>
              <p:nvPr/>
            </p:nvSpPr>
            <p:spPr bwMode="auto">
              <a:xfrm>
                <a:off x="1696" y="1836"/>
                <a:ext cx="21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1" h="16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580"/>
              <p:cNvSpPr>
                <a:spLocks/>
              </p:cNvSpPr>
              <p:nvPr/>
            </p:nvSpPr>
            <p:spPr bwMode="auto">
              <a:xfrm>
                <a:off x="1760" y="1836"/>
                <a:ext cx="21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1" h="16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581"/>
              <p:cNvSpPr>
                <a:spLocks/>
              </p:cNvSpPr>
              <p:nvPr/>
            </p:nvSpPr>
            <p:spPr bwMode="auto">
              <a:xfrm>
                <a:off x="1823" y="1836"/>
                <a:ext cx="2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0"/>
                  </a:cxn>
                  <a:cxn ang="0">
                    <a:pos x="22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2" h="16">
                    <a:moveTo>
                      <a:pt x="0" y="5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582"/>
              <p:cNvSpPr>
                <a:spLocks/>
              </p:cNvSpPr>
              <p:nvPr/>
            </p:nvSpPr>
            <p:spPr bwMode="auto">
              <a:xfrm>
                <a:off x="1887" y="1836"/>
                <a:ext cx="21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1" h="16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583"/>
              <p:cNvSpPr>
                <a:spLocks/>
              </p:cNvSpPr>
              <p:nvPr/>
            </p:nvSpPr>
            <p:spPr bwMode="auto">
              <a:xfrm>
                <a:off x="1951" y="1836"/>
                <a:ext cx="21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1" y="0"/>
                  </a:cxn>
                  <a:cxn ang="0">
                    <a:pos x="21" y="10"/>
                  </a:cxn>
                  <a:cxn ang="0">
                    <a:pos x="0" y="16"/>
                  </a:cxn>
                  <a:cxn ang="0">
                    <a:pos x="0" y="5"/>
                  </a:cxn>
                </a:cxnLst>
                <a:rect l="0" t="0" r="r" b="b"/>
                <a:pathLst>
                  <a:path w="21" h="16">
                    <a:moveTo>
                      <a:pt x="0" y="5"/>
                    </a:moveTo>
                    <a:lnTo>
                      <a:pt x="21" y="0"/>
                    </a:lnTo>
                    <a:lnTo>
                      <a:pt x="21" y="10"/>
                    </a:lnTo>
                    <a:lnTo>
                      <a:pt x="0" y="1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584"/>
              <p:cNvSpPr>
                <a:spLocks/>
              </p:cNvSpPr>
              <p:nvPr/>
            </p:nvSpPr>
            <p:spPr bwMode="auto">
              <a:xfrm>
                <a:off x="1765" y="1809"/>
                <a:ext cx="74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4" y="75"/>
                  </a:cxn>
                  <a:cxn ang="0">
                    <a:pos x="0" y="75"/>
                  </a:cxn>
                  <a:cxn ang="0">
                    <a:pos x="37" y="0"/>
                  </a:cxn>
                </a:cxnLst>
                <a:rect l="0" t="0" r="r" b="b"/>
                <a:pathLst>
                  <a:path w="74" h="75">
                    <a:moveTo>
                      <a:pt x="37" y="0"/>
                    </a:moveTo>
                    <a:lnTo>
                      <a:pt x="74" y="75"/>
                    </a:lnTo>
                    <a:lnTo>
                      <a:pt x="0" y="75"/>
                    </a:lnTo>
                    <a:lnTo>
                      <a:pt x="37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Rectangle 585"/>
              <p:cNvSpPr>
                <a:spLocks noChangeArrowheads="1"/>
              </p:cNvSpPr>
              <p:nvPr/>
            </p:nvSpPr>
            <p:spPr bwMode="auto">
              <a:xfrm>
                <a:off x="1999" y="1783"/>
                <a:ext cx="10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ITER: LMI Internal Sn</a:t>
                </a:r>
                <a:endParaRPr lang="en-US" b="0"/>
              </a:p>
            </p:txBody>
          </p:sp>
          <p:sp>
            <p:nvSpPr>
              <p:cNvPr id="16970" name="Freeform 586"/>
              <p:cNvSpPr>
                <a:spLocks/>
              </p:cNvSpPr>
              <p:nvPr/>
            </p:nvSpPr>
            <p:spPr bwMode="auto">
              <a:xfrm>
                <a:off x="1632" y="1963"/>
                <a:ext cx="74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4" y="0"/>
                  </a:cxn>
                  <a:cxn ang="0">
                    <a:pos x="74" y="11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74" h="16">
                    <a:moveTo>
                      <a:pt x="0" y="6"/>
                    </a:moveTo>
                    <a:lnTo>
                      <a:pt x="74" y="0"/>
                    </a:lnTo>
                    <a:lnTo>
                      <a:pt x="74" y="11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587"/>
              <p:cNvSpPr>
                <a:spLocks/>
              </p:cNvSpPr>
              <p:nvPr/>
            </p:nvSpPr>
            <p:spPr bwMode="auto">
              <a:xfrm>
                <a:off x="1749" y="1963"/>
                <a:ext cx="74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4" y="0"/>
                  </a:cxn>
                  <a:cxn ang="0">
                    <a:pos x="74" y="11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74" h="16">
                    <a:moveTo>
                      <a:pt x="0" y="6"/>
                    </a:moveTo>
                    <a:lnTo>
                      <a:pt x="74" y="0"/>
                    </a:lnTo>
                    <a:lnTo>
                      <a:pt x="74" y="11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588"/>
              <p:cNvSpPr>
                <a:spLocks/>
              </p:cNvSpPr>
              <p:nvPr/>
            </p:nvSpPr>
            <p:spPr bwMode="auto">
              <a:xfrm>
                <a:off x="1866" y="1963"/>
                <a:ext cx="74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4" y="0"/>
                  </a:cxn>
                  <a:cxn ang="0">
                    <a:pos x="74" y="11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74" h="16">
                    <a:moveTo>
                      <a:pt x="0" y="6"/>
                    </a:moveTo>
                    <a:lnTo>
                      <a:pt x="74" y="0"/>
                    </a:lnTo>
                    <a:lnTo>
                      <a:pt x="74" y="11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Oval 589"/>
              <p:cNvSpPr>
                <a:spLocks noChangeArrowheads="1"/>
              </p:cNvSpPr>
              <p:nvPr/>
            </p:nvSpPr>
            <p:spPr bwMode="auto">
              <a:xfrm>
                <a:off x="1765" y="1937"/>
                <a:ext cx="69" cy="69"/>
              </a:xfrm>
              <a:prstGeom prst="ellipse">
                <a:avLst/>
              </a:prstGeom>
              <a:noFill/>
              <a:ln w="7938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Rectangle 590"/>
              <p:cNvSpPr>
                <a:spLocks noChangeArrowheads="1"/>
              </p:cNvSpPr>
              <p:nvPr/>
            </p:nvSpPr>
            <p:spPr bwMode="auto">
              <a:xfrm>
                <a:off x="1999" y="1910"/>
                <a:ext cx="151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FFFFFF"/>
                    </a:solidFill>
                    <a:latin typeface="Arial" charset="0"/>
                  </a:rPr>
                  <a:t>ITER: Furukawa Bronze Process</a:t>
                </a:r>
                <a:endParaRPr lang="en-US" b="0"/>
              </a:p>
            </p:txBody>
          </p:sp>
          <p:sp>
            <p:nvSpPr>
              <p:cNvPr id="16975" name="Line 591"/>
              <p:cNvSpPr>
                <a:spLocks noChangeShapeType="1"/>
              </p:cNvSpPr>
              <p:nvPr/>
            </p:nvSpPr>
            <p:spPr bwMode="auto">
              <a:xfrm>
                <a:off x="1637" y="2101"/>
                <a:ext cx="335" cy="1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Rectangle 592"/>
              <p:cNvSpPr>
                <a:spLocks noChangeArrowheads="1"/>
              </p:cNvSpPr>
              <p:nvPr/>
            </p:nvSpPr>
            <p:spPr bwMode="auto">
              <a:xfrm>
                <a:off x="1760" y="2059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Line 593"/>
              <p:cNvSpPr>
                <a:spLocks noChangeShapeType="1"/>
              </p:cNvSpPr>
              <p:nvPr/>
            </p:nvSpPr>
            <p:spPr bwMode="auto">
              <a:xfrm flipH="1" flipV="1">
                <a:off x="1765" y="2064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Line 594"/>
              <p:cNvSpPr>
                <a:spLocks noChangeShapeType="1"/>
              </p:cNvSpPr>
              <p:nvPr/>
            </p:nvSpPr>
            <p:spPr bwMode="auto">
              <a:xfrm>
                <a:off x="1802" y="2101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980" name="Line 596"/>
            <p:cNvSpPr>
              <a:spLocks noChangeShapeType="1"/>
            </p:cNvSpPr>
            <p:nvPr/>
          </p:nvSpPr>
          <p:spPr bwMode="auto">
            <a:xfrm flipH="1">
              <a:off x="1765" y="2101"/>
              <a:ext cx="37" cy="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1" name="Line 597"/>
            <p:cNvSpPr>
              <a:spLocks noChangeShapeType="1"/>
            </p:cNvSpPr>
            <p:nvPr/>
          </p:nvSpPr>
          <p:spPr bwMode="auto">
            <a:xfrm flipV="1">
              <a:off x="1802" y="2064"/>
              <a:ext cx="37" cy="3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2" name="Line 598"/>
            <p:cNvSpPr>
              <a:spLocks noChangeShapeType="1"/>
            </p:cNvSpPr>
            <p:nvPr/>
          </p:nvSpPr>
          <p:spPr bwMode="auto">
            <a:xfrm flipV="1">
              <a:off x="1802" y="2064"/>
              <a:ext cx="1" cy="3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3" name="Line 599"/>
            <p:cNvSpPr>
              <a:spLocks noChangeShapeType="1"/>
            </p:cNvSpPr>
            <p:nvPr/>
          </p:nvSpPr>
          <p:spPr bwMode="auto">
            <a:xfrm>
              <a:off x="1802" y="2101"/>
              <a:ext cx="1" cy="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4" name="Rectangle 600"/>
            <p:cNvSpPr>
              <a:spLocks noChangeArrowheads="1"/>
            </p:cNvSpPr>
            <p:nvPr/>
          </p:nvSpPr>
          <p:spPr bwMode="auto">
            <a:xfrm>
              <a:off x="1999" y="2038"/>
              <a:ext cx="16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VAC 7.5% Ta Bronze Process</a:t>
              </a:r>
              <a:endParaRPr lang="en-US" b="0"/>
            </a:p>
          </p:txBody>
        </p:sp>
      </p:grpSp>
      <p:sp>
        <p:nvSpPr>
          <p:cNvPr id="16985" name="Text Box 601"/>
          <p:cNvSpPr txBox="1">
            <a:spLocks noChangeArrowheads="1"/>
          </p:cNvSpPr>
          <p:nvPr/>
        </p:nvSpPr>
        <p:spPr bwMode="auto">
          <a:xfrm>
            <a:off x="7391400" y="1447800"/>
            <a:ext cx="1447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Non-Cu:A15 ratio from image analysis of high resolution FESEM images of 4 sub-elements</a:t>
            </a:r>
          </a:p>
        </p:txBody>
      </p:sp>
      <p:sp>
        <p:nvSpPr>
          <p:cNvPr id="16989" name="Rectangle 605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 alloy rod produces larger grains</a:t>
            </a:r>
          </a:p>
        </p:txBody>
      </p:sp>
      <p:pic>
        <p:nvPicPr>
          <p:cNvPr id="7171" name="Picture 3" descr="D:\Data\My Pictures\Photos\LEO1530\Nb3Sn\OI-ST-cdp\6445-2-rrp\fracture\2nd-row-filament\InnerLayer\33%x5k-sei12-3kV-2ndrwfil-il-90dr-01811-prodc-3dct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7338"/>
            <a:ext cx="5410200" cy="4030662"/>
          </a:xfrm>
          <a:prstGeom prst="rect">
            <a:avLst/>
          </a:prstGeom>
          <a:noFill/>
        </p:spPr>
      </p:pic>
      <p:pic>
        <p:nvPicPr>
          <p:cNvPr id="7172" name="Picture 4" descr="D:\Data\My Pictures\Photos\LEO1530\Nb3Sn\OI-ST-ORe\ORe110\Q3091799-0.7mm\Outer-c-2\33%x5k-0643-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066800"/>
            <a:ext cx="4876800" cy="284638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01000" y="4038600"/>
            <a:ext cx="990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ORe110</a:t>
            </a:r>
          </a:p>
          <a:p>
            <a:pPr>
              <a:spcBef>
                <a:spcPct val="50000"/>
              </a:spcBef>
            </a:pPr>
            <a:r>
              <a:rPr lang="en-US"/>
              <a:t>Ti alloy MJR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38800" y="5715000"/>
            <a:ext cx="990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OI-ST</a:t>
            </a:r>
          </a:p>
          <a:p>
            <a:pPr>
              <a:spcBef>
                <a:spcPct val="50000"/>
              </a:spcBef>
            </a:pPr>
            <a:r>
              <a:rPr lang="en-US"/>
              <a:t>Ta alloy RRP</a:t>
            </a:r>
          </a:p>
        </p:txBody>
      </p:sp>
      <p:pic>
        <p:nvPicPr>
          <p:cNvPr id="7177" name="Picture 9" descr="D:\Data\My Pictures\LOGOS\ASC\ASC-3d\ASC_in_3D\Brown\20%brwn-white-revglasses+print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3030538" cy="1649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High Field Superconductors</a:t>
            </a: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28713" y="1458913"/>
            <a:ext cx="3932237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128713" y="5851525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128713" y="556895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128713" y="5364163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128713" y="5203825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128713" y="5076825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128713" y="496728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128713" y="487045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128713" y="478790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128713" y="422433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128713" y="393700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128713" y="3738563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128713" y="3578225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128713" y="344963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128713" y="334168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128713" y="324485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128713" y="316230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128713" y="259873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28713" y="2309813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128713" y="2105025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128713" y="195103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128713" y="1817688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128713" y="170815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128713" y="1619250"/>
            <a:ext cx="3932237" cy="1588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128713" y="1535113"/>
            <a:ext cx="3932237" cy="158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128713" y="4718050"/>
            <a:ext cx="393223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1128713" y="3084513"/>
            <a:ext cx="393223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128713" y="1458913"/>
            <a:ext cx="393223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327150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519238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717675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916113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306638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2505075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703513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2895600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3292475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3484563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3683000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3881438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271963" y="1458913"/>
            <a:ext cx="1587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470400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4670425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4860925" y="1458913"/>
            <a:ext cx="1588" cy="4884737"/>
          </a:xfrm>
          <a:prstGeom prst="line">
            <a:avLst/>
          </a:prstGeom>
          <a:noFill/>
          <a:ln w="12700">
            <a:solidFill>
              <a:srgbClr val="99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2114550" y="1458913"/>
            <a:ext cx="1588" cy="48847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3094038" y="1458913"/>
            <a:ext cx="1587" cy="48847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4081463" y="1458913"/>
            <a:ext cx="1587" cy="48847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5060950" y="1458913"/>
            <a:ext cx="1588" cy="48847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128713" y="1458913"/>
            <a:ext cx="3932237" cy="488473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1128713" y="1458913"/>
            <a:ext cx="1587" cy="48847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1096963" y="63436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1096963" y="5851525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1096963" y="55689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1096963" y="536416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1096963" y="5203825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1096963" y="5076825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1096963" y="496728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1096963" y="48704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1096963" y="478790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1096963" y="47180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1096963" y="422433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1096963" y="393700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1096963" y="373856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>
            <a:off x="1096963" y="3578225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1096963" y="344963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096963" y="334168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1096963" y="32448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1096963" y="316230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1096963" y="308451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096963" y="259873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1096963" y="230981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1096963" y="2105025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>
            <a:off x="1096963" y="195103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1096963" y="1817688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1096963" y="17081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1096963" y="1619250"/>
            <a:ext cx="31750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1096963" y="153511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096963" y="1458913"/>
            <a:ext cx="3175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>
            <a:off x="1090613" y="6343650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>
            <a:off x="1090613" y="4718050"/>
            <a:ext cx="777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>
            <a:off x="1090613" y="3084513"/>
            <a:ext cx="7778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>
            <a:off x="1090613" y="1458913"/>
            <a:ext cx="77787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Line 90"/>
          <p:cNvSpPr>
            <a:spLocks noChangeShapeType="1"/>
          </p:cNvSpPr>
          <p:nvPr/>
        </p:nvSpPr>
        <p:spPr bwMode="auto">
          <a:xfrm>
            <a:off x="1128713" y="6343650"/>
            <a:ext cx="393223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 flipV="1">
            <a:off x="1128713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 flipV="1">
            <a:off x="132715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 flipV="1">
            <a:off x="1519238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Line 94"/>
          <p:cNvSpPr>
            <a:spLocks noChangeShapeType="1"/>
          </p:cNvSpPr>
          <p:nvPr/>
        </p:nvSpPr>
        <p:spPr bwMode="auto">
          <a:xfrm flipV="1">
            <a:off x="171767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Line 95"/>
          <p:cNvSpPr>
            <a:spLocks noChangeShapeType="1"/>
          </p:cNvSpPr>
          <p:nvPr/>
        </p:nvSpPr>
        <p:spPr bwMode="auto">
          <a:xfrm flipV="1">
            <a:off x="1916113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 flipV="1">
            <a:off x="211455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Line 97"/>
          <p:cNvSpPr>
            <a:spLocks noChangeShapeType="1"/>
          </p:cNvSpPr>
          <p:nvPr/>
        </p:nvSpPr>
        <p:spPr bwMode="auto">
          <a:xfrm flipV="1">
            <a:off x="2306638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Line 98"/>
          <p:cNvSpPr>
            <a:spLocks noChangeShapeType="1"/>
          </p:cNvSpPr>
          <p:nvPr/>
        </p:nvSpPr>
        <p:spPr bwMode="auto">
          <a:xfrm flipV="1">
            <a:off x="250507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Line 99"/>
          <p:cNvSpPr>
            <a:spLocks noChangeShapeType="1"/>
          </p:cNvSpPr>
          <p:nvPr/>
        </p:nvSpPr>
        <p:spPr bwMode="auto">
          <a:xfrm flipV="1">
            <a:off x="2703513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Line 100"/>
          <p:cNvSpPr>
            <a:spLocks noChangeShapeType="1"/>
          </p:cNvSpPr>
          <p:nvPr/>
        </p:nvSpPr>
        <p:spPr bwMode="auto">
          <a:xfrm flipV="1">
            <a:off x="289560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 flipV="1">
            <a:off x="3094038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 flipV="1">
            <a:off x="329247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Line 103"/>
          <p:cNvSpPr>
            <a:spLocks noChangeShapeType="1"/>
          </p:cNvSpPr>
          <p:nvPr/>
        </p:nvSpPr>
        <p:spPr bwMode="auto">
          <a:xfrm flipV="1">
            <a:off x="3484563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Line 104"/>
          <p:cNvSpPr>
            <a:spLocks noChangeShapeType="1"/>
          </p:cNvSpPr>
          <p:nvPr/>
        </p:nvSpPr>
        <p:spPr bwMode="auto">
          <a:xfrm flipV="1">
            <a:off x="368300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Line 105"/>
          <p:cNvSpPr>
            <a:spLocks noChangeShapeType="1"/>
          </p:cNvSpPr>
          <p:nvPr/>
        </p:nvSpPr>
        <p:spPr bwMode="auto">
          <a:xfrm flipV="1">
            <a:off x="3881438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 flipV="1">
            <a:off x="407352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Line 107"/>
          <p:cNvSpPr>
            <a:spLocks noChangeShapeType="1"/>
          </p:cNvSpPr>
          <p:nvPr/>
        </p:nvSpPr>
        <p:spPr bwMode="auto">
          <a:xfrm flipV="1">
            <a:off x="4271963" y="6343650"/>
            <a:ext cx="1587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 flipV="1">
            <a:off x="447040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Line 109"/>
          <p:cNvSpPr>
            <a:spLocks noChangeShapeType="1"/>
          </p:cNvSpPr>
          <p:nvPr/>
        </p:nvSpPr>
        <p:spPr bwMode="auto">
          <a:xfrm flipV="1">
            <a:off x="467042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Line 110"/>
          <p:cNvSpPr>
            <a:spLocks noChangeShapeType="1"/>
          </p:cNvSpPr>
          <p:nvPr/>
        </p:nvSpPr>
        <p:spPr bwMode="auto">
          <a:xfrm flipV="1">
            <a:off x="4860925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Line 111"/>
          <p:cNvSpPr>
            <a:spLocks noChangeShapeType="1"/>
          </p:cNvSpPr>
          <p:nvPr/>
        </p:nvSpPr>
        <p:spPr bwMode="auto">
          <a:xfrm flipV="1">
            <a:off x="5060950" y="6343650"/>
            <a:ext cx="1588" cy="317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Line 112"/>
          <p:cNvSpPr>
            <a:spLocks noChangeShapeType="1"/>
          </p:cNvSpPr>
          <p:nvPr/>
        </p:nvSpPr>
        <p:spPr bwMode="auto">
          <a:xfrm flipV="1">
            <a:off x="1128713" y="6305550"/>
            <a:ext cx="1587" cy="762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Line 113"/>
          <p:cNvSpPr>
            <a:spLocks noChangeShapeType="1"/>
          </p:cNvSpPr>
          <p:nvPr/>
        </p:nvSpPr>
        <p:spPr bwMode="auto">
          <a:xfrm flipV="1">
            <a:off x="2114550" y="6305550"/>
            <a:ext cx="1588" cy="762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Line 114"/>
          <p:cNvSpPr>
            <a:spLocks noChangeShapeType="1"/>
          </p:cNvSpPr>
          <p:nvPr/>
        </p:nvSpPr>
        <p:spPr bwMode="auto">
          <a:xfrm flipV="1">
            <a:off x="3094038" y="6305550"/>
            <a:ext cx="1587" cy="762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Line 115"/>
          <p:cNvSpPr>
            <a:spLocks noChangeShapeType="1"/>
          </p:cNvSpPr>
          <p:nvPr/>
        </p:nvSpPr>
        <p:spPr bwMode="auto">
          <a:xfrm flipV="1">
            <a:off x="4081463" y="6305550"/>
            <a:ext cx="1587" cy="762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Line 116"/>
          <p:cNvSpPr>
            <a:spLocks noChangeShapeType="1"/>
          </p:cNvSpPr>
          <p:nvPr/>
        </p:nvSpPr>
        <p:spPr bwMode="auto">
          <a:xfrm flipV="1">
            <a:off x="5060950" y="6305550"/>
            <a:ext cx="1588" cy="762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" name="Line 117"/>
          <p:cNvSpPr>
            <a:spLocks noChangeShapeType="1"/>
          </p:cNvSpPr>
          <p:nvPr/>
        </p:nvSpPr>
        <p:spPr bwMode="auto">
          <a:xfrm>
            <a:off x="1128713" y="2649538"/>
            <a:ext cx="96837" cy="147637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Line 118"/>
          <p:cNvSpPr>
            <a:spLocks noChangeShapeType="1"/>
          </p:cNvSpPr>
          <p:nvPr/>
        </p:nvSpPr>
        <p:spPr bwMode="auto">
          <a:xfrm>
            <a:off x="1225550" y="2797175"/>
            <a:ext cx="101600" cy="185738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1327150" y="2982913"/>
            <a:ext cx="96838" cy="242887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Line 120"/>
          <p:cNvSpPr>
            <a:spLocks noChangeShapeType="1"/>
          </p:cNvSpPr>
          <p:nvPr/>
        </p:nvSpPr>
        <p:spPr bwMode="auto">
          <a:xfrm>
            <a:off x="1423988" y="3225800"/>
            <a:ext cx="95250" cy="333375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>
            <a:off x="1519238" y="3559175"/>
            <a:ext cx="103187" cy="504825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>
            <a:off x="1622425" y="4064000"/>
            <a:ext cx="95250" cy="909638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" name="Freeform 123"/>
          <p:cNvSpPr>
            <a:spLocks/>
          </p:cNvSpPr>
          <p:nvPr/>
        </p:nvSpPr>
        <p:spPr bwMode="auto">
          <a:xfrm>
            <a:off x="1519238" y="3341688"/>
            <a:ext cx="103187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28"/>
              </a:cxn>
              <a:cxn ang="0">
                <a:pos x="33" y="56"/>
              </a:cxn>
              <a:cxn ang="0">
                <a:pos x="49" y="88"/>
              </a:cxn>
              <a:cxn ang="0">
                <a:pos x="65" y="121"/>
              </a:cxn>
            </a:cxnLst>
            <a:rect l="0" t="0" r="r" b="b"/>
            <a:pathLst>
              <a:path w="65" h="121">
                <a:moveTo>
                  <a:pt x="0" y="0"/>
                </a:moveTo>
                <a:lnTo>
                  <a:pt x="17" y="28"/>
                </a:lnTo>
                <a:lnTo>
                  <a:pt x="33" y="56"/>
                </a:lnTo>
                <a:lnTo>
                  <a:pt x="49" y="88"/>
                </a:lnTo>
                <a:lnTo>
                  <a:pt x="65" y="121"/>
                </a:lnTo>
              </a:path>
            </a:pathLst>
          </a:custGeom>
          <a:noFill/>
          <a:ln w="1270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" name="Freeform 124"/>
          <p:cNvSpPr>
            <a:spLocks/>
          </p:cNvSpPr>
          <p:nvPr/>
        </p:nvSpPr>
        <p:spPr bwMode="auto">
          <a:xfrm>
            <a:off x="1622425" y="3533775"/>
            <a:ext cx="95250" cy="274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36"/>
              </a:cxn>
              <a:cxn ang="0">
                <a:pos x="32" y="80"/>
              </a:cxn>
              <a:cxn ang="0">
                <a:pos x="44" y="125"/>
              </a:cxn>
              <a:cxn ang="0">
                <a:pos x="60" y="173"/>
              </a:cxn>
            </a:cxnLst>
            <a:rect l="0" t="0" r="r" b="b"/>
            <a:pathLst>
              <a:path w="60" h="173">
                <a:moveTo>
                  <a:pt x="0" y="0"/>
                </a:moveTo>
                <a:lnTo>
                  <a:pt x="16" y="36"/>
                </a:lnTo>
                <a:lnTo>
                  <a:pt x="32" y="80"/>
                </a:lnTo>
                <a:lnTo>
                  <a:pt x="44" y="125"/>
                </a:lnTo>
                <a:lnTo>
                  <a:pt x="60" y="173"/>
                </a:lnTo>
              </a:path>
            </a:pathLst>
          </a:custGeom>
          <a:noFill/>
          <a:ln w="1270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" name="Freeform 125"/>
          <p:cNvSpPr>
            <a:spLocks/>
          </p:cNvSpPr>
          <p:nvPr/>
        </p:nvSpPr>
        <p:spPr bwMode="auto">
          <a:xfrm>
            <a:off x="1717675" y="3808413"/>
            <a:ext cx="96838" cy="384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56"/>
              </a:cxn>
              <a:cxn ang="0">
                <a:pos x="29" y="117"/>
              </a:cxn>
              <a:cxn ang="0">
                <a:pos x="45" y="181"/>
              </a:cxn>
              <a:cxn ang="0">
                <a:pos x="61" y="242"/>
              </a:cxn>
            </a:cxnLst>
            <a:rect l="0" t="0" r="r" b="b"/>
            <a:pathLst>
              <a:path w="61" h="242">
                <a:moveTo>
                  <a:pt x="0" y="0"/>
                </a:moveTo>
                <a:lnTo>
                  <a:pt x="17" y="56"/>
                </a:lnTo>
                <a:lnTo>
                  <a:pt x="29" y="117"/>
                </a:lnTo>
                <a:lnTo>
                  <a:pt x="45" y="181"/>
                </a:lnTo>
                <a:lnTo>
                  <a:pt x="61" y="242"/>
                </a:lnTo>
              </a:path>
            </a:pathLst>
          </a:custGeom>
          <a:noFill/>
          <a:ln w="1270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Freeform 126"/>
          <p:cNvSpPr>
            <a:spLocks/>
          </p:cNvSpPr>
          <p:nvPr/>
        </p:nvSpPr>
        <p:spPr bwMode="auto">
          <a:xfrm>
            <a:off x="1704975" y="2463800"/>
            <a:ext cx="26988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20"/>
              </a:cxn>
              <a:cxn ang="0">
                <a:pos x="17" y="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17" h="20">
                <a:moveTo>
                  <a:pt x="0" y="12"/>
                </a:moveTo>
                <a:lnTo>
                  <a:pt x="12" y="20"/>
                </a:lnTo>
                <a:lnTo>
                  <a:pt x="17" y="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7" name="Freeform 127"/>
          <p:cNvSpPr>
            <a:spLocks/>
          </p:cNvSpPr>
          <p:nvPr/>
        </p:nvSpPr>
        <p:spPr bwMode="auto">
          <a:xfrm>
            <a:off x="1770063" y="2501900"/>
            <a:ext cx="31750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16"/>
              </a:cxn>
              <a:cxn ang="0">
                <a:pos x="20" y="8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20" h="16">
                <a:moveTo>
                  <a:pt x="0" y="8"/>
                </a:moveTo>
                <a:lnTo>
                  <a:pt x="16" y="16"/>
                </a:lnTo>
                <a:lnTo>
                  <a:pt x="20" y="8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Freeform 128"/>
          <p:cNvSpPr>
            <a:spLocks/>
          </p:cNvSpPr>
          <p:nvPr/>
        </p:nvSpPr>
        <p:spPr bwMode="auto">
          <a:xfrm>
            <a:off x="1839913" y="2546350"/>
            <a:ext cx="25400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21"/>
              </a:cxn>
              <a:cxn ang="0">
                <a:pos x="16" y="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6" h="21">
                <a:moveTo>
                  <a:pt x="0" y="13"/>
                </a:moveTo>
                <a:lnTo>
                  <a:pt x="12" y="21"/>
                </a:lnTo>
                <a:lnTo>
                  <a:pt x="16" y="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1903413" y="2586038"/>
            <a:ext cx="19050" cy="190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12"/>
              </a:cxn>
              <a:cxn ang="0">
                <a:pos x="12" y="4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12" h="12">
                <a:moveTo>
                  <a:pt x="0" y="8"/>
                </a:moveTo>
                <a:lnTo>
                  <a:pt x="8" y="12"/>
                </a:lnTo>
                <a:lnTo>
                  <a:pt x="12" y="4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Freeform 130"/>
          <p:cNvSpPr>
            <a:spLocks/>
          </p:cNvSpPr>
          <p:nvPr/>
        </p:nvSpPr>
        <p:spPr bwMode="auto">
          <a:xfrm>
            <a:off x="1903413" y="2592388"/>
            <a:ext cx="26987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20"/>
              </a:cxn>
              <a:cxn ang="0">
                <a:pos x="17" y="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17" h="20">
                <a:moveTo>
                  <a:pt x="0" y="12"/>
                </a:moveTo>
                <a:lnTo>
                  <a:pt x="12" y="20"/>
                </a:lnTo>
                <a:lnTo>
                  <a:pt x="17" y="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Freeform 131"/>
          <p:cNvSpPr>
            <a:spLocks/>
          </p:cNvSpPr>
          <p:nvPr/>
        </p:nvSpPr>
        <p:spPr bwMode="auto">
          <a:xfrm>
            <a:off x="1968500" y="2636838"/>
            <a:ext cx="31750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16"/>
              </a:cxn>
              <a:cxn ang="0">
                <a:pos x="20" y="8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20" h="16">
                <a:moveTo>
                  <a:pt x="0" y="8"/>
                </a:moveTo>
                <a:lnTo>
                  <a:pt x="16" y="16"/>
                </a:lnTo>
                <a:lnTo>
                  <a:pt x="20" y="8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Freeform 132"/>
          <p:cNvSpPr>
            <a:spLocks/>
          </p:cNvSpPr>
          <p:nvPr/>
        </p:nvSpPr>
        <p:spPr bwMode="auto">
          <a:xfrm>
            <a:off x="2000250" y="2662238"/>
            <a:ext cx="254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20"/>
              </a:cxn>
              <a:cxn ang="0">
                <a:pos x="16" y="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16" h="20">
                <a:moveTo>
                  <a:pt x="0" y="12"/>
                </a:moveTo>
                <a:lnTo>
                  <a:pt x="12" y="20"/>
                </a:lnTo>
                <a:lnTo>
                  <a:pt x="16" y="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Freeform 133"/>
          <p:cNvSpPr>
            <a:spLocks/>
          </p:cNvSpPr>
          <p:nvPr/>
        </p:nvSpPr>
        <p:spPr bwMode="auto">
          <a:xfrm>
            <a:off x="2063750" y="2700338"/>
            <a:ext cx="31750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16"/>
              </a:cxn>
              <a:cxn ang="0">
                <a:pos x="20" y="8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20" h="16">
                <a:moveTo>
                  <a:pt x="0" y="8"/>
                </a:moveTo>
                <a:lnTo>
                  <a:pt x="16" y="16"/>
                </a:lnTo>
                <a:lnTo>
                  <a:pt x="20" y="8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Freeform 134"/>
          <p:cNvSpPr>
            <a:spLocks/>
          </p:cNvSpPr>
          <p:nvPr/>
        </p:nvSpPr>
        <p:spPr bwMode="auto">
          <a:xfrm>
            <a:off x="2101850" y="2732088"/>
            <a:ext cx="26988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21"/>
              </a:cxn>
              <a:cxn ang="0">
                <a:pos x="17" y="8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1">
                <a:moveTo>
                  <a:pt x="0" y="13"/>
                </a:moveTo>
                <a:lnTo>
                  <a:pt x="12" y="21"/>
                </a:lnTo>
                <a:lnTo>
                  <a:pt x="17" y="8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Freeform 135"/>
          <p:cNvSpPr>
            <a:spLocks/>
          </p:cNvSpPr>
          <p:nvPr/>
        </p:nvSpPr>
        <p:spPr bwMode="auto">
          <a:xfrm>
            <a:off x="2166938" y="2778125"/>
            <a:ext cx="31750" cy="381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24"/>
              </a:cxn>
              <a:cxn ang="0">
                <a:pos x="20" y="12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20" h="24">
                <a:moveTo>
                  <a:pt x="0" y="12"/>
                </a:moveTo>
                <a:lnTo>
                  <a:pt x="16" y="24"/>
                </a:lnTo>
                <a:lnTo>
                  <a:pt x="20" y="12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Freeform 136"/>
          <p:cNvSpPr>
            <a:spLocks/>
          </p:cNvSpPr>
          <p:nvPr/>
        </p:nvSpPr>
        <p:spPr bwMode="auto">
          <a:xfrm>
            <a:off x="2198688" y="2809875"/>
            <a:ext cx="254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" y="20"/>
              </a:cxn>
              <a:cxn ang="0">
                <a:pos x="16" y="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16" h="20">
                <a:moveTo>
                  <a:pt x="0" y="12"/>
                </a:moveTo>
                <a:lnTo>
                  <a:pt x="12" y="20"/>
                </a:lnTo>
                <a:lnTo>
                  <a:pt x="16" y="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Freeform 137"/>
          <p:cNvSpPr>
            <a:spLocks/>
          </p:cNvSpPr>
          <p:nvPr/>
        </p:nvSpPr>
        <p:spPr bwMode="auto">
          <a:xfrm>
            <a:off x="2262188" y="2854325"/>
            <a:ext cx="31750" cy="381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24"/>
              </a:cxn>
              <a:cxn ang="0">
                <a:pos x="20" y="12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20" h="24">
                <a:moveTo>
                  <a:pt x="0" y="12"/>
                </a:moveTo>
                <a:lnTo>
                  <a:pt x="16" y="24"/>
                </a:lnTo>
                <a:lnTo>
                  <a:pt x="20" y="12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Freeform 138"/>
          <p:cNvSpPr>
            <a:spLocks/>
          </p:cNvSpPr>
          <p:nvPr/>
        </p:nvSpPr>
        <p:spPr bwMode="auto">
          <a:xfrm>
            <a:off x="1116013" y="3033713"/>
            <a:ext cx="8413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9" y="40"/>
              </a:cxn>
              <a:cxn ang="0">
                <a:pos x="53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3" h="40">
                <a:moveTo>
                  <a:pt x="0" y="12"/>
                </a:moveTo>
                <a:lnTo>
                  <a:pt x="49" y="40"/>
                </a:lnTo>
                <a:lnTo>
                  <a:pt x="53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Freeform 139"/>
          <p:cNvSpPr>
            <a:spLocks/>
          </p:cNvSpPr>
          <p:nvPr/>
        </p:nvSpPr>
        <p:spPr bwMode="auto">
          <a:xfrm>
            <a:off x="1244600" y="3103563"/>
            <a:ext cx="82550" cy="6508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8" y="41"/>
              </a:cxn>
              <a:cxn ang="0">
                <a:pos x="52" y="29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2" h="41">
                <a:moveTo>
                  <a:pt x="0" y="12"/>
                </a:moveTo>
                <a:lnTo>
                  <a:pt x="48" y="41"/>
                </a:lnTo>
                <a:lnTo>
                  <a:pt x="52" y="29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Freeform 140"/>
          <p:cNvSpPr>
            <a:spLocks/>
          </p:cNvSpPr>
          <p:nvPr/>
        </p:nvSpPr>
        <p:spPr bwMode="auto">
          <a:xfrm>
            <a:off x="1314450" y="3149600"/>
            <a:ext cx="84138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9" y="40"/>
              </a:cxn>
              <a:cxn ang="0">
                <a:pos x="53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3" h="40">
                <a:moveTo>
                  <a:pt x="0" y="12"/>
                </a:moveTo>
                <a:lnTo>
                  <a:pt x="49" y="40"/>
                </a:lnTo>
                <a:lnTo>
                  <a:pt x="53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Freeform 141"/>
          <p:cNvSpPr>
            <a:spLocks/>
          </p:cNvSpPr>
          <p:nvPr/>
        </p:nvSpPr>
        <p:spPr bwMode="auto">
          <a:xfrm>
            <a:off x="1443038" y="3219450"/>
            <a:ext cx="82550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8" y="40"/>
              </a:cxn>
              <a:cxn ang="0">
                <a:pos x="52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2" h="40">
                <a:moveTo>
                  <a:pt x="0" y="12"/>
                </a:moveTo>
                <a:lnTo>
                  <a:pt x="48" y="40"/>
                </a:lnTo>
                <a:lnTo>
                  <a:pt x="52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Freeform 142"/>
          <p:cNvSpPr>
            <a:spLocks/>
          </p:cNvSpPr>
          <p:nvPr/>
        </p:nvSpPr>
        <p:spPr bwMode="auto">
          <a:xfrm>
            <a:off x="1506538" y="3263900"/>
            <a:ext cx="84137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9" y="40"/>
              </a:cxn>
              <a:cxn ang="0">
                <a:pos x="53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3" h="40">
                <a:moveTo>
                  <a:pt x="0" y="12"/>
                </a:moveTo>
                <a:lnTo>
                  <a:pt x="49" y="40"/>
                </a:lnTo>
                <a:lnTo>
                  <a:pt x="53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Freeform 143"/>
          <p:cNvSpPr>
            <a:spLocks/>
          </p:cNvSpPr>
          <p:nvPr/>
        </p:nvSpPr>
        <p:spPr bwMode="auto">
          <a:xfrm>
            <a:off x="1628775" y="3335338"/>
            <a:ext cx="82550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8" y="40"/>
              </a:cxn>
              <a:cxn ang="0">
                <a:pos x="52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2" h="40">
                <a:moveTo>
                  <a:pt x="0" y="12"/>
                </a:moveTo>
                <a:lnTo>
                  <a:pt x="48" y="40"/>
                </a:lnTo>
                <a:lnTo>
                  <a:pt x="52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Freeform 144"/>
          <p:cNvSpPr>
            <a:spLocks/>
          </p:cNvSpPr>
          <p:nvPr/>
        </p:nvSpPr>
        <p:spPr bwMode="auto">
          <a:xfrm>
            <a:off x="1704975" y="3386138"/>
            <a:ext cx="84138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9" y="40"/>
              </a:cxn>
              <a:cxn ang="0">
                <a:pos x="53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3" h="40">
                <a:moveTo>
                  <a:pt x="0" y="12"/>
                </a:moveTo>
                <a:lnTo>
                  <a:pt x="49" y="40"/>
                </a:lnTo>
                <a:lnTo>
                  <a:pt x="53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Freeform 145"/>
          <p:cNvSpPr>
            <a:spLocks/>
          </p:cNvSpPr>
          <p:nvPr/>
        </p:nvSpPr>
        <p:spPr bwMode="auto">
          <a:xfrm>
            <a:off x="1827213" y="3455988"/>
            <a:ext cx="82550" cy="635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8" y="40"/>
              </a:cxn>
              <a:cxn ang="0">
                <a:pos x="52" y="28"/>
              </a:cxn>
              <a:cxn ang="0">
                <a:pos x="4" y="0"/>
              </a:cxn>
              <a:cxn ang="0">
                <a:pos x="0" y="12"/>
              </a:cxn>
            </a:cxnLst>
            <a:rect l="0" t="0" r="r" b="b"/>
            <a:pathLst>
              <a:path w="52" h="40">
                <a:moveTo>
                  <a:pt x="0" y="12"/>
                </a:moveTo>
                <a:lnTo>
                  <a:pt x="48" y="40"/>
                </a:lnTo>
                <a:lnTo>
                  <a:pt x="52" y="28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Line 146"/>
          <p:cNvSpPr>
            <a:spLocks noChangeShapeType="1"/>
          </p:cNvSpPr>
          <p:nvPr/>
        </p:nvSpPr>
        <p:spPr bwMode="auto">
          <a:xfrm>
            <a:off x="1128713" y="2957513"/>
            <a:ext cx="198437" cy="1143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Line 147"/>
          <p:cNvSpPr>
            <a:spLocks noChangeShapeType="1"/>
          </p:cNvSpPr>
          <p:nvPr/>
        </p:nvSpPr>
        <p:spPr bwMode="auto">
          <a:xfrm>
            <a:off x="1327150" y="3071813"/>
            <a:ext cx="192088" cy="1222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Freeform 148"/>
          <p:cNvSpPr>
            <a:spLocks/>
          </p:cNvSpPr>
          <p:nvPr/>
        </p:nvSpPr>
        <p:spPr bwMode="auto">
          <a:xfrm>
            <a:off x="1519238" y="3194050"/>
            <a:ext cx="198437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36"/>
              </a:cxn>
              <a:cxn ang="0">
                <a:pos x="125" y="76"/>
              </a:cxn>
            </a:cxnLst>
            <a:rect l="0" t="0" r="r" b="b"/>
            <a:pathLst>
              <a:path w="125" h="76">
                <a:moveTo>
                  <a:pt x="0" y="0"/>
                </a:moveTo>
                <a:lnTo>
                  <a:pt x="61" y="36"/>
                </a:lnTo>
                <a:lnTo>
                  <a:pt x="125" y="76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Freeform 149"/>
          <p:cNvSpPr>
            <a:spLocks/>
          </p:cNvSpPr>
          <p:nvPr/>
        </p:nvSpPr>
        <p:spPr bwMode="auto">
          <a:xfrm>
            <a:off x="1717675" y="3314700"/>
            <a:ext cx="198438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45"/>
              </a:cxn>
              <a:cxn ang="0">
                <a:pos x="125" y="89"/>
              </a:cxn>
            </a:cxnLst>
            <a:rect l="0" t="0" r="r" b="b"/>
            <a:pathLst>
              <a:path w="125" h="89">
                <a:moveTo>
                  <a:pt x="0" y="0"/>
                </a:moveTo>
                <a:lnTo>
                  <a:pt x="61" y="45"/>
                </a:lnTo>
                <a:lnTo>
                  <a:pt x="125" y="89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Line 150"/>
          <p:cNvSpPr>
            <a:spLocks noChangeShapeType="1"/>
          </p:cNvSpPr>
          <p:nvPr/>
        </p:nvSpPr>
        <p:spPr bwMode="auto">
          <a:xfrm>
            <a:off x="1916113" y="3455988"/>
            <a:ext cx="198437" cy="1412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Line 151"/>
          <p:cNvSpPr>
            <a:spLocks noChangeShapeType="1"/>
          </p:cNvSpPr>
          <p:nvPr/>
        </p:nvSpPr>
        <p:spPr bwMode="auto">
          <a:xfrm>
            <a:off x="2114550" y="3597275"/>
            <a:ext cx="192088" cy="1476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>
            <a:off x="2306638" y="3744913"/>
            <a:ext cx="198437" cy="15875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Freeform 153"/>
          <p:cNvSpPr>
            <a:spLocks/>
          </p:cNvSpPr>
          <p:nvPr/>
        </p:nvSpPr>
        <p:spPr bwMode="auto">
          <a:xfrm>
            <a:off x="2505075" y="3903663"/>
            <a:ext cx="198438" cy="17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53"/>
              </a:cxn>
              <a:cxn ang="0">
                <a:pos x="125" y="109"/>
              </a:cxn>
            </a:cxnLst>
            <a:rect l="0" t="0" r="r" b="b"/>
            <a:pathLst>
              <a:path w="125" h="109">
                <a:moveTo>
                  <a:pt x="0" y="0"/>
                </a:moveTo>
                <a:lnTo>
                  <a:pt x="65" y="53"/>
                </a:lnTo>
                <a:lnTo>
                  <a:pt x="125" y="109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Freeform 154"/>
          <p:cNvSpPr>
            <a:spLocks/>
          </p:cNvSpPr>
          <p:nvPr/>
        </p:nvSpPr>
        <p:spPr bwMode="auto">
          <a:xfrm>
            <a:off x="2703513" y="4076700"/>
            <a:ext cx="192087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65"/>
              </a:cxn>
              <a:cxn ang="0">
                <a:pos x="121" y="137"/>
              </a:cxn>
            </a:cxnLst>
            <a:rect l="0" t="0" r="r" b="b"/>
            <a:pathLst>
              <a:path w="121" h="137">
                <a:moveTo>
                  <a:pt x="0" y="0"/>
                </a:moveTo>
                <a:lnTo>
                  <a:pt x="61" y="65"/>
                </a:lnTo>
                <a:lnTo>
                  <a:pt x="121" y="137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Freeform 155"/>
          <p:cNvSpPr>
            <a:spLocks/>
          </p:cNvSpPr>
          <p:nvPr/>
        </p:nvSpPr>
        <p:spPr bwMode="auto">
          <a:xfrm>
            <a:off x="2895600" y="4294188"/>
            <a:ext cx="198438" cy="250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77"/>
              </a:cxn>
              <a:cxn ang="0">
                <a:pos x="125" y="158"/>
              </a:cxn>
            </a:cxnLst>
            <a:rect l="0" t="0" r="r" b="b"/>
            <a:pathLst>
              <a:path w="125" h="158">
                <a:moveTo>
                  <a:pt x="0" y="0"/>
                </a:moveTo>
                <a:lnTo>
                  <a:pt x="61" y="77"/>
                </a:lnTo>
                <a:lnTo>
                  <a:pt x="125" y="158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Freeform 156"/>
          <p:cNvSpPr>
            <a:spLocks/>
          </p:cNvSpPr>
          <p:nvPr/>
        </p:nvSpPr>
        <p:spPr bwMode="auto">
          <a:xfrm>
            <a:off x="3094038" y="4545013"/>
            <a:ext cx="198437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44"/>
              </a:cxn>
              <a:cxn ang="0">
                <a:pos x="61" y="93"/>
              </a:cxn>
              <a:cxn ang="0">
                <a:pos x="125" y="185"/>
              </a:cxn>
            </a:cxnLst>
            <a:rect l="0" t="0" r="r" b="b"/>
            <a:pathLst>
              <a:path w="125" h="185">
                <a:moveTo>
                  <a:pt x="0" y="0"/>
                </a:moveTo>
                <a:lnTo>
                  <a:pt x="33" y="44"/>
                </a:lnTo>
                <a:lnTo>
                  <a:pt x="61" y="93"/>
                </a:lnTo>
                <a:lnTo>
                  <a:pt x="125" y="185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Line 157"/>
          <p:cNvSpPr>
            <a:spLocks noChangeShapeType="1"/>
          </p:cNvSpPr>
          <p:nvPr/>
        </p:nvSpPr>
        <p:spPr bwMode="auto">
          <a:xfrm>
            <a:off x="3587750" y="4494213"/>
            <a:ext cx="95250" cy="1397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Line 158"/>
          <p:cNvSpPr>
            <a:spLocks noChangeShapeType="1"/>
          </p:cNvSpPr>
          <p:nvPr/>
        </p:nvSpPr>
        <p:spPr bwMode="auto">
          <a:xfrm>
            <a:off x="3683000" y="4633913"/>
            <a:ext cx="96838" cy="166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Line 159"/>
          <p:cNvSpPr>
            <a:spLocks noChangeShapeType="1"/>
          </p:cNvSpPr>
          <p:nvPr/>
        </p:nvSpPr>
        <p:spPr bwMode="auto">
          <a:xfrm>
            <a:off x="3779838" y="4800600"/>
            <a:ext cx="101600" cy="1539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Line 160"/>
          <p:cNvSpPr>
            <a:spLocks noChangeShapeType="1"/>
          </p:cNvSpPr>
          <p:nvPr/>
        </p:nvSpPr>
        <p:spPr bwMode="auto">
          <a:xfrm>
            <a:off x="3881438" y="4954588"/>
            <a:ext cx="96837" cy="1984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Freeform 161"/>
          <p:cNvSpPr>
            <a:spLocks/>
          </p:cNvSpPr>
          <p:nvPr/>
        </p:nvSpPr>
        <p:spPr bwMode="auto">
          <a:xfrm>
            <a:off x="1212850" y="2259013"/>
            <a:ext cx="185738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36"/>
              </a:cxn>
              <a:cxn ang="0">
                <a:pos x="117" y="73"/>
              </a:cxn>
            </a:cxnLst>
            <a:rect l="0" t="0" r="r" b="b"/>
            <a:pathLst>
              <a:path w="117" h="73">
                <a:moveTo>
                  <a:pt x="0" y="0"/>
                </a:moveTo>
                <a:lnTo>
                  <a:pt x="56" y="36"/>
                </a:lnTo>
                <a:lnTo>
                  <a:pt x="117" y="73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Freeform 162"/>
          <p:cNvSpPr>
            <a:spLocks/>
          </p:cNvSpPr>
          <p:nvPr/>
        </p:nvSpPr>
        <p:spPr bwMode="auto">
          <a:xfrm>
            <a:off x="1398588" y="2374900"/>
            <a:ext cx="185737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40"/>
              </a:cxn>
              <a:cxn ang="0">
                <a:pos x="117" y="80"/>
              </a:cxn>
            </a:cxnLst>
            <a:rect l="0" t="0" r="r" b="b"/>
            <a:pathLst>
              <a:path w="117" h="80">
                <a:moveTo>
                  <a:pt x="0" y="0"/>
                </a:moveTo>
                <a:lnTo>
                  <a:pt x="56" y="40"/>
                </a:lnTo>
                <a:lnTo>
                  <a:pt x="117" y="8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Line 163"/>
          <p:cNvSpPr>
            <a:spLocks noChangeShapeType="1"/>
          </p:cNvSpPr>
          <p:nvPr/>
        </p:nvSpPr>
        <p:spPr bwMode="auto">
          <a:xfrm>
            <a:off x="1584325" y="2501900"/>
            <a:ext cx="185738" cy="1349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Line 164"/>
          <p:cNvSpPr>
            <a:spLocks noChangeShapeType="1"/>
          </p:cNvSpPr>
          <p:nvPr/>
        </p:nvSpPr>
        <p:spPr bwMode="auto">
          <a:xfrm>
            <a:off x="1770063" y="2636838"/>
            <a:ext cx="185737" cy="1349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Freeform 165"/>
          <p:cNvSpPr>
            <a:spLocks/>
          </p:cNvSpPr>
          <p:nvPr/>
        </p:nvSpPr>
        <p:spPr bwMode="auto">
          <a:xfrm>
            <a:off x="3484563" y="3578225"/>
            <a:ext cx="198437" cy="147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2"/>
              </a:cxn>
              <a:cxn ang="0">
                <a:pos x="33" y="20"/>
              </a:cxn>
              <a:cxn ang="0">
                <a:pos x="61" y="32"/>
              </a:cxn>
              <a:cxn ang="0">
                <a:pos x="77" y="44"/>
              </a:cxn>
              <a:cxn ang="0">
                <a:pos x="93" y="56"/>
              </a:cxn>
              <a:cxn ang="0">
                <a:pos x="109" y="72"/>
              </a:cxn>
              <a:cxn ang="0">
                <a:pos x="125" y="93"/>
              </a:cxn>
            </a:cxnLst>
            <a:rect l="0" t="0" r="r" b="b"/>
            <a:pathLst>
              <a:path w="125" h="93">
                <a:moveTo>
                  <a:pt x="0" y="0"/>
                </a:moveTo>
                <a:lnTo>
                  <a:pt x="17" y="12"/>
                </a:lnTo>
                <a:lnTo>
                  <a:pt x="33" y="20"/>
                </a:lnTo>
                <a:lnTo>
                  <a:pt x="61" y="32"/>
                </a:lnTo>
                <a:lnTo>
                  <a:pt x="77" y="44"/>
                </a:lnTo>
                <a:lnTo>
                  <a:pt x="93" y="56"/>
                </a:lnTo>
                <a:lnTo>
                  <a:pt x="109" y="72"/>
                </a:lnTo>
                <a:lnTo>
                  <a:pt x="125" y="93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Freeform 166"/>
          <p:cNvSpPr>
            <a:spLocks/>
          </p:cNvSpPr>
          <p:nvPr/>
        </p:nvSpPr>
        <p:spPr bwMode="auto">
          <a:xfrm>
            <a:off x="3683000" y="3725863"/>
            <a:ext cx="198438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28"/>
              </a:cxn>
              <a:cxn ang="0">
                <a:pos x="33" y="60"/>
              </a:cxn>
              <a:cxn ang="0">
                <a:pos x="49" y="100"/>
              </a:cxn>
              <a:cxn ang="0">
                <a:pos x="69" y="141"/>
              </a:cxn>
              <a:cxn ang="0">
                <a:pos x="97" y="225"/>
              </a:cxn>
              <a:cxn ang="0">
                <a:pos x="113" y="266"/>
              </a:cxn>
              <a:cxn ang="0">
                <a:pos x="125" y="298"/>
              </a:cxn>
            </a:cxnLst>
            <a:rect l="0" t="0" r="r" b="b"/>
            <a:pathLst>
              <a:path w="125" h="298">
                <a:moveTo>
                  <a:pt x="0" y="0"/>
                </a:moveTo>
                <a:lnTo>
                  <a:pt x="17" y="28"/>
                </a:lnTo>
                <a:lnTo>
                  <a:pt x="33" y="60"/>
                </a:lnTo>
                <a:lnTo>
                  <a:pt x="49" y="100"/>
                </a:lnTo>
                <a:lnTo>
                  <a:pt x="69" y="141"/>
                </a:lnTo>
                <a:lnTo>
                  <a:pt x="97" y="225"/>
                </a:lnTo>
                <a:lnTo>
                  <a:pt x="113" y="266"/>
                </a:lnTo>
                <a:lnTo>
                  <a:pt x="125" y="298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Freeform 167"/>
          <p:cNvSpPr>
            <a:spLocks/>
          </p:cNvSpPr>
          <p:nvPr/>
        </p:nvSpPr>
        <p:spPr bwMode="auto">
          <a:xfrm>
            <a:off x="3881438" y="4198938"/>
            <a:ext cx="96837" cy="320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8"/>
              </a:cxn>
              <a:cxn ang="0">
                <a:pos x="21" y="52"/>
              </a:cxn>
              <a:cxn ang="0">
                <a:pos x="33" y="93"/>
              </a:cxn>
              <a:cxn ang="0">
                <a:pos x="41" y="113"/>
              </a:cxn>
              <a:cxn ang="0">
                <a:pos x="49" y="137"/>
              </a:cxn>
              <a:cxn ang="0">
                <a:pos x="53" y="165"/>
              </a:cxn>
              <a:cxn ang="0">
                <a:pos x="61" y="202"/>
              </a:cxn>
            </a:cxnLst>
            <a:rect l="0" t="0" r="r" b="b"/>
            <a:pathLst>
              <a:path w="61" h="202">
                <a:moveTo>
                  <a:pt x="0" y="0"/>
                </a:moveTo>
                <a:lnTo>
                  <a:pt x="13" y="28"/>
                </a:lnTo>
                <a:lnTo>
                  <a:pt x="21" y="52"/>
                </a:lnTo>
                <a:lnTo>
                  <a:pt x="33" y="93"/>
                </a:lnTo>
                <a:lnTo>
                  <a:pt x="41" y="113"/>
                </a:lnTo>
                <a:lnTo>
                  <a:pt x="49" y="137"/>
                </a:lnTo>
                <a:lnTo>
                  <a:pt x="53" y="165"/>
                </a:lnTo>
                <a:lnTo>
                  <a:pt x="61" y="202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Freeform 168"/>
          <p:cNvSpPr>
            <a:spLocks/>
          </p:cNvSpPr>
          <p:nvPr/>
        </p:nvSpPr>
        <p:spPr bwMode="auto">
          <a:xfrm>
            <a:off x="3978275" y="4519613"/>
            <a:ext cx="95250" cy="677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44"/>
              </a:cxn>
              <a:cxn ang="0">
                <a:pos x="16" y="92"/>
              </a:cxn>
              <a:cxn ang="0">
                <a:pos x="24" y="145"/>
              </a:cxn>
              <a:cxn ang="0">
                <a:pos x="28" y="197"/>
              </a:cxn>
              <a:cxn ang="0">
                <a:pos x="44" y="314"/>
              </a:cxn>
              <a:cxn ang="0">
                <a:pos x="52" y="371"/>
              </a:cxn>
              <a:cxn ang="0">
                <a:pos x="60" y="427"/>
              </a:cxn>
            </a:cxnLst>
            <a:rect l="0" t="0" r="r" b="b"/>
            <a:pathLst>
              <a:path w="60" h="427">
                <a:moveTo>
                  <a:pt x="0" y="0"/>
                </a:moveTo>
                <a:lnTo>
                  <a:pt x="8" y="44"/>
                </a:lnTo>
                <a:lnTo>
                  <a:pt x="16" y="92"/>
                </a:lnTo>
                <a:lnTo>
                  <a:pt x="24" y="145"/>
                </a:lnTo>
                <a:lnTo>
                  <a:pt x="28" y="197"/>
                </a:lnTo>
                <a:lnTo>
                  <a:pt x="44" y="314"/>
                </a:lnTo>
                <a:lnTo>
                  <a:pt x="52" y="371"/>
                </a:lnTo>
                <a:lnTo>
                  <a:pt x="60" y="427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Freeform 169"/>
          <p:cNvSpPr>
            <a:spLocks/>
          </p:cNvSpPr>
          <p:nvPr/>
        </p:nvSpPr>
        <p:spPr bwMode="auto">
          <a:xfrm>
            <a:off x="2703513" y="3308350"/>
            <a:ext cx="390525" cy="358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57"/>
              </a:cxn>
              <a:cxn ang="0">
                <a:pos x="130" y="113"/>
              </a:cxn>
              <a:cxn ang="0">
                <a:pos x="194" y="170"/>
              </a:cxn>
              <a:cxn ang="0">
                <a:pos x="222" y="198"/>
              </a:cxn>
              <a:cxn ang="0">
                <a:pos x="246" y="226"/>
              </a:cxn>
            </a:cxnLst>
            <a:rect l="0" t="0" r="r" b="b"/>
            <a:pathLst>
              <a:path w="246" h="226">
                <a:moveTo>
                  <a:pt x="0" y="0"/>
                </a:moveTo>
                <a:lnTo>
                  <a:pt x="65" y="57"/>
                </a:lnTo>
                <a:lnTo>
                  <a:pt x="130" y="113"/>
                </a:lnTo>
                <a:lnTo>
                  <a:pt x="194" y="170"/>
                </a:lnTo>
                <a:lnTo>
                  <a:pt x="222" y="198"/>
                </a:lnTo>
                <a:lnTo>
                  <a:pt x="246" y="226"/>
                </a:lnTo>
              </a:path>
            </a:pathLst>
          </a:cu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Freeform 170"/>
          <p:cNvSpPr>
            <a:spLocks/>
          </p:cNvSpPr>
          <p:nvPr/>
        </p:nvSpPr>
        <p:spPr bwMode="auto">
          <a:xfrm>
            <a:off x="3094038" y="3667125"/>
            <a:ext cx="198437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28"/>
              </a:cxn>
              <a:cxn ang="0">
                <a:pos x="41" y="53"/>
              </a:cxn>
              <a:cxn ang="0">
                <a:pos x="69" y="101"/>
              </a:cxn>
              <a:cxn ang="0">
                <a:pos x="97" y="154"/>
              </a:cxn>
              <a:cxn ang="0">
                <a:pos x="125" y="206"/>
              </a:cxn>
            </a:cxnLst>
            <a:rect l="0" t="0" r="r" b="b"/>
            <a:pathLst>
              <a:path w="125" h="206">
                <a:moveTo>
                  <a:pt x="0" y="0"/>
                </a:moveTo>
                <a:lnTo>
                  <a:pt x="21" y="28"/>
                </a:lnTo>
                <a:lnTo>
                  <a:pt x="41" y="53"/>
                </a:lnTo>
                <a:lnTo>
                  <a:pt x="69" y="101"/>
                </a:lnTo>
                <a:lnTo>
                  <a:pt x="97" y="154"/>
                </a:lnTo>
                <a:lnTo>
                  <a:pt x="125" y="206"/>
                </a:lnTo>
              </a:path>
            </a:pathLst>
          </a:cu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Freeform 171"/>
          <p:cNvSpPr>
            <a:spLocks/>
          </p:cNvSpPr>
          <p:nvPr/>
        </p:nvSpPr>
        <p:spPr bwMode="auto">
          <a:xfrm>
            <a:off x="3292475" y="3994150"/>
            <a:ext cx="192088" cy="396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117"/>
              </a:cxn>
              <a:cxn ang="0">
                <a:pos x="89" y="181"/>
              </a:cxn>
              <a:cxn ang="0">
                <a:pos x="121" y="250"/>
              </a:cxn>
            </a:cxnLst>
            <a:rect l="0" t="0" r="r" b="b"/>
            <a:pathLst>
              <a:path w="121" h="250">
                <a:moveTo>
                  <a:pt x="0" y="0"/>
                </a:moveTo>
                <a:lnTo>
                  <a:pt x="61" y="117"/>
                </a:lnTo>
                <a:lnTo>
                  <a:pt x="89" y="181"/>
                </a:lnTo>
                <a:lnTo>
                  <a:pt x="121" y="250"/>
                </a:lnTo>
              </a:path>
            </a:pathLst>
          </a:cu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Freeform 172"/>
          <p:cNvSpPr>
            <a:spLocks/>
          </p:cNvSpPr>
          <p:nvPr/>
        </p:nvSpPr>
        <p:spPr bwMode="auto">
          <a:xfrm>
            <a:off x="3484563" y="4391025"/>
            <a:ext cx="198437" cy="47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73"/>
              </a:cxn>
              <a:cxn ang="0">
                <a:pos x="61" y="149"/>
              </a:cxn>
              <a:cxn ang="0">
                <a:pos x="93" y="226"/>
              </a:cxn>
              <a:cxn ang="0">
                <a:pos x="125" y="302"/>
              </a:cxn>
            </a:cxnLst>
            <a:rect l="0" t="0" r="r" b="b"/>
            <a:pathLst>
              <a:path w="125" h="302">
                <a:moveTo>
                  <a:pt x="0" y="0"/>
                </a:moveTo>
                <a:lnTo>
                  <a:pt x="33" y="73"/>
                </a:lnTo>
                <a:lnTo>
                  <a:pt x="61" y="149"/>
                </a:lnTo>
                <a:lnTo>
                  <a:pt x="93" y="226"/>
                </a:lnTo>
                <a:lnTo>
                  <a:pt x="125" y="302"/>
                </a:lnTo>
              </a:path>
            </a:pathLst>
          </a:cu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Line 173"/>
          <p:cNvSpPr>
            <a:spLocks noChangeShapeType="1"/>
          </p:cNvSpPr>
          <p:nvPr/>
        </p:nvSpPr>
        <p:spPr bwMode="auto">
          <a:xfrm>
            <a:off x="1552575" y="4410075"/>
            <a:ext cx="390525" cy="1031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Line 174"/>
          <p:cNvSpPr>
            <a:spLocks noChangeShapeType="1"/>
          </p:cNvSpPr>
          <p:nvPr/>
        </p:nvSpPr>
        <p:spPr bwMode="auto">
          <a:xfrm>
            <a:off x="1943100" y="4513263"/>
            <a:ext cx="390525" cy="635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Line 175"/>
          <p:cNvSpPr>
            <a:spLocks noChangeShapeType="1"/>
          </p:cNvSpPr>
          <p:nvPr/>
        </p:nvSpPr>
        <p:spPr bwMode="auto">
          <a:xfrm>
            <a:off x="2333625" y="4576763"/>
            <a:ext cx="396875" cy="444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Line 176"/>
          <p:cNvSpPr>
            <a:spLocks noChangeShapeType="1"/>
          </p:cNvSpPr>
          <p:nvPr/>
        </p:nvSpPr>
        <p:spPr bwMode="auto">
          <a:xfrm>
            <a:off x="2730500" y="4621213"/>
            <a:ext cx="384175" cy="19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Line 177"/>
          <p:cNvSpPr>
            <a:spLocks noChangeShapeType="1"/>
          </p:cNvSpPr>
          <p:nvPr/>
        </p:nvSpPr>
        <p:spPr bwMode="auto">
          <a:xfrm>
            <a:off x="3114675" y="4640263"/>
            <a:ext cx="198438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8" name="Line 178"/>
          <p:cNvSpPr>
            <a:spLocks noChangeShapeType="1"/>
          </p:cNvSpPr>
          <p:nvPr/>
        </p:nvSpPr>
        <p:spPr bwMode="auto">
          <a:xfrm>
            <a:off x="3313113" y="4640263"/>
            <a:ext cx="396875" cy="63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Line 179"/>
          <p:cNvSpPr>
            <a:spLocks noChangeShapeType="1"/>
          </p:cNvSpPr>
          <p:nvPr/>
        </p:nvSpPr>
        <p:spPr bwMode="auto">
          <a:xfrm>
            <a:off x="3709988" y="4646613"/>
            <a:ext cx="192087" cy="523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Line 180"/>
          <p:cNvSpPr>
            <a:spLocks noChangeShapeType="1"/>
          </p:cNvSpPr>
          <p:nvPr/>
        </p:nvSpPr>
        <p:spPr bwMode="auto">
          <a:xfrm>
            <a:off x="3902075" y="4699000"/>
            <a:ext cx="192088" cy="571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Line 181"/>
          <p:cNvSpPr>
            <a:spLocks noChangeShapeType="1"/>
          </p:cNvSpPr>
          <p:nvPr/>
        </p:nvSpPr>
        <p:spPr bwMode="auto">
          <a:xfrm>
            <a:off x="4094163" y="4756150"/>
            <a:ext cx="198437" cy="101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2" name="Line 182"/>
          <p:cNvSpPr>
            <a:spLocks noChangeShapeType="1"/>
          </p:cNvSpPr>
          <p:nvPr/>
        </p:nvSpPr>
        <p:spPr bwMode="auto">
          <a:xfrm>
            <a:off x="4292600" y="4857750"/>
            <a:ext cx="211138" cy="1539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3" name="Line 183"/>
          <p:cNvSpPr>
            <a:spLocks noChangeShapeType="1"/>
          </p:cNvSpPr>
          <p:nvPr/>
        </p:nvSpPr>
        <p:spPr bwMode="auto">
          <a:xfrm>
            <a:off x="4503738" y="5011738"/>
            <a:ext cx="198437" cy="1476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Line 184"/>
          <p:cNvSpPr>
            <a:spLocks noChangeShapeType="1"/>
          </p:cNvSpPr>
          <p:nvPr/>
        </p:nvSpPr>
        <p:spPr bwMode="auto">
          <a:xfrm>
            <a:off x="2730500" y="3001963"/>
            <a:ext cx="192088" cy="1270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Line 185"/>
          <p:cNvSpPr>
            <a:spLocks noChangeShapeType="1"/>
          </p:cNvSpPr>
          <p:nvPr/>
        </p:nvSpPr>
        <p:spPr bwMode="auto">
          <a:xfrm>
            <a:off x="2922588" y="3128963"/>
            <a:ext cx="204787" cy="1222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>
            <a:off x="3127375" y="3251200"/>
            <a:ext cx="192088" cy="128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7" name="Line 187"/>
          <p:cNvSpPr>
            <a:spLocks noChangeShapeType="1"/>
          </p:cNvSpPr>
          <p:nvPr/>
        </p:nvSpPr>
        <p:spPr bwMode="auto">
          <a:xfrm>
            <a:off x="3319463" y="3379788"/>
            <a:ext cx="198437" cy="1793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8" name="Line 188"/>
          <p:cNvSpPr>
            <a:spLocks noChangeShapeType="1"/>
          </p:cNvSpPr>
          <p:nvPr/>
        </p:nvSpPr>
        <p:spPr bwMode="auto">
          <a:xfrm>
            <a:off x="3517900" y="3559175"/>
            <a:ext cx="198438" cy="18573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Line 189"/>
          <p:cNvSpPr>
            <a:spLocks noChangeShapeType="1"/>
          </p:cNvSpPr>
          <p:nvPr/>
        </p:nvSpPr>
        <p:spPr bwMode="auto">
          <a:xfrm>
            <a:off x="3716338" y="3744913"/>
            <a:ext cx="198437" cy="2619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Line 190"/>
          <p:cNvSpPr>
            <a:spLocks noChangeShapeType="1"/>
          </p:cNvSpPr>
          <p:nvPr/>
        </p:nvSpPr>
        <p:spPr bwMode="auto">
          <a:xfrm>
            <a:off x="3914775" y="4006850"/>
            <a:ext cx="198438" cy="2682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1" name="Line 191"/>
          <p:cNvSpPr>
            <a:spLocks noChangeShapeType="1"/>
          </p:cNvSpPr>
          <p:nvPr/>
        </p:nvSpPr>
        <p:spPr bwMode="auto">
          <a:xfrm>
            <a:off x="4113213" y="4275138"/>
            <a:ext cx="198437" cy="43656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Line 192"/>
          <p:cNvSpPr>
            <a:spLocks noChangeShapeType="1"/>
          </p:cNvSpPr>
          <p:nvPr/>
        </p:nvSpPr>
        <p:spPr bwMode="auto">
          <a:xfrm>
            <a:off x="4311650" y="4711700"/>
            <a:ext cx="198438" cy="595313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Line 193"/>
          <p:cNvSpPr>
            <a:spLocks noChangeShapeType="1"/>
          </p:cNvSpPr>
          <p:nvPr/>
        </p:nvSpPr>
        <p:spPr bwMode="auto">
          <a:xfrm>
            <a:off x="4510088" y="5307013"/>
            <a:ext cx="204787" cy="781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4" name="Line 194"/>
          <p:cNvSpPr>
            <a:spLocks noChangeShapeType="1"/>
          </p:cNvSpPr>
          <p:nvPr/>
        </p:nvSpPr>
        <p:spPr bwMode="auto">
          <a:xfrm>
            <a:off x="4714875" y="6088063"/>
            <a:ext cx="36513" cy="2936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8" name="Line 198"/>
          <p:cNvSpPr>
            <a:spLocks noChangeShapeType="1"/>
          </p:cNvSpPr>
          <p:nvPr/>
        </p:nvSpPr>
        <p:spPr bwMode="auto">
          <a:xfrm>
            <a:off x="1090613" y="3022600"/>
            <a:ext cx="38100" cy="30163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9" name="Line 199"/>
          <p:cNvSpPr>
            <a:spLocks noChangeShapeType="1"/>
          </p:cNvSpPr>
          <p:nvPr/>
        </p:nvSpPr>
        <p:spPr bwMode="auto">
          <a:xfrm>
            <a:off x="1128713" y="3052763"/>
            <a:ext cx="192087" cy="1984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Line 200"/>
          <p:cNvSpPr>
            <a:spLocks noChangeShapeType="1"/>
          </p:cNvSpPr>
          <p:nvPr/>
        </p:nvSpPr>
        <p:spPr bwMode="auto">
          <a:xfrm>
            <a:off x="1320800" y="3251200"/>
            <a:ext cx="198438" cy="1920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" name="Line 209"/>
          <p:cNvSpPr>
            <a:spLocks noChangeShapeType="1"/>
          </p:cNvSpPr>
          <p:nvPr/>
        </p:nvSpPr>
        <p:spPr bwMode="auto">
          <a:xfrm>
            <a:off x="1090613" y="2552700"/>
            <a:ext cx="428625" cy="20638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Line 210"/>
          <p:cNvSpPr>
            <a:spLocks noChangeShapeType="1"/>
          </p:cNvSpPr>
          <p:nvPr/>
        </p:nvSpPr>
        <p:spPr bwMode="auto">
          <a:xfrm>
            <a:off x="1519238" y="2573338"/>
            <a:ext cx="396875" cy="1905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1" name="Line 211"/>
          <p:cNvSpPr>
            <a:spLocks noChangeShapeType="1"/>
          </p:cNvSpPr>
          <p:nvPr/>
        </p:nvSpPr>
        <p:spPr bwMode="auto">
          <a:xfrm>
            <a:off x="1916113" y="2592388"/>
            <a:ext cx="390525" cy="2540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2" name="Line 212"/>
          <p:cNvSpPr>
            <a:spLocks noChangeShapeType="1"/>
          </p:cNvSpPr>
          <p:nvPr/>
        </p:nvSpPr>
        <p:spPr bwMode="auto">
          <a:xfrm>
            <a:off x="2306638" y="2617788"/>
            <a:ext cx="396875" cy="1905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3" name="Line 213"/>
          <p:cNvSpPr>
            <a:spLocks noChangeShapeType="1"/>
          </p:cNvSpPr>
          <p:nvPr/>
        </p:nvSpPr>
        <p:spPr bwMode="auto">
          <a:xfrm>
            <a:off x="2703513" y="2636838"/>
            <a:ext cx="390525" cy="2540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" name="Line 214"/>
          <p:cNvSpPr>
            <a:spLocks noChangeShapeType="1"/>
          </p:cNvSpPr>
          <p:nvPr/>
        </p:nvSpPr>
        <p:spPr bwMode="auto">
          <a:xfrm>
            <a:off x="3094038" y="2662238"/>
            <a:ext cx="390525" cy="2540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5" name="Line 215"/>
          <p:cNvSpPr>
            <a:spLocks noChangeShapeType="1"/>
          </p:cNvSpPr>
          <p:nvPr/>
        </p:nvSpPr>
        <p:spPr bwMode="auto">
          <a:xfrm>
            <a:off x="3484563" y="2687638"/>
            <a:ext cx="396875" cy="2540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6" name="Line 216"/>
          <p:cNvSpPr>
            <a:spLocks noChangeShapeType="1"/>
          </p:cNvSpPr>
          <p:nvPr/>
        </p:nvSpPr>
        <p:spPr bwMode="auto">
          <a:xfrm>
            <a:off x="3881438" y="2713038"/>
            <a:ext cx="390525" cy="25400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7" name="Line 217"/>
          <p:cNvSpPr>
            <a:spLocks noChangeShapeType="1"/>
          </p:cNvSpPr>
          <p:nvPr/>
        </p:nvSpPr>
        <p:spPr bwMode="auto">
          <a:xfrm>
            <a:off x="4271963" y="2738438"/>
            <a:ext cx="398462" cy="26987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9" name="Freeform 229"/>
          <p:cNvSpPr>
            <a:spLocks/>
          </p:cNvSpPr>
          <p:nvPr/>
        </p:nvSpPr>
        <p:spPr bwMode="auto">
          <a:xfrm>
            <a:off x="1128713" y="2892425"/>
            <a:ext cx="19843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4"/>
              </a:cxn>
              <a:cxn ang="0">
                <a:pos x="41" y="4"/>
              </a:cxn>
              <a:cxn ang="0">
                <a:pos x="69" y="8"/>
              </a:cxn>
              <a:cxn ang="0">
                <a:pos x="97" y="8"/>
              </a:cxn>
              <a:cxn ang="0">
                <a:pos x="125" y="12"/>
              </a:cxn>
            </a:cxnLst>
            <a:rect l="0" t="0" r="r" b="b"/>
            <a:pathLst>
              <a:path w="125" h="12">
                <a:moveTo>
                  <a:pt x="0" y="0"/>
                </a:moveTo>
                <a:lnTo>
                  <a:pt x="21" y="4"/>
                </a:lnTo>
                <a:lnTo>
                  <a:pt x="41" y="4"/>
                </a:lnTo>
                <a:lnTo>
                  <a:pt x="69" y="8"/>
                </a:lnTo>
                <a:lnTo>
                  <a:pt x="97" y="8"/>
                </a:lnTo>
                <a:lnTo>
                  <a:pt x="125" y="12"/>
                </a:lnTo>
              </a:path>
            </a:pathLst>
          </a:custGeom>
          <a:noFill/>
          <a:ln w="127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>
            <a:off x="1128713" y="3162300"/>
            <a:ext cx="198437" cy="127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Line 252"/>
          <p:cNvSpPr>
            <a:spLocks noChangeShapeType="1"/>
          </p:cNvSpPr>
          <p:nvPr/>
        </p:nvSpPr>
        <p:spPr bwMode="auto">
          <a:xfrm>
            <a:off x="1519238" y="3225800"/>
            <a:ext cx="595312" cy="2873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Line 253"/>
          <p:cNvSpPr>
            <a:spLocks noChangeShapeType="1"/>
          </p:cNvSpPr>
          <p:nvPr/>
        </p:nvSpPr>
        <p:spPr bwMode="auto">
          <a:xfrm>
            <a:off x="2114550" y="3513138"/>
            <a:ext cx="588963" cy="3397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Line 254"/>
          <p:cNvSpPr>
            <a:spLocks noChangeShapeType="1"/>
          </p:cNvSpPr>
          <p:nvPr/>
        </p:nvSpPr>
        <p:spPr bwMode="auto">
          <a:xfrm>
            <a:off x="2703513" y="3852863"/>
            <a:ext cx="390525" cy="24923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Line 255"/>
          <p:cNvSpPr>
            <a:spLocks noChangeShapeType="1"/>
          </p:cNvSpPr>
          <p:nvPr/>
        </p:nvSpPr>
        <p:spPr bwMode="auto">
          <a:xfrm>
            <a:off x="3094038" y="4102100"/>
            <a:ext cx="390525" cy="33337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Line 256"/>
          <p:cNvSpPr>
            <a:spLocks noChangeShapeType="1"/>
          </p:cNvSpPr>
          <p:nvPr/>
        </p:nvSpPr>
        <p:spPr bwMode="auto">
          <a:xfrm>
            <a:off x="3484563" y="4435475"/>
            <a:ext cx="198437" cy="1984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Line 257"/>
          <p:cNvSpPr>
            <a:spLocks noChangeShapeType="1"/>
          </p:cNvSpPr>
          <p:nvPr/>
        </p:nvSpPr>
        <p:spPr bwMode="auto">
          <a:xfrm>
            <a:off x="3683000" y="4633913"/>
            <a:ext cx="198438" cy="21748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" name="Line 268"/>
          <p:cNvSpPr>
            <a:spLocks noChangeShapeType="1"/>
          </p:cNvSpPr>
          <p:nvPr/>
        </p:nvSpPr>
        <p:spPr bwMode="auto">
          <a:xfrm>
            <a:off x="784225" y="4064000"/>
            <a:ext cx="50800" cy="968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1" name="Line 271"/>
          <p:cNvSpPr>
            <a:spLocks noChangeShapeType="1"/>
          </p:cNvSpPr>
          <p:nvPr/>
        </p:nvSpPr>
        <p:spPr bwMode="auto">
          <a:xfrm>
            <a:off x="930275" y="4359275"/>
            <a:ext cx="52388" cy="952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4" name="Line 274"/>
          <p:cNvSpPr>
            <a:spLocks noChangeShapeType="1"/>
          </p:cNvSpPr>
          <p:nvPr/>
        </p:nvSpPr>
        <p:spPr bwMode="auto">
          <a:xfrm>
            <a:off x="1090613" y="4676775"/>
            <a:ext cx="38100" cy="7302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Line 275"/>
          <p:cNvSpPr>
            <a:spLocks noChangeShapeType="1"/>
          </p:cNvSpPr>
          <p:nvPr/>
        </p:nvSpPr>
        <p:spPr bwMode="auto">
          <a:xfrm>
            <a:off x="1128713" y="4749800"/>
            <a:ext cx="46037" cy="1016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6" name="Line 276"/>
          <p:cNvSpPr>
            <a:spLocks noChangeShapeType="1"/>
          </p:cNvSpPr>
          <p:nvPr/>
        </p:nvSpPr>
        <p:spPr bwMode="auto">
          <a:xfrm>
            <a:off x="1174750" y="4851400"/>
            <a:ext cx="50800" cy="968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7" name="Line 277"/>
          <p:cNvSpPr>
            <a:spLocks noChangeShapeType="1"/>
          </p:cNvSpPr>
          <p:nvPr/>
        </p:nvSpPr>
        <p:spPr bwMode="auto">
          <a:xfrm>
            <a:off x="1225550" y="4948238"/>
            <a:ext cx="50800" cy="1016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8" name="Line 278"/>
          <p:cNvSpPr>
            <a:spLocks noChangeShapeType="1"/>
          </p:cNvSpPr>
          <p:nvPr/>
        </p:nvSpPr>
        <p:spPr bwMode="auto">
          <a:xfrm>
            <a:off x="1276350" y="5049838"/>
            <a:ext cx="44450" cy="1031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9" name="Line 279"/>
          <p:cNvSpPr>
            <a:spLocks noChangeShapeType="1"/>
          </p:cNvSpPr>
          <p:nvPr/>
        </p:nvSpPr>
        <p:spPr bwMode="auto">
          <a:xfrm>
            <a:off x="1320800" y="5153025"/>
            <a:ext cx="52388" cy="1016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0" name="Line 280"/>
          <p:cNvSpPr>
            <a:spLocks noChangeShapeType="1"/>
          </p:cNvSpPr>
          <p:nvPr/>
        </p:nvSpPr>
        <p:spPr bwMode="auto">
          <a:xfrm>
            <a:off x="1373188" y="5254625"/>
            <a:ext cx="50800" cy="1031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1" name="Line 281"/>
          <p:cNvSpPr>
            <a:spLocks noChangeShapeType="1"/>
          </p:cNvSpPr>
          <p:nvPr/>
        </p:nvSpPr>
        <p:spPr bwMode="auto">
          <a:xfrm>
            <a:off x="1423988" y="5357813"/>
            <a:ext cx="44450" cy="1095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2" name="Line 282"/>
          <p:cNvSpPr>
            <a:spLocks noChangeShapeType="1"/>
          </p:cNvSpPr>
          <p:nvPr/>
        </p:nvSpPr>
        <p:spPr bwMode="auto">
          <a:xfrm>
            <a:off x="1468438" y="5467350"/>
            <a:ext cx="50800" cy="1079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3" name="Line 283"/>
          <p:cNvSpPr>
            <a:spLocks noChangeShapeType="1"/>
          </p:cNvSpPr>
          <p:nvPr/>
        </p:nvSpPr>
        <p:spPr bwMode="auto">
          <a:xfrm>
            <a:off x="1519238" y="5575300"/>
            <a:ext cx="52387" cy="1158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4" name="Line 284"/>
          <p:cNvSpPr>
            <a:spLocks noChangeShapeType="1"/>
          </p:cNvSpPr>
          <p:nvPr/>
        </p:nvSpPr>
        <p:spPr bwMode="auto">
          <a:xfrm>
            <a:off x="1571625" y="5691188"/>
            <a:ext cx="44450" cy="1206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Line 285"/>
          <p:cNvSpPr>
            <a:spLocks noChangeShapeType="1"/>
          </p:cNvSpPr>
          <p:nvPr/>
        </p:nvSpPr>
        <p:spPr bwMode="auto">
          <a:xfrm>
            <a:off x="1616075" y="5811838"/>
            <a:ext cx="50800" cy="1222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6" name="Line 286"/>
          <p:cNvSpPr>
            <a:spLocks noChangeShapeType="1"/>
          </p:cNvSpPr>
          <p:nvPr/>
        </p:nvSpPr>
        <p:spPr bwMode="auto">
          <a:xfrm>
            <a:off x="1666875" y="5934075"/>
            <a:ext cx="50800" cy="1349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7" name="Line 287"/>
          <p:cNvSpPr>
            <a:spLocks noChangeShapeType="1"/>
          </p:cNvSpPr>
          <p:nvPr/>
        </p:nvSpPr>
        <p:spPr bwMode="auto">
          <a:xfrm>
            <a:off x="1717675" y="6069013"/>
            <a:ext cx="46038" cy="1460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8" name="Line 288"/>
          <p:cNvSpPr>
            <a:spLocks noChangeShapeType="1"/>
          </p:cNvSpPr>
          <p:nvPr/>
        </p:nvSpPr>
        <p:spPr bwMode="auto">
          <a:xfrm>
            <a:off x="1763713" y="6215063"/>
            <a:ext cx="50800" cy="16033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9" name="Line 289"/>
          <p:cNvSpPr>
            <a:spLocks noChangeShapeType="1"/>
          </p:cNvSpPr>
          <p:nvPr/>
        </p:nvSpPr>
        <p:spPr bwMode="auto">
          <a:xfrm>
            <a:off x="1814513" y="6375400"/>
            <a:ext cx="1587" cy="6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1" name="Freeform 291"/>
          <p:cNvSpPr>
            <a:spLocks/>
          </p:cNvSpPr>
          <p:nvPr/>
        </p:nvSpPr>
        <p:spPr bwMode="auto">
          <a:xfrm>
            <a:off x="1096963" y="261778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Freeform 292"/>
          <p:cNvSpPr>
            <a:spLocks/>
          </p:cNvSpPr>
          <p:nvPr/>
        </p:nvSpPr>
        <p:spPr bwMode="auto">
          <a:xfrm>
            <a:off x="1193800" y="2765425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3" name="Freeform 293"/>
          <p:cNvSpPr>
            <a:spLocks/>
          </p:cNvSpPr>
          <p:nvPr/>
        </p:nvSpPr>
        <p:spPr bwMode="auto">
          <a:xfrm>
            <a:off x="1295400" y="2951163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Freeform 294"/>
          <p:cNvSpPr>
            <a:spLocks/>
          </p:cNvSpPr>
          <p:nvPr/>
        </p:nvSpPr>
        <p:spPr bwMode="auto">
          <a:xfrm>
            <a:off x="1392238" y="3194050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Freeform 295"/>
          <p:cNvSpPr>
            <a:spLocks/>
          </p:cNvSpPr>
          <p:nvPr/>
        </p:nvSpPr>
        <p:spPr bwMode="auto">
          <a:xfrm>
            <a:off x="1487488" y="3527425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6" name="Freeform 296"/>
          <p:cNvSpPr>
            <a:spLocks/>
          </p:cNvSpPr>
          <p:nvPr/>
        </p:nvSpPr>
        <p:spPr bwMode="auto">
          <a:xfrm>
            <a:off x="1590675" y="4032250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7" name="Freeform 297"/>
          <p:cNvSpPr>
            <a:spLocks/>
          </p:cNvSpPr>
          <p:nvPr/>
        </p:nvSpPr>
        <p:spPr bwMode="auto">
          <a:xfrm>
            <a:off x="1685925" y="4941888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8" name="Freeform 298"/>
          <p:cNvSpPr>
            <a:spLocks/>
          </p:cNvSpPr>
          <p:nvPr/>
        </p:nvSpPr>
        <p:spPr bwMode="auto">
          <a:xfrm>
            <a:off x="1487488" y="3308350"/>
            <a:ext cx="65087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9" name="Freeform 299"/>
          <p:cNvSpPr>
            <a:spLocks/>
          </p:cNvSpPr>
          <p:nvPr/>
        </p:nvSpPr>
        <p:spPr bwMode="auto">
          <a:xfrm>
            <a:off x="1590675" y="3500438"/>
            <a:ext cx="63500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0" h="41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0" name="Freeform 300"/>
          <p:cNvSpPr>
            <a:spLocks/>
          </p:cNvSpPr>
          <p:nvPr/>
        </p:nvSpPr>
        <p:spPr bwMode="auto">
          <a:xfrm>
            <a:off x="1685925" y="3776663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1" name="Freeform 301"/>
          <p:cNvSpPr>
            <a:spLocks/>
          </p:cNvSpPr>
          <p:nvPr/>
        </p:nvSpPr>
        <p:spPr bwMode="auto">
          <a:xfrm>
            <a:off x="1782763" y="4160838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2" name="Rectangle 302"/>
          <p:cNvSpPr>
            <a:spLocks noChangeArrowheads="1"/>
          </p:cNvSpPr>
          <p:nvPr/>
        </p:nvSpPr>
        <p:spPr bwMode="auto">
          <a:xfrm>
            <a:off x="1685925" y="2438400"/>
            <a:ext cx="58738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3" name="Rectangle 303"/>
          <p:cNvSpPr>
            <a:spLocks noChangeArrowheads="1"/>
          </p:cNvSpPr>
          <p:nvPr/>
        </p:nvSpPr>
        <p:spPr bwMode="auto">
          <a:xfrm>
            <a:off x="1884363" y="2566988"/>
            <a:ext cx="58737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4" name="Rectangle 304"/>
          <p:cNvSpPr>
            <a:spLocks noChangeArrowheads="1"/>
          </p:cNvSpPr>
          <p:nvPr/>
        </p:nvSpPr>
        <p:spPr bwMode="auto">
          <a:xfrm>
            <a:off x="1981200" y="2636838"/>
            <a:ext cx="57150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5" name="Rectangle 305"/>
          <p:cNvSpPr>
            <a:spLocks noChangeArrowheads="1"/>
          </p:cNvSpPr>
          <p:nvPr/>
        </p:nvSpPr>
        <p:spPr bwMode="auto">
          <a:xfrm>
            <a:off x="2082800" y="2706688"/>
            <a:ext cx="58738" cy="58737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6" name="Rectangle 306"/>
          <p:cNvSpPr>
            <a:spLocks noChangeArrowheads="1"/>
          </p:cNvSpPr>
          <p:nvPr/>
        </p:nvSpPr>
        <p:spPr bwMode="auto">
          <a:xfrm>
            <a:off x="2179638" y="2784475"/>
            <a:ext cx="57150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" name="Rectangle 307"/>
          <p:cNvSpPr>
            <a:spLocks noChangeArrowheads="1"/>
          </p:cNvSpPr>
          <p:nvPr/>
        </p:nvSpPr>
        <p:spPr bwMode="auto">
          <a:xfrm>
            <a:off x="2274888" y="2860675"/>
            <a:ext cx="58737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" name="Oval 308"/>
          <p:cNvSpPr>
            <a:spLocks noChangeArrowheads="1"/>
          </p:cNvSpPr>
          <p:nvPr/>
        </p:nvSpPr>
        <p:spPr bwMode="auto">
          <a:xfrm>
            <a:off x="1096963" y="3008313"/>
            <a:ext cx="58737" cy="57150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" name="Oval 309"/>
          <p:cNvSpPr>
            <a:spLocks noChangeArrowheads="1"/>
          </p:cNvSpPr>
          <p:nvPr/>
        </p:nvSpPr>
        <p:spPr bwMode="auto">
          <a:xfrm>
            <a:off x="1295400" y="3122613"/>
            <a:ext cx="58738" cy="58737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Oval 310"/>
          <p:cNvSpPr>
            <a:spLocks noChangeArrowheads="1"/>
          </p:cNvSpPr>
          <p:nvPr/>
        </p:nvSpPr>
        <p:spPr bwMode="auto">
          <a:xfrm>
            <a:off x="1487488" y="3238500"/>
            <a:ext cx="58737" cy="57150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" name="Oval 311"/>
          <p:cNvSpPr>
            <a:spLocks noChangeArrowheads="1"/>
          </p:cNvSpPr>
          <p:nvPr/>
        </p:nvSpPr>
        <p:spPr bwMode="auto">
          <a:xfrm>
            <a:off x="1685925" y="3360738"/>
            <a:ext cx="58738" cy="57150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2" name="Oval 312"/>
          <p:cNvSpPr>
            <a:spLocks noChangeArrowheads="1"/>
          </p:cNvSpPr>
          <p:nvPr/>
        </p:nvSpPr>
        <p:spPr bwMode="auto">
          <a:xfrm>
            <a:off x="1884363" y="3481388"/>
            <a:ext cx="58737" cy="58737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3" name="Freeform 313"/>
          <p:cNvSpPr>
            <a:spLocks/>
          </p:cNvSpPr>
          <p:nvPr/>
        </p:nvSpPr>
        <p:spPr bwMode="auto">
          <a:xfrm>
            <a:off x="1096963" y="2924175"/>
            <a:ext cx="65087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4" name="Freeform 314"/>
          <p:cNvSpPr>
            <a:spLocks/>
          </p:cNvSpPr>
          <p:nvPr/>
        </p:nvSpPr>
        <p:spPr bwMode="auto">
          <a:xfrm>
            <a:off x="1295400" y="3040063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Freeform 315"/>
          <p:cNvSpPr>
            <a:spLocks/>
          </p:cNvSpPr>
          <p:nvPr/>
        </p:nvSpPr>
        <p:spPr bwMode="auto">
          <a:xfrm>
            <a:off x="1487488" y="3162300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6" name="Freeform 316"/>
          <p:cNvSpPr>
            <a:spLocks/>
          </p:cNvSpPr>
          <p:nvPr/>
        </p:nvSpPr>
        <p:spPr bwMode="auto">
          <a:xfrm>
            <a:off x="1685925" y="3282950"/>
            <a:ext cx="65088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7" name="Freeform 317"/>
          <p:cNvSpPr>
            <a:spLocks/>
          </p:cNvSpPr>
          <p:nvPr/>
        </p:nvSpPr>
        <p:spPr bwMode="auto">
          <a:xfrm>
            <a:off x="1884363" y="342423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8" name="Freeform 318"/>
          <p:cNvSpPr>
            <a:spLocks/>
          </p:cNvSpPr>
          <p:nvPr/>
        </p:nvSpPr>
        <p:spPr bwMode="auto">
          <a:xfrm>
            <a:off x="2082800" y="3565525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9" name="Freeform 319"/>
          <p:cNvSpPr>
            <a:spLocks/>
          </p:cNvSpPr>
          <p:nvPr/>
        </p:nvSpPr>
        <p:spPr bwMode="auto">
          <a:xfrm>
            <a:off x="2274888" y="3711575"/>
            <a:ext cx="65087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Freeform 320"/>
          <p:cNvSpPr>
            <a:spLocks/>
          </p:cNvSpPr>
          <p:nvPr/>
        </p:nvSpPr>
        <p:spPr bwMode="auto">
          <a:xfrm>
            <a:off x="2473325" y="3871913"/>
            <a:ext cx="65088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1" name="Freeform 321"/>
          <p:cNvSpPr>
            <a:spLocks/>
          </p:cNvSpPr>
          <p:nvPr/>
        </p:nvSpPr>
        <p:spPr bwMode="auto">
          <a:xfrm>
            <a:off x="2671763" y="4044950"/>
            <a:ext cx="65087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2" name="Freeform 322"/>
          <p:cNvSpPr>
            <a:spLocks/>
          </p:cNvSpPr>
          <p:nvPr/>
        </p:nvSpPr>
        <p:spPr bwMode="auto">
          <a:xfrm>
            <a:off x="2863850" y="4262438"/>
            <a:ext cx="65088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3" name="Freeform 323"/>
          <p:cNvSpPr>
            <a:spLocks/>
          </p:cNvSpPr>
          <p:nvPr/>
        </p:nvSpPr>
        <p:spPr bwMode="auto">
          <a:xfrm>
            <a:off x="3062288" y="4513263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4" name="Freeform 324"/>
          <p:cNvSpPr>
            <a:spLocks/>
          </p:cNvSpPr>
          <p:nvPr/>
        </p:nvSpPr>
        <p:spPr bwMode="auto">
          <a:xfrm>
            <a:off x="3260725" y="4806950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Freeform 325"/>
          <p:cNvSpPr>
            <a:spLocks/>
          </p:cNvSpPr>
          <p:nvPr/>
        </p:nvSpPr>
        <p:spPr bwMode="auto">
          <a:xfrm>
            <a:off x="3549650" y="4454525"/>
            <a:ext cx="76200" cy="777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9"/>
              </a:cxn>
              <a:cxn ang="0">
                <a:pos x="0" y="49"/>
              </a:cxn>
              <a:cxn ang="0">
                <a:pos x="24" y="0"/>
              </a:cxn>
            </a:cxnLst>
            <a:rect l="0" t="0" r="r" b="b"/>
            <a:pathLst>
              <a:path w="48" h="49">
                <a:moveTo>
                  <a:pt x="24" y="0"/>
                </a:moveTo>
                <a:lnTo>
                  <a:pt x="48" y="49"/>
                </a:lnTo>
                <a:lnTo>
                  <a:pt x="0" y="49"/>
                </a:lnTo>
                <a:lnTo>
                  <a:pt x="24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6" name="Freeform 326"/>
          <p:cNvSpPr>
            <a:spLocks/>
          </p:cNvSpPr>
          <p:nvPr/>
        </p:nvSpPr>
        <p:spPr bwMode="auto">
          <a:xfrm>
            <a:off x="3644900" y="4595813"/>
            <a:ext cx="77788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9" h="48">
                <a:moveTo>
                  <a:pt x="24" y="0"/>
                </a:moveTo>
                <a:lnTo>
                  <a:pt x="49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7" name="Freeform 327"/>
          <p:cNvSpPr>
            <a:spLocks/>
          </p:cNvSpPr>
          <p:nvPr/>
        </p:nvSpPr>
        <p:spPr bwMode="auto">
          <a:xfrm>
            <a:off x="3741738" y="476250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8" name="Freeform 328"/>
          <p:cNvSpPr>
            <a:spLocks/>
          </p:cNvSpPr>
          <p:nvPr/>
        </p:nvSpPr>
        <p:spPr bwMode="auto">
          <a:xfrm>
            <a:off x="3843338" y="4916488"/>
            <a:ext cx="77787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9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9" h="48">
                <a:moveTo>
                  <a:pt x="24" y="0"/>
                </a:moveTo>
                <a:lnTo>
                  <a:pt x="49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Freeform 329"/>
          <p:cNvSpPr>
            <a:spLocks/>
          </p:cNvSpPr>
          <p:nvPr/>
        </p:nvSpPr>
        <p:spPr bwMode="auto">
          <a:xfrm>
            <a:off x="3940175" y="51149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0" name="Freeform 330"/>
          <p:cNvSpPr>
            <a:spLocks/>
          </p:cNvSpPr>
          <p:nvPr/>
        </p:nvSpPr>
        <p:spPr bwMode="auto">
          <a:xfrm>
            <a:off x="1181100" y="2227263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1" name="Freeform 331"/>
          <p:cNvSpPr>
            <a:spLocks/>
          </p:cNvSpPr>
          <p:nvPr/>
        </p:nvSpPr>
        <p:spPr bwMode="auto">
          <a:xfrm>
            <a:off x="1366838" y="2341563"/>
            <a:ext cx="63500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21"/>
              </a:cxn>
              <a:cxn ang="0">
                <a:pos x="20" y="41"/>
              </a:cxn>
              <a:cxn ang="0">
                <a:pos x="0" y="21"/>
              </a:cxn>
              <a:cxn ang="0">
                <a:pos x="20" y="0"/>
              </a:cxn>
            </a:cxnLst>
            <a:rect l="0" t="0" r="r" b="b"/>
            <a:pathLst>
              <a:path w="40" h="41">
                <a:moveTo>
                  <a:pt x="20" y="0"/>
                </a:moveTo>
                <a:lnTo>
                  <a:pt x="40" y="21"/>
                </a:lnTo>
                <a:lnTo>
                  <a:pt x="20" y="41"/>
                </a:lnTo>
                <a:lnTo>
                  <a:pt x="0" y="21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2" name="Freeform 332"/>
          <p:cNvSpPr>
            <a:spLocks/>
          </p:cNvSpPr>
          <p:nvPr/>
        </p:nvSpPr>
        <p:spPr bwMode="auto">
          <a:xfrm>
            <a:off x="1552575" y="2470150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3" name="Freeform 333"/>
          <p:cNvSpPr>
            <a:spLocks/>
          </p:cNvSpPr>
          <p:nvPr/>
        </p:nvSpPr>
        <p:spPr bwMode="auto">
          <a:xfrm>
            <a:off x="1738313" y="2605088"/>
            <a:ext cx="63500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0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0" h="40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Freeform 334"/>
          <p:cNvSpPr>
            <a:spLocks/>
          </p:cNvSpPr>
          <p:nvPr/>
        </p:nvSpPr>
        <p:spPr bwMode="auto">
          <a:xfrm>
            <a:off x="1922463" y="2738438"/>
            <a:ext cx="65087" cy="6508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21"/>
              </a:cxn>
              <a:cxn ang="0">
                <a:pos x="21" y="41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21"/>
                </a:lnTo>
                <a:lnTo>
                  <a:pt x="21" y="41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5" name="Rectangle 335"/>
          <p:cNvSpPr>
            <a:spLocks noChangeArrowheads="1"/>
          </p:cNvSpPr>
          <p:nvPr/>
        </p:nvSpPr>
        <p:spPr bwMode="auto">
          <a:xfrm>
            <a:off x="3446463" y="3540125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6" name="Line 336"/>
          <p:cNvSpPr>
            <a:spLocks noChangeShapeType="1"/>
          </p:cNvSpPr>
          <p:nvPr/>
        </p:nvSpPr>
        <p:spPr bwMode="auto">
          <a:xfrm flipH="1" flipV="1">
            <a:off x="3452813" y="3546475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7" name="Line 337"/>
          <p:cNvSpPr>
            <a:spLocks noChangeShapeType="1"/>
          </p:cNvSpPr>
          <p:nvPr/>
        </p:nvSpPr>
        <p:spPr bwMode="auto">
          <a:xfrm>
            <a:off x="3484563" y="3578225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8" name="Line 338"/>
          <p:cNvSpPr>
            <a:spLocks noChangeShapeType="1"/>
          </p:cNvSpPr>
          <p:nvPr/>
        </p:nvSpPr>
        <p:spPr bwMode="auto">
          <a:xfrm flipH="1">
            <a:off x="3452813" y="3578225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Line 339"/>
          <p:cNvSpPr>
            <a:spLocks noChangeShapeType="1"/>
          </p:cNvSpPr>
          <p:nvPr/>
        </p:nvSpPr>
        <p:spPr bwMode="auto">
          <a:xfrm flipV="1">
            <a:off x="3484563" y="3546475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0" name="Line 340"/>
          <p:cNvSpPr>
            <a:spLocks noChangeShapeType="1"/>
          </p:cNvSpPr>
          <p:nvPr/>
        </p:nvSpPr>
        <p:spPr bwMode="auto">
          <a:xfrm flipV="1">
            <a:off x="3484563" y="3546475"/>
            <a:ext cx="158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1" name="Line 341"/>
          <p:cNvSpPr>
            <a:spLocks noChangeShapeType="1"/>
          </p:cNvSpPr>
          <p:nvPr/>
        </p:nvSpPr>
        <p:spPr bwMode="auto">
          <a:xfrm>
            <a:off x="3484563" y="3578225"/>
            <a:ext cx="158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Rectangle 342"/>
          <p:cNvSpPr>
            <a:spLocks noChangeArrowheads="1"/>
          </p:cNvSpPr>
          <p:nvPr/>
        </p:nvSpPr>
        <p:spPr bwMode="auto">
          <a:xfrm>
            <a:off x="3644900" y="3686175"/>
            <a:ext cx="84138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Line 343"/>
          <p:cNvSpPr>
            <a:spLocks noChangeShapeType="1"/>
          </p:cNvSpPr>
          <p:nvPr/>
        </p:nvSpPr>
        <p:spPr bwMode="auto">
          <a:xfrm flipH="1" flipV="1">
            <a:off x="3651250" y="3692525"/>
            <a:ext cx="31750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Line 344"/>
          <p:cNvSpPr>
            <a:spLocks noChangeShapeType="1"/>
          </p:cNvSpPr>
          <p:nvPr/>
        </p:nvSpPr>
        <p:spPr bwMode="auto">
          <a:xfrm>
            <a:off x="3683000" y="3725863"/>
            <a:ext cx="3333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Line 345"/>
          <p:cNvSpPr>
            <a:spLocks noChangeShapeType="1"/>
          </p:cNvSpPr>
          <p:nvPr/>
        </p:nvSpPr>
        <p:spPr bwMode="auto">
          <a:xfrm flipH="1">
            <a:off x="3651250" y="3725863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Line 346"/>
          <p:cNvSpPr>
            <a:spLocks noChangeShapeType="1"/>
          </p:cNvSpPr>
          <p:nvPr/>
        </p:nvSpPr>
        <p:spPr bwMode="auto">
          <a:xfrm flipV="1">
            <a:off x="3683000" y="3692525"/>
            <a:ext cx="33338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Line 347"/>
          <p:cNvSpPr>
            <a:spLocks noChangeShapeType="1"/>
          </p:cNvSpPr>
          <p:nvPr/>
        </p:nvSpPr>
        <p:spPr bwMode="auto">
          <a:xfrm flipV="1">
            <a:off x="3683000" y="3692525"/>
            <a:ext cx="1588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Line 348"/>
          <p:cNvSpPr>
            <a:spLocks noChangeShapeType="1"/>
          </p:cNvSpPr>
          <p:nvPr/>
        </p:nvSpPr>
        <p:spPr bwMode="auto">
          <a:xfrm>
            <a:off x="3683000" y="3725863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Rectangle 349"/>
          <p:cNvSpPr>
            <a:spLocks noChangeArrowheads="1"/>
          </p:cNvSpPr>
          <p:nvPr/>
        </p:nvSpPr>
        <p:spPr bwMode="auto">
          <a:xfrm>
            <a:off x="3843338" y="4160838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Line 350"/>
          <p:cNvSpPr>
            <a:spLocks noChangeShapeType="1"/>
          </p:cNvSpPr>
          <p:nvPr/>
        </p:nvSpPr>
        <p:spPr bwMode="auto">
          <a:xfrm flipH="1" flipV="1">
            <a:off x="3849688" y="4167188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Line 351"/>
          <p:cNvSpPr>
            <a:spLocks noChangeShapeType="1"/>
          </p:cNvSpPr>
          <p:nvPr/>
        </p:nvSpPr>
        <p:spPr bwMode="auto">
          <a:xfrm>
            <a:off x="3881438" y="4198938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Line 352"/>
          <p:cNvSpPr>
            <a:spLocks noChangeShapeType="1"/>
          </p:cNvSpPr>
          <p:nvPr/>
        </p:nvSpPr>
        <p:spPr bwMode="auto">
          <a:xfrm flipH="1">
            <a:off x="3849688" y="4198938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Line 353"/>
          <p:cNvSpPr>
            <a:spLocks noChangeShapeType="1"/>
          </p:cNvSpPr>
          <p:nvPr/>
        </p:nvSpPr>
        <p:spPr bwMode="auto">
          <a:xfrm flipV="1">
            <a:off x="3881438" y="4167188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4" name="Line 354"/>
          <p:cNvSpPr>
            <a:spLocks noChangeShapeType="1"/>
          </p:cNvSpPr>
          <p:nvPr/>
        </p:nvSpPr>
        <p:spPr bwMode="auto">
          <a:xfrm flipV="1">
            <a:off x="3881438" y="4167188"/>
            <a:ext cx="158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5" name="Line 355"/>
          <p:cNvSpPr>
            <a:spLocks noChangeShapeType="1"/>
          </p:cNvSpPr>
          <p:nvPr/>
        </p:nvSpPr>
        <p:spPr bwMode="auto">
          <a:xfrm>
            <a:off x="3881438" y="4198938"/>
            <a:ext cx="158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6" name="Rectangle 356"/>
          <p:cNvSpPr>
            <a:spLocks noChangeArrowheads="1"/>
          </p:cNvSpPr>
          <p:nvPr/>
        </p:nvSpPr>
        <p:spPr bwMode="auto">
          <a:xfrm>
            <a:off x="3940175" y="4479925"/>
            <a:ext cx="82550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7" name="Line 357"/>
          <p:cNvSpPr>
            <a:spLocks noChangeShapeType="1"/>
          </p:cNvSpPr>
          <p:nvPr/>
        </p:nvSpPr>
        <p:spPr bwMode="auto">
          <a:xfrm flipH="1" flipV="1">
            <a:off x="3946525" y="4486275"/>
            <a:ext cx="31750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" name="Line 358"/>
          <p:cNvSpPr>
            <a:spLocks noChangeShapeType="1"/>
          </p:cNvSpPr>
          <p:nvPr/>
        </p:nvSpPr>
        <p:spPr bwMode="auto">
          <a:xfrm>
            <a:off x="3978275" y="4519613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9" name="Line 359"/>
          <p:cNvSpPr>
            <a:spLocks noChangeShapeType="1"/>
          </p:cNvSpPr>
          <p:nvPr/>
        </p:nvSpPr>
        <p:spPr bwMode="auto">
          <a:xfrm flipH="1">
            <a:off x="3946525" y="4519613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0" name="Line 360"/>
          <p:cNvSpPr>
            <a:spLocks noChangeShapeType="1"/>
          </p:cNvSpPr>
          <p:nvPr/>
        </p:nvSpPr>
        <p:spPr bwMode="auto">
          <a:xfrm flipV="1">
            <a:off x="3978275" y="4486275"/>
            <a:ext cx="31750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1" name="Line 361"/>
          <p:cNvSpPr>
            <a:spLocks noChangeShapeType="1"/>
          </p:cNvSpPr>
          <p:nvPr/>
        </p:nvSpPr>
        <p:spPr bwMode="auto">
          <a:xfrm flipV="1">
            <a:off x="3978275" y="4486275"/>
            <a:ext cx="1588" cy="33338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2" name="Line 362"/>
          <p:cNvSpPr>
            <a:spLocks noChangeShapeType="1"/>
          </p:cNvSpPr>
          <p:nvPr/>
        </p:nvSpPr>
        <p:spPr bwMode="auto">
          <a:xfrm>
            <a:off x="3978275" y="4519613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3" name="Rectangle 363"/>
          <p:cNvSpPr>
            <a:spLocks noChangeArrowheads="1"/>
          </p:cNvSpPr>
          <p:nvPr/>
        </p:nvSpPr>
        <p:spPr bwMode="auto">
          <a:xfrm>
            <a:off x="4035425" y="5159375"/>
            <a:ext cx="841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4" name="Line 364"/>
          <p:cNvSpPr>
            <a:spLocks noChangeShapeType="1"/>
          </p:cNvSpPr>
          <p:nvPr/>
        </p:nvSpPr>
        <p:spPr bwMode="auto">
          <a:xfrm flipH="1" flipV="1">
            <a:off x="4041775" y="5165725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5" name="Line 365"/>
          <p:cNvSpPr>
            <a:spLocks noChangeShapeType="1"/>
          </p:cNvSpPr>
          <p:nvPr/>
        </p:nvSpPr>
        <p:spPr bwMode="auto">
          <a:xfrm>
            <a:off x="4073525" y="5197475"/>
            <a:ext cx="3333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6" name="Line 366"/>
          <p:cNvSpPr>
            <a:spLocks noChangeShapeType="1"/>
          </p:cNvSpPr>
          <p:nvPr/>
        </p:nvSpPr>
        <p:spPr bwMode="auto">
          <a:xfrm flipH="1">
            <a:off x="4041775" y="5197475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7" name="Line 367"/>
          <p:cNvSpPr>
            <a:spLocks noChangeShapeType="1"/>
          </p:cNvSpPr>
          <p:nvPr/>
        </p:nvSpPr>
        <p:spPr bwMode="auto">
          <a:xfrm flipV="1">
            <a:off x="4073525" y="5165725"/>
            <a:ext cx="3333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8" name="Line 368"/>
          <p:cNvSpPr>
            <a:spLocks noChangeShapeType="1"/>
          </p:cNvSpPr>
          <p:nvPr/>
        </p:nvSpPr>
        <p:spPr bwMode="auto">
          <a:xfrm flipV="1">
            <a:off x="4073525" y="5165725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9" name="Line 369"/>
          <p:cNvSpPr>
            <a:spLocks noChangeShapeType="1"/>
          </p:cNvSpPr>
          <p:nvPr/>
        </p:nvSpPr>
        <p:spPr bwMode="auto">
          <a:xfrm>
            <a:off x="4073525" y="5197475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0" name="Rectangle 370"/>
          <p:cNvSpPr>
            <a:spLocks noChangeArrowheads="1"/>
          </p:cNvSpPr>
          <p:nvPr/>
        </p:nvSpPr>
        <p:spPr bwMode="auto">
          <a:xfrm>
            <a:off x="2665413" y="3270250"/>
            <a:ext cx="84137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1" name="Line 371"/>
          <p:cNvSpPr>
            <a:spLocks noChangeShapeType="1"/>
          </p:cNvSpPr>
          <p:nvPr/>
        </p:nvSpPr>
        <p:spPr bwMode="auto">
          <a:xfrm flipH="1" flipV="1">
            <a:off x="2671763" y="3276600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2" name="Line 372"/>
          <p:cNvSpPr>
            <a:spLocks noChangeShapeType="1"/>
          </p:cNvSpPr>
          <p:nvPr/>
        </p:nvSpPr>
        <p:spPr bwMode="auto">
          <a:xfrm>
            <a:off x="2703513" y="3308350"/>
            <a:ext cx="33337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3" name="Line 373"/>
          <p:cNvSpPr>
            <a:spLocks noChangeShapeType="1"/>
          </p:cNvSpPr>
          <p:nvPr/>
        </p:nvSpPr>
        <p:spPr bwMode="auto">
          <a:xfrm flipH="1">
            <a:off x="2671763" y="3308350"/>
            <a:ext cx="31750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4" name="Line 374"/>
          <p:cNvSpPr>
            <a:spLocks noChangeShapeType="1"/>
          </p:cNvSpPr>
          <p:nvPr/>
        </p:nvSpPr>
        <p:spPr bwMode="auto">
          <a:xfrm flipV="1">
            <a:off x="2703513" y="3276600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5" name="Line 375"/>
          <p:cNvSpPr>
            <a:spLocks noChangeShapeType="1"/>
          </p:cNvSpPr>
          <p:nvPr/>
        </p:nvSpPr>
        <p:spPr bwMode="auto">
          <a:xfrm flipV="1">
            <a:off x="2703513" y="3276600"/>
            <a:ext cx="158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6" name="Line 376"/>
          <p:cNvSpPr>
            <a:spLocks noChangeShapeType="1"/>
          </p:cNvSpPr>
          <p:nvPr/>
        </p:nvSpPr>
        <p:spPr bwMode="auto">
          <a:xfrm>
            <a:off x="2703513" y="3308350"/>
            <a:ext cx="1587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Rectangle 377"/>
          <p:cNvSpPr>
            <a:spLocks noChangeArrowheads="1"/>
          </p:cNvSpPr>
          <p:nvPr/>
        </p:nvSpPr>
        <p:spPr bwMode="auto">
          <a:xfrm>
            <a:off x="3055938" y="3629025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" name="Line 378"/>
          <p:cNvSpPr>
            <a:spLocks noChangeShapeType="1"/>
          </p:cNvSpPr>
          <p:nvPr/>
        </p:nvSpPr>
        <p:spPr bwMode="auto">
          <a:xfrm flipH="1" flipV="1">
            <a:off x="3062288" y="3635375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9" name="Line 379"/>
          <p:cNvSpPr>
            <a:spLocks noChangeShapeType="1"/>
          </p:cNvSpPr>
          <p:nvPr/>
        </p:nvSpPr>
        <p:spPr bwMode="auto">
          <a:xfrm>
            <a:off x="3094038" y="3667125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0" name="Line 380"/>
          <p:cNvSpPr>
            <a:spLocks noChangeShapeType="1"/>
          </p:cNvSpPr>
          <p:nvPr/>
        </p:nvSpPr>
        <p:spPr bwMode="auto">
          <a:xfrm flipH="1">
            <a:off x="3062288" y="3667125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1" name="Line 381"/>
          <p:cNvSpPr>
            <a:spLocks noChangeShapeType="1"/>
          </p:cNvSpPr>
          <p:nvPr/>
        </p:nvSpPr>
        <p:spPr bwMode="auto">
          <a:xfrm flipV="1">
            <a:off x="3094038" y="3635375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2" name="Line 382"/>
          <p:cNvSpPr>
            <a:spLocks noChangeShapeType="1"/>
          </p:cNvSpPr>
          <p:nvPr/>
        </p:nvSpPr>
        <p:spPr bwMode="auto">
          <a:xfrm flipV="1">
            <a:off x="3094038" y="3635375"/>
            <a:ext cx="158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3" name="Line 383"/>
          <p:cNvSpPr>
            <a:spLocks noChangeShapeType="1"/>
          </p:cNvSpPr>
          <p:nvPr/>
        </p:nvSpPr>
        <p:spPr bwMode="auto">
          <a:xfrm>
            <a:off x="3094038" y="3667125"/>
            <a:ext cx="158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4" name="Rectangle 384"/>
          <p:cNvSpPr>
            <a:spLocks noChangeArrowheads="1"/>
          </p:cNvSpPr>
          <p:nvPr/>
        </p:nvSpPr>
        <p:spPr bwMode="auto">
          <a:xfrm>
            <a:off x="3254375" y="3956050"/>
            <a:ext cx="841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5" name="Line 385"/>
          <p:cNvSpPr>
            <a:spLocks noChangeShapeType="1"/>
          </p:cNvSpPr>
          <p:nvPr/>
        </p:nvSpPr>
        <p:spPr bwMode="auto">
          <a:xfrm flipH="1" flipV="1">
            <a:off x="3260725" y="3962400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6" name="Line 386"/>
          <p:cNvSpPr>
            <a:spLocks noChangeShapeType="1"/>
          </p:cNvSpPr>
          <p:nvPr/>
        </p:nvSpPr>
        <p:spPr bwMode="auto">
          <a:xfrm>
            <a:off x="3292475" y="3994150"/>
            <a:ext cx="3333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7" name="Line 387"/>
          <p:cNvSpPr>
            <a:spLocks noChangeShapeType="1"/>
          </p:cNvSpPr>
          <p:nvPr/>
        </p:nvSpPr>
        <p:spPr bwMode="auto">
          <a:xfrm flipH="1">
            <a:off x="3260725" y="3994150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8" name="Line 388"/>
          <p:cNvSpPr>
            <a:spLocks noChangeShapeType="1"/>
          </p:cNvSpPr>
          <p:nvPr/>
        </p:nvSpPr>
        <p:spPr bwMode="auto">
          <a:xfrm flipV="1">
            <a:off x="3292475" y="3962400"/>
            <a:ext cx="3333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9" name="Line 389"/>
          <p:cNvSpPr>
            <a:spLocks noChangeShapeType="1"/>
          </p:cNvSpPr>
          <p:nvPr/>
        </p:nvSpPr>
        <p:spPr bwMode="auto">
          <a:xfrm flipV="1">
            <a:off x="3292475" y="3962400"/>
            <a:ext cx="158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0" name="Line 390"/>
          <p:cNvSpPr>
            <a:spLocks noChangeShapeType="1"/>
          </p:cNvSpPr>
          <p:nvPr/>
        </p:nvSpPr>
        <p:spPr bwMode="auto">
          <a:xfrm>
            <a:off x="3292475" y="3994150"/>
            <a:ext cx="158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1" name="Rectangle 391"/>
          <p:cNvSpPr>
            <a:spLocks noChangeArrowheads="1"/>
          </p:cNvSpPr>
          <p:nvPr/>
        </p:nvSpPr>
        <p:spPr bwMode="auto">
          <a:xfrm>
            <a:off x="3446463" y="4352925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2" name="Line 392"/>
          <p:cNvSpPr>
            <a:spLocks noChangeShapeType="1"/>
          </p:cNvSpPr>
          <p:nvPr/>
        </p:nvSpPr>
        <p:spPr bwMode="auto">
          <a:xfrm flipH="1" flipV="1">
            <a:off x="3452813" y="4359275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3" name="Line 393"/>
          <p:cNvSpPr>
            <a:spLocks noChangeShapeType="1"/>
          </p:cNvSpPr>
          <p:nvPr/>
        </p:nvSpPr>
        <p:spPr bwMode="auto">
          <a:xfrm>
            <a:off x="3484563" y="4391025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4" name="Line 394"/>
          <p:cNvSpPr>
            <a:spLocks noChangeShapeType="1"/>
          </p:cNvSpPr>
          <p:nvPr/>
        </p:nvSpPr>
        <p:spPr bwMode="auto">
          <a:xfrm flipH="1">
            <a:off x="3452813" y="4391025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5" name="Line 395"/>
          <p:cNvSpPr>
            <a:spLocks noChangeShapeType="1"/>
          </p:cNvSpPr>
          <p:nvPr/>
        </p:nvSpPr>
        <p:spPr bwMode="auto">
          <a:xfrm flipV="1">
            <a:off x="3484563" y="4359275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6" name="Line 396"/>
          <p:cNvSpPr>
            <a:spLocks noChangeShapeType="1"/>
          </p:cNvSpPr>
          <p:nvPr/>
        </p:nvSpPr>
        <p:spPr bwMode="auto">
          <a:xfrm flipV="1">
            <a:off x="3484563" y="4359275"/>
            <a:ext cx="158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7" name="Line 397"/>
          <p:cNvSpPr>
            <a:spLocks noChangeShapeType="1"/>
          </p:cNvSpPr>
          <p:nvPr/>
        </p:nvSpPr>
        <p:spPr bwMode="auto">
          <a:xfrm>
            <a:off x="3484563" y="4391025"/>
            <a:ext cx="158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8" name="Rectangle 398"/>
          <p:cNvSpPr>
            <a:spLocks noChangeArrowheads="1"/>
          </p:cNvSpPr>
          <p:nvPr/>
        </p:nvSpPr>
        <p:spPr bwMode="auto">
          <a:xfrm>
            <a:off x="3644900" y="4832350"/>
            <a:ext cx="84138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" name="Line 399"/>
          <p:cNvSpPr>
            <a:spLocks noChangeShapeType="1"/>
          </p:cNvSpPr>
          <p:nvPr/>
        </p:nvSpPr>
        <p:spPr bwMode="auto">
          <a:xfrm flipH="1" flipV="1">
            <a:off x="3651250" y="4838700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0" name="Line 400"/>
          <p:cNvSpPr>
            <a:spLocks noChangeShapeType="1"/>
          </p:cNvSpPr>
          <p:nvPr/>
        </p:nvSpPr>
        <p:spPr bwMode="auto">
          <a:xfrm>
            <a:off x="3683000" y="4870450"/>
            <a:ext cx="33338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1" name="Line 401"/>
          <p:cNvSpPr>
            <a:spLocks noChangeShapeType="1"/>
          </p:cNvSpPr>
          <p:nvPr/>
        </p:nvSpPr>
        <p:spPr bwMode="auto">
          <a:xfrm flipH="1">
            <a:off x="3651250" y="4870450"/>
            <a:ext cx="31750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2" name="Line 402"/>
          <p:cNvSpPr>
            <a:spLocks noChangeShapeType="1"/>
          </p:cNvSpPr>
          <p:nvPr/>
        </p:nvSpPr>
        <p:spPr bwMode="auto">
          <a:xfrm flipV="1">
            <a:off x="3683000" y="4838700"/>
            <a:ext cx="3333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3" name="Line 403"/>
          <p:cNvSpPr>
            <a:spLocks noChangeShapeType="1"/>
          </p:cNvSpPr>
          <p:nvPr/>
        </p:nvSpPr>
        <p:spPr bwMode="auto">
          <a:xfrm flipV="1">
            <a:off x="3683000" y="4838700"/>
            <a:ext cx="158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4" name="Line 404"/>
          <p:cNvSpPr>
            <a:spLocks noChangeShapeType="1"/>
          </p:cNvSpPr>
          <p:nvPr/>
        </p:nvSpPr>
        <p:spPr bwMode="auto">
          <a:xfrm>
            <a:off x="3683000" y="4870450"/>
            <a:ext cx="1588" cy="333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5" name="Rectangle 405"/>
          <p:cNvSpPr>
            <a:spLocks noChangeArrowheads="1"/>
          </p:cNvSpPr>
          <p:nvPr/>
        </p:nvSpPr>
        <p:spPr bwMode="auto">
          <a:xfrm>
            <a:off x="1519238" y="4378325"/>
            <a:ext cx="58737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6" name="Rectangle 406"/>
          <p:cNvSpPr>
            <a:spLocks noChangeArrowheads="1"/>
          </p:cNvSpPr>
          <p:nvPr/>
        </p:nvSpPr>
        <p:spPr bwMode="auto">
          <a:xfrm>
            <a:off x="1909763" y="4479925"/>
            <a:ext cx="58737" cy="58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7" name="Rectangle 407"/>
          <p:cNvSpPr>
            <a:spLocks noChangeArrowheads="1"/>
          </p:cNvSpPr>
          <p:nvPr/>
        </p:nvSpPr>
        <p:spPr bwMode="auto">
          <a:xfrm>
            <a:off x="2300288" y="4545013"/>
            <a:ext cx="58737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8" name="Rectangle 408"/>
          <p:cNvSpPr>
            <a:spLocks noChangeArrowheads="1"/>
          </p:cNvSpPr>
          <p:nvPr/>
        </p:nvSpPr>
        <p:spPr bwMode="auto">
          <a:xfrm>
            <a:off x="2697163" y="4589463"/>
            <a:ext cx="58737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" name="Rectangle 410"/>
          <p:cNvSpPr>
            <a:spLocks noChangeArrowheads="1"/>
          </p:cNvSpPr>
          <p:nvPr/>
        </p:nvSpPr>
        <p:spPr bwMode="auto">
          <a:xfrm>
            <a:off x="3081338" y="4608513"/>
            <a:ext cx="58737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" name="Rectangle 411"/>
          <p:cNvSpPr>
            <a:spLocks noChangeArrowheads="1"/>
          </p:cNvSpPr>
          <p:nvPr/>
        </p:nvSpPr>
        <p:spPr bwMode="auto">
          <a:xfrm>
            <a:off x="3279775" y="4608513"/>
            <a:ext cx="58738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" name="Rectangle 412"/>
          <p:cNvSpPr>
            <a:spLocks noChangeArrowheads="1"/>
          </p:cNvSpPr>
          <p:nvPr/>
        </p:nvSpPr>
        <p:spPr bwMode="auto">
          <a:xfrm>
            <a:off x="3676650" y="4614863"/>
            <a:ext cx="58738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" name="Rectangle 413"/>
          <p:cNvSpPr>
            <a:spLocks noChangeArrowheads="1"/>
          </p:cNvSpPr>
          <p:nvPr/>
        </p:nvSpPr>
        <p:spPr bwMode="auto">
          <a:xfrm>
            <a:off x="3868738" y="4665663"/>
            <a:ext cx="58737" cy="58737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" name="Rectangle 414"/>
          <p:cNvSpPr>
            <a:spLocks noChangeArrowheads="1"/>
          </p:cNvSpPr>
          <p:nvPr/>
        </p:nvSpPr>
        <p:spPr bwMode="auto">
          <a:xfrm>
            <a:off x="4060825" y="4724400"/>
            <a:ext cx="58738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5" name="Rectangle 415"/>
          <p:cNvSpPr>
            <a:spLocks noChangeArrowheads="1"/>
          </p:cNvSpPr>
          <p:nvPr/>
        </p:nvSpPr>
        <p:spPr bwMode="auto">
          <a:xfrm>
            <a:off x="4259263" y="4826000"/>
            <a:ext cx="58737" cy="58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6" name="Rectangle 416"/>
          <p:cNvSpPr>
            <a:spLocks noChangeArrowheads="1"/>
          </p:cNvSpPr>
          <p:nvPr/>
        </p:nvSpPr>
        <p:spPr bwMode="auto">
          <a:xfrm>
            <a:off x="4470400" y="4979988"/>
            <a:ext cx="58738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7" name="Rectangle 417"/>
          <p:cNvSpPr>
            <a:spLocks noChangeArrowheads="1"/>
          </p:cNvSpPr>
          <p:nvPr/>
        </p:nvSpPr>
        <p:spPr bwMode="auto">
          <a:xfrm>
            <a:off x="4670425" y="5127625"/>
            <a:ext cx="57150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8" name="Oval 418"/>
          <p:cNvSpPr>
            <a:spLocks noChangeArrowheads="1"/>
          </p:cNvSpPr>
          <p:nvPr/>
        </p:nvSpPr>
        <p:spPr bwMode="auto">
          <a:xfrm>
            <a:off x="2697163" y="2970213"/>
            <a:ext cx="58737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Oval 419"/>
          <p:cNvSpPr>
            <a:spLocks noChangeArrowheads="1"/>
          </p:cNvSpPr>
          <p:nvPr/>
        </p:nvSpPr>
        <p:spPr bwMode="auto">
          <a:xfrm>
            <a:off x="2889250" y="3097213"/>
            <a:ext cx="58738" cy="58737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0" name="Oval 420"/>
          <p:cNvSpPr>
            <a:spLocks noChangeArrowheads="1"/>
          </p:cNvSpPr>
          <p:nvPr/>
        </p:nvSpPr>
        <p:spPr bwMode="auto">
          <a:xfrm>
            <a:off x="3094038" y="3219450"/>
            <a:ext cx="58737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1" name="Oval 421"/>
          <p:cNvSpPr>
            <a:spLocks noChangeArrowheads="1"/>
          </p:cNvSpPr>
          <p:nvPr/>
        </p:nvSpPr>
        <p:spPr bwMode="auto">
          <a:xfrm>
            <a:off x="3286125" y="3348038"/>
            <a:ext cx="58738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Oval 422"/>
          <p:cNvSpPr>
            <a:spLocks noChangeArrowheads="1"/>
          </p:cNvSpPr>
          <p:nvPr/>
        </p:nvSpPr>
        <p:spPr bwMode="auto">
          <a:xfrm>
            <a:off x="3484563" y="3527425"/>
            <a:ext cx="58737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3" name="Oval 423"/>
          <p:cNvSpPr>
            <a:spLocks noChangeArrowheads="1"/>
          </p:cNvSpPr>
          <p:nvPr/>
        </p:nvSpPr>
        <p:spPr bwMode="auto">
          <a:xfrm>
            <a:off x="3683000" y="3711575"/>
            <a:ext cx="58738" cy="5873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4" name="Oval 424"/>
          <p:cNvSpPr>
            <a:spLocks noChangeArrowheads="1"/>
          </p:cNvSpPr>
          <p:nvPr/>
        </p:nvSpPr>
        <p:spPr bwMode="auto">
          <a:xfrm>
            <a:off x="3881438" y="3975100"/>
            <a:ext cx="58737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5" name="Oval 425"/>
          <p:cNvSpPr>
            <a:spLocks noChangeArrowheads="1"/>
          </p:cNvSpPr>
          <p:nvPr/>
        </p:nvSpPr>
        <p:spPr bwMode="auto">
          <a:xfrm>
            <a:off x="4081463" y="4243388"/>
            <a:ext cx="57150" cy="58737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6" name="Oval 426"/>
          <p:cNvSpPr>
            <a:spLocks noChangeArrowheads="1"/>
          </p:cNvSpPr>
          <p:nvPr/>
        </p:nvSpPr>
        <p:spPr bwMode="auto">
          <a:xfrm>
            <a:off x="4279900" y="4678363"/>
            <a:ext cx="57150" cy="58737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7" name="Oval 427"/>
          <p:cNvSpPr>
            <a:spLocks noChangeArrowheads="1"/>
          </p:cNvSpPr>
          <p:nvPr/>
        </p:nvSpPr>
        <p:spPr bwMode="auto">
          <a:xfrm>
            <a:off x="4478338" y="5275263"/>
            <a:ext cx="57150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8" name="Oval 428"/>
          <p:cNvSpPr>
            <a:spLocks noChangeArrowheads="1"/>
          </p:cNvSpPr>
          <p:nvPr/>
        </p:nvSpPr>
        <p:spPr bwMode="auto">
          <a:xfrm>
            <a:off x="4683125" y="6056313"/>
            <a:ext cx="57150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9" name="Freeform 429"/>
          <p:cNvSpPr>
            <a:spLocks/>
          </p:cNvSpPr>
          <p:nvPr/>
        </p:nvSpPr>
        <p:spPr bwMode="auto">
          <a:xfrm>
            <a:off x="1096963" y="3021013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0" name="Freeform 430"/>
          <p:cNvSpPr>
            <a:spLocks/>
          </p:cNvSpPr>
          <p:nvPr/>
        </p:nvSpPr>
        <p:spPr bwMode="auto">
          <a:xfrm>
            <a:off x="1289050" y="3219450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1" name="Freeform 431"/>
          <p:cNvSpPr>
            <a:spLocks/>
          </p:cNvSpPr>
          <p:nvPr/>
        </p:nvSpPr>
        <p:spPr bwMode="auto">
          <a:xfrm>
            <a:off x="1487488" y="341153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20"/>
              </a:cxn>
              <a:cxn ang="0">
                <a:pos x="20" y="40"/>
              </a:cxn>
              <a:cxn ang="0">
                <a:pos x="0" y="2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2" name="Freeform 432"/>
          <p:cNvSpPr>
            <a:spLocks/>
          </p:cNvSpPr>
          <p:nvPr/>
        </p:nvSpPr>
        <p:spPr bwMode="auto">
          <a:xfrm>
            <a:off x="1487488" y="2540000"/>
            <a:ext cx="65087" cy="650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3" name="Freeform 433"/>
          <p:cNvSpPr>
            <a:spLocks/>
          </p:cNvSpPr>
          <p:nvPr/>
        </p:nvSpPr>
        <p:spPr bwMode="auto">
          <a:xfrm>
            <a:off x="1884363" y="256063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4" name="Freeform 434"/>
          <p:cNvSpPr>
            <a:spLocks/>
          </p:cNvSpPr>
          <p:nvPr/>
        </p:nvSpPr>
        <p:spPr bwMode="auto">
          <a:xfrm>
            <a:off x="2274888" y="258603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5" name="Freeform 435"/>
          <p:cNvSpPr>
            <a:spLocks/>
          </p:cNvSpPr>
          <p:nvPr/>
        </p:nvSpPr>
        <p:spPr bwMode="auto">
          <a:xfrm>
            <a:off x="2671763" y="260508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6" name="Freeform 436"/>
          <p:cNvSpPr>
            <a:spLocks/>
          </p:cNvSpPr>
          <p:nvPr/>
        </p:nvSpPr>
        <p:spPr bwMode="auto">
          <a:xfrm>
            <a:off x="3062288" y="263048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7" name="Freeform 437"/>
          <p:cNvSpPr>
            <a:spLocks/>
          </p:cNvSpPr>
          <p:nvPr/>
        </p:nvSpPr>
        <p:spPr bwMode="auto">
          <a:xfrm>
            <a:off x="3452813" y="265588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8" name="Freeform 438"/>
          <p:cNvSpPr>
            <a:spLocks/>
          </p:cNvSpPr>
          <p:nvPr/>
        </p:nvSpPr>
        <p:spPr bwMode="auto">
          <a:xfrm>
            <a:off x="3849688" y="2681288"/>
            <a:ext cx="65087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9" name="Freeform 439"/>
          <p:cNvSpPr>
            <a:spLocks/>
          </p:cNvSpPr>
          <p:nvPr/>
        </p:nvSpPr>
        <p:spPr bwMode="auto">
          <a:xfrm>
            <a:off x="4240213" y="2706688"/>
            <a:ext cx="65087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0" name="Freeform 440"/>
          <p:cNvSpPr>
            <a:spLocks/>
          </p:cNvSpPr>
          <p:nvPr/>
        </p:nvSpPr>
        <p:spPr bwMode="auto">
          <a:xfrm>
            <a:off x="4637088" y="2732088"/>
            <a:ext cx="65087" cy="6508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1"/>
              </a:cxn>
              <a:cxn ang="0">
                <a:pos x="0" y="4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1" name="Rectangle 441"/>
          <p:cNvSpPr>
            <a:spLocks noChangeArrowheads="1"/>
          </p:cNvSpPr>
          <p:nvPr/>
        </p:nvSpPr>
        <p:spPr bwMode="auto">
          <a:xfrm>
            <a:off x="1096963" y="2860675"/>
            <a:ext cx="58737" cy="57150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2" name="Rectangle 442"/>
          <p:cNvSpPr>
            <a:spLocks noChangeArrowheads="1"/>
          </p:cNvSpPr>
          <p:nvPr/>
        </p:nvSpPr>
        <p:spPr bwMode="auto">
          <a:xfrm>
            <a:off x="1295400" y="2879725"/>
            <a:ext cx="58738" cy="57150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3" name="Freeform 443"/>
          <p:cNvSpPr>
            <a:spLocks/>
          </p:cNvSpPr>
          <p:nvPr/>
        </p:nvSpPr>
        <p:spPr bwMode="auto">
          <a:xfrm>
            <a:off x="1096963" y="3128963"/>
            <a:ext cx="65087" cy="6508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1"/>
              </a:cxn>
              <a:cxn ang="0">
                <a:pos x="0" y="41"/>
              </a:cxn>
              <a:cxn ang="0">
                <a:pos x="20" y="0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41" y="41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4" name="Freeform 444"/>
          <p:cNvSpPr>
            <a:spLocks/>
          </p:cNvSpPr>
          <p:nvPr/>
        </p:nvSpPr>
        <p:spPr bwMode="auto">
          <a:xfrm>
            <a:off x="1295400" y="3143250"/>
            <a:ext cx="65088" cy="635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1" y="40"/>
              </a:cxn>
              <a:cxn ang="0">
                <a:pos x="0" y="40"/>
              </a:cxn>
              <a:cxn ang="0">
                <a:pos x="20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5" name="Rectangle 445"/>
          <p:cNvSpPr>
            <a:spLocks noChangeArrowheads="1"/>
          </p:cNvSpPr>
          <p:nvPr/>
        </p:nvSpPr>
        <p:spPr bwMode="auto">
          <a:xfrm>
            <a:off x="1481138" y="3187700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6" name="Line 446"/>
          <p:cNvSpPr>
            <a:spLocks noChangeShapeType="1"/>
          </p:cNvSpPr>
          <p:nvPr/>
        </p:nvSpPr>
        <p:spPr bwMode="auto">
          <a:xfrm flipV="1">
            <a:off x="1519238" y="3194050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7" name="Line 447"/>
          <p:cNvSpPr>
            <a:spLocks noChangeShapeType="1"/>
          </p:cNvSpPr>
          <p:nvPr/>
        </p:nvSpPr>
        <p:spPr bwMode="auto">
          <a:xfrm>
            <a:off x="1519238" y="3225800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8" name="Line 448"/>
          <p:cNvSpPr>
            <a:spLocks noChangeShapeType="1"/>
          </p:cNvSpPr>
          <p:nvPr/>
        </p:nvSpPr>
        <p:spPr bwMode="auto">
          <a:xfrm flipH="1">
            <a:off x="1487488" y="3225800"/>
            <a:ext cx="31750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9" name="Line 449"/>
          <p:cNvSpPr>
            <a:spLocks noChangeShapeType="1"/>
          </p:cNvSpPr>
          <p:nvPr/>
        </p:nvSpPr>
        <p:spPr bwMode="auto">
          <a:xfrm>
            <a:off x="1519238" y="3225800"/>
            <a:ext cx="333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0" name="Rectangle 450"/>
          <p:cNvSpPr>
            <a:spLocks noChangeArrowheads="1"/>
          </p:cNvSpPr>
          <p:nvPr/>
        </p:nvSpPr>
        <p:spPr bwMode="auto">
          <a:xfrm>
            <a:off x="2076450" y="3475038"/>
            <a:ext cx="84138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" name="Line 451"/>
          <p:cNvSpPr>
            <a:spLocks noChangeShapeType="1"/>
          </p:cNvSpPr>
          <p:nvPr/>
        </p:nvSpPr>
        <p:spPr bwMode="auto">
          <a:xfrm flipV="1">
            <a:off x="2114550" y="3481388"/>
            <a:ext cx="1588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" name="Line 452"/>
          <p:cNvSpPr>
            <a:spLocks noChangeShapeType="1"/>
          </p:cNvSpPr>
          <p:nvPr/>
        </p:nvSpPr>
        <p:spPr bwMode="auto">
          <a:xfrm>
            <a:off x="2114550" y="3513138"/>
            <a:ext cx="1588" cy="3333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3" name="Line 453"/>
          <p:cNvSpPr>
            <a:spLocks noChangeShapeType="1"/>
          </p:cNvSpPr>
          <p:nvPr/>
        </p:nvSpPr>
        <p:spPr bwMode="auto">
          <a:xfrm flipH="1">
            <a:off x="2082800" y="3513138"/>
            <a:ext cx="31750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4" name="Line 454"/>
          <p:cNvSpPr>
            <a:spLocks noChangeShapeType="1"/>
          </p:cNvSpPr>
          <p:nvPr/>
        </p:nvSpPr>
        <p:spPr bwMode="auto">
          <a:xfrm>
            <a:off x="2114550" y="3513138"/>
            <a:ext cx="33338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5" name="Rectangle 455"/>
          <p:cNvSpPr>
            <a:spLocks noChangeArrowheads="1"/>
          </p:cNvSpPr>
          <p:nvPr/>
        </p:nvSpPr>
        <p:spPr bwMode="auto">
          <a:xfrm>
            <a:off x="2665413" y="3814763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6" name="Line 456"/>
          <p:cNvSpPr>
            <a:spLocks noChangeShapeType="1"/>
          </p:cNvSpPr>
          <p:nvPr/>
        </p:nvSpPr>
        <p:spPr bwMode="auto">
          <a:xfrm flipV="1">
            <a:off x="2703513" y="3821113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7" name="Line 457"/>
          <p:cNvSpPr>
            <a:spLocks noChangeShapeType="1"/>
          </p:cNvSpPr>
          <p:nvPr/>
        </p:nvSpPr>
        <p:spPr bwMode="auto">
          <a:xfrm>
            <a:off x="2703513" y="3852863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8" name="Line 458"/>
          <p:cNvSpPr>
            <a:spLocks noChangeShapeType="1"/>
          </p:cNvSpPr>
          <p:nvPr/>
        </p:nvSpPr>
        <p:spPr bwMode="auto">
          <a:xfrm flipH="1">
            <a:off x="2671763" y="3852863"/>
            <a:ext cx="31750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9" name="Line 459"/>
          <p:cNvSpPr>
            <a:spLocks noChangeShapeType="1"/>
          </p:cNvSpPr>
          <p:nvPr/>
        </p:nvSpPr>
        <p:spPr bwMode="auto">
          <a:xfrm>
            <a:off x="2703513" y="3852863"/>
            <a:ext cx="33337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0" name="Rectangle 460"/>
          <p:cNvSpPr>
            <a:spLocks noChangeArrowheads="1"/>
          </p:cNvSpPr>
          <p:nvPr/>
        </p:nvSpPr>
        <p:spPr bwMode="auto">
          <a:xfrm>
            <a:off x="3055938" y="4064000"/>
            <a:ext cx="84137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" name="Line 461"/>
          <p:cNvSpPr>
            <a:spLocks noChangeShapeType="1"/>
          </p:cNvSpPr>
          <p:nvPr/>
        </p:nvSpPr>
        <p:spPr bwMode="auto">
          <a:xfrm flipV="1">
            <a:off x="3094038" y="4070350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" name="Line 462"/>
          <p:cNvSpPr>
            <a:spLocks noChangeShapeType="1"/>
          </p:cNvSpPr>
          <p:nvPr/>
        </p:nvSpPr>
        <p:spPr bwMode="auto">
          <a:xfrm>
            <a:off x="3094038" y="4102100"/>
            <a:ext cx="1587" cy="333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3" name="Line 463"/>
          <p:cNvSpPr>
            <a:spLocks noChangeShapeType="1"/>
          </p:cNvSpPr>
          <p:nvPr/>
        </p:nvSpPr>
        <p:spPr bwMode="auto">
          <a:xfrm flipH="1">
            <a:off x="3062288" y="4102100"/>
            <a:ext cx="31750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4" name="Line 464"/>
          <p:cNvSpPr>
            <a:spLocks noChangeShapeType="1"/>
          </p:cNvSpPr>
          <p:nvPr/>
        </p:nvSpPr>
        <p:spPr bwMode="auto">
          <a:xfrm>
            <a:off x="3094038" y="4102100"/>
            <a:ext cx="333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5" name="Rectangle 465"/>
          <p:cNvSpPr>
            <a:spLocks noChangeArrowheads="1"/>
          </p:cNvSpPr>
          <p:nvPr/>
        </p:nvSpPr>
        <p:spPr bwMode="auto">
          <a:xfrm>
            <a:off x="3446463" y="4397375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6" name="Line 466"/>
          <p:cNvSpPr>
            <a:spLocks noChangeShapeType="1"/>
          </p:cNvSpPr>
          <p:nvPr/>
        </p:nvSpPr>
        <p:spPr bwMode="auto">
          <a:xfrm flipV="1">
            <a:off x="3484563" y="4403725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7" name="Line 467"/>
          <p:cNvSpPr>
            <a:spLocks noChangeShapeType="1"/>
          </p:cNvSpPr>
          <p:nvPr/>
        </p:nvSpPr>
        <p:spPr bwMode="auto">
          <a:xfrm>
            <a:off x="3484563" y="4435475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8" name="Line 468"/>
          <p:cNvSpPr>
            <a:spLocks noChangeShapeType="1"/>
          </p:cNvSpPr>
          <p:nvPr/>
        </p:nvSpPr>
        <p:spPr bwMode="auto">
          <a:xfrm flipH="1">
            <a:off x="3452813" y="4435475"/>
            <a:ext cx="31750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9" name="Line 469"/>
          <p:cNvSpPr>
            <a:spLocks noChangeShapeType="1"/>
          </p:cNvSpPr>
          <p:nvPr/>
        </p:nvSpPr>
        <p:spPr bwMode="auto">
          <a:xfrm>
            <a:off x="3484563" y="4435475"/>
            <a:ext cx="333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0" name="Rectangle 470"/>
          <p:cNvSpPr>
            <a:spLocks noChangeArrowheads="1"/>
          </p:cNvSpPr>
          <p:nvPr/>
        </p:nvSpPr>
        <p:spPr bwMode="auto">
          <a:xfrm>
            <a:off x="3644900" y="4595813"/>
            <a:ext cx="841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" name="Line 471"/>
          <p:cNvSpPr>
            <a:spLocks noChangeShapeType="1"/>
          </p:cNvSpPr>
          <p:nvPr/>
        </p:nvSpPr>
        <p:spPr bwMode="auto">
          <a:xfrm flipV="1">
            <a:off x="3683000" y="4602163"/>
            <a:ext cx="1588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2" name="Line 472"/>
          <p:cNvSpPr>
            <a:spLocks noChangeShapeType="1"/>
          </p:cNvSpPr>
          <p:nvPr/>
        </p:nvSpPr>
        <p:spPr bwMode="auto">
          <a:xfrm>
            <a:off x="3683000" y="4633913"/>
            <a:ext cx="1588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3" name="Line 473"/>
          <p:cNvSpPr>
            <a:spLocks noChangeShapeType="1"/>
          </p:cNvSpPr>
          <p:nvPr/>
        </p:nvSpPr>
        <p:spPr bwMode="auto">
          <a:xfrm flipH="1">
            <a:off x="3651250" y="4633913"/>
            <a:ext cx="31750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4" name="Line 474"/>
          <p:cNvSpPr>
            <a:spLocks noChangeShapeType="1"/>
          </p:cNvSpPr>
          <p:nvPr/>
        </p:nvSpPr>
        <p:spPr bwMode="auto">
          <a:xfrm>
            <a:off x="3683000" y="4633913"/>
            <a:ext cx="33338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5" name="Rectangle 475"/>
          <p:cNvSpPr>
            <a:spLocks noChangeArrowheads="1"/>
          </p:cNvSpPr>
          <p:nvPr/>
        </p:nvSpPr>
        <p:spPr bwMode="auto">
          <a:xfrm>
            <a:off x="3843338" y="4813300"/>
            <a:ext cx="84137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6" name="Line 476"/>
          <p:cNvSpPr>
            <a:spLocks noChangeShapeType="1"/>
          </p:cNvSpPr>
          <p:nvPr/>
        </p:nvSpPr>
        <p:spPr bwMode="auto">
          <a:xfrm flipV="1">
            <a:off x="3881438" y="4819650"/>
            <a:ext cx="1587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7" name="Line 477"/>
          <p:cNvSpPr>
            <a:spLocks noChangeShapeType="1"/>
          </p:cNvSpPr>
          <p:nvPr/>
        </p:nvSpPr>
        <p:spPr bwMode="auto">
          <a:xfrm>
            <a:off x="3881438" y="4851400"/>
            <a:ext cx="1587" cy="333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8" name="Line 478"/>
          <p:cNvSpPr>
            <a:spLocks noChangeShapeType="1"/>
          </p:cNvSpPr>
          <p:nvPr/>
        </p:nvSpPr>
        <p:spPr bwMode="auto">
          <a:xfrm flipH="1">
            <a:off x="3849688" y="4851400"/>
            <a:ext cx="31750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9" name="Line 479"/>
          <p:cNvSpPr>
            <a:spLocks noChangeShapeType="1"/>
          </p:cNvSpPr>
          <p:nvPr/>
        </p:nvSpPr>
        <p:spPr bwMode="auto">
          <a:xfrm>
            <a:off x="3881438" y="4851400"/>
            <a:ext cx="33337" cy="1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0" name="Rectangle 480"/>
          <p:cNvSpPr>
            <a:spLocks noChangeArrowheads="1"/>
          </p:cNvSpPr>
          <p:nvPr/>
        </p:nvSpPr>
        <p:spPr bwMode="auto">
          <a:xfrm>
            <a:off x="1103313" y="4724400"/>
            <a:ext cx="58737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" name="Line 481"/>
          <p:cNvSpPr>
            <a:spLocks noChangeShapeType="1"/>
          </p:cNvSpPr>
          <p:nvPr/>
        </p:nvSpPr>
        <p:spPr bwMode="auto">
          <a:xfrm flipH="1" flipV="1">
            <a:off x="1109663" y="47307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2" name="Line 482"/>
          <p:cNvSpPr>
            <a:spLocks noChangeShapeType="1"/>
          </p:cNvSpPr>
          <p:nvPr/>
        </p:nvSpPr>
        <p:spPr bwMode="auto">
          <a:xfrm>
            <a:off x="1128713" y="4749800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3" name="Line 483"/>
          <p:cNvSpPr>
            <a:spLocks noChangeShapeType="1"/>
          </p:cNvSpPr>
          <p:nvPr/>
        </p:nvSpPr>
        <p:spPr bwMode="auto">
          <a:xfrm flipH="1">
            <a:off x="1109663" y="474980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4" name="Line 484"/>
          <p:cNvSpPr>
            <a:spLocks noChangeShapeType="1"/>
          </p:cNvSpPr>
          <p:nvPr/>
        </p:nvSpPr>
        <p:spPr bwMode="auto">
          <a:xfrm flipV="1">
            <a:off x="1128713" y="4730750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5" name="Rectangle 485"/>
          <p:cNvSpPr>
            <a:spLocks noChangeArrowheads="1"/>
          </p:cNvSpPr>
          <p:nvPr/>
        </p:nvSpPr>
        <p:spPr bwMode="auto">
          <a:xfrm>
            <a:off x="1149350" y="4826000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6" name="Line 486"/>
          <p:cNvSpPr>
            <a:spLocks noChangeShapeType="1"/>
          </p:cNvSpPr>
          <p:nvPr/>
        </p:nvSpPr>
        <p:spPr bwMode="auto">
          <a:xfrm flipH="1" flipV="1">
            <a:off x="1155700" y="48323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7" name="Line 487"/>
          <p:cNvSpPr>
            <a:spLocks noChangeShapeType="1"/>
          </p:cNvSpPr>
          <p:nvPr/>
        </p:nvSpPr>
        <p:spPr bwMode="auto">
          <a:xfrm>
            <a:off x="1174750" y="485140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8" name="Line 488"/>
          <p:cNvSpPr>
            <a:spLocks noChangeShapeType="1"/>
          </p:cNvSpPr>
          <p:nvPr/>
        </p:nvSpPr>
        <p:spPr bwMode="auto">
          <a:xfrm flipH="1">
            <a:off x="1155700" y="485140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9" name="Line 489"/>
          <p:cNvSpPr>
            <a:spLocks noChangeShapeType="1"/>
          </p:cNvSpPr>
          <p:nvPr/>
        </p:nvSpPr>
        <p:spPr bwMode="auto">
          <a:xfrm flipV="1">
            <a:off x="1174750" y="48323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0" name="Rectangle 490"/>
          <p:cNvSpPr>
            <a:spLocks noChangeArrowheads="1"/>
          </p:cNvSpPr>
          <p:nvPr/>
        </p:nvSpPr>
        <p:spPr bwMode="auto">
          <a:xfrm>
            <a:off x="1200150" y="4922838"/>
            <a:ext cx="57150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1" name="Line 491"/>
          <p:cNvSpPr>
            <a:spLocks noChangeShapeType="1"/>
          </p:cNvSpPr>
          <p:nvPr/>
        </p:nvSpPr>
        <p:spPr bwMode="auto">
          <a:xfrm flipH="1" flipV="1">
            <a:off x="1206500" y="49291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2" name="Line 492"/>
          <p:cNvSpPr>
            <a:spLocks noChangeShapeType="1"/>
          </p:cNvSpPr>
          <p:nvPr/>
        </p:nvSpPr>
        <p:spPr bwMode="auto">
          <a:xfrm>
            <a:off x="1225550" y="49482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3" name="Line 493"/>
          <p:cNvSpPr>
            <a:spLocks noChangeShapeType="1"/>
          </p:cNvSpPr>
          <p:nvPr/>
        </p:nvSpPr>
        <p:spPr bwMode="auto">
          <a:xfrm flipH="1">
            <a:off x="1206500" y="49482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4" name="Line 494"/>
          <p:cNvSpPr>
            <a:spLocks noChangeShapeType="1"/>
          </p:cNvSpPr>
          <p:nvPr/>
        </p:nvSpPr>
        <p:spPr bwMode="auto">
          <a:xfrm flipV="1">
            <a:off x="1225550" y="49291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5" name="Rectangle 495"/>
          <p:cNvSpPr>
            <a:spLocks noChangeArrowheads="1"/>
          </p:cNvSpPr>
          <p:nvPr/>
        </p:nvSpPr>
        <p:spPr bwMode="auto">
          <a:xfrm>
            <a:off x="1250950" y="5024438"/>
            <a:ext cx="57150" cy="58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6" name="Line 496"/>
          <p:cNvSpPr>
            <a:spLocks noChangeShapeType="1"/>
          </p:cNvSpPr>
          <p:nvPr/>
        </p:nvSpPr>
        <p:spPr bwMode="auto">
          <a:xfrm flipH="1" flipV="1">
            <a:off x="1257300" y="50307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7" name="Line 497"/>
          <p:cNvSpPr>
            <a:spLocks noChangeShapeType="1"/>
          </p:cNvSpPr>
          <p:nvPr/>
        </p:nvSpPr>
        <p:spPr bwMode="auto">
          <a:xfrm>
            <a:off x="1276350" y="50498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8" name="Line 498"/>
          <p:cNvSpPr>
            <a:spLocks noChangeShapeType="1"/>
          </p:cNvSpPr>
          <p:nvPr/>
        </p:nvSpPr>
        <p:spPr bwMode="auto">
          <a:xfrm flipH="1">
            <a:off x="1257300" y="50498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9" name="Line 499"/>
          <p:cNvSpPr>
            <a:spLocks noChangeShapeType="1"/>
          </p:cNvSpPr>
          <p:nvPr/>
        </p:nvSpPr>
        <p:spPr bwMode="auto">
          <a:xfrm flipV="1">
            <a:off x="1276350" y="50307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0" name="Rectangle 500"/>
          <p:cNvSpPr>
            <a:spLocks noChangeArrowheads="1"/>
          </p:cNvSpPr>
          <p:nvPr/>
        </p:nvSpPr>
        <p:spPr bwMode="auto">
          <a:xfrm>
            <a:off x="1295400" y="5127625"/>
            <a:ext cx="58738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1" name="Line 501"/>
          <p:cNvSpPr>
            <a:spLocks noChangeShapeType="1"/>
          </p:cNvSpPr>
          <p:nvPr/>
        </p:nvSpPr>
        <p:spPr bwMode="auto">
          <a:xfrm flipH="1" flipV="1">
            <a:off x="1301750" y="513397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2" name="Line 502"/>
          <p:cNvSpPr>
            <a:spLocks noChangeShapeType="1"/>
          </p:cNvSpPr>
          <p:nvPr/>
        </p:nvSpPr>
        <p:spPr bwMode="auto">
          <a:xfrm>
            <a:off x="1320800" y="5153025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3" name="Line 503"/>
          <p:cNvSpPr>
            <a:spLocks noChangeShapeType="1"/>
          </p:cNvSpPr>
          <p:nvPr/>
        </p:nvSpPr>
        <p:spPr bwMode="auto">
          <a:xfrm flipH="1">
            <a:off x="1301750" y="515302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4" name="Line 504"/>
          <p:cNvSpPr>
            <a:spLocks noChangeShapeType="1"/>
          </p:cNvSpPr>
          <p:nvPr/>
        </p:nvSpPr>
        <p:spPr bwMode="auto">
          <a:xfrm flipV="1">
            <a:off x="1320800" y="5133975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5" name="Rectangle 505"/>
          <p:cNvSpPr>
            <a:spLocks noChangeArrowheads="1"/>
          </p:cNvSpPr>
          <p:nvPr/>
        </p:nvSpPr>
        <p:spPr bwMode="auto">
          <a:xfrm>
            <a:off x="1347788" y="5229225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6" name="Line 506"/>
          <p:cNvSpPr>
            <a:spLocks noChangeShapeType="1"/>
          </p:cNvSpPr>
          <p:nvPr/>
        </p:nvSpPr>
        <p:spPr bwMode="auto">
          <a:xfrm flipH="1" flipV="1">
            <a:off x="1354138" y="523557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7" name="Line 507"/>
          <p:cNvSpPr>
            <a:spLocks noChangeShapeType="1"/>
          </p:cNvSpPr>
          <p:nvPr/>
        </p:nvSpPr>
        <p:spPr bwMode="auto">
          <a:xfrm>
            <a:off x="1373188" y="5254625"/>
            <a:ext cx="1905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8" name="Line 508"/>
          <p:cNvSpPr>
            <a:spLocks noChangeShapeType="1"/>
          </p:cNvSpPr>
          <p:nvPr/>
        </p:nvSpPr>
        <p:spPr bwMode="auto">
          <a:xfrm flipH="1">
            <a:off x="1354138" y="5254625"/>
            <a:ext cx="1905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9" name="Line 509"/>
          <p:cNvSpPr>
            <a:spLocks noChangeShapeType="1"/>
          </p:cNvSpPr>
          <p:nvPr/>
        </p:nvSpPr>
        <p:spPr bwMode="auto">
          <a:xfrm flipV="1">
            <a:off x="1373188" y="523557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0" name="Rectangle 510"/>
          <p:cNvSpPr>
            <a:spLocks noChangeArrowheads="1"/>
          </p:cNvSpPr>
          <p:nvPr/>
        </p:nvSpPr>
        <p:spPr bwMode="auto">
          <a:xfrm>
            <a:off x="1398588" y="5332413"/>
            <a:ext cx="57150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1" name="Line 511"/>
          <p:cNvSpPr>
            <a:spLocks noChangeShapeType="1"/>
          </p:cNvSpPr>
          <p:nvPr/>
        </p:nvSpPr>
        <p:spPr bwMode="auto">
          <a:xfrm flipH="1" flipV="1">
            <a:off x="1404938" y="533876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" name="Line 512"/>
          <p:cNvSpPr>
            <a:spLocks noChangeShapeType="1"/>
          </p:cNvSpPr>
          <p:nvPr/>
        </p:nvSpPr>
        <p:spPr bwMode="auto">
          <a:xfrm>
            <a:off x="1423988" y="53578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" name="Line 513"/>
          <p:cNvSpPr>
            <a:spLocks noChangeShapeType="1"/>
          </p:cNvSpPr>
          <p:nvPr/>
        </p:nvSpPr>
        <p:spPr bwMode="auto">
          <a:xfrm flipH="1">
            <a:off x="1404938" y="53578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" name="Line 514"/>
          <p:cNvSpPr>
            <a:spLocks noChangeShapeType="1"/>
          </p:cNvSpPr>
          <p:nvPr/>
        </p:nvSpPr>
        <p:spPr bwMode="auto">
          <a:xfrm flipV="1">
            <a:off x="1423988" y="533876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" name="Rectangle 515"/>
          <p:cNvSpPr>
            <a:spLocks noChangeArrowheads="1"/>
          </p:cNvSpPr>
          <p:nvPr/>
        </p:nvSpPr>
        <p:spPr bwMode="auto">
          <a:xfrm>
            <a:off x="1443038" y="5440363"/>
            <a:ext cx="57150" cy="58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6" name="Line 516"/>
          <p:cNvSpPr>
            <a:spLocks noChangeShapeType="1"/>
          </p:cNvSpPr>
          <p:nvPr/>
        </p:nvSpPr>
        <p:spPr bwMode="auto">
          <a:xfrm flipH="1" flipV="1">
            <a:off x="1449388" y="5446713"/>
            <a:ext cx="19050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" name="Line 517"/>
          <p:cNvSpPr>
            <a:spLocks noChangeShapeType="1"/>
          </p:cNvSpPr>
          <p:nvPr/>
        </p:nvSpPr>
        <p:spPr bwMode="auto">
          <a:xfrm>
            <a:off x="1468438" y="54673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" name="Line 518"/>
          <p:cNvSpPr>
            <a:spLocks noChangeShapeType="1"/>
          </p:cNvSpPr>
          <p:nvPr/>
        </p:nvSpPr>
        <p:spPr bwMode="auto">
          <a:xfrm flipH="1">
            <a:off x="1449388" y="54673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9" name="Line 519"/>
          <p:cNvSpPr>
            <a:spLocks noChangeShapeType="1"/>
          </p:cNvSpPr>
          <p:nvPr/>
        </p:nvSpPr>
        <p:spPr bwMode="auto">
          <a:xfrm flipV="1">
            <a:off x="1468438" y="5446713"/>
            <a:ext cx="19050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0" name="Rectangle 520"/>
          <p:cNvSpPr>
            <a:spLocks noChangeArrowheads="1"/>
          </p:cNvSpPr>
          <p:nvPr/>
        </p:nvSpPr>
        <p:spPr bwMode="auto">
          <a:xfrm>
            <a:off x="1493838" y="5549900"/>
            <a:ext cx="58737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1" name="Line 521"/>
          <p:cNvSpPr>
            <a:spLocks noChangeShapeType="1"/>
          </p:cNvSpPr>
          <p:nvPr/>
        </p:nvSpPr>
        <p:spPr bwMode="auto">
          <a:xfrm flipH="1" flipV="1">
            <a:off x="1500188" y="55562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2" name="Line 522"/>
          <p:cNvSpPr>
            <a:spLocks noChangeShapeType="1"/>
          </p:cNvSpPr>
          <p:nvPr/>
        </p:nvSpPr>
        <p:spPr bwMode="auto">
          <a:xfrm>
            <a:off x="1519238" y="5575300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3" name="Line 523"/>
          <p:cNvSpPr>
            <a:spLocks noChangeShapeType="1"/>
          </p:cNvSpPr>
          <p:nvPr/>
        </p:nvSpPr>
        <p:spPr bwMode="auto">
          <a:xfrm flipH="1">
            <a:off x="1500188" y="557530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4" name="Line 524"/>
          <p:cNvSpPr>
            <a:spLocks noChangeShapeType="1"/>
          </p:cNvSpPr>
          <p:nvPr/>
        </p:nvSpPr>
        <p:spPr bwMode="auto">
          <a:xfrm flipV="1">
            <a:off x="1519238" y="5556250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5" name="Rectangle 525"/>
          <p:cNvSpPr>
            <a:spLocks noChangeArrowheads="1"/>
          </p:cNvSpPr>
          <p:nvPr/>
        </p:nvSpPr>
        <p:spPr bwMode="auto">
          <a:xfrm>
            <a:off x="1546225" y="5665788"/>
            <a:ext cx="57150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6" name="Line 526"/>
          <p:cNvSpPr>
            <a:spLocks noChangeShapeType="1"/>
          </p:cNvSpPr>
          <p:nvPr/>
        </p:nvSpPr>
        <p:spPr bwMode="auto">
          <a:xfrm flipH="1" flipV="1">
            <a:off x="1552575" y="56721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7" name="Line 527"/>
          <p:cNvSpPr>
            <a:spLocks noChangeShapeType="1"/>
          </p:cNvSpPr>
          <p:nvPr/>
        </p:nvSpPr>
        <p:spPr bwMode="auto">
          <a:xfrm>
            <a:off x="1571625" y="56911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8" name="Line 528"/>
          <p:cNvSpPr>
            <a:spLocks noChangeShapeType="1"/>
          </p:cNvSpPr>
          <p:nvPr/>
        </p:nvSpPr>
        <p:spPr bwMode="auto">
          <a:xfrm flipH="1">
            <a:off x="1552575" y="56911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9" name="Line 529"/>
          <p:cNvSpPr>
            <a:spLocks noChangeShapeType="1"/>
          </p:cNvSpPr>
          <p:nvPr/>
        </p:nvSpPr>
        <p:spPr bwMode="auto">
          <a:xfrm flipV="1">
            <a:off x="1571625" y="56721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0" name="Rectangle 530"/>
          <p:cNvSpPr>
            <a:spLocks noChangeArrowheads="1"/>
          </p:cNvSpPr>
          <p:nvPr/>
        </p:nvSpPr>
        <p:spPr bwMode="auto">
          <a:xfrm>
            <a:off x="1590675" y="5786438"/>
            <a:ext cx="57150" cy="58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1" name="Line 531"/>
          <p:cNvSpPr>
            <a:spLocks noChangeShapeType="1"/>
          </p:cNvSpPr>
          <p:nvPr/>
        </p:nvSpPr>
        <p:spPr bwMode="auto">
          <a:xfrm flipH="1" flipV="1">
            <a:off x="1597025" y="57927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2" name="Line 532"/>
          <p:cNvSpPr>
            <a:spLocks noChangeShapeType="1"/>
          </p:cNvSpPr>
          <p:nvPr/>
        </p:nvSpPr>
        <p:spPr bwMode="auto">
          <a:xfrm>
            <a:off x="1616075" y="58118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3" name="Line 533"/>
          <p:cNvSpPr>
            <a:spLocks noChangeShapeType="1"/>
          </p:cNvSpPr>
          <p:nvPr/>
        </p:nvSpPr>
        <p:spPr bwMode="auto">
          <a:xfrm flipH="1">
            <a:off x="1597025" y="581183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4" name="Line 534"/>
          <p:cNvSpPr>
            <a:spLocks noChangeShapeType="1"/>
          </p:cNvSpPr>
          <p:nvPr/>
        </p:nvSpPr>
        <p:spPr bwMode="auto">
          <a:xfrm flipV="1">
            <a:off x="1616075" y="5792788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5" name="Rectangle 535"/>
          <p:cNvSpPr>
            <a:spLocks noChangeArrowheads="1"/>
          </p:cNvSpPr>
          <p:nvPr/>
        </p:nvSpPr>
        <p:spPr bwMode="auto">
          <a:xfrm>
            <a:off x="1641475" y="5908675"/>
            <a:ext cx="57150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6" name="Line 536"/>
          <p:cNvSpPr>
            <a:spLocks noChangeShapeType="1"/>
          </p:cNvSpPr>
          <p:nvPr/>
        </p:nvSpPr>
        <p:spPr bwMode="auto">
          <a:xfrm flipH="1" flipV="1">
            <a:off x="1647825" y="591502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7" name="Line 537"/>
          <p:cNvSpPr>
            <a:spLocks noChangeShapeType="1"/>
          </p:cNvSpPr>
          <p:nvPr/>
        </p:nvSpPr>
        <p:spPr bwMode="auto">
          <a:xfrm>
            <a:off x="1666875" y="593407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8" name="Line 538"/>
          <p:cNvSpPr>
            <a:spLocks noChangeShapeType="1"/>
          </p:cNvSpPr>
          <p:nvPr/>
        </p:nvSpPr>
        <p:spPr bwMode="auto">
          <a:xfrm flipH="1">
            <a:off x="1647825" y="593407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9" name="Line 539"/>
          <p:cNvSpPr>
            <a:spLocks noChangeShapeType="1"/>
          </p:cNvSpPr>
          <p:nvPr/>
        </p:nvSpPr>
        <p:spPr bwMode="auto">
          <a:xfrm flipV="1">
            <a:off x="1666875" y="5915025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0" name="Rectangle 540"/>
          <p:cNvSpPr>
            <a:spLocks noChangeArrowheads="1"/>
          </p:cNvSpPr>
          <p:nvPr/>
        </p:nvSpPr>
        <p:spPr bwMode="auto">
          <a:xfrm>
            <a:off x="1692275" y="6043613"/>
            <a:ext cx="58738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1" name="Line 541"/>
          <p:cNvSpPr>
            <a:spLocks noChangeShapeType="1"/>
          </p:cNvSpPr>
          <p:nvPr/>
        </p:nvSpPr>
        <p:spPr bwMode="auto">
          <a:xfrm flipH="1" flipV="1">
            <a:off x="1698625" y="604996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2" name="Line 542"/>
          <p:cNvSpPr>
            <a:spLocks noChangeShapeType="1"/>
          </p:cNvSpPr>
          <p:nvPr/>
        </p:nvSpPr>
        <p:spPr bwMode="auto">
          <a:xfrm>
            <a:off x="1717675" y="6069013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3" name="Line 543"/>
          <p:cNvSpPr>
            <a:spLocks noChangeShapeType="1"/>
          </p:cNvSpPr>
          <p:nvPr/>
        </p:nvSpPr>
        <p:spPr bwMode="auto">
          <a:xfrm flipH="1">
            <a:off x="1698625" y="60690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4" name="Line 544"/>
          <p:cNvSpPr>
            <a:spLocks noChangeShapeType="1"/>
          </p:cNvSpPr>
          <p:nvPr/>
        </p:nvSpPr>
        <p:spPr bwMode="auto">
          <a:xfrm flipV="1">
            <a:off x="1717675" y="6049963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5" name="Rectangle 545"/>
          <p:cNvSpPr>
            <a:spLocks noChangeArrowheads="1"/>
          </p:cNvSpPr>
          <p:nvPr/>
        </p:nvSpPr>
        <p:spPr bwMode="auto">
          <a:xfrm>
            <a:off x="1738313" y="6189663"/>
            <a:ext cx="57150" cy="58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6" name="Line 546"/>
          <p:cNvSpPr>
            <a:spLocks noChangeShapeType="1"/>
          </p:cNvSpPr>
          <p:nvPr/>
        </p:nvSpPr>
        <p:spPr bwMode="auto">
          <a:xfrm flipH="1" flipV="1">
            <a:off x="1744663" y="61960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7" name="Line 547"/>
          <p:cNvSpPr>
            <a:spLocks noChangeShapeType="1"/>
          </p:cNvSpPr>
          <p:nvPr/>
        </p:nvSpPr>
        <p:spPr bwMode="auto">
          <a:xfrm>
            <a:off x="1763713" y="6215063"/>
            <a:ext cx="19050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8" name="Line 548"/>
          <p:cNvSpPr>
            <a:spLocks noChangeShapeType="1"/>
          </p:cNvSpPr>
          <p:nvPr/>
        </p:nvSpPr>
        <p:spPr bwMode="auto">
          <a:xfrm flipH="1">
            <a:off x="1744663" y="6215063"/>
            <a:ext cx="19050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9" name="Line 549"/>
          <p:cNvSpPr>
            <a:spLocks noChangeShapeType="1"/>
          </p:cNvSpPr>
          <p:nvPr/>
        </p:nvSpPr>
        <p:spPr bwMode="auto">
          <a:xfrm flipV="1">
            <a:off x="1763713" y="61960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0" name="Rectangle 550"/>
          <p:cNvSpPr>
            <a:spLocks noChangeArrowheads="1"/>
          </p:cNvSpPr>
          <p:nvPr/>
        </p:nvSpPr>
        <p:spPr bwMode="auto">
          <a:xfrm>
            <a:off x="520700" y="996950"/>
            <a:ext cx="922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Critical Current</a:t>
            </a:r>
            <a:endParaRPr lang="en-US" b="0"/>
          </a:p>
        </p:txBody>
      </p:sp>
      <p:sp>
        <p:nvSpPr>
          <p:cNvPr id="10791" name="Rectangle 551"/>
          <p:cNvSpPr>
            <a:spLocks noChangeArrowheads="1"/>
          </p:cNvSpPr>
          <p:nvPr/>
        </p:nvSpPr>
        <p:spPr bwMode="auto">
          <a:xfrm>
            <a:off x="520700" y="1163638"/>
            <a:ext cx="922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Density, A/mm²</a:t>
            </a:r>
            <a:endParaRPr lang="en-US" b="0"/>
          </a:p>
        </p:txBody>
      </p:sp>
      <p:sp>
        <p:nvSpPr>
          <p:cNvPr id="10792" name="Rectangle 552"/>
          <p:cNvSpPr>
            <a:spLocks noChangeArrowheads="1"/>
          </p:cNvSpPr>
          <p:nvPr/>
        </p:nvSpPr>
        <p:spPr bwMode="auto">
          <a:xfrm>
            <a:off x="847725" y="62674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</a:t>
            </a:r>
            <a:endParaRPr lang="en-US" b="0"/>
          </a:p>
        </p:txBody>
      </p:sp>
      <p:sp>
        <p:nvSpPr>
          <p:cNvPr id="10793" name="Rectangle 553"/>
          <p:cNvSpPr>
            <a:spLocks noChangeArrowheads="1"/>
          </p:cNvSpPr>
          <p:nvPr/>
        </p:nvSpPr>
        <p:spPr bwMode="auto">
          <a:xfrm>
            <a:off x="777875" y="46402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100</a:t>
            </a:r>
            <a:endParaRPr lang="en-US" b="0"/>
          </a:p>
        </p:txBody>
      </p:sp>
      <p:sp>
        <p:nvSpPr>
          <p:cNvPr id="10794" name="Rectangle 554"/>
          <p:cNvSpPr>
            <a:spLocks noChangeArrowheads="1"/>
          </p:cNvSpPr>
          <p:nvPr/>
        </p:nvSpPr>
        <p:spPr bwMode="auto">
          <a:xfrm>
            <a:off x="668338" y="3008313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1,000</a:t>
            </a:r>
            <a:endParaRPr lang="en-US" b="0"/>
          </a:p>
        </p:txBody>
      </p:sp>
      <p:sp>
        <p:nvSpPr>
          <p:cNvPr id="10795" name="Rectangle 555"/>
          <p:cNvSpPr>
            <a:spLocks noChangeArrowheads="1"/>
          </p:cNvSpPr>
          <p:nvPr/>
        </p:nvSpPr>
        <p:spPr bwMode="auto">
          <a:xfrm>
            <a:off x="598488" y="1381125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10,000</a:t>
            </a:r>
            <a:endParaRPr lang="en-US" b="0"/>
          </a:p>
        </p:txBody>
      </p:sp>
      <p:sp>
        <p:nvSpPr>
          <p:cNvPr id="10796" name="Rectangle 556"/>
          <p:cNvSpPr>
            <a:spLocks noChangeArrowheads="1"/>
          </p:cNvSpPr>
          <p:nvPr/>
        </p:nvSpPr>
        <p:spPr bwMode="auto">
          <a:xfrm>
            <a:off x="1058863" y="6459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</a:t>
            </a:r>
            <a:endParaRPr lang="en-US" b="0"/>
          </a:p>
        </p:txBody>
      </p:sp>
      <p:sp>
        <p:nvSpPr>
          <p:cNvPr id="10797" name="Rectangle 557"/>
          <p:cNvSpPr>
            <a:spLocks noChangeArrowheads="1"/>
          </p:cNvSpPr>
          <p:nvPr/>
        </p:nvSpPr>
        <p:spPr bwMode="auto">
          <a:xfrm>
            <a:off x="2044700" y="6459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15</a:t>
            </a:r>
            <a:endParaRPr lang="en-US" b="0"/>
          </a:p>
        </p:txBody>
      </p:sp>
      <p:sp>
        <p:nvSpPr>
          <p:cNvPr id="10798" name="Rectangle 558"/>
          <p:cNvSpPr>
            <a:spLocks noChangeArrowheads="1"/>
          </p:cNvSpPr>
          <p:nvPr/>
        </p:nvSpPr>
        <p:spPr bwMode="auto">
          <a:xfrm>
            <a:off x="3024188" y="6459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20</a:t>
            </a:r>
            <a:endParaRPr lang="en-US" b="0"/>
          </a:p>
        </p:txBody>
      </p:sp>
      <p:sp>
        <p:nvSpPr>
          <p:cNvPr id="10799" name="Rectangle 559"/>
          <p:cNvSpPr>
            <a:spLocks noChangeArrowheads="1"/>
          </p:cNvSpPr>
          <p:nvPr/>
        </p:nvSpPr>
        <p:spPr bwMode="auto">
          <a:xfrm>
            <a:off x="4010025" y="6459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25</a:t>
            </a:r>
            <a:endParaRPr lang="en-US" b="0"/>
          </a:p>
        </p:txBody>
      </p:sp>
      <p:sp>
        <p:nvSpPr>
          <p:cNvPr id="10800" name="Rectangle 560"/>
          <p:cNvSpPr>
            <a:spLocks noChangeArrowheads="1"/>
          </p:cNvSpPr>
          <p:nvPr/>
        </p:nvSpPr>
        <p:spPr bwMode="auto">
          <a:xfrm>
            <a:off x="4989513" y="6459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30</a:t>
            </a:r>
            <a:endParaRPr lang="en-US" b="0"/>
          </a:p>
        </p:txBody>
      </p:sp>
      <p:sp>
        <p:nvSpPr>
          <p:cNvPr id="10801" name="Rectangle 561"/>
          <p:cNvSpPr>
            <a:spLocks noChangeArrowheads="1"/>
          </p:cNvSpPr>
          <p:nvPr/>
        </p:nvSpPr>
        <p:spPr bwMode="auto">
          <a:xfrm>
            <a:off x="2627313" y="6670675"/>
            <a:ext cx="942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Applied Field, T</a:t>
            </a:r>
            <a:endParaRPr lang="en-US" b="0"/>
          </a:p>
        </p:txBody>
      </p:sp>
      <p:sp>
        <p:nvSpPr>
          <p:cNvPr id="10802" name="Rectangle 562"/>
          <p:cNvSpPr>
            <a:spLocks noChangeArrowheads="1"/>
          </p:cNvSpPr>
          <p:nvPr/>
        </p:nvSpPr>
        <p:spPr bwMode="auto">
          <a:xfrm>
            <a:off x="5251450" y="1135063"/>
            <a:ext cx="3892550" cy="56467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3" name="Line 563"/>
          <p:cNvSpPr>
            <a:spLocks noChangeShapeType="1"/>
          </p:cNvSpPr>
          <p:nvPr/>
        </p:nvSpPr>
        <p:spPr bwMode="auto">
          <a:xfrm>
            <a:off x="5284788" y="1244600"/>
            <a:ext cx="371475" cy="1588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4" name="Freeform 564"/>
          <p:cNvSpPr>
            <a:spLocks/>
          </p:cNvSpPr>
          <p:nvPr/>
        </p:nvSpPr>
        <p:spPr bwMode="auto">
          <a:xfrm>
            <a:off x="5437188" y="1212850"/>
            <a:ext cx="65087" cy="635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0"/>
              </a:cxn>
              <a:cxn ang="0">
                <a:pos x="0" y="40"/>
              </a:cxn>
              <a:cxn ang="0">
                <a:pos x="21" y="0"/>
              </a:cxn>
            </a:cxnLst>
            <a:rect l="0" t="0" r="r" b="b"/>
            <a:pathLst>
              <a:path w="41" h="40">
                <a:moveTo>
                  <a:pt x="21" y="0"/>
                </a:moveTo>
                <a:lnTo>
                  <a:pt x="41" y="40"/>
                </a:lnTo>
                <a:lnTo>
                  <a:pt x="0" y="40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5" name="Rectangle 565"/>
          <p:cNvSpPr>
            <a:spLocks noChangeArrowheads="1"/>
          </p:cNvSpPr>
          <p:nvPr/>
        </p:nvSpPr>
        <p:spPr bwMode="auto">
          <a:xfrm>
            <a:off x="5681663" y="1185863"/>
            <a:ext cx="2863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Nb-Ti: Nb-47wt%Ti, 1.8 K, Lee, Naus and Larbalestier</a:t>
            </a:r>
          </a:p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UW-ASC'96</a:t>
            </a:r>
            <a:endParaRPr lang="en-US" b="0"/>
          </a:p>
        </p:txBody>
      </p:sp>
      <p:sp>
        <p:nvSpPr>
          <p:cNvPr id="10806" name="Line 566"/>
          <p:cNvSpPr>
            <a:spLocks noChangeShapeType="1"/>
          </p:cNvSpPr>
          <p:nvPr/>
        </p:nvSpPr>
        <p:spPr bwMode="auto">
          <a:xfrm>
            <a:off x="5284788" y="1577975"/>
            <a:ext cx="371475" cy="1588"/>
          </a:xfrm>
          <a:prstGeom prst="line">
            <a:avLst/>
          </a:prstGeom>
          <a:noFill/>
          <a:ln w="1270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7" name="Freeform 567"/>
          <p:cNvSpPr>
            <a:spLocks/>
          </p:cNvSpPr>
          <p:nvPr/>
        </p:nvSpPr>
        <p:spPr bwMode="auto">
          <a:xfrm>
            <a:off x="5437188" y="1544638"/>
            <a:ext cx="65087" cy="6508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1"/>
              </a:cxn>
              <a:cxn ang="0">
                <a:pos x="0" y="4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8" name="Rectangle 568"/>
          <p:cNvSpPr>
            <a:spLocks noChangeArrowheads="1"/>
          </p:cNvSpPr>
          <p:nvPr/>
        </p:nvSpPr>
        <p:spPr bwMode="auto">
          <a:xfrm>
            <a:off x="5681663" y="1519238"/>
            <a:ext cx="3359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Nb-44wt.%Ti-15wt.%Ta: at 1.8 K, monofil. high field optimized,</a:t>
            </a:r>
            <a:endParaRPr lang="en-US" b="0"/>
          </a:p>
        </p:txBody>
      </p:sp>
      <p:sp>
        <p:nvSpPr>
          <p:cNvPr id="10809" name="Rectangle 569"/>
          <p:cNvSpPr>
            <a:spLocks noChangeArrowheads="1"/>
          </p:cNvSpPr>
          <p:nvPr/>
        </p:nvSpPr>
        <p:spPr bwMode="auto">
          <a:xfrm>
            <a:off x="5681663" y="1647825"/>
            <a:ext cx="2662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unpubl. Lee, Naus and Larbalestier (UW-ASC) '96</a:t>
            </a:r>
            <a:endParaRPr lang="en-US" b="0"/>
          </a:p>
        </p:txBody>
      </p:sp>
      <p:sp>
        <p:nvSpPr>
          <p:cNvPr id="10810" name="Freeform 570"/>
          <p:cNvSpPr>
            <a:spLocks/>
          </p:cNvSpPr>
          <p:nvPr/>
        </p:nvSpPr>
        <p:spPr bwMode="auto">
          <a:xfrm>
            <a:off x="5278438" y="1897063"/>
            <a:ext cx="25400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6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6" h="12">
                <a:moveTo>
                  <a:pt x="0" y="4"/>
                </a:moveTo>
                <a:lnTo>
                  <a:pt x="16" y="0"/>
                </a:lnTo>
                <a:lnTo>
                  <a:pt x="16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1" name="Freeform 571"/>
          <p:cNvSpPr>
            <a:spLocks/>
          </p:cNvSpPr>
          <p:nvPr/>
        </p:nvSpPr>
        <p:spPr bwMode="auto">
          <a:xfrm>
            <a:off x="5354638" y="1897063"/>
            <a:ext cx="25400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6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6" h="12">
                <a:moveTo>
                  <a:pt x="0" y="4"/>
                </a:moveTo>
                <a:lnTo>
                  <a:pt x="16" y="0"/>
                </a:lnTo>
                <a:lnTo>
                  <a:pt x="16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2" name="Freeform 572"/>
          <p:cNvSpPr>
            <a:spLocks/>
          </p:cNvSpPr>
          <p:nvPr/>
        </p:nvSpPr>
        <p:spPr bwMode="auto">
          <a:xfrm>
            <a:off x="5430838" y="1897063"/>
            <a:ext cx="2698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7" h="12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3" name="Freeform 573"/>
          <p:cNvSpPr>
            <a:spLocks/>
          </p:cNvSpPr>
          <p:nvPr/>
        </p:nvSpPr>
        <p:spPr bwMode="auto">
          <a:xfrm>
            <a:off x="5508625" y="1897063"/>
            <a:ext cx="25400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6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6" h="12">
                <a:moveTo>
                  <a:pt x="0" y="4"/>
                </a:moveTo>
                <a:lnTo>
                  <a:pt x="16" y="0"/>
                </a:lnTo>
                <a:lnTo>
                  <a:pt x="16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4" name="Freeform 574"/>
          <p:cNvSpPr>
            <a:spLocks/>
          </p:cNvSpPr>
          <p:nvPr/>
        </p:nvSpPr>
        <p:spPr bwMode="auto">
          <a:xfrm>
            <a:off x="5584825" y="1897063"/>
            <a:ext cx="25400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0"/>
              </a:cxn>
              <a:cxn ang="0">
                <a:pos x="16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16" h="12">
                <a:moveTo>
                  <a:pt x="0" y="4"/>
                </a:moveTo>
                <a:lnTo>
                  <a:pt x="16" y="0"/>
                </a:lnTo>
                <a:lnTo>
                  <a:pt x="16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5" name="Rectangle 575"/>
          <p:cNvSpPr>
            <a:spLocks noChangeArrowheads="1"/>
          </p:cNvSpPr>
          <p:nvPr/>
        </p:nvSpPr>
        <p:spPr bwMode="auto">
          <a:xfrm>
            <a:off x="5437188" y="1878013"/>
            <a:ext cx="58737" cy="57150"/>
          </a:xfrm>
          <a:prstGeom prst="rect">
            <a:avLst/>
          </a:prstGeom>
          <a:solidFill>
            <a:srgbClr val="69FFFF"/>
          </a:solidFill>
          <a:ln w="6350">
            <a:solidFill>
              <a:srgbClr val="69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6" name="Rectangle 576"/>
          <p:cNvSpPr>
            <a:spLocks noChangeArrowheads="1"/>
          </p:cNvSpPr>
          <p:nvPr/>
        </p:nvSpPr>
        <p:spPr bwMode="auto">
          <a:xfrm>
            <a:off x="5681663" y="1852613"/>
            <a:ext cx="21256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Internal Sn-Rod OI-ST ASC2002</a:t>
            </a:r>
            <a:endParaRPr lang="en-US" b="0"/>
          </a:p>
        </p:txBody>
      </p:sp>
      <p:sp>
        <p:nvSpPr>
          <p:cNvPr id="10817" name="Freeform 577"/>
          <p:cNvSpPr>
            <a:spLocks/>
          </p:cNvSpPr>
          <p:nvPr/>
        </p:nvSpPr>
        <p:spPr bwMode="auto">
          <a:xfrm>
            <a:off x="5278438" y="2224088"/>
            <a:ext cx="88900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6" y="0"/>
              </a:cxn>
              <a:cxn ang="0">
                <a:pos x="56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56" h="12">
                <a:moveTo>
                  <a:pt x="0" y="4"/>
                </a:moveTo>
                <a:lnTo>
                  <a:pt x="56" y="0"/>
                </a:lnTo>
                <a:lnTo>
                  <a:pt x="56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8" name="Freeform 578"/>
          <p:cNvSpPr>
            <a:spLocks/>
          </p:cNvSpPr>
          <p:nvPr/>
        </p:nvSpPr>
        <p:spPr bwMode="auto">
          <a:xfrm>
            <a:off x="5418138" y="2224088"/>
            <a:ext cx="9048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7" y="0"/>
              </a:cxn>
              <a:cxn ang="0">
                <a:pos x="57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57" h="12">
                <a:moveTo>
                  <a:pt x="0" y="4"/>
                </a:moveTo>
                <a:lnTo>
                  <a:pt x="57" y="0"/>
                </a:lnTo>
                <a:lnTo>
                  <a:pt x="57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9" name="Freeform 579"/>
          <p:cNvSpPr>
            <a:spLocks/>
          </p:cNvSpPr>
          <p:nvPr/>
        </p:nvSpPr>
        <p:spPr bwMode="auto">
          <a:xfrm>
            <a:off x="5559425" y="2224088"/>
            <a:ext cx="90488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7" y="0"/>
              </a:cxn>
              <a:cxn ang="0">
                <a:pos x="57" y="8"/>
              </a:cxn>
              <a:cxn ang="0">
                <a:pos x="0" y="12"/>
              </a:cxn>
              <a:cxn ang="0">
                <a:pos x="0" y="4"/>
              </a:cxn>
            </a:cxnLst>
            <a:rect l="0" t="0" r="r" b="b"/>
            <a:pathLst>
              <a:path w="57" h="12">
                <a:moveTo>
                  <a:pt x="0" y="4"/>
                </a:moveTo>
                <a:lnTo>
                  <a:pt x="57" y="0"/>
                </a:lnTo>
                <a:lnTo>
                  <a:pt x="57" y="8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0" name="Oval 580"/>
          <p:cNvSpPr>
            <a:spLocks noChangeArrowheads="1"/>
          </p:cNvSpPr>
          <p:nvPr/>
        </p:nvSpPr>
        <p:spPr bwMode="auto">
          <a:xfrm>
            <a:off x="5437188" y="2205038"/>
            <a:ext cx="58737" cy="57150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1" name="Rectangle 581"/>
          <p:cNvSpPr>
            <a:spLocks noChangeArrowheads="1"/>
          </p:cNvSpPr>
          <p:nvPr/>
        </p:nvSpPr>
        <p:spPr bwMode="auto">
          <a:xfrm>
            <a:off x="5681663" y="2179638"/>
            <a:ext cx="30718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Internal Sn, ITER type low hysteresis loss design</a:t>
            </a:r>
            <a:endParaRPr lang="en-US" b="0"/>
          </a:p>
        </p:txBody>
      </p:sp>
      <p:sp>
        <p:nvSpPr>
          <p:cNvPr id="10822" name="Rectangle 582"/>
          <p:cNvSpPr>
            <a:spLocks noChangeArrowheads="1"/>
          </p:cNvSpPr>
          <p:nvPr/>
        </p:nvSpPr>
        <p:spPr bwMode="auto">
          <a:xfrm>
            <a:off x="5681663" y="2306638"/>
            <a:ext cx="1776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(IGC - Gregory et al.) [Non-Cu 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]</a:t>
            </a:r>
          </a:p>
        </p:txBody>
      </p:sp>
      <p:sp>
        <p:nvSpPr>
          <p:cNvPr id="10823" name="Line 583"/>
          <p:cNvSpPr>
            <a:spLocks noChangeShapeType="1"/>
          </p:cNvSpPr>
          <p:nvPr/>
        </p:nvSpPr>
        <p:spPr bwMode="auto">
          <a:xfrm>
            <a:off x="5284788" y="2570163"/>
            <a:ext cx="371475" cy="15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4" name="Freeform 584"/>
          <p:cNvSpPr>
            <a:spLocks/>
          </p:cNvSpPr>
          <p:nvPr/>
        </p:nvSpPr>
        <p:spPr bwMode="auto">
          <a:xfrm>
            <a:off x="5437188" y="2536825"/>
            <a:ext cx="65087" cy="650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1"/>
              </a:cxn>
              <a:cxn ang="0">
                <a:pos x="0" y="4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5" name="Rectangle 585"/>
          <p:cNvSpPr>
            <a:spLocks noChangeArrowheads="1"/>
          </p:cNvSpPr>
          <p:nvPr/>
        </p:nvSpPr>
        <p:spPr bwMode="auto">
          <a:xfrm>
            <a:off x="5681663" y="2511425"/>
            <a:ext cx="303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Bronze route int. stab. -VAC-HP, non-(Cu+Ta) 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,</a:t>
            </a:r>
            <a:endParaRPr lang="en-US" b="0"/>
          </a:p>
        </p:txBody>
      </p:sp>
      <p:sp>
        <p:nvSpPr>
          <p:cNvPr id="10826" name="Rectangle 586"/>
          <p:cNvSpPr>
            <a:spLocks noChangeArrowheads="1"/>
          </p:cNvSpPr>
          <p:nvPr/>
        </p:nvSpPr>
        <p:spPr bwMode="auto">
          <a:xfrm>
            <a:off x="5681663" y="2640013"/>
            <a:ext cx="13033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Thoener et al., Erice '96.</a:t>
            </a:r>
            <a:endParaRPr lang="en-US" b="0"/>
          </a:p>
        </p:txBody>
      </p:sp>
      <p:sp>
        <p:nvSpPr>
          <p:cNvPr id="10827" name="Line 587"/>
          <p:cNvSpPr>
            <a:spLocks noChangeShapeType="1"/>
          </p:cNvSpPr>
          <p:nvPr/>
        </p:nvSpPr>
        <p:spPr bwMode="auto">
          <a:xfrm>
            <a:off x="5284788" y="2901950"/>
            <a:ext cx="371475" cy="15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8" name="Freeform 588"/>
          <p:cNvSpPr>
            <a:spLocks/>
          </p:cNvSpPr>
          <p:nvPr/>
        </p:nvSpPr>
        <p:spPr bwMode="auto">
          <a:xfrm>
            <a:off x="5437188" y="2870200"/>
            <a:ext cx="65087" cy="650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1"/>
              </a:cxn>
              <a:cxn ang="0">
                <a:pos x="0" y="4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9" name="Rectangle 589"/>
          <p:cNvSpPr>
            <a:spLocks noChangeArrowheads="1"/>
          </p:cNvSpPr>
          <p:nvPr/>
        </p:nvSpPr>
        <p:spPr bwMode="auto">
          <a:xfrm>
            <a:off x="5681663" y="2844800"/>
            <a:ext cx="3340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Bronze route VAC  62000 filament, non-Cu 0.1µohm-m</a:t>
            </a:r>
            <a:endParaRPr lang="en-US" b="0"/>
          </a:p>
        </p:txBody>
      </p:sp>
      <p:sp>
        <p:nvSpPr>
          <p:cNvPr id="10830" name="Rectangle 590"/>
          <p:cNvSpPr>
            <a:spLocks noChangeArrowheads="1"/>
          </p:cNvSpPr>
          <p:nvPr/>
        </p:nvSpPr>
        <p:spPr bwMode="auto">
          <a:xfrm>
            <a:off x="5681663" y="2973388"/>
            <a:ext cx="25955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1.8 K 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, VAC/NHMFL data courtesy M. Thoener.</a:t>
            </a:r>
            <a:endParaRPr lang="en-US" b="0"/>
          </a:p>
        </p:txBody>
      </p:sp>
      <p:sp>
        <p:nvSpPr>
          <p:cNvPr id="10831" name="Line 591"/>
          <p:cNvSpPr>
            <a:spLocks noChangeShapeType="1"/>
          </p:cNvSpPr>
          <p:nvPr/>
        </p:nvSpPr>
        <p:spPr bwMode="auto">
          <a:xfrm>
            <a:off x="5284788" y="3235325"/>
            <a:ext cx="371475" cy="15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2" name="Freeform 592"/>
          <p:cNvSpPr>
            <a:spLocks/>
          </p:cNvSpPr>
          <p:nvPr/>
        </p:nvSpPr>
        <p:spPr bwMode="auto">
          <a:xfrm>
            <a:off x="5437188" y="3203575"/>
            <a:ext cx="65087" cy="635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20"/>
              </a:cxn>
              <a:cxn ang="0">
                <a:pos x="21" y="40"/>
              </a:cxn>
              <a:cxn ang="0">
                <a:pos x="0" y="20"/>
              </a:cxn>
              <a:cxn ang="0">
                <a:pos x="21" y="0"/>
              </a:cxn>
            </a:cxnLst>
            <a:rect l="0" t="0" r="r" b="b"/>
            <a:pathLst>
              <a:path w="41" h="40">
                <a:moveTo>
                  <a:pt x="21" y="0"/>
                </a:moveTo>
                <a:lnTo>
                  <a:pt x="41" y="20"/>
                </a:lnTo>
                <a:lnTo>
                  <a:pt x="21" y="40"/>
                </a:lnTo>
                <a:lnTo>
                  <a:pt x="0" y="20"/>
                </a:lnTo>
                <a:lnTo>
                  <a:pt x="21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3" name="Rectangle 593"/>
          <p:cNvSpPr>
            <a:spLocks noChangeArrowheads="1"/>
          </p:cNvSpPr>
          <p:nvPr/>
        </p:nvSpPr>
        <p:spPr bwMode="auto">
          <a:xfrm>
            <a:off x="5681663" y="3178175"/>
            <a:ext cx="32115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SMI-PIT, non-Cu 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, 10 µV/m, 192 filament 1 mm dia.</a:t>
            </a:r>
            <a:endParaRPr lang="en-US" b="0"/>
          </a:p>
        </p:txBody>
      </p:sp>
      <p:sp>
        <p:nvSpPr>
          <p:cNvPr id="10834" name="Rectangle 594"/>
          <p:cNvSpPr>
            <a:spLocks noChangeArrowheads="1"/>
          </p:cNvSpPr>
          <p:nvPr/>
        </p:nvSpPr>
        <p:spPr bwMode="auto">
          <a:xfrm>
            <a:off x="5681663" y="3305175"/>
            <a:ext cx="259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(45.3% Cu), U-Twente data provided March 2000</a:t>
            </a:r>
            <a:endParaRPr lang="en-US" b="0"/>
          </a:p>
        </p:txBody>
      </p:sp>
      <p:sp>
        <p:nvSpPr>
          <p:cNvPr id="10835" name="Line 595"/>
          <p:cNvSpPr>
            <a:spLocks noChangeShapeType="1"/>
          </p:cNvSpPr>
          <p:nvPr/>
        </p:nvSpPr>
        <p:spPr bwMode="auto">
          <a:xfrm>
            <a:off x="5284788" y="3562350"/>
            <a:ext cx="371475" cy="158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6" name="Rectangle 596"/>
          <p:cNvSpPr>
            <a:spLocks noChangeArrowheads="1"/>
          </p:cNvSpPr>
          <p:nvPr/>
        </p:nvSpPr>
        <p:spPr bwMode="auto">
          <a:xfrm>
            <a:off x="5430838" y="3524250"/>
            <a:ext cx="841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7" name="Line 597"/>
          <p:cNvSpPr>
            <a:spLocks noChangeShapeType="1"/>
          </p:cNvSpPr>
          <p:nvPr/>
        </p:nvSpPr>
        <p:spPr bwMode="auto">
          <a:xfrm flipH="1" flipV="1">
            <a:off x="5437188" y="3530600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8" name="Line 598"/>
          <p:cNvSpPr>
            <a:spLocks noChangeShapeType="1"/>
          </p:cNvSpPr>
          <p:nvPr/>
        </p:nvSpPr>
        <p:spPr bwMode="auto">
          <a:xfrm>
            <a:off x="5470525" y="3562350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9" name="Line 599"/>
          <p:cNvSpPr>
            <a:spLocks noChangeShapeType="1"/>
          </p:cNvSpPr>
          <p:nvPr/>
        </p:nvSpPr>
        <p:spPr bwMode="auto">
          <a:xfrm flipH="1">
            <a:off x="5437188" y="3562350"/>
            <a:ext cx="33337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0" name="Line 600"/>
          <p:cNvSpPr>
            <a:spLocks noChangeShapeType="1"/>
          </p:cNvSpPr>
          <p:nvPr/>
        </p:nvSpPr>
        <p:spPr bwMode="auto">
          <a:xfrm flipV="1">
            <a:off x="5470525" y="3530600"/>
            <a:ext cx="31750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1" name="Line 601"/>
          <p:cNvSpPr>
            <a:spLocks noChangeShapeType="1"/>
          </p:cNvSpPr>
          <p:nvPr/>
        </p:nvSpPr>
        <p:spPr bwMode="auto">
          <a:xfrm flipV="1">
            <a:off x="5470525" y="3530600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2" name="Line 602"/>
          <p:cNvSpPr>
            <a:spLocks noChangeShapeType="1"/>
          </p:cNvSpPr>
          <p:nvPr/>
        </p:nvSpPr>
        <p:spPr bwMode="auto">
          <a:xfrm>
            <a:off x="5470525" y="3562350"/>
            <a:ext cx="1588" cy="3175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3" name="Rectangle 603"/>
          <p:cNvSpPr>
            <a:spLocks noChangeArrowheads="1"/>
          </p:cNvSpPr>
          <p:nvPr/>
        </p:nvSpPr>
        <p:spPr bwMode="auto">
          <a:xfrm>
            <a:off x="5681663" y="3503613"/>
            <a:ext cx="33305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Sn: Tape (Nb,Ta)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6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Sn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5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+Nb-4at.%Ta core, [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ccore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, core ~25 %</a:t>
            </a:r>
            <a:endParaRPr lang="en-US" b="0"/>
          </a:p>
        </p:txBody>
      </p:sp>
      <p:sp>
        <p:nvSpPr>
          <p:cNvPr id="10844" name="Rectangle 604"/>
          <p:cNvSpPr>
            <a:spLocks noChangeArrowheads="1"/>
          </p:cNvSpPr>
          <p:nvPr/>
        </p:nvSpPr>
        <p:spPr bwMode="auto">
          <a:xfrm>
            <a:off x="5681663" y="3632200"/>
            <a:ext cx="1665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of non-Cu] Tachikawa et al. '99</a:t>
            </a:r>
            <a:endParaRPr lang="en-US" b="0"/>
          </a:p>
        </p:txBody>
      </p:sp>
      <p:sp>
        <p:nvSpPr>
          <p:cNvPr id="10845" name="Line 605"/>
          <p:cNvSpPr>
            <a:spLocks noChangeShapeType="1"/>
          </p:cNvSpPr>
          <p:nvPr/>
        </p:nvSpPr>
        <p:spPr bwMode="auto">
          <a:xfrm>
            <a:off x="5284788" y="3895725"/>
            <a:ext cx="371475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6" name="Rectangle 606"/>
          <p:cNvSpPr>
            <a:spLocks noChangeArrowheads="1"/>
          </p:cNvSpPr>
          <p:nvPr/>
        </p:nvSpPr>
        <p:spPr bwMode="auto">
          <a:xfrm>
            <a:off x="5430838" y="3856038"/>
            <a:ext cx="84137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7" name="Line 607"/>
          <p:cNvSpPr>
            <a:spLocks noChangeShapeType="1"/>
          </p:cNvSpPr>
          <p:nvPr/>
        </p:nvSpPr>
        <p:spPr bwMode="auto">
          <a:xfrm flipH="1" flipV="1">
            <a:off x="5437188" y="3862388"/>
            <a:ext cx="33337" cy="33337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8" name="Line 608"/>
          <p:cNvSpPr>
            <a:spLocks noChangeShapeType="1"/>
          </p:cNvSpPr>
          <p:nvPr/>
        </p:nvSpPr>
        <p:spPr bwMode="auto">
          <a:xfrm>
            <a:off x="5470525" y="3895725"/>
            <a:ext cx="31750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9" name="Line 609"/>
          <p:cNvSpPr>
            <a:spLocks noChangeShapeType="1"/>
          </p:cNvSpPr>
          <p:nvPr/>
        </p:nvSpPr>
        <p:spPr bwMode="auto">
          <a:xfrm flipH="1">
            <a:off x="5437188" y="3895725"/>
            <a:ext cx="33337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1" name="Line 611"/>
          <p:cNvSpPr>
            <a:spLocks noChangeShapeType="1"/>
          </p:cNvSpPr>
          <p:nvPr/>
        </p:nvSpPr>
        <p:spPr bwMode="auto">
          <a:xfrm flipV="1">
            <a:off x="5470525" y="3862388"/>
            <a:ext cx="31750" cy="33337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2" name="Line 612"/>
          <p:cNvSpPr>
            <a:spLocks noChangeShapeType="1"/>
          </p:cNvSpPr>
          <p:nvPr/>
        </p:nvSpPr>
        <p:spPr bwMode="auto">
          <a:xfrm flipV="1">
            <a:off x="5470525" y="3862388"/>
            <a:ext cx="1588" cy="33337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3" name="Line 613"/>
          <p:cNvSpPr>
            <a:spLocks noChangeShapeType="1"/>
          </p:cNvSpPr>
          <p:nvPr/>
        </p:nvSpPr>
        <p:spPr bwMode="auto">
          <a:xfrm>
            <a:off x="5470525" y="3895725"/>
            <a:ext cx="1588" cy="3175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" name="Rectangle 614"/>
          <p:cNvSpPr>
            <a:spLocks noChangeArrowheads="1"/>
          </p:cNvSpPr>
          <p:nvPr/>
        </p:nvSpPr>
        <p:spPr bwMode="auto">
          <a:xfrm>
            <a:off x="5681663" y="3836988"/>
            <a:ext cx="3243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Al: Nb stabilized 2-stage JR process (Hitachi,TML-NRIM,</a:t>
            </a:r>
          </a:p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IMR-TU), Fukuda et al. ICMC/ICEC '96</a:t>
            </a:r>
          </a:p>
        </p:txBody>
      </p:sp>
      <p:sp>
        <p:nvSpPr>
          <p:cNvPr id="10856" name="Line 616"/>
          <p:cNvSpPr>
            <a:spLocks noChangeShapeType="1"/>
          </p:cNvSpPr>
          <p:nvPr/>
        </p:nvSpPr>
        <p:spPr bwMode="auto">
          <a:xfrm>
            <a:off x="5284788" y="4227513"/>
            <a:ext cx="371475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" name="Rectangle 617"/>
          <p:cNvSpPr>
            <a:spLocks noChangeArrowheads="1"/>
          </p:cNvSpPr>
          <p:nvPr/>
        </p:nvSpPr>
        <p:spPr bwMode="auto">
          <a:xfrm>
            <a:off x="5437188" y="4195763"/>
            <a:ext cx="58737" cy="57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" name="Rectangle 618"/>
          <p:cNvSpPr>
            <a:spLocks noChangeArrowheads="1"/>
          </p:cNvSpPr>
          <p:nvPr/>
        </p:nvSpPr>
        <p:spPr bwMode="auto">
          <a:xfrm>
            <a:off x="5681663" y="4170363"/>
            <a:ext cx="295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Al: 84 Fil. RHQT Nb/Al-Ge(1.5µm), Iijima et al. NRIM</a:t>
            </a:r>
            <a:endParaRPr lang="en-US" b="0"/>
          </a:p>
        </p:txBody>
      </p:sp>
      <p:sp>
        <p:nvSpPr>
          <p:cNvPr id="10859" name="Rectangle 619"/>
          <p:cNvSpPr>
            <a:spLocks noChangeArrowheads="1"/>
          </p:cNvSpPr>
          <p:nvPr/>
        </p:nvSpPr>
        <p:spPr bwMode="auto">
          <a:xfrm>
            <a:off x="5681663" y="4298950"/>
            <a:ext cx="11953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ASC'98 Paper MVC-04</a:t>
            </a:r>
          </a:p>
        </p:txBody>
      </p:sp>
      <p:sp>
        <p:nvSpPr>
          <p:cNvPr id="10860" name="Line 620"/>
          <p:cNvSpPr>
            <a:spLocks noChangeShapeType="1"/>
          </p:cNvSpPr>
          <p:nvPr/>
        </p:nvSpPr>
        <p:spPr bwMode="auto">
          <a:xfrm>
            <a:off x="5284788" y="4560888"/>
            <a:ext cx="371475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1" name="Oval 621"/>
          <p:cNvSpPr>
            <a:spLocks noChangeArrowheads="1"/>
          </p:cNvSpPr>
          <p:nvPr/>
        </p:nvSpPr>
        <p:spPr bwMode="auto">
          <a:xfrm>
            <a:off x="5437188" y="4529138"/>
            <a:ext cx="58737" cy="571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2" name="Rectangle 622"/>
          <p:cNvSpPr>
            <a:spLocks noChangeArrowheads="1"/>
          </p:cNvSpPr>
          <p:nvPr/>
        </p:nvSpPr>
        <p:spPr bwMode="auto">
          <a:xfrm>
            <a:off x="5681663" y="4503738"/>
            <a:ext cx="26685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Al: RQHT+2 At.% Cu, 0.4m/s (Iijima et al 2002)</a:t>
            </a:r>
            <a:endParaRPr lang="en-US" b="0"/>
          </a:p>
        </p:txBody>
      </p:sp>
      <p:sp>
        <p:nvSpPr>
          <p:cNvPr id="10863" name="Line 623"/>
          <p:cNvSpPr>
            <a:spLocks noChangeShapeType="1"/>
          </p:cNvSpPr>
          <p:nvPr/>
        </p:nvSpPr>
        <p:spPr bwMode="auto">
          <a:xfrm>
            <a:off x="5284788" y="4887913"/>
            <a:ext cx="371475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4" name="Freeform 624"/>
          <p:cNvSpPr>
            <a:spLocks/>
          </p:cNvSpPr>
          <p:nvPr/>
        </p:nvSpPr>
        <p:spPr bwMode="auto">
          <a:xfrm>
            <a:off x="5437188" y="4854575"/>
            <a:ext cx="65087" cy="650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21"/>
              </a:cxn>
              <a:cxn ang="0">
                <a:pos x="21" y="41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21"/>
                </a:lnTo>
                <a:lnTo>
                  <a:pt x="21" y="41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5" name="Rectangle 625"/>
          <p:cNvSpPr>
            <a:spLocks noChangeArrowheads="1"/>
          </p:cNvSpPr>
          <p:nvPr/>
        </p:nvSpPr>
        <p:spPr bwMode="auto">
          <a:xfrm>
            <a:off x="5681663" y="4829175"/>
            <a:ext cx="1973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Al: JAERI strand for ITER TF coil</a:t>
            </a:r>
            <a:endParaRPr lang="en-US" b="0"/>
          </a:p>
        </p:txBody>
      </p:sp>
      <p:sp>
        <p:nvSpPr>
          <p:cNvPr id="10866" name="Line 626"/>
          <p:cNvSpPr>
            <a:spLocks noChangeShapeType="1"/>
          </p:cNvSpPr>
          <p:nvPr/>
        </p:nvSpPr>
        <p:spPr bwMode="auto">
          <a:xfrm>
            <a:off x="5284788" y="5219700"/>
            <a:ext cx="371475" cy="1588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7" name="Freeform 627"/>
          <p:cNvSpPr>
            <a:spLocks/>
          </p:cNvSpPr>
          <p:nvPr/>
        </p:nvSpPr>
        <p:spPr bwMode="auto">
          <a:xfrm>
            <a:off x="5437188" y="5187950"/>
            <a:ext cx="65087" cy="650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1"/>
              </a:cxn>
              <a:cxn ang="0">
                <a:pos x="0" y="41"/>
              </a:cxn>
              <a:cxn ang="0">
                <a:pos x="21" y="0"/>
              </a:cxn>
            </a:cxnLst>
            <a:rect l="0" t="0" r="r" b="b"/>
            <a:pathLst>
              <a:path w="41" h="41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  <a:close/>
              </a:path>
            </a:pathLst>
          </a:custGeom>
          <a:solidFill>
            <a:srgbClr val="CC99FF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8" name="Rectangle 628"/>
          <p:cNvSpPr>
            <a:spLocks noChangeArrowheads="1"/>
          </p:cNvSpPr>
          <p:nvPr/>
        </p:nvSpPr>
        <p:spPr bwMode="auto">
          <a:xfrm>
            <a:off x="5681663" y="5162550"/>
            <a:ext cx="3214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Bi-2212: non-Ag </a:t>
            </a:r>
            <a:r>
              <a:rPr lang="en-US" sz="9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, 427 fil. round wire, Ag/SC=3 (Hasegawa</a:t>
            </a:r>
          </a:p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MT17 2000).</a:t>
            </a:r>
            <a:endParaRPr lang="en-US" b="0"/>
          </a:p>
        </p:txBody>
      </p:sp>
      <p:sp>
        <p:nvSpPr>
          <p:cNvPr id="10870" name="Line 630"/>
          <p:cNvSpPr>
            <a:spLocks noChangeShapeType="1"/>
          </p:cNvSpPr>
          <p:nvPr/>
        </p:nvSpPr>
        <p:spPr bwMode="auto">
          <a:xfrm>
            <a:off x="5284788" y="5553075"/>
            <a:ext cx="371475" cy="15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1" name="Rectangle 631"/>
          <p:cNvSpPr>
            <a:spLocks noChangeArrowheads="1"/>
          </p:cNvSpPr>
          <p:nvPr/>
        </p:nvSpPr>
        <p:spPr bwMode="auto">
          <a:xfrm>
            <a:off x="5437188" y="5521325"/>
            <a:ext cx="58737" cy="57150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2" name="Rectangle 632"/>
          <p:cNvSpPr>
            <a:spLocks noChangeArrowheads="1"/>
          </p:cNvSpPr>
          <p:nvPr/>
        </p:nvSpPr>
        <p:spPr bwMode="auto">
          <a:xfrm>
            <a:off x="5681663" y="5495925"/>
            <a:ext cx="2605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Bi 2223: Rolled 85 Fil. Tape (AmSC) B||, UW'6/96</a:t>
            </a:r>
            <a:endParaRPr lang="en-US" b="0"/>
          </a:p>
        </p:txBody>
      </p:sp>
      <p:sp>
        <p:nvSpPr>
          <p:cNvPr id="10873" name="Line 633"/>
          <p:cNvSpPr>
            <a:spLocks noChangeShapeType="1"/>
          </p:cNvSpPr>
          <p:nvPr/>
        </p:nvSpPr>
        <p:spPr bwMode="auto">
          <a:xfrm>
            <a:off x="5284788" y="5886450"/>
            <a:ext cx="371475" cy="15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4" name="Freeform 634"/>
          <p:cNvSpPr>
            <a:spLocks/>
          </p:cNvSpPr>
          <p:nvPr/>
        </p:nvSpPr>
        <p:spPr bwMode="auto">
          <a:xfrm>
            <a:off x="5437188" y="5854700"/>
            <a:ext cx="65087" cy="635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1" y="40"/>
              </a:cxn>
              <a:cxn ang="0">
                <a:pos x="0" y="40"/>
              </a:cxn>
              <a:cxn ang="0">
                <a:pos x="21" y="0"/>
              </a:cxn>
            </a:cxnLst>
            <a:rect l="0" t="0" r="r" b="b"/>
            <a:pathLst>
              <a:path w="41" h="40">
                <a:moveTo>
                  <a:pt x="21" y="0"/>
                </a:moveTo>
                <a:lnTo>
                  <a:pt x="41" y="40"/>
                </a:lnTo>
                <a:lnTo>
                  <a:pt x="0" y="40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5" name="Rectangle 635"/>
          <p:cNvSpPr>
            <a:spLocks noChangeArrowheads="1"/>
          </p:cNvSpPr>
          <p:nvPr/>
        </p:nvSpPr>
        <p:spPr bwMode="auto">
          <a:xfrm>
            <a:off x="5681663" y="5829300"/>
            <a:ext cx="2636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Bi 2223: Rolled 85 Fil. Tape (AmSC) B|_, UW'6/96</a:t>
            </a:r>
            <a:endParaRPr lang="en-US" b="0"/>
          </a:p>
        </p:txBody>
      </p:sp>
      <p:sp>
        <p:nvSpPr>
          <p:cNvPr id="10876" name="Line 636"/>
          <p:cNvSpPr>
            <a:spLocks noChangeShapeType="1"/>
          </p:cNvSpPr>
          <p:nvPr/>
        </p:nvSpPr>
        <p:spPr bwMode="auto">
          <a:xfrm>
            <a:off x="5284788" y="6211888"/>
            <a:ext cx="371475" cy="158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7" name="Rectangle 637"/>
          <p:cNvSpPr>
            <a:spLocks noChangeArrowheads="1"/>
          </p:cNvSpPr>
          <p:nvPr/>
        </p:nvSpPr>
        <p:spPr bwMode="auto">
          <a:xfrm>
            <a:off x="5430838" y="6173788"/>
            <a:ext cx="84137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8" name="Line 638"/>
          <p:cNvSpPr>
            <a:spLocks noChangeShapeType="1"/>
          </p:cNvSpPr>
          <p:nvPr/>
        </p:nvSpPr>
        <p:spPr bwMode="auto">
          <a:xfrm flipV="1">
            <a:off x="5470525" y="6180138"/>
            <a:ext cx="1588" cy="317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9" name="Line 639"/>
          <p:cNvSpPr>
            <a:spLocks noChangeShapeType="1"/>
          </p:cNvSpPr>
          <p:nvPr/>
        </p:nvSpPr>
        <p:spPr bwMode="auto">
          <a:xfrm>
            <a:off x="5470525" y="6211888"/>
            <a:ext cx="1588" cy="3333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0" name="Line 640"/>
          <p:cNvSpPr>
            <a:spLocks noChangeShapeType="1"/>
          </p:cNvSpPr>
          <p:nvPr/>
        </p:nvSpPr>
        <p:spPr bwMode="auto">
          <a:xfrm flipH="1">
            <a:off x="5437188" y="6211888"/>
            <a:ext cx="33337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1" name="Line 641"/>
          <p:cNvSpPr>
            <a:spLocks noChangeShapeType="1"/>
          </p:cNvSpPr>
          <p:nvPr/>
        </p:nvSpPr>
        <p:spPr bwMode="auto">
          <a:xfrm>
            <a:off x="5470525" y="6211888"/>
            <a:ext cx="31750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2" name="Rectangle 642"/>
          <p:cNvSpPr>
            <a:spLocks noChangeArrowheads="1"/>
          </p:cNvSpPr>
          <p:nvPr/>
        </p:nvSpPr>
        <p:spPr bwMode="auto">
          <a:xfrm>
            <a:off x="5681663" y="6154738"/>
            <a:ext cx="3101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PbSnMo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6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8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(Chevrel Phase):  Wire in 14 turn coil, 4.2 K, 1</a:t>
            </a:r>
            <a:endParaRPr lang="en-US" b="0"/>
          </a:p>
        </p:txBody>
      </p:sp>
      <p:sp>
        <p:nvSpPr>
          <p:cNvPr id="10883" name="Rectangle 643"/>
          <p:cNvSpPr>
            <a:spLocks noChangeArrowheads="1"/>
          </p:cNvSpPr>
          <p:nvPr/>
        </p:nvSpPr>
        <p:spPr bwMode="auto">
          <a:xfrm>
            <a:off x="5681663" y="6283325"/>
            <a:ext cx="1944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µVolt/cm, Cheggour et al., JAP 1997</a:t>
            </a:r>
            <a:endParaRPr lang="en-US" b="0"/>
          </a:p>
        </p:txBody>
      </p:sp>
      <p:sp>
        <p:nvSpPr>
          <p:cNvPr id="10884" name="Line 644"/>
          <p:cNvSpPr>
            <a:spLocks noChangeShapeType="1"/>
          </p:cNvSpPr>
          <p:nvPr/>
        </p:nvSpPr>
        <p:spPr bwMode="auto">
          <a:xfrm>
            <a:off x="5284788" y="6545263"/>
            <a:ext cx="371475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5" name="Rectangle 645"/>
          <p:cNvSpPr>
            <a:spLocks noChangeArrowheads="1"/>
          </p:cNvSpPr>
          <p:nvPr/>
        </p:nvSpPr>
        <p:spPr bwMode="auto">
          <a:xfrm>
            <a:off x="5443538" y="6519863"/>
            <a:ext cx="58737" cy="57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6" name="Line 646"/>
          <p:cNvSpPr>
            <a:spLocks noChangeShapeType="1"/>
          </p:cNvSpPr>
          <p:nvPr/>
        </p:nvSpPr>
        <p:spPr bwMode="auto">
          <a:xfrm flipH="1" flipV="1">
            <a:off x="5449888" y="6526213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7" name="Line 647"/>
          <p:cNvSpPr>
            <a:spLocks noChangeShapeType="1"/>
          </p:cNvSpPr>
          <p:nvPr/>
        </p:nvSpPr>
        <p:spPr bwMode="auto">
          <a:xfrm>
            <a:off x="5470525" y="654526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8" name="Line 648"/>
          <p:cNvSpPr>
            <a:spLocks noChangeShapeType="1"/>
          </p:cNvSpPr>
          <p:nvPr/>
        </p:nvSpPr>
        <p:spPr bwMode="auto">
          <a:xfrm flipH="1">
            <a:off x="5449888" y="6545263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9" name="Line 649"/>
          <p:cNvSpPr>
            <a:spLocks noChangeShapeType="1"/>
          </p:cNvSpPr>
          <p:nvPr/>
        </p:nvSpPr>
        <p:spPr bwMode="auto">
          <a:xfrm flipV="1">
            <a:off x="5470525" y="6526213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0" name="Rectangle 650"/>
          <p:cNvSpPr>
            <a:spLocks noChangeArrowheads="1"/>
          </p:cNvSpPr>
          <p:nvPr/>
        </p:nvSpPr>
        <p:spPr bwMode="auto">
          <a:xfrm>
            <a:off x="5681663" y="6488113"/>
            <a:ext cx="27035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MgB</a:t>
            </a:r>
            <a:r>
              <a:rPr lang="en-US" sz="9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: 10%-wt SiC doped (Dou et al APL 2002, UW</a:t>
            </a:r>
            <a:endParaRPr lang="en-US" b="0"/>
          </a:p>
        </p:txBody>
      </p:sp>
      <p:sp>
        <p:nvSpPr>
          <p:cNvPr id="10891" name="Rectangle 651"/>
          <p:cNvSpPr>
            <a:spLocks noChangeArrowheads="1"/>
          </p:cNvSpPr>
          <p:nvPr/>
        </p:nvSpPr>
        <p:spPr bwMode="auto">
          <a:xfrm>
            <a:off x="5681663" y="6616700"/>
            <a:ext cx="844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measurements)</a:t>
            </a:r>
            <a:endParaRPr lang="en-US" b="0"/>
          </a:p>
        </p:txBody>
      </p:sp>
      <p:grpSp>
        <p:nvGrpSpPr>
          <p:cNvPr id="10895" name="Group 655"/>
          <p:cNvGrpSpPr>
            <a:grpSpLocks/>
          </p:cNvGrpSpPr>
          <p:nvPr/>
        </p:nvGrpSpPr>
        <p:grpSpPr bwMode="auto">
          <a:xfrm>
            <a:off x="3184525" y="3059113"/>
            <a:ext cx="1055688" cy="192087"/>
            <a:chOff x="2006" y="1927"/>
            <a:chExt cx="665" cy="121"/>
          </a:xfrm>
        </p:grpSpPr>
        <p:sp>
          <p:nvSpPr>
            <p:cNvPr id="10892" name="Rectangle 652"/>
            <p:cNvSpPr>
              <a:spLocks noChangeArrowheads="1"/>
            </p:cNvSpPr>
            <p:nvPr/>
          </p:nvSpPr>
          <p:spPr bwMode="auto">
            <a:xfrm>
              <a:off x="2006" y="1927"/>
              <a:ext cx="665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3" name="Rectangle 653"/>
            <p:cNvSpPr>
              <a:spLocks noChangeArrowheads="1"/>
            </p:cNvSpPr>
            <p:nvPr/>
          </p:nvSpPr>
          <p:spPr bwMode="auto">
            <a:xfrm>
              <a:off x="2006" y="1927"/>
              <a:ext cx="665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4" name="Rectangle 654"/>
            <p:cNvSpPr>
              <a:spLocks noChangeArrowheads="1"/>
            </p:cNvSpPr>
            <p:nvPr/>
          </p:nvSpPr>
          <p:spPr bwMode="auto">
            <a:xfrm>
              <a:off x="2006" y="1927"/>
              <a:ext cx="665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96" name="Rectangle 656"/>
          <p:cNvSpPr>
            <a:spLocks noChangeArrowheads="1"/>
          </p:cNvSpPr>
          <p:nvPr/>
        </p:nvSpPr>
        <p:spPr bwMode="auto">
          <a:xfrm>
            <a:off x="3184525" y="3078163"/>
            <a:ext cx="2555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0897" name="Rectangle 657"/>
          <p:cNvSpPr>
            <a:spLocks noChangeArrowheads="1"/>
          </p:cNvSpPr>
          <p:nvPr/>
        </p:nvSpPr>
        <p:spPr bwMode="auto">
          <a:xfrm>
            <a:off x="3351213" y="3143250"/>
            <a:ext cx="95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00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0898" name="Rectangle 658"/>
          <p:cNvSpPr>
            <a:spLocks noChangeArrowheads="1"/>
          </p:cNvSpPr>
          <p:nvPr/>
        </p:nvSpPr>
        <p:spPr bwMode="auto">
          <a:xfrm>
            <a:off x="3395663" y="3078163"/>
            <a:ext cx="2492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Al </a:t>
            </a:r>
            <a:endParaRPr lang="en-US" b="0"/>
          </a:p>
        </p:txBody>
      </p:sp>
      <p:sp>
        <p:nvSpPr>
          <p:cNvPr id="10899" name="Rectangle 659"/>
          <p:cNvSpPr>
            <a:spLocks noChangeArrowheads="1"/>
          </p:cNvSpPr>
          <p:nvPr/>
        </p:nvSpPr>
        <p:spPr bwMode="auto">
          <a:xfrm>
            <a:off x="3549650" y="3109913"/>
            <a:ext cx="7937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00"/>
                </a:solidFill>
                <a:latin typeface="Arial" charset="0"/>
              </a:rPr>
              <a:t>RQHT+2At%Cu</a:t>
            </a:r>
            <a:endParaRPr lang="en-US" b="0"/>
          </a:p>
        </p:txBody>
      </p:sp>
      <p:grpSp>
        <p:nvGrpSpPr>
          <p:cNvPr id="10903" name="Group 663"/>
          <p:cNvGrpSpPr>
            <a:grpSpLocks/>
          </p:cNvGrpSpPr>
          <p:nvPr/>
        </p:nvGrpSpPr>
        <p:grpSpPr bwMode="auto">
          <a:xfrm>
            <a:off x="2532063" y="4851400"/>
            <a:ext cx="369887" cy="320675"/>
            <a:chOff x="1595" y="3056"/>
            <a:chExt cx="233" cy="202"/>
          </a:xfrm>
        </p:grpSpPr>
        <p:sp>
          <p:nvSpPr>
            <p:cNvPr id="10900" name="Rectangle 660"/>
            <p:cNvSpPr>
              <a:spLocks noChangeArrowheads="1"/>
            </p:cNvSpPr>
            <p:nvPr/>
          </p:nvSpPr>
          <p:spPr bwMode="auto">
            <a:xfrm>
              <a:off x="1595" y="3056"/>
              <a:ext cx="233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1" name="Rectangle 661"/>
            <p:cNvSpPr>
              <a:spLocks noChangeArrowheads="1"/>
            </p:cNvSpPr>
            <p:nvPr/>
          </p:nvSpPr>
          <p:spPr bwMode="auto">
            <a:xfrm>
              <a:off x="1595" y="3056"/>
              <a:ext cx="233" cy="20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2" name="Rectangle 662"/>
            <p:cNvSpPr>
              <a:spLocks noChangeArrowheads="1"/>
            </p:cNvSpPr>
            <p:nvPr/>
          </p:nvSpPr>
          <p:spPr bwMode="auto">
            <a:xfrm>
              <a:off x="1595" y="3056"/>
              <a:ext cx="233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04" name="Rectangle 664"/>
          <p:cNvSpPr>
            <a:spLocks noChangeArrowheads="1"/>
          </p:cNvSpPr>
          <p:nvPr/>
        </p:nvSpPr>
        <p:spPr bwMode="auto">
          <a:xfrm>
            <a:off x="2532063" y="4870450"/>
            <a:ext cx="255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0905" name="Rectangle 665"/>
          <p:cNvSpPr>
            <a:spLocks noChangeArrowheads="1"/>
          </p:cNvSpPr>
          <p:nvPr/>
        </p:nvSpPr>
        <p:spPr bwMode="auto">
          <a:xfrm>
            <a:off x="2697163" y="4935538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0906" name="Rectangle 666"/>
          <p:cNvSpPr>
            <a:spLocks noChangeArrowheads="1"/>
          </p:cNvSpPr>
          <p:nvPr/>
        </p:nvSpPr>
        <p:spPr bwMode="auto">
          <a:xfrm>
            <a:off x="2743200" y="4870450"/>
            <a:ext cx="2492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10907" name="Rectangle 667"/>
          <p:cNvSpPr>
            <a:spLocks noChangeArrowheads="1"/>
          </p:cNvSpPr>
          <p:nvPr/>
        </p:nvSpPr>
        <p:spPr bwMode="auto">
          <a:xfrm>
            <a:off x="2532063" y="5049838"/>
            <a:ext cx="4032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Bronze</a:t>
            </a:r>
            <a:endParaRPr lang="en-US" b="0"/>
          </a:p>
        </p:txBody>
      </p:sp>
      <p:grpSp>
        <p:nvGrpSpPr>
          <p:cNvPr id="10911" name="Group 671"/>
          <p:cNvGrpSpPr>
            <a:grpSpLocks/>
          </p:cNvGrpSpPr>
          <p:nvPr/>
        </p:nvGrpSpPr>
        <p:grpSpPr bwMode="auto">
          <a:xfrm>
            <a:off x="598488" y="3533775"/>
            <a:ext cx="403225" cy="293688"/>
            <a:chOff x="377" y="2226"/>
            <a:chExt cx="254" cy="185"/>
          </a:xfrm>
        </p:grpSpPr>
        <p:sp>
          <p:nvSpPr>
            <p:cNvPr id="10908" name="Rectangle 668"/>
            <p:cNvSpPr>
              <a:spLocks noChangeArrowheads="1"/>
            </p:cNvSpPr>
            <p:nvPr/>
          </p:nvSpPr>
          <p:spPr bwMode="auto">
            <a:xfrm>
              <a:off x="377" y="2226"/>
              <a:ext cx="254" cy="18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9" name="Rectangle 669"/>
            <p:cNvSpPr>
              <a:spLocks noChangeArrowheads="1"/>
            </p:cNvSpPr>
            <p:nvPr/>
          </p:nvSpPr>
          <p:spPr bwMode="auto">
            <a:xfrm>
              <a:off x="377" y="2226"/>
              <a:ext cx="254" cy="18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0" name="Rectangle 670"/>
            <p:cNvSpPr>
              <a:spLocks noChangeArrowheads="1"/>
            </p:cNvSpPr>
            <p:nvPr/>
          </p:nvSpPr>
          <p:spPr bwMode="auto">
            <a:xfrm>
              <a:off x="377" y="2226"/>
              <a:ext cx="254" cy="18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54" name="Group 814"/>
          <p:cNvGrpSpPr>
            <a:grpSpLocks/>
          </p:cNvGrpSpPr>
          <p:nvPr/>
        </p:nvGrpSpPr>
        <p:grpSpPr bwMode="auto">
          <a:xfrm>
            <a:off x="533400" y="3540125"/>
            <a:ext cx="425450" cy="287338"/>
            <a:chOff x="377" y="2230"/>
            <a:chExt cx="268" cy="181"/>
          </a:xfrm>
        </p:grpSpPr>
        <p:sp>
          <p:nvSpPr>
            <p:cNvPr id="10912" name="Rectangle 672"/>
            <p:cNvSpPr>
              <a:spLocks noChangeArrowheads="1"/>
            </p:cNvSpPr>
            <p:nvPr/>
          </p:nvSpPr>
          <p:spPr bwMode="auto">
            <a:xfrm>
              <a:off x="377" y="2230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FF00"/>
                  </a:solidFill>
                  <a:latin typeface="Arial" charset="0"/>
                </a:rPr>
                <a:t>2223</a:t>
              </a:r>
              <a:endParaRPr lang="en-US" b="0"/>
            </a:p>
          </p:txBody>
        </p:sp>
        <p:sp>
          <p:nvSpPr>
            <p:cNvPr id="10913" name="Rectangle 673"/>
            <p:cNvSpPr>
              <a:spLocks noChangeArrowheads="1"/>
            </p:cNvSpPr>
            <p:nvPr/>
          </p:nvSpPr>
          <p:spPr bwMode="auto">
            <a:xfrm>
              <a:off x="377" y="2334"/>
              <a:ext cx="2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FFFF00"/>
                  </a:solidFill>
                  <a:latin typeface="Arial" charset="0"/>
                </a:rPr>
                <a:t>Tape B|_</a:t>
              </a:r>
              <a:endParaRPr lang="en-US" b="0"/>
            </a:p>
          </p:txBody>
        </p:sp>
      </p:grpSp>
      <p:grpSp>
        <p:nvGrpSpPr>
          <p:cNvPr id="10917" name="Group 677"/>
          <p:cNvGrpSpPr>
            <a:grpSpLocks/>
          </p:cNvGrpSpPr>
          <p:nvPr/>
        </p:nvGrpSpPr>
        <p:grpSpPr bwMode="auto">
          <a:xfrm>
            <a:off x="2947988" y="1631950"/>
            <a:ext cx="1042987" cy="331788"/>
            <a:chOff x="1857" y="1028"/>
            <a:chExt cx="657" cy="209"/>
          </a:xfrm>
        </p:grpSpPr>
        <p:sp>
          <p:nvSpPr>
            <p:cNvPr id="10914" name="Rectangle 674"/>
            <p:cNvSpPr>
              <a:spLocks noChangeArrowheads="1"/>
            </p:cNvSpPr>
            <p:nvPr/>
          </p:nvSpPr>
          <p:spPr bwMode="auto">
            <a:xfrm>
              <a:off x="1857" y="1028"/>
              <a:ext cx="657" cy="20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5" name="Rectangle 675"/>
            <p:cNvSpPr>
              <a:spLocks noChangeArrowheads="1"/>
            </p:cNvSpPr>
            <p:nvPr/>
          </p:nvSpPr>
          <p:spPr bwMode="auto">
            <a:xfrm>
              <a:off x="1857" y="1028"/>
              <a:ext cx="657" cy="20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6" name="Rectangle 676"/>
            <p:cNvSpPr>
              <a:spLocks noChangeArrowheads="1"/>
            </p:cNvSpPr>
            <p:nvPr/>
          </p:nvSpPr>
          <p:spPr bwMode="auto">
            <a:xfrm>
              <a:off x="1857" y="1028"/>
              <a:ext cx="657" cy="20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18" name="Rectangle 678"/>
          <p:cNvSpPr>
            <a:spLocks noChangeArrowheads="1"/>
          </p:cNvSpPr>
          <p:nvPr/>
        </p:nvSpPr>
        <p:spPr bwMode="auto">
          <a:xfrm>
            <a:off x="3011488" y="1638300"/>
            <a:ext cx="1095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At 4.2 K Unless</a:t>
            </a:r>
            <a:endParaRPr lang="en-US" b="0"/>
          </a:p>
        </p:txBody>
      </p:sp>
      <p:sp>
        <p:nvSpPr>
          <p:cNvPr id="10919" name="Rectangle 679"/>
          <p:cNvSpPr>
            <a:spLocks noChangeArrowheads="1"/>
          </p:cNvSpPr>
          <p:nvPr/>
        </p:nvSpPr>
        <p:spPr bwMode="auto">
          <a:xfrm>
            <a:off x="2947988" y="1804988"/>
            <a:ext cx="1222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Otherwise Stated</a:t>
            </a:r>
            <a:endParaRPr lang="en-US" b="0"/>
          </a:p>
        </p:txBody>
      </p:sp>
      <p:grpSp>
        <p:nvGrpSpPr>
          <p:cNvPr id="10923" name="Group 683"/>
          <p:cNvGrpSpPr>
            <a:grpSpLocks/>
          </p:cNvGrpSpPr>
          <p:nvPr/>
        </p:nvGrpSpPr>
        <p:grpSpPr bwMode="auto">
          <a:xfrm>
            <a:off x="1814513" y="3763963"/>
            <a:ext cx="525462" cy="331787"/>
            <a:chOff x="1143" y="2371"/>
            <a:chExt cx="331" cy="209"/>
          </a:xfrm>
        </p:grpSpPr>
        <p:sp>
          <p:nvSpPr>
            <p:cNvPr id="10920" name="Rectangle 680"/>
            <p:cNvSpPr>
              <a:spLocks noChangeArrowheads="1"/>
            </p:cNvSpPr>
            <p:nvPr/>
          </p:nvSpPr>
          <p:spPr bwMode="auto">
            <a:xfrm>
              <a:off x="1143" y="2371"/>
              <a:ext cx="331" cy="20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1" name="Rectangle 681"/>
            <p:cNvSpPr>
              <a:spLocks noChangeArrowheads="1"/>
            </p:cNvSpPr>
            <p:nvPr/>
          </p:nvSpPr>
          <p:spPr bwMode="auto">
            <a:xfrm>
              <a:off x="1143" y="2371"/>
              <a:ext cx="331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2" name="Rectangle 682"/>
            <p:cNvSpPr>
              <a:spLocks noChangeArrowheads="1"/>
            </p:cNvSpPr>
            <p:nvPr/>
          </p:nvSpPr>
          <p:spPr bwMode="auto">
            <a:xfrm>
              <a:off x="1143" y="2371"/>
              <a:ext cx="331" cy="20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24" name="Rectangle 684"/>
          <p:cNvSpPr>
            <a:spLocks noChangeArrowheads="1"/>
          </p:cNvSpPr>
          <p:nvPr/>
        </p:nvSpPr>
        <p:spPr bwMode="auto">
          <a:xfrm>
            <a:off x="1922463" y="3770313"/>
            <a:ext cx="409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1.8 K</a:t>
            </a:r>
            <a:endParaRPr lang="en-US" b="0"/>
          </a:p>
        </p:txBody>
      </p:sp>
      <p:sp>
        <p:nvSpPr>
          <p:cNvPr id="10925" name="Rectangle 685"/>
          <p:cNvSpPr>
            <a:spLocks noChangeArrowheads="1"/>
          </p:cNvSpPr>
          <p:nvPr/>
        </p:nvSpPr>
        <p:spPr bwMode="auto">
          <a:xfrm>
            <a:off x="1814513" y="3937000"/>
            <a:ext cx="6397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Nb-Ti-Ta</a:t>
            </a:r>
            <a:endParaRPr lang="en-US" b="0"/>
          </a:p>
        </p:txBody>
      </p:sp>
      <p:grpSp>
        <p:nvGrpSpPr>
          <p:cNvPr id="10929" name="Group 689"/>
          <p:cNvGrpSpPr>
            <a:grpSpLocks/>
          </p:cNvGrpSpPr>
          <p:nvPr/>
        </p:nvGrpSpPr>
        <p:grpSpPr bwMode="auto">
          <a:xfrm>
            <a:off x="2108200" y="5703888"/>
            <a:ext cx="679450" cy="192087"/>
            <a:chOff x="1328" y="3593"/>
            <a:chExt cx="428" cy="121"/>
          </a:xfrm>
        </p:grpSpPr>
        <p:sp>
          <p:nvSpPr>
            <p:cNvPr id="10926" name="Rectangle 686"/>
            <p:cNvSpPr>
              <a:spLocks noChangeArrowheads="1"/>
            </p:cNvSpPr>
            <p:nvPr/>
          </p:nvSpPr>
          <p:spPr bwMode="auto">
            <a:xfrm>
              <a:off x="1328" y="3593"/>
              <a:ext cx="428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7" name="Rectangle 687"/>
            <p:cNvSpPr>
              <a:spLocks noChangeArrowheads="1"/>
            </p:cNvSpPr>
            <p:nvPr/>
          </p:nvSpPr>
          <p:spPr bwMode="auto">
            <a:xfrm>
              <a:off x="1328" y="3593"/>
              <a:ext cx="428" cy="121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8" name="Rectangle 688"/>
            <p:cNvSpPr>
              <a:spLocks noChangeArrowheads="1"/>
            </p:cNvSpPr>
            <p:nvPr/>
          </p:nvSpPr>
          <p:spPr bwMode="auto">
            <a:xfrm>
              <a:off x="1328" y="3593"/>
              <a:ext cx="428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30" name="Rectangle 690"/>
          <p:cNvSpPr>
            <a:spLocks noChangeArrowheads="1"/>
          </p:cNvSpPr>
          <p:nvPr/>
        </p:nvSpPr>
        <p:spPr bwMode="auto">
          <a:xfrm>
            <a:off x="2108200" y="5722938"/>
            <a:ext cx="633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E3E3E3"/>
                </a:solidFill>
                <a:latin typeface="Arial" charset="0"/>
              </a:rPr>
              <a:t>PbSnMo</a:t>
            </a:r>
            <a:endParaRPr lang="en-US" b="0"/>
          </a:p>
        </p:txBody>
      </p:sp>
      <p:sp>
        <p:nvSpPr>
          <p:cNvPr id="10931" name="Rectangle 691"/>
          <p:cNvSpPr>
            <a:spLocks noChangeArrowheads="1"/>
          </p:cNvSpPr>
          <p:nvPr/>
        </p:nvSpPr>
        <p:spPr bwMode="auto">
          <a:xfrm>
            <a:off x="2614613" y="5786438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E3E3E3"/>
                </a:solidFill>
                <a:latin typeface="Arial" charset="0"/>
              </a:rPr>
              <a:t>6</a:t>
            </a:r>
            <a:endParaRPr lang="en-US" b="0"/>
          </a:p>
        </p:txBody>
      </p:sp>
      <p:sp>
        <p:nvSpPr>
          <p:cNvPr id="10932" name="Rectangle 692"/>
          <p:cNvSpPr>
            <a:spLocks noChangeArrowheads="1"/>
          </p:cNvSpPr>
          <p:nvPr/>
        </p:nvSpPr>
        <p:spPr bwMode="auto">
          <a:xfrm>
            <a:off x="2659063" y="5722938"/>
            <a:ext cx="1666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E3E3E3"/>
                </a:solidFill>
                <a:latin typeface="Arial" charset="0"/>
              </a:rPr>
              <a:t>S</a:t>
            </a:r>
            <a:endParaRPr lang="en-US" b="0"/>
          </a:p>
        </p:txBody>
      </p:sp>
      <p:sp>
        <p:nvSpPr>
          <p:cNvPr id="10933" name="Rectangle 693"/>
          <p:cNvSpPr>
            <a:spLocks noChangeArrowheads="1"/>
          </p:cNvSpPr>
          <p:nvPr/>
        </p:nvSpPr>
        <p:spPr bwMode="auto">
          <a:xfrm>
            <a:off x="2743200" y="5786438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E3E3E3"/>
                </a:solidFill>
                <a:latin typeface="Arial" charset="0"/>
              </a:rPr>
              <a:t>8</a:t>
            </a:r>
            <a:endParaRPr lang="en-US" b="0"/>
          </a:p>
        </p:txBody>
      </p:sp>
      <p:grpSp>
        <p:nvGrpSpPr>
          <p:cNvPr id="10937" name="Group 697"/>
          <p:cNvGrpSpPr>
            <a:grpSpLocks/>
          </p:cNvGrpSpPr>
          <p:nvPr/>
        </p:nvGrpSpPr>
        <p:grpSpPr bwMode="auto">
          <a:xfrm>
            <a:off x="1782763" y="4851400"/>
            <a:ext cx="325437" cy="333375"/>
            <a:chOff x="1123" y="3056"/>
            <a:chExt cx="205" cy="210"/>
          </a:xfrm>
        </p:grpSpPr>
        <p:sp>
          <p:nvSpPr>
            <p:cNvPr id="10934" name="Rectangle 694"/>
            <p:cNvSpPr>
              <a:spLocks noChangeArrowheads="1"/>
            </p:cNvSpPr>
            <p:nvPr/>
          </p:nvSpPr>
          <p:spPr bwMode="auto">
            <a:xfrm>
              <a:off x="1123" y="3056"/>
              <a:ext cx="205" cy="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5" name="Rectangle 695"/>
            <p:cNvSpPr>
              <a:spLocks noChangeArrowheads="1"/>
            </p:cNvSpPr>
            <p:nvPr/>
          </p:nvSpPr>
          <p:spPr bwMode="auto">
            <a:xfrm>
              <a:off x="1123" y="3056"/>
              <a:ext cx="205" cy="210"/>
            </a:xfrm>
            <a:prstGeom prst="rect">
              <a:avLst/>
            </a:prstGeom>
            <a:solidFill>
              <a:srgbClr val="E3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6" name="Rectangle 696"/>
            <p:cNvSpPr>
              <a:spLocks noChangeArrowheads="1"/>
            </p:cNvSpPr>
            <p:nvPr/>
          </p:nvSpPr>
          <p:spPr bwMode="auto">
            <a:xfrm>
              <a:off x="1123" y="3056"/>
              <a:ext cx="205" cy="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38" name="Rectangle 698"/>
          <p:cNvSpPr>
            <a:spLocks noChangeArrowheads="1"/>
          </p:cNvSpPr>
          <p:nvPr/>
        </p:nvSpPr>
        <p:spPr bwMode="auto">
          <a:xfrm>
            <a:off x="1795463" y="4857750"/>
            <a:ext cx="409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1.8 K</a:t>
            </a:r>
            <a:endParaRPr lang="en-US" b="0"/>
          </a:p>
        </p:txBody>
      </p:sp>
      <p:sp>
        <p:nvSpPr>
          <p:cNvPr id="10939" name="Rectangle 699"/>
          <p:cNvSpPr>
            <a:spLocks noChangeArrowheads="1"/>
          </p:cNvSpPr>
          <p:nvPr/>
        </p:nvSpPr>
        <p:spPr bwMode="auto">
          <a:xfrm>
            <a:off x="1782763" y="5024438"/>
            <a:ext cx="4286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Nb-Ti</a:t>
            </a:r>
            <a:endParaRPr lang="en-US" b="0"/>
          </a:p>
        </p:txBody>
      </p:sp>
      <p:grpSp>
        <p:nvGrpSpPr>
          <p:cNvPr id="10942" name="Group 702"/>
          <p:cNvGrpSpPr>
            <a:grpSpLocks/>
          </p:cNvGrpSpPr>
          <p:nvPr/>
        </p:nvGrpSpPr>
        <p:grpSpPr bwMode="auto">
          <a:xfrm>
            <a:off x="2339975" y="3833813"/>
            <a:ext cx="306388" cy="1811337"/>
            <a:chOff x="1474" y="2415"/>
            <a:chExt cx="193" cy="1141"/>
          </a:xfrm>
        </p:grpSpPr>
        <p:sp>
          <p:nvSpPr>
            <p:cNvPr id="10940" name="Line 700"/>
            <p:cNvSpPr>
              <a:spLocks noChangeShapeType="1"/>
            </p:cNvSpPr>
            <p:nvPr/>
          </p:nvSpPr>
          <p:spPr bwMode="auto">
            <a:xfrm flipV="1">
              <a:off x="1474" y="2443"/>
              <a:ext cx="161" cy="1113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1" name="Freeform 701"/>
            <p:cNvSpPr>
              <a:spLocks/>
            </p:cNvSpPr>
            <p:nvPr/>
          </p:nvSpPr>
          <p:spPr bwMode="auto">
            <a:xfrm>
              <a:off x="1603" y="2415"/>
              <a:ext cx="64" cy="65"/>
            </a:xfrm>
            <a:custGeom>
              <a:avLst/>
              <a:gdLst/>
              <a:ahLst/>
              <a:cxnLst>
                <a:cxn ang="0">
                  <a:pos x="64" y="65"/>
                </a:cxn>
                <a:cxn ang="0">
                  <a:pos x="40" y="0"/>
                </a:cxn>
                <a:cxn ang="0">
                  <a:pos x="0" y="57"/>
                </a:cxn>
                <a:cxn ang="0">
                  <a:pos x="32" y="40"/>
                </a:cxn>
                <a:cxn ang="0">
                  <a:pos x="64" y="65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lnTo>
                    <a:pt x="40" y="0"/>
                  </a:lnTo>
                  <a:lnTo>
                    <a:pt x="0" y="57"/>
                  </a:lnTo>
                  <a:lnTo>
                    <a:pt x="32" y="40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46" name="Group 706"/>
          <p:cNvGrpSpPr>
            <a:grpSpLocks/>
          </p:cNvGrpSpPr>
          <p:nvPr/>
        </p:nvGrpSpPr>
        <p:grpSpPr bwMode="auto">
          <a:xfrm>
            <a:off x="4298950" y="3475038"/>
            <a:ext cx="762000" cy="525462"/>
            <a:chOff x="2708" y="2189"/>
            <a:chExt cx="480" cy="331"/>
          </a:xfrm>
        </p:grpSpPr>
        <p:sp>
          <p:nvSpPr>
            <p:cNvPr id="10943" name="Rectangle 703"/>
            <p:cNvSpPr>
              <a:spLocks noChangeArrowheads="1"/>
            </p:cNvSpPr>
            <p:nvPr/>
          </p:nvSpPr>
          <p:spPr bwMode="auto">
            <a:xfrm>
              <a:off x="2708" y="2189"/>
              <a:ext cx="480" cy="33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4" name="Rectangle 704"/>
            <p:cNvSpPr>
              <a:spLocks noChangeArrowheads="1"/>
            </p:cNvSpPr>
            <p:nvPr/>
          </p:nvSpPr>
          <p:spPr bwMode="auto">
            <a:xfrm>
              <a:off x="2708" y="2189"/>
              <a:ext cx="480" cy="331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5" name="Rectangle 705"/>
            <p:cNvSpPr>
              <a:spLocks noChangeArrowheads="1"/>
            </p:cNvSpPr>
            <p:nvPr/>
          </p:nvSpPr>
          <p:spPr bwMode="auto">
            <a:xfrm>
              <a:off x="2708" y="2189"/>
              <a:ext cx="480" cy="33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47" name="Rectangle 707"/>
          <p:cNvSpPr>
            <a:spLocks noChangeArrowheads="1"/>
          </p:cNvSpPr>
          <p:nvPr/>
        </p:nvSpPr>
        <p:spPr bwMode="auto">
          <a:xfrm>
            <a:off x="4298950" y="3494088"/>
            <a:ext cx="2555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0948" name="Rectangle 708"/>
          <p:cNvSpPr>
            <a:spLocks noChangeArrowheads="1"/>
          </p:cNvSpPr>
          <p:nvPr/>
        </p:nvSpPr>
        <p:spPr bwMode="auto">
          <a:xfrm>
            <a:off x="4464050" y="3559175"/>
            <a:ext cx="95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0949" name="Rectangle 709"/>
          <p:cNvSpPr>
            <a:spLocks noChangeArrowheads="1"/>
          </p:cNvSpPr>
          <p:nvPr/>
        </p:nvSpPr>
        <p:spPr bwMode="auto">
          <a:xfrm>
            <a:off x="4510088" y="3494088"/>
            <a:ext cx="614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 Tape</a:t>
            </a:r>
            <a:endParaRPr lang="en-US" b="0"/>
          </a:p>
        </p:txBody>
      </p:sp>
      <p:sp>
        <p:nvSpPr>
          <p:cNvPr id="10950" name="Rectangle 710"/>
          <p:cNvSpPr>
            <a:spLocks noChangeArrowheads="1"/>
          </p:cNvSpPr>
          <p:nvPr/>
        </p:nvSpPr>
        <p:spPr bwMode="auto">
          <a:xfrm>
            <a:off x="4298950" y="3705225"/>
            <a:ext cx="66516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from (Nb,Ta)</a:t>
            </a:r>
            <a:endParaRPr lang="en-US" b="0"/>
          </a:p>
        </p:txBody>
      </p:sp>
      <p:sp>
        <p:nvSpPr>
          <p:cNvPr id="10951" name="Rectangle 711"/>
          <p:cNvSpPr>
            <a:spLocks noChangeArrowheads="1"/>
          </p:cNvSpPr>
          <p:nvPr/>
        </p:nvSpPr>
        <p:spPr bwMode="auto">
          <a:xfrm>
            <a:off x="4860925" y="3751263"/>
            <a:ext cx="635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>
                <a:solidFill>
                  <a:srgbClr val="00FFFF"/>
                </a:solidFill>
                <a:latin typeface="Arial" charset="0"/>
              </a:rPr>
              <a:t>6</a:t>
            </a:r>
            <a:endParaRPr lang="en-US" b="0"/>
          </a:p>
        </p:txBody>
      </p:sp>
      <p:sp>
        <p:nvSpPr>
          <p:cNvPr id="10952" name="Rectangle 712"/>
          <p:cNvSpPr>
            <a:spLocks noChangeArrowheads="1"/>
          </p:cNvSpPr>
          <p:nvPr/>
        </p:nvSpPr>
        <p:spPr bwMode="auto">
          <a:xfrm>
            <a:off x="4900613" y="3705225"/>
            <a:ext cx="1857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10953" name="Rectangle 713"/>
          <p:cNvSpPr>
            <a:spLocks noChangeArrowheads="1"/>
          </p:cNvSpPr>
          <p:nvPr/>
        </p:nvSpPr>
        <p:spPr bwMode="auto">
          <a:xfrm>
            <a:off x="5021263" y="3751263"/>
            <a:ext cx="635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>
                <a:solidFill>
                  <a:srgbClr val="00FFFF"/>
                </a:solidFill>
                <a:latin typeface="Arial" charset="0"/>
              </a:rPr>
              <a:t>5</a:t>
            </a:r>
            <a:endParaRPr lang="en-US" b="0"/>
          </a:p>
        </p:txBody>
      </p:sp>
      <p:grpSp>
        <p:nvGrpSpPr>
          <p:cNvPr id="10957" name="Group 717"/>
          <p:cNvGrpSpPr>
            <a:grpSpLocks/>
          </p:cNvGrpSpPr>
          <p:nvPr/>
        </p:nvGrpSpPr>
        <p:grpSpPr bwMode="auto">
          <a:xfrm>
            <a:off x="3946525" y="5467350"/>
            <a:ext cx="582613" cy="319088"/>
            <a:chOff x="2486" y="3444"/>
            <a:chExt cx="367" cy="201"/>
          </a:xfrm>
        </p:grpSpPr>
        <p:sp>
          <p:nvSpPr>
            <p:cNvPr id="10954" name="Rectangle 714"/>
            <p:cNvSpPr>
              <a:spLocks noChangeArrowheads="1"/>
            </p:cNvSpPr>
            <p:nvPr/>
          </p:nvSpPr>
          <p:spPr bwMode="auto">
            <a:xfrm>
              <a:off x="2486" y="3444"/>
              <a:ext cx="367" cy="20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5" name="Rectangle 715"/>
            <p:cNvSpPr>
              <a:spLocks noChangeArrowheads="1"/>
            </p:cNvSpPr>
            <p:nvPr/>
          </p:nvSpPr>
          <p:spPr bwMode="auto">
            <a:xfrm>
              <a:off x="2486" y="3444"/>
              <a:ext cx="367" cy="20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6" name="Rectangle 716"/>
            <p:cNvSpPr>
              <a:spLocks noChangeArrowheads="1"/>
            </p:cNvSpPr>
            <p:nvPr/>
          </p:nvSpPr>
          <p:spPr bwMode="auto">
            <a:xfrm>
              <a:off x="2486" y="3444"/>
              <a:ext cx="367" cy="20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" name="Rectangle 718"/>
          <p:cNvSpPr>
            <a:spLocks noChangeArrowheads="1"/>
          </p:cNvSpPr>
          <p:nvPr/>
        </p:nvSpPr>
        <p:spPr bwMode="auto">
          <a:xfrm>
            <a:off x="3946525" y="5486400"/>
            <a:ext cx="255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0959" name="Rectangle 719"/>
          <p:cNvSpPr>
            <a:spLocks noChangeArrowheads="1"/>
          </p:cNvSpPr>
          <p:nvPr/>
        </p:nvSpPr>
        <p:spPr bwMode="auto">
          <a:xfrm>
            <a:off x="4113213" y="5549900"/>
            <a:ext cx="95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0960" name="Rectangle 720"/>
          <p:cNvSpPr>
            <a:spLocks noChangeArrowheads="1"/>
          </p:cNvSpPr>
          <p:nvPr/>
        </p:nvSpPr>
        <p:spPr bwMode="auto">
          <a:xfrm>
            <a:off x="4157663" y="5486400"/>
            <a:ext cx="249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10961" name="Rectangle 721"/>
          <p:cNvSpPr>
            <a:spLocks noChangeArrowheads="1"/>
          </p:cNvSpPr>
          <p:nvPr/>
        </p:nvSpPr>
        <p:spPr bwMode="auto">
          <a:xfrm>
            <a:off x="3946525" y="5665788"/>
            <a:ext cx="67786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1.8 K Bronze</a:t>
            </a:r>
            <a:endParaRPr lang="en-US" b="0"/>
          </a:p>
        </p:txBody>
      </p:sp>
      <p:grpSp>
        <p:nvGrpSpPr>
          <p:cNvPr id="10965" name="Group 725"/>
          <p:cNvGrpSpPr>
            <a:grpSpLocks/>
          </p:cNvGrpSpPr>
          <p:nvPr/>
        </p:nvGrpSpPr>
        <p:grpSpPr bwMode="auto">
          <a:xfrm>
            <a:off x="2268538" y="2246313"/>
            <a:ext cx="890587" cy="192087"/>
            <a:chOff x="1429" y="1415"/>
            <a:chExt cx="561" cy="121"/>
          </a:xfrm>
        </p:grpSpPr>
        <p:sp>
          <p:nvSpPr>
            <p:cNvPr id="10962" name="Rectangle 722"/>
            <p:cNvSpPr>
              <a:spLocks noChangeArrowheads="1"/>
            </p:cNvSpPr>
            <p:nvPr/>
          </p:nvSpPr>
          <p:spPr bwMode="auto">
            <a:xfrm>
              <a:off x="1429" y="1415"/>
              <a:ext cx="561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3" name="Rectangle 723"/>
            <p:cNvSpPr>
              <a:spLocks noChangeArrowheads="1"/>
            </p:cNvSpPr>
            <p:nvPr/>
          </p:nvSpPr>
          <p:spPr bwMode="auto">
            <a:xfrm>
              <a:off x="1429" y="1415"/>
              <a:ext cx="561" cy="12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" name="Rectangle 724"/>
            <p:cNvSpPr>
              <a:spLocks noChangeArrowheads="1"/>
            </p:cNvSpPr>
            <p:nvPr/>
          </p:nvSpPr>
          <p:spPr bwMode="auto">
            <a:xfrm>
              <a:off x="1429" y="1415"/>
              <a:ext cx="561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6" name="Rectangle 726"/>
          <p:cNvSpPr>
            <a:spLocks noChangeArrowheads="1"/>
          </p:cNvSpPr>
          <p:nvPr/>
        </p:nvSpPr>
        <p:spPr bwMode="auto">
          <a:xfrm>
            <a:off x="2268538" y="2265363"/>
            <a:ext cx="2555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0967" name="Rectangle 727"/>
          <p:cNvSpPr>
            <a:spLocks noChangeArrowheads="1"/>
          </p:cNvSpPr>
          <p:nvPr/>
        </p:nvSpPr>
        <p:spPr bwMode="auto">
          <a:xfrm>
            <a:off x="2435225" y="2328863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0968" name="Rectangle 728"/>
          <p:cNvSpPr>
            <a:spLocks noChangeArrowheads="1"/>
          </p:cNvSpPr>
          <p:nvPr/>
        </p:nvSpPr>
        <p:spPr bwMode="auto">
          <a:xfrm>
            <a:off x="2479675" y="2265363"/>
            <a:ext cx="2492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10969" name="Rectangle 729"/>
          <p:cNvSpPr>
            <a:spLocks noChangeArrowheads="1"/>
          </p:cNvSpPr>
          <p:nvPr/>
        </p:nvSpPr>
        <p:spPr bwMode="auto">
          <a:xfrm>
            <a:off x="2640013" y="2297113"/>
            <a:ext cx="6143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 Internal Sn</a:t>
            </a:r>
            <a:endParaRPr lang="en-US" b="0"/>
          </a:p>
        </p:txBody>
      </p:sp>
      <p:grpSp>
        <p:nvGrpSpPr>
          <p:cNvPr id="10973" name="Group 733"/>
          <p:cNvGrpSpPr>
            <a:grpSpLocks/>
          </p:cNvGrpSpPr>
          <p:nvPr/>
        </p:nvGrpSpPr>
        <p:grpSpPr bwMode="auto">
          <a:xfrm>
            <a:off x="630238" y="3890963"/>
            <a:ext cx="327025" cy="320675"/>
            <a:chOff x="397" y="2451"/>
            <a:chExt cx="206" cy="202"/>
          </a:xfrm>
        </p:grpSpPr>
        <p:sp>
          <p:nvSpPr>
            <p:cNvPr id="10970" name="Rectangle 730"/>
            <p:cNvSpPr>
              <a:spLocks noChangeArrowheads="1"/>
            </p:cNvSpPr>
            <p:nvPr/>
          </p:nvSpPr>
          <p:spPr bwMode="auto">
            <a:xfrm>
              <a:off x="397" y="2451"/>
              <a:ext cx="206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1" name="Rectangle 731"/>
            <p:cNvSpPr>
              <a:spLocks noChangeArrowheads="1"/>
            </p:cNvSpPr>
            <p:nvPr/>
          </p:nvSpPr>
          <p:spPr bwMode="auto">
            <a:xfrm>
              <a:off x="397" y="2451"/>
              <a:ext cx="206" cy="20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2" name="Rectangle 732"/>
            <p:cNvSpPr>
              <a:spLocks noChangeArrowheads="1"/>
            </p:cNvSpPr>
            <p:nvPr/>
          </p:nvSpPr>
          <p:spPr bwMode="auto">
            <a:xfrm>
              <a:off x="397" y="2451"/>
              <a:ext cx="206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57" name="Group 817"/>
          <p:cNvGrpSpPr>
            <a:grpSpLocks/>
          </p:cNvGrpSpPr>
          <p:nvPr/>
        </p:nvGrpSpPr>
        <p:grpSpPr bwMode="auto">
          <a:xfrm>
            <a:off x="533400" y="3924300"/>
            <a:ext cx="338138" cy="287338"/>
            <a:chOff x="336" y="2507"/>
            <a:chExt cx="213" cy="181"/>
          </a:xfrm>
        </p:grpSpPr>
        <p:grpSp>
          <p:nvGrpSpPr>
            <p:cNvPr id="11053" name="Group 813"/>
            <p:cNvGrpSpPr>
              <a:grpSpLocks/>
            </p:cNvGrpSpPr>
            <p:nvPr/>
          </p:nvGrpSpPr>
          <p:grpSpPr bwMode="auto">
            <a:xfrm>
              <a:off x="336" y="2507"/>
              <a:ext cx="213" cy="111"/>
              <a:chOff x="397" y="2464"/>
              <a:chExt cx="213" cy="111"/>
            </a:xfrm>
          </p:grpSpPr>
          <p:sp>
            <p:nvSpPr>
              <p:cNvPr id="10974" name="Rectangle 734"/>
              <p:cNvSpPr>
                <a:spLocks noChangeArrowheads="1"/>
              </p:cNvSpPr>
              <p:nvPr/>
            </p:nvSpPr>
            <p:spPr bwMode="auto">
              <a:xfrm>
                <a:off x="397" y="2464"/>
                <a:ext cx="10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FF00"/>
                    </a:solidFill>
                    <a:latin typeface="Arial" charset="0"/>
                  </a:rPr>
                  <a:t>Nb</a:t>
                </a:r>
                <a:endParaRPr lang="en-US" b="0"/>
              </a:p>
            </p:txBody>
          </p:sp>
          <p:sp>
            <p:nvSpPr>
              <p:cNvPr id="10975" name="Rectangle 735"/>
              <p:cNvSpPr>
                <a:spLocks noChangeArrowheads="1"/>
              </p:cNvSpPr>
              <p:nvPr/>
            </p:nvSpPr>
            <p:spPr bwMode="auto">
              <a:xfrm>
                <a:off x="498" y="250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FF00"/>
                    </a:solidFill>
                    <a:latin typeface="Arial" charset="0"/>
                  </a:rPr>
                  <a:t>3</a:t>
                </a:r>
                <a:endParaRPr lang="en-US" b="0"/>
              </a:p>
            </p:txBody>
          </p:sp>
          <p:sp>
            <p:nvSpPr>
              <p:cNvPr id="10976" name="Rectangle 736"/>
              <p:cNvSpPr>
                <a:spLocks noChangeArrowheads="1"/>
              </p:cNvSpPr>
              <p:nvPr/>
            </p:nvSpPr>
            <p:spPr bwMode="auto">
              <a:xfrm>
                <a:off x="530" y="2464"/>
                <a:ext cx="8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FF00"/>
                    </a:solidFill>
                    <a:latin typeface="Arial" charset="0"/>
                  </a:rPr>
                  <a:t>Al</a:t>
                </a:r>
                <a:endParaRPr lang="en-US" b="0"/>
              </a:p>
            </p:txBody>
          </p:sp>
        </p:grpSp>
        <p:sp>
          <p:nvSpPr>
            <p:cNvPr id="10977" name="Rectangle 737"/>
            <p:cNvSpPr>
              <a:spLocks noChangeArrowheads="1"/>
            </p:cNvSpPr>
            <p:nvPr/>
          </p:nvSpPr>
          <p:spPr bwMode="auto">
            <a:xfrm>
              <a:off x="336" y="2611"/>
              <a:ext cx="1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FF00"/>
                  </a:solidFill>
                  <a:latin typeface="Arial" charset="0"/>
                </a:rPr>
                <a:t>ITER</a:t>
              </a:r>
              <a:endParaRPr lang="en-US" b="0"/>
            </a:p>
          </p:txBody>
        </p:sp>
      </p:grpSp>
      <p:grpSp>
        <p:nvGrpSpPr>
          <p:cNvPr id="10981" name="Group 741"/>
          <p:cNvGrpSpPr>
            <a:grpSpLocks/>
          </p:cNvGrpSpPr>
          <p:nvPr/>
        </p:nvGrpSpPr>
        <p:grpSpPr bwMode="auto">
          <a:xfrm>
            <a:off x="539750" y="2143125"/>
            <a:ext cx="377825" cy="295275"/>
            <a:chOff x="340" y="1350"/>
            <a:chExt cx="238" cy="186"/>
          </a:xfrm>
        </p:grpSpPr>
        <p:sp>
          <p:nvSpPr>
            <p:cNvPr id="10978" name="Rectangle 738"/>
            <p:cNvSpPr>
              <a:spLocks noChangeArrowheads="1"/>
            </p:cNvSpPr>
            <p:nvPr/>
          </p:nvSpPr>
          <p:spPr bwMode="auto">
            <a:xfrm>
              <a:off x="340" y="1350"/>
              <a:ext cx="238" cy="18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9" name="Rectangle 739"/>
            <p:cNvSpPr>
              <a:spLocks noChangeArrowheads="1"/>
            </p:cNvSpPr>
            <p:nvPr/>
          </p:nvSpPr>
          <p:spPr bwMode="auto">
            <a:xfrm>
              <a:off x="340" y="1350"/>
              <a:ext cx="238" cy="18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0" name="Rectangle 740"/>
            <p:cNvSpPr>
              <a:spLocks noChangeArrowheads="1"/>
            </p:cNvSpPr>
            <p:nvPr/>
          </p:nvSpPr>
          <p:spPr bwMode="auto">
            <a:xfrm>
              <a:off x="340" y="1350"/>
              <a:ext cx="238" cy="18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86" name="Group 746"/>
          <p:cNvGrpSpPr>
            <a:grpSpLocks/>
          </p:cNvGrpSpPr>
          <p:nvPr/>
        </p:nvGrpSpPr>
        <p:grpSpPr bwMode="auto">
          <a:xfrm>
            <a:off x="841375" y="3206750"/>
            <a:ext cx="204788" cy="268288"/>
            <a:chOff x="530" y="2020"/>
            <a:chExt cx="129" cy="169"/>
          </a:xfrm>
        </p:grpSpPr>
        <p:sp>
          <p:nvSpPr>
            <p:cNvPr id="10984" name="Line 744"/>
            <p:cNvSpPr>
              <a:spLocks noChangeShapeType="1"/>
            </p:cNvSpPr>
            <p:nvPr/>
          </p:nvSpPr>
          <p:spPr bwMode="auto">
            <a:xfrm flipV="1">
              <a:off x="530" y="2044"/>
              <a:ext cx="109" cy="14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5" name="Freeform 745"/>
            <p:cNvSpPr>
              <a:spLocks/>
            </p:cNvSpPr>
            <p:nvPr/>
          </p:nvSpPr>
          <p:spPr bwMode="auto">
            <a:xfrm>
              <a:off x="594" y="2020"/>
              <a:ext cx="65" cy="72"/>
            </a:xfrm>
            <a:custGeom>
              <a:avLst/>
              <a:gdLst/>
              <a:ahLst/>
              <a:cxnLst>
                <a:cxn ang="0">
                  <a:pos x="49" y="72"/>
                </a:cxn>
                <a:cxn ang="0">
                  <a:pos x="65" y="0"/>
                </a:cxn>
                <a:cxn ang="0">
                  <a:pos x="0" y="32"/>
                </a:cxn>
                <a:cxn ang="0">
                  <a:pos x="37" y="36"/>
                </a:cxn>
                <a:cxn ang="0">
                  <a:pos x="49" y="72"/>
                </a:cxn>
              </a:cxnLst>
              <a:rect l="0" t="0" r="r" b="b"/>
              <a:pathLst>
                <a:path w="65" h="72">
                  <a:moveTo>
                    <a:pt x="49" y="72"/>
                  </a:moveTo>
                  <a:lnTo>
                    <a:pt x="65" y="0"/>
                  </a:lnTo>
                  <a:lnTo>
                    <a:pt x="0" y="32"/>
                  </a:lnTo>
                  <a:lnTo>
                    <a:pt x="37" y="36"/>
                  </a:lnTo>
                  <a:lnTo>
                    <a:pt x="49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90" name="Group 750"/>
          <p:cNvGrpSpPr>
            <a:grpSpLocks/>
          </p:cNvGrpSpPr>
          <p:nvPr/>
        </p:nvGrpSpPr>
        <p:grpSpPr bwMode="auto">
          <a:xfrm>
            <a:off x="4125913" y="2508250"/>
            <a:ext cx="882650" cy="166688"/>
            <a:chOff x="2599" y="1580"/>
            <a:chExt cx="556" cy="105"/>
          </a:xfrm>
        </p:grpSpPr>
        <p:sp>
          <p:nvSpPr>
            <p:cNvPr id="10987" name="Rectangle 747"/>
            <p:cNvSpPr>
              <a:spLocks noChangeArrowheads="1"/>
            </p:cNvSpPr>
            <p:nvPr/>
          </p:nvSpPr>
          <p:spPr bwMode="auto">
            <a:xfrm>
              <a:off x="2599" y="1580"/>
              <a:ext cx="556" cy="10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8" name="Rectangle 748"/>
            <p:cNvSpPr>
              <a:spLocks noChangeArrowheads="1"/>
            </p:cNvSpPr>
            <p:nvPr/>
          </p:nvSpPr>
          <p:spPr bwMode="auto">
            <a:xfrm>
              <a:off x="2599" y="1580"/>
              <a:ext cx="556" cy="10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9" name="Rectangle 749"/>
            <p:cNvSpPr>
              <a:spLocks noChangeArrowheads="1"/>
            </p:cNvSpPr>
            <p:nvPr/>
          </p:nvSpPr>
          <p:spPr bwMode="auto">
            <a:xfrm>
              <a:off x="2599" y="1580"/>
              <a:ext cx="556" cy="10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91" name="Rectangle 751"/>
          <p:cNvSpPr>
            <a:spLocks noChangeArrowheads="1"/>
          </p:cNvSpPr>
          <p:nvPr/>
        </p:nvSpPr>
        <p:spPr bwMode="auto">
          <a:xfrm>
            <a:off x="4138613" y="2514600"/>
            <a:ext cx="422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CC99FF"/>
                </a:solidFill>
                <a:latin typeface="Arial" charset="0"/>
              </a:rPr>
              <a:t>2212 </a:t>
            </a:r>
            <a:endParaRPr lang="en-US" b="0"/>
          </a:p>
        </p:txBody>
      </p:sp>
      <p:sp>
        <p:nvSpPr>
          <p:cNvPr id="10992" name="Rectangle 752"/>
          <p:cNvSpPr>
            <a:spLocks noChangeArrowheads="1"/>
          </p:cNvSpPr>
          <p:nvPr/>
        </p:nvSpPr>
        <p:spPr bwMode="auto">
          <a:xfrm>
            <a:off x="4457700" y="2546350"/>
            <a:ext cx="63341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CC99FF"/>
                </a:solidFill>
                <a:latin typeface="Arial" charset="0"/>
              </a:rPr>
              <a:t>Round Wire</a:t>
            </a:r>
            <a:endParaRPr lang="en-US" b="0"/>
          </a:p>
        </p:txBody>
      </p:sp>
      <p:grpSp>
        <p:nvGrpSpPr>
          <p:cNvPr id="10995" name="Group 755"/>
          <p:cNvGrpSpPr>
            <a:grpSpLocks/>
          </p:cNvGrpSpPr>
          <p:nvPr/>
        </p:nvGrpSpPr>
        <p:grpSpPr bwMode="auto">
          <a:xfrm>
            <a:off x="3952875" y="3827463"/>
            <a:ext cx="352425" cy="415925"/>
            <a:chOff x="2490" y="2411"/>
            <a:chExt cx="222" cy="262"/>
          </a:xfrm>
        </p:grpSpPr>
        <p:sp>
          <p:nvSpPr>
            <p:cNvPr id="10993" name="Line 753"/>
            <p:cNvSpPr>
              <a:spLocks noChangeShapeType="1"/>
            </p:cNvSpPr>
            <p:nvPr/>
          </p:nvSpPr>
          <p:spPr bwMode="auto">
            <a:xfrm flipH="1">
              <a:off x="2506" y="2411"/>
              <a:ext cx="206" cy="23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4" name="Freeform 754"/>
            <p:cNvSpPr>
              <a:spLocks/>
            </p:cNvSpPr>
            <p:nvPr/>
          </p:nvSpPr>
          <p:spPr bwMode="auto">
            <a:xfrm>
              <a:off x="2490" y="2601"/>
              <a:ext cx="64" cy="7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2"/>
                </a:cxn>
                <a:cxn ang="0">
                  <a:pos x="64" y="44"/>
                </a:cxn>
                <a:cxn ang="0">
                  <a:pos x="28" y="36"/>
                </a:cxn>
                <a:cxn ang="0">
                  <a:pos x="16" y="0"/>
                </a:cxn>
              </a:cxnLst>
              <a:rect l="0" t="0" r="r" b="b"/>
              <a:pathLst>
                <a:path w="64" h="72">
                  <a:moveTo>
                    <a:pt x="16" y="0"/>
                  </a:moveTo>
                  <a:lnTo>
                    <a:pt x="0" y="72"/>
                  </a:lnTo>
                  <a:lnTo>
                    <a:pt x="64" y="44"/>
                  </a:lnTo>
                  <a:lnTo>
                    <a:pt x="28" y="3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98" name="Group 758"/>
          <p:cNvGrpSpPr>
            <a:grpSpLocks/>
          </p:cNvGrpSpPr>
          <p:nvPr/>
        </p:nvGrpSpPr>
        <p:grpSpPr bwMode="auto">
          <a:xfrm>
            <a:off x="4016375" y="5229225"/>
            <a:ext cx="115888" cy="198438"/>
            <a:chOff x="2530" y="3294"/>
            <a:chExt cx="73" cy="125"/>
          </a:xfrm>
        </p:grpSpPr>
        <p:sp>
          <p:nvSpPr>
            <p:cNvPr id="10996" name="Line 756"/>
            <p:cNvSpPr>
              <a:spLocks noChangeShapeType="1"/>
            </p:cNvSpPr>
            <p:nvPr/>
          </p:nvSpPr>
          <p:spPr bwMode="auto">
            <a:xfrm flipH="1" flipV="1">
              <a:off x="2542" y="3323"/>
              <a:ext cx="61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7" name="Freeform 757"/>
            <p:cNvSpPr>
              <a:spLocks/>
            </p:cNvSpPr>
            <p:nvPr/>
          </p:nvSpPr>
          <p:spPr bwMode="auto">
            <a:xfrm>
              <a:off x="2530" y="3294"/>
              <a:ext cx="61" cy="73"/>
            </a:xfrm>
            <a:custGeom>
              <a:avLst/>
              <a:gdLst/>
              <a:ahLst/>
              <a:cxnLst>
                <a:cxn ang="0">
                  <a:pos x="61" y="41"/>
                </a:cxn>
                <a:cxn ang="0">
                  <a:pos x="0" y="0"/>
                </a:cxn>
                <a:cxn ang="0">
                  <a:pos x="4" y="73"/>
                </a:cxn>
                <a:cxn ang="0">
                  <a:pos x="24" y="41"/>
                </a:cxn>
                <a:cxn ang="0">
                  <a:pos x="61" y="41"/>
                </a:cxn>
              </a:cxnLst>
              <a:rect l="0" t="0" r="r" b="b"/>
              <a:pathLst>
                <a:path w="61" h="73">
                  <a:moveTo>
                    <a:pt x="61" y="41"/>
                  </a:moveTo>
                  <a:lnTo>
                    <a:pt x="0" y="0"/>
                  </a:lnTo>
                  <a:lnTo>
                    <a:pt x="4" y="73"/>
                  </a:lnTo>
                  <a:lnTo>
                    <a:pt x="24" y="41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02" name="Group 762"/>
          <p:cNvGrpSpPr>
            <a:grpSpLocks/>
          </p:cNvGrpSpPr>
          <p:nvPr/>
        </p:nvGrpSpPr>
        <p:grpSpPr bwMode="auto">
          <a:xfrm>
            <a:off x="1654175" y="5389563"/>
            <a:ext cx="320675" cy="358775"/>
            <a:chOff x="1042" y="3395"/>
            <a:chExt cx="202" cy="226"/>
          </a:xfrm>
        </p:grpSpPr>
        <p:sp>
          <p:nvSpPr>
            <p:cNvPr id="10999" name="Rectangle 759"/>
            <p:cNvSpPr>
              <a:spLocks noChangeArrowheads="1"/>
            </p:cNvSpPr>
            <p:nvPr/>
          </p:nvSpPr>
          <p:spPr bwMode="auto">
            <a:xfrm>
              <a:off x="1042" y="3395"/>
              <a:ext cx="202" cy="22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0" name="Rectangle 760"/>
            <p:cNvSpPr>
              <a:spLocks noChangeArrowheads="1"/>
            </p:cNvSpPr>
            <p:nvPr/>
          </p:nvSpPr>
          <p:spPr bwMode="auto">
            <a:xfrm>
              <a:off x="1042" y="3395"/>
              <a:ext cx="202" cy="226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1" name="Rectangle 761"/>
            <p:cNvSpPr>
              <a:spLocks noChangeArrowheads="1"/>
            </p:cNvSpPr>
            <p:nvPr/>
          </p:nvSpPr>
          <p:spPr bwMode="auto">
            <a:xfrm>
              <a:off x="1042" y="3395"/>
              <a:ext cx="202" cy="22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03" name="Rectangle 763"/>
          <p:cNvSpPr>
            <a:spLocks noChangeArrowheads="1"/>
          </p:cNvSpPr>
          <p:nvPr/>
        </p:nvSpPr>
        <p:spPr bwMode="auto">
          <a:xfrm>
            <a:off x="1654175" y="5408613"/>
            <a:ext cx="3778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MgB</a:t>
            </a:r>
            <a:endParaRPr lang="en-US" b="0"/>
          </a:p>
        </p:txBody>
      </p:sp>
      <p:sp>
        <p:nvSpPr>
          <p:cNvPr id="11004" name="Rectangle 764"/>
          <p:cNvSpPr>
            <a:spLocks noChangeArrowheads="1"/>
          </p:cNvSpPr>
          <p:nvPr/>
        </p:nvSpPr>
        <p:spPr bwMode="auto">
          <a:xfrm>
            <a:off x="1930400" y="5473700"/>
            <a:ext cx="95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FFFFFF"/>
                </a:solidFill>
                <a:latin typeface="Arial" charset="0"/>
              </a:rPr>
              <a:t>2</a:t>
            </a:r>
            <a:endParaRPr lang="en-US" b="0"/>
          </a:p>
        </p:txBody>
      </p:sp>
      <p:sp>
        <p:nvSpPr>
          <p:cNvPr id="11005" name="Rectangle 765"/>
          <p:cNvSpPr>
            <a:spLocks noChangeArrowheads="1"/>
          </p:cNvSpPr>
          <p:nvPr/>
        </p:nvSpPr>
        <p:spPr bwMode="auto">
          <a:xfrm>
            <a:off x="1711325" y="5588000"/>
            <a:ext cx="211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SiC</a:t>
            </a:r>
            <a:endParaRPr lang="en-US" b="0"/>
          </a:p>
        </p:txBody>
      </p:sp>
      <p:grpSp>
        <p:nvGrpSpPr>
          <p:cNvPr id="11008" name="Group 768"/>
          <p:cNvGrpSpPr>
            <a:grpSpLocks/>
          </p:cNvGrpSpPr>
          <p:nvPr/>
        </p:nvGrpSpPr>
        <p:grpSpPr bwMode="auto">
          <a:xfrm>
            <a:off x="744538" y="2470150"/>
            <a:ext cx="301625" cy="415925"/>
            <a:chOff x="469" y="1556"/>
            <a:chExt cx="190" cy="262"/>
          </a:xfrm>
        </p:grpSpPr>
        <p:sp>
          <p:nvSpPr>
            <p:cNvPr id="11006" name="Line 766"/>
            <p:cNvSpPr>
              <a:spLocks noChangeShapeType="1"/>
            </p:cNvSpPr>
            <p:nvPr/>
          </p:nvSpPr>
          <p:spPr bwMode="auto">
            <a:xfrm>
              <a:off x="469" y="1556"/>
              <a:ext cx="170" cy="23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7" name="Freeform 767"/>
            <p:cNvSpPr>
              <a:spLocks/>
            </p:cNvSpPr>
            <p:nvPr/>
          </p:nvSpPr>
          <p:spPr bwMode="auto">
            <a:xfrm>
              <a:off x="594" y="1746"/>
              <a:ext cx="65" cy="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5" y="72"/>
                </a:cxn>
                <a:cxn ang="0">
                  <a:pos x="49" y="0"/>
                </a:cxn>
                <a:cxn ang="0">
                  <a:pos x="37" y="36"/>
                </a:cxn>
                <a:cxn ang="0">
                  <a:pos x="0" y="40"/>
                </a:cxn>
              </a:cxnLst>
              <a:rect l="0" t="0" r="r" b="b"/>
              <a:pathLst>
                <a:path w="65" h="72">
                  <a:moveTo>
                    <a:pt x="0" y="40"/>
                  </a:moveTo>
                  <a:lnTo>
                    <a:pt x="65" y="72"/>
                  </a:lnTo>
                  <a:lnTo>
                    <a:pt x="49" y="0"/>
                  </a:lnTo>
                  <a:lnTo>
                    <a:pt x="3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11" name="Group 771"/>
          <p:cNvGrpSpPr>
            <a:grpSpLocks/>
          </p:cNvGrpSpPr>
          <p:nvPr/>
        </p:nvGrpSpPr>
        <p:grpSpPr bwMode="auto">
          <a:xfrm>
            <a:off x="914400" y="3373438"/>
            <a:ext cx="490538" cy="588962"/>
            <a:chOff x="655" y="2125"/>
            <a:chExt cx="230" cy="371"/>
          </a:xfrm>
        </p:grpSpPr>
        <p:sp>
          <p:nvSpPr>
            <p:cNvPr id="11009" name="Line 769"/>
            <p:cNvSpPr>
              <a:spLocks noChangeShapeType="1"/>
            </p:cNvSpPr>
            <p:nvPr/>
          </p:nvSpPr>
          <p:spPr bwMode="auto">
            <a:xfrm flipV="1">
              <a:off x="655" y="2153"/>
              <a:ext cx="214" cy="34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0" name="Freeform 770"/>
            <p:cNvSpPr>
              <a:spLocks/>
            </p:cNvSpPr>
            <p:nvPr/>
          </p:nvSpPr>
          <p:spPr bwMode="auto">
            <a:xfrm>
              <a:off x="824" y="2125"/>
              <a:ext cx="61" cy="72"/>
            </a:xfrm>
            <a:custGeom>
              <a:avLst/>
              <a:gdLst/>
              <a:ahLst/>
              <a:cxnLst>
                <a:cxn ang="0">
                  <a:pos x="57" y="72"/>
                </a:cxn>
                <a:cxn ang="0">
                  <a:pos x="61" y="0"/>
                </a:cxn>
                <a:cxn ang="0">
                  <a:pos x="0" y="40"/>
                </a:cxn>
                <a:cxn ang="0">
                  <a:pos x="37" y="40"/>
                </a:cxn>
                <a:cxn ang="0">
                  <a:pos x="57" y="72"/>
                </a:cxn>
              </a:cxnLst>
              <a:rect l="0" t="0" r="r" b="b"/>
              <a:pathLst>
                <a:path w="61" h="72">
                  <a:moveTo>
                    <a:pt x="57" y="72"/>
                  </a:moveTo>
                  <a:lnTo>
                    <a:pt x="61" y="0"/>
                  </a:lnTo>
                  <a:lnTo>
                    <a:pt x="0" y="40"/>
                  </a:lnTo>
                  <a:lnTo>
                    <a:pt x="37" y="40"/>
                  </a:lnTo>
                  <a:lnTo>
                    <a:pt x="57" y="7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14" name="Group 774"/>
          <p:cNvGrpSpPr>
            <a:grpSpLocks/>
          </p:cNvGrpSpPr>
          <p:nvPr/>
        </p:nvGrpSpPr>
        <p:grpSpPr bwMode="auto">
          <a:xfrm>
            <a:off x="990600" y="3462338"/>
            <a:ext cx="798513" cy="881062"/>
            <a:chOff x="578" y="2181"/>
            <a:chExt cx="549" cy="520"/>
          </a:xfrm>
        </p:grpSpPr>
        <p:sp>
          <p:nvSpPr>
            <p:cNvPr id="11012" name="Line 772"/>
            <p:cNvSpPr>
              <a:spLocks noChangeShapeType="1"/>
            </p:cNvSpPr>
            <p:nvPr/>
          </p:nvSpPr>
          <p:spPr bwMode="auto">
            <a:xfrm flipV="1">
              <a:off x="578" y="2201"/>
              <a:ext cx="525" cy="50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3" name="Freeform 773"/>
            <p:cNvSpPr>
              <a:spLocks/>
            </p:cNvSpPr>
            <p:nvPr/>
          </p:nvSpPr>
          <p:spPr bwMode="auto">
            <a:xfrm>
              <a:off x="1058" y="2181"/>
              <a:ext cx="69" cy="69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69" y="0"/>
                </a:cxn>
                <a:cxn ang="0">
                  <a:pos x="0" y="24"/>
                </a:cxn>
                <a:cxn ang="0">
                  <a:pos x="37" y="32"/>
                </a:cxn>
                <a:cxn ang="0">
                  <a:pos x="45" y="69"/>
                </a:cxn>
              </a:cxnLst>
              <a:rect l="0" t="0" r="r" b="b"/>
              <a:pathLst>
                <a:path w="69" h="69">
                  <a:moveTo>
                    <a:pt x="45" y="69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37" y="32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18" name="Group 778"/>
          <p:cNvGrpSpPr>
            <a:grpSpLocks/>
          </p:cNvGrpSpPr>
          <p:nvPr/>
        </p:nvGrpSpPr>
        <p:grpSpPr bwMode="auto">
          <a:xfrm>
            <a:off x="609600" y="4343400"/>
            <a:ext cx="371475" cy="320675"/>
            <a:chOff x="397" y="2701"/>
            <a:chExt cx="234" cy="202"/>
          </a:xfrm>
        </p:grpSpPr>
        <p:sp>
          <p:nvSpPr>
            <p:cNvPr id="11015" name="Rectangle 775"/>
            <p:cNvSpPr>
              <a:spLocks noChangeArrowheads="1"/>
            </p:cNvSpPr>
            <p:nvPr/>
          </p:nvSpPr>
          <p:spPr bwMode="auto">
            <a:xfrm>
              <a:off x="397" y="2701"/>
              <a:ext cx="234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6" name="Rectangle 776"/>
            <p:cNvSpPr>
              <a:spLocks noChangeArrowheads="1"/>
            </p:cNvSpPr>
            <p:nvPr/>
          </p:nvSpPr>
          <p:spPr bwMode="auto">
            <a:xfrm>
              <a:off x="397" y="2701"/>
              <a:ext cx="234" cy="2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7" name="Rectangle 777"/>
            <p:cNvSpPr>
              <a:spLocks noChangeArrowheads="1"/>
            </p:cNvSpPr>
            <p:nvPr/>
          </p:nvSpPr>
          <p:spPr bwMode="auto">
            <a:xfrm>
              <a:off x="397" y="2701"/>
              <a:ext cx="234" cy="20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52" name="Group 812"/>
          <p:cNvGrpSpPr>
            <a:grpSpLocks/>
          </p:cNvGrpSpPr>
          <p:nvPr/>
        </p:nvGrpSpPr>
        <p:grpSpPr bwMode="auto">
          <a:xfrm>
            <a:off x="533400" y="4308475"/>
            <a:ext cx="373063" cy="300038"/>
            <a:chOff x="397" y="2714"/>
            <a:chExt cx="235" cy="189"/>
          </a:xfrm>
        </p:grpSpPr>
        <p:sp>
          <p:nvSpPr>
            <p:cNvPr id="11019" name="Rectangle 779"/>
            <p:cNvSpPr>
              <a:spLocks noChangeArrowheads="1"/>
            </p:cNvSpPr>
            <p:nvPr/>
          </p:nvSpPr>
          <p:spPr bwMode="auto">
            <a:xfrm>
              <a:off x="397" y="2714"/>
              <a:ext cx="1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FFFF"/>
                  </a:solidFill>
                  <a:latin typeface="Arial" charset="0"/>
                </a:rPr>
                <a:t>Nb</a:t>
              </a:r>
              <a:endParaRPr lang="en-US" b="0"/>
            </a:p>
          </p:txBody>
        </p:sp>
        <p:sp>
          <p:nvSpPr>
            <p:cNvPr id="11020" name="Rectangle 780"/>
            <p:cNvSpPr>
              <a:spLocks noChangeArrowheads="1"/>
            </p:cNvSpPr>
            <p:nvPr/>
          </p:nvSpPr>
          <p:spPr bwMode="auto">
            <a:xfrm>
              <a:off x="502" y="2754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FFFF"/>
                  </a:solidFill>
                  <a:latin typeface="Arial" charset="0"/>
                </a:rPr>
                <a:t>3</a:t>
              </a:r>
              <a:endParaRPr lang="en-US" b="0"/>
            </a:p>
          </p:txBody>
        </p:sp>
        <p:sp>
          <p:nvSpPr>
            <p:cNvPr id="11021" name="Rectangle 781"/>
            <p:cNvSpPr>
              <a:spLocks noChangeArrowheads="1"/>
            </p:cNvSpPr>
            <p:nvPr/>
          </p:nvSpPr>
          <p:spPr bwMode="auto">
            <a:xfrm>
              <a:off x="530" y="2714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FFFF"/>
                  </a:solidFill>
                  <a:latin typeface="Arial" charset="0"/>
                </a:rPr>
                <a:t>Sn</a:t>
              </a:r>
              <a:endParaRPr lang="en-US" b="0"/>
            </a:p>
          </p:txBody>
        </p:sp>
        <p:sp>
          <p:nvSpPr>
            <p:cNvPr id="11022" name="Rectangle 782"/>
            <p:cNvSpPr>
              <a:spLocks noChangeArrowheads="1"/>
            </p:cNvSpPr>
            <p:nvPr/>
          </p:nvSpPr>
          <p:spPr bwMode="auto">
            <a:xfrm>
              <a:off x="397" y="2826"/>
              <a:ext cx="1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FFFF"/>
                  </a:solidFill>
                  <a:latin typeface="Arial" charset="0"/>
                </a:rPr>
                <a:t>ITER</a:t>
              </a:r>
              <a:endParaRPr lang="en-US" b="0"/>
            </a:p>
          </p:txBody>
        </p:sp>
      </p:grpSp>
      <p:grpSp>
        <p:nvGrpSpPr>
          <p:cNvPr id="11025" name="Group 785"/>
          <p:cNvGrpSpPr>
            <a:grpSpLocks/>
          </p:cNvGrpSpPr>
          <p:nvPr/>
        </p:nvGrpSpPr>
        <p:grpSpPr bwMode="auto">
          <a:xfrm>
            <a:off x="2736850" y="4473575"/>
            <a:ext cx="242888" cy="377825"/>
            <a:chOff x="1724" y="2818"/>
            <a:chExt cx="153" cy="238"/>
          </a:xfrm>
        </p:grpSpPr>
        <p:sp>
          <p:nvSpPr>
            <p:cNvPr id="11023" name="Line 783"/>
            <p:cNvSpPr>
              <a:spLocks noChangeShapeType="1"/>
            </p:cNvSpPr>
            <p:nvPr/>
          </p:nvSpPr>
          <p:spPr bwMode="auto">
            <a:xfrm flipV="1">
              <a:off x="1724" y="2843"/>
              <a:ext cx="137" cy="21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4" name="Freeform 784"/>
            <p:cNvSpPr>
              <a:spLocks/>
            </p:cNvSpPr>
            <p:nvPr/>
          </p:nvSpPr>
          <p:spPr bwMode="auto">
            <a:xfrm>
              <a:off x="1812" y="2818"/>
              <a:ext cx="65" cy="73"/>
            </a:xfrm>
            <a:custGeom>
              <a:avLst/>
              <a:gdLst/>
              <a:ahLst/>
              <a:cxnLst>
                <a:cxn ang="0">
                  <a:pos x="57" y="73"/>
                </a:cxn>
                <a:cxn ang="0">
                  <a:pos x="65" y="0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57" y="73"/>
                </a:cxn>
              </a:cxnLst>
              <a:rect l="0" t="0" r="r" b="b"/>
              <a:pathLst>
                <a:path w="65" h="73">
                  <a:moveTo>
                    <a:pt x="57" y="73"/>
                  </a:moveTo>
                  <a:lnTo>
                    <a:pt x="65" y="0"/>
                  </a:lnTo>
                  <a:lnTo>
                    <a:pt x="0" y="41"/>
                  </a:lnTo>
                  <a:lnTo>
                    <a:pt x="41" y="41"/>
                  </a:lnTo>
                  <a:lnTo>
                    <a:pt x="57" y="7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28" name="Group 788"/>
          <p:cNvGrpSpPr>
            <a:grpSpLocks/>
          </p:cNvGrpSpPr>
          <p:nvPr/>
        </p:nvGrpSpPr>
        <p:grpSpPr bwMode="auto">
          <a:xfrm>
            <a:off x="1993900" y="2354263"/>
            <a:ext cx="217488" cy="160337"/>
            <a:chOff x="1256" y="1483"/>
            <a:chExt cx="137" cy="101"/>
          </a:xfrm>
        </p:grpSpPr>
        <p:sp>
          <p:nvSpPr>
            <p:cNvPr id="11026" name="Line 786"/>
            <p:cNvSpPr>
              <a:spLocks noChangeShapeType="1"/>
            </p:cNvSpPr>
            <p:nvPr/>
          </p:nvSpPr>
          <p:spPr bwMode="auto">
            <a:xfrm flipH="1">
              <a:off x="1280" y="1483"/>
              <a:ext cx="113" cy="8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7" name="Freeform 787"/>
            <p:cNvSpPr>
              <a:spLocks/>
            </p:cNvSpPr>
            <p:nvPr/>
          </p:nvSpPr>
          <p:spPr bwMode="auto">
            <a:xfrm>
              <a:off x="1256" y="1520"/>
              <a:ext cx="72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4"/>
                </a:cxn>
                <a:cxn ang="0">
                  <a:pos x="72" y="48"/>
                </a:cxn>
                <a:cxn ang="0">
                  <a:pos x="36" y="36"/>
                </a:cxn>
                <a:cxn ang="0">
                  <a:pos x="32" y="0"/>
                </a:cxn>
              </a:cxnLst>
              <a:rect l="0" t="0" r="r" b="b"/>
              <a:pathLst>
                <a:path w="72" h="64">
                  <a:moveTo>
                    <a:pt x="32" y="0"/>
                  </a:moveTo>
                  <a:lnTo>
                    <a:pt x="0" y="64"/>
                  </a:lnTo>
                  <a:lnTo>
                    <a:pt x="72" y="48"/>
                  </a:lnTo>
                  <a:lnTo>
                    <a:pt x="36" y="3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32" name="Group 792"/>
          <p:cNvGrpSpPr>
            <a:grpSpLocks/>
          </p:cNvGrpSpPr>
          <p:nvPr/>
        </p:nvGrpSpPr>
        <p:grpSpPr bwMode="auto">
          <a:xfrm>
            <a:off x="1654175" y="1984375"/>
            <a:ext cx="550863" cy="192088"/>
            <a:chOff x="1042" y="1250"/>
            <a:chExt cx="347" cy="121"/>
          </a:xfrm>
        </p:grpSpPr>
        <p:sp>
          <p:nvSpPr>
            <p:cNvPr id="11029" name="Rectangle 789"/>
            <p:cNvSpPr>
              <a:spLocks noChangeArrowheads="1"/>
            </p:cNvSpPr>
            <p:nvPr/>
          </p:nvSpPr>
          <p:spPr bwMode="auto">
            <a:xfrm>
              <a:off x="1042" y="1250"/>
              <a:ext cx="347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0" name="Rectangle 790"/>
            <p:cNvSpPr>
              <a:spLocks noChangeArrowheads="1"/>
            </p:cNvSpPr>
            <p:nvPr/>
          </p:nvSpPr>
          <p:spPr bwMode="auto">
            <a:xfrm>
              <a:off x="1042" y="1250"/>
              <a:ext cx="347" cy="12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1" name="Rectangle 791"/>
            <p:cNvSpPr>
              <a:spLocks noChangeArrowheads="1"/>
            </p:cNvSpPr>
            <p:nvPr/>
          </p:nvSpPr>
          <p:spPr bwMode="auto">
            <a:xfrm>
              <a:off x="1042" y="1250"/>
              <a:ext cx="347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33" name="Rectangle 793"/>
          <p:cNvSpPr>
            <a:spLocks noChangeArrowheads="1"/>
          </p:cNvSpPr>
          <p:nvPr/>
        </p:nvSpPr>
        <p:spPr bwMode="auto">
          <a:xfrm>
            <a:off x="1654175" y="2003425"/>
            <a:ext cx="255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1034" name="Rectangle 794"/>
          <p:cNvSpPr>
            <a:spLocks noChangeArrowheads="1"/>
          </p:cNvSpPr>
          <p:nvPr/>
        </p:nvSpPr>
        <p:spPr bwMode="auto">
          <a:xfrm>
            <a:off x="1820863" y="2066925"/>
            <a:ext cx="95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1035" name="Rectangle 795"/>
          <p:cNvSpPr>
            <a:spLocks noChangeArrowheads="1"/>
          </p:cNvSpPr>
          <p:nvPr/>
        </p:nvSpPr>
        <p:spPr bwMode="auto">
          <a:xfrm>
            <a:off x="1865313" y="2003425"/>
            <a:ext cx="249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11036" name="Rectangle 796"/>
          <p:cNvSpPr>
            <a:spLocks noChangeArrowheads="1"/>
          </p:cNvSpPr>
          <p:nvPr/>
        </p:nvSpPr>
        <p:spPr bwMode="auto">
          <a:xfrm>
            <a:off x="2025650" y="2035175"/>
            <a:ext cx="2428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FF"/>
                </a:solidFill>
                <a:latin typeface="Arial" charset="0"/>
              </a:rPr>
              <a:t> PIT</a:t>
            </a:r>
            <a:endParaRPr lang="en-US" b="0"/>
          </a:p>
        </p:txBody>
      </p:sp>
      <p:grpSp>
        <p:nvGrpSpPr>
          <p:cNvPr id="11039" name="Group 799"/>
          <p:cNvGrpSpPr>
            <a:grpSpLocks/>
          </p:cNvGrpSpPr>
          <p:nvPr/>
        </p:nvGrpSpPr>
        <p:grpSpPr bwMode="auto">
          <a:xfrm>
            <a:off x="1263650" y="2092325"/>
            <a:ext cx="390525" cy="160338"/>
            <a:chOff x="796" y="1318"/>
            <a:chExt cx="246" cy="101"/>
          </a:xfrm>
        </p:grpSpPr>
        <p:sp>
          <p:nvSpPr>
            <p:cNvPr id="11037" name="Line 797"/>
            <p:cNvSpPr>
              <a:spLocks noChangeShapeType="1"/>
            </p:cNvSpPr>
            <p:nvPr/>
          </p:nvSpPr>
          <p:spPr bwMode="auto">
            <a:xfrm flipH="1">
              <a:off x="824" y="1318"/>
              <a:ext cx="218" cy="8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8" name="Freeform 798"/>
            <p:cNvSpPr>
              <a:spLocks/>
            </p:cNvSpPr>
            <p:nvPr/>
          </p:nvSpPr>
          <p:spPr bwMode="auto">
            <a:xfrm>
              <a:off x="796" y="1362"/>
              <a:ext cx="73" cy="5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53"/>
                </a:cxn>
                <a:cxn ang="0">
                  <a:pos x="73" y="57"/>
                </a:cxn>
                <a:cxn ang="0">
                  <a:pos x="40" y="37"/>
                </a:cxn>
                <a:cxn ang="0">
                  <a:pos x="49" y="0"/>
                </a:cxn>
              </a:cxnLst>
              <a:rect l="0" t="0" r="r" b="b"/>
              <a:pathLst>
                <a:path w="73" h="57">
                  <a:moveTo>
                    <a:pt x="49" y="0"/>
                  </a:moveTo>
                  <a:lnTo>
                    <a:pt x="0" y="53"/>
                  </a:lnTo>
                  <a:lnTo>
                    <a:pt x="73" y="57"/>
                  </a:lnTo>
                  <a:lnTo>
                    <a:pt x="4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43" name="Group 803"/>
          <p:cNvGrpSpPr>
            <a:grpSpLocks/>
          </p:cNvGrpSpPr>
          <p:nvPr/>
        </p:nvGrpSpPr>
        <p:grpSpPr bwMode="auto">
          <a:xfrm>
            <a:off x="3465513" y="3251200"/>
            <a:ext cx="839787" cy="192088"/>
            <a:chOff x="2183" y="2048"/>
            <a:chExt cx="529" cy="121"/>
          </a:xfrm>
        </p:grpSpPr>
        <p:sp>
          <p:nvSpPr>
            <p:cNvPr id="11040" name="Rectangle 800"/>
            <p:cNvSpPr>
              <a:spLocks noChangeArrowheads="1"/>
            </p:cNvSpPr>
            <p:nvPr/>
          </p:nvSpPr>
          <p:spPr bwMode="auto">
            <a:xfrm>
              <a:off x="2183" y="2048"/>
              <a:ext cx="529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1" name="Rectangle 801"/>
            <p:cNvSpPr>
              <a:spLocks noChangeArrowheads="1"/>
            </p:cNvSpPr>
            <p:nvPr/>
          </p:nvSpPr>
          <p:spPr bwMode="auto">
            <a:xfrm>
              <a:off x="2183" y="2048"/>
              <a:ext cx="529" cy="12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2" name="Rectangle 802"/>
            <p:cNvSpPr>
              <a:spLocks noChangeArrowheads="1"/>
            </p:cNvSpPr>
            <p:nvPr/>
          </p:nvSpPr>
          <p:spPr bwMode="auto">
            <a:xfrm>
              <a:off x="2183" y="2048"/>
              <a:ext cx="529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4" name="Rectangle 804"/>
          <p:cNvSpPr>
            <a:spLocks noChangeArrowheads="1"/>
          </p:cNvSpPr>
          <p:nvPr/>
        </p:nvSpPr>
        <p:spPr bwMode="auto">
          <a:xfrm>
            <a:off x="3465513" y="3270250"/>
            <a:ext cx="255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11045" name="Rectangle 805"/>
          <p:cNvSpPr>
            <a:spLocks noChangeArrowheads="1"/>
          </p:cNvSpPr>
          <p:nvPr/>
        </p:nvSpPr>
        <p:spPr bwMode="auto">
          <a:xfrm>
            <a:off x="3632200" y="3335338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00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11046" name="Rectangle 806"/>
          <p:cNvSpPr>
            <a:spLocks noChangeArrowheads="1"/>
          </p:cNvSpPr>
          <p:nvPr/>
        </p:nvSpPr>
        <p:spPr bwMode="auto">
          <a:xfrm>
            <a:off x="3676650" y="3270250"/>
            <a:ext cx="2492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Al </a:t>
            </a:r>
            <a:endParaRPr lang="en-US" b="0"/>
          </a:p>
        </p:txBody>
      </p:sp>
      <p:sp>
        <p:nvSpPr>
          <p:cNvPr id="11047" name="Rectangle 807"/>
          <p:cNvSpPr>
            <a:spLocks noChangeArrowheads="1"/>
          </p:cNvSpPr>
          <p:nvPr/>
        </p:nvSpPr>
        <p:spPr bwMode="auto">
          <a:xfrm>
            <a:off x="3830638" y="3302000"/>
            <a:ext cx="56991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FF00"/>
                </a:solidFill>
                <a:latin typeface="Arial" charset="0"/>
              </a:rPr>
              <a:t>2 stage JR</a:t>
            </a:r>
            <a:endParaRPr lang="en-US" b="0"/>
          </a:p>
        </p:txBody>
      </p:sp>
      <p:grpSp>
        <p:nvGrpSpPr>
          <p:cNvPr id="11050" name="Group 810"/>
          <p:cNvGrpSpPr>
            <a:grpSpLocks/>
          </p:cNvGrpSpPr>
          <p:nvPr/>
        </p:nvGrpSpPr>
        <p:grpSpPr bwMode="auto">
          <a:xfrm>
            <a:off x="3159125" y="3373438"/>
            <a:ext cx="268288" cy="255587"/>
            <a:chOff x="1990" y="2125"/>
            <a:chExt cx="169" cy="161"/>
          </a:xfrm>
        </p:grpSpPr>
        <p:sp>
          <p:nvSpPr>
            <p:cNvPr id="11048" name="Line 808"/>
            <p:cNvSpPr>
              <a:spLocks noChangeShapeType="1"/>
            </p:cNvSpPr>
            <p:nvPr/>
          </p:nvSpPr>
          <p:spPr bwMode="auto">
            <a:xfrm flipH="1">
              <a:off x="2010" y="2125"/>
              <a:ext cx="149" cy="14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9" name="Freeform 809"/>
            <p:cNvSpPr>
              <a:spLocks/>
            </p:cNvSpPr>
            <p:nvPr/>
          </p:nvSpPr>
          <p:spPr bwMode="auto">
            <a:xfrm>
              <a:off x="1990" y="2222"/>
              <a:ext cx="68" cy="6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64"/>
                </a:cxn>
                <a:cxn ang="0">
                  <a:pos x="68" y="44"/>
                </a:cxn>
                <a:cxn ang="0">
                  <a:pos x="32" y="36"/>
                </a:cxn>
                <a:cxn ang="0">
                  <a:pos x="24" y="0"/>
                </a:cxn>
              </a:cxnLst>
              <a:rect l="0" t="0" r="r" b="b"/>
              <a:pathLst>
                <a:path w="68" h="64">
                  <a:moveTo>
                    <a:pt x="24" y="0"/>
                  </a:moveTo>
                  <a:lnTo>
                    <a:pt x="0" y="64"/>
                  </a:lnTo>
                  <a:lnTo>
                    <a:pt x="68" y="44"/>
                  </a:lnTo>
                  <a:lnTo>
                    <a:pt x="32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56" name="Group 816"/>
          <p:cNvGrpSpPr>
            <a:grpSpLocks/>
          </p:cNvGrpSpPr>
          <p:nvPr/>
        </p:nvGrpSpPr>
        <p:grpSpPr bwMode="auto">
          <a:xfrm>
            <a:off x="533400" y="2149475"/>
            <a:ext cx="396875" cy="288925"/>
            <a:chOff x="340" y="1354"/>
            <a:chExt cx="250" cy="182"/>
          </a:xfrm>
        </p:grpSpPr>
        <p:sp>
          <p:nvSpPr>
            <p:cNvPr id="10982" name="Rectangle 742"/>
            <p:cNvSpPr>
              <a:spLocks noChangeArrowheads="1"/>
            </p:cNvSpPr>
            <p:nvPr/>
          </p:nvSpPr>
          <p:spPr bwMode="auto">
            <a:xfrm>
              <a:off x="340" y="135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FF00"/>
                  </a:solidFill>
                  <a:latin typeface="Arial" charset="0"/>
                </a:rPr>
                <a:t>2223</a:t>
              </a:r>
              <a:endParaRPr lang="en-US" b="0"/>
            </a:p>
          </p:txBody>
        </p:sp>
        <p:sp>
          <p:nvSpPr>
            <p:cNvPr id="10983" name="Rectangle 743"/>
            <p:cNvSpPr>
              <a:spLocks noChangeArrowheads="1"/>
            </p:cNvSpPr>
            <p:nvPr/>
          </p:nvSpPr>
          <p:spPr bwMode="auto">
            <a:xfrm>
              <a:off x="340" y="1459"/>
              <a:ext cx="2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FFFF00"/>
                  </a:solidFill>
                  <a:latin typeface="Arial" charset="0"/>
                </a:rPr>
                <a:t>Tape B||</a:t>
              </a:r>
              <a:endParaRPr lang="en-US" b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 alloy rod produces larger grains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" y="1600200"/>
            <a:ext cx="990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ORe110</a:t>
            </a:r>
          </a:p>
          <a:p>
            <a:pPr>
              <a:spcBef>
                <a:spcPct val="50000"/>
              </a:spcBef>
            </a:pPr>
            <a:r>
              <a:rPr lang="en-US"/>
              <a:t>Ti alloy MJR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524000"/>
            <a:ext cx="990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OI-ST</a:t>
            </a:r>
          </a:p>
          <a:p>
            <a:pPr>
              <a:spcBef>
                <a:spcPct val="50000"/>
              </a:spcBef>
            </a:pPr>
            <a:r>
              <a:rPr lang="en-US"/>
              <a:t>Ta alloy RRP</a:t>
            </a:r>
          </a:p>
        </p:txBody>
      </p:sp>
      <p:pic>
        <p:nvPicPr>
          <p:cNvPr id="8197" name="Picture 5" descr="D:\Data\My Pictures\Photos\LEO1530\Nb3Sn\OI-ST-ORe\x5k-ORe110vsRRP-la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800850" cy="5291138"/>
          </a:xfrm>
          <a:prstGeom prst="rect">
            <a:avLst/>
          </a:prstGeom>
          <a:noFill/>
        </p:spPr>
      </p:pic>
      <p:pic>
        <p:nvPicPr>
          <p:cNvPr id="8200" name="Picture 8" descr="D:\Data\My Pictures\LOGOS\ASC\ASC-3d\ASC_in_3D\Brown\20%brwn-white-revglass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043613"/>
            <a:ext cx="1447800" cy="814387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086600" y="3352800"/>
            <a:ext cx="1828800" cy="457200"/>
          </a:xfrm>
          <a:prstGeom prst="rect">
            <a:avLst/>
          </a:prstGeom>
          <a:solidFill>
            <a:srgbClr val="680E0E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(d*~180 nm)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8600" y="3352800"/>
            <a:ext cx="1828800" cy="457200"/>
          </a:xfrm>
          <a:prstGeom prst="rect">
            <a:avLst/>
          </a:prstGeom>
          <a:solidFill>
            <a:srgbClr val="680E0E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(d*~140 nm)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1032" descr="D:\Data\My Pictures\LOGOS\ASC\ASC-3d\ASC_in_3D\Brown\20%brwn-white-revglass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42975"/>
            <a:ext cx="1981200" cy="1114425"/>
          </a:xfrm>
          <a:prstGeom prst="rect">
            <a:avLst/>
          </a:prstGeom>
          <a:noFill/>
        </p:spPr>
      </p:pic>
      <p:sp>
        <p:nvSpPr>
          <p:cNvPr id="2150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752600" y="1143000"/>
            <a:ext cx="2171700" cy="1828800"/>
          </a:xfrm>
        </p:spPr>
        <p:txBody>
          <a:bodyPr/>
          <a:lstStyle/>
          <a:p>
            <a:pPr algn="r"/>
            <a:r>
              <a:rPr lang="en-US" sz="2400"/>
              <a:t>A layer of large A15 grains surrounds the core – starting to look like PIT</a:t>
            </a:r>
          </a:p>
        </p:txBody>
      </p:sp>
      <p:pic>
        <p:nvPicPr>
          <p:cNvPr id="21507" name="Picture 1027" descr="D:\Data\My Pictures\Photos\LEO1530\Nb3Sn\OI-ST-cdp\6445-2-rrp\fracture\OuterRowFil-Solid\30%3d-375%x4k-si6-3kV-ol-01834-dc-with5KHRins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1450"/>
            <a:ext cx="4959350" cy="6686550"/>
          </a:xfrm>
          <a:prstGeom prst="rect">
            <a:avLst/>
          </a:prstGeom>
          <a:noFill/>
        </p:spPr>
      </p:pic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177800" y="152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0"/>
              <a:t>RRP: Outer row, outer layer</a:t>
            </a:r>
          </a:p>
        </p:txBody>
      </p:sp>
      <p:pic>
        <p:nvPicPr>
          <p:cNvPr id="21510" name="Picture 1030" descr="D:\Data\My Pictures\Photos\LEO1530\Nb3Sn\OI-ST-cdp\6445-2-rrp\fracture\2nd-row-filament\SideLayer\3d-x30k-1024×768+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124200"/>
            <a:ext cx="3911600" cy="2933700"/>
          </a:xfrm>
          <a:prstGeom prst="rect">
            <a:avLst/>
          </a:prstGeom>
          <a:noFill/>
        </p:spPr>
      </p:pic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557213" y="6096000"/>
            <a:ext cx="2947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morphology associated with original rods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Thus the </a:t>
            </a:r>
            <a:r>
              <a:rPr lang="en-US" i="1"/>
              <a:t>Q</a:t>
            </a:r>
            <a:r>
              <a:rPr lang="en-US" baseline="-25000"/>
              <a:t>gb</a:t>
            </a:r>
            <a:r>
              <a:rPr lang="en-US"/>
              <a:t> must be higher . . 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391400" y="4114800"/>
            <a:ext cx="1447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OI-ST RRP</a:t>
            </a:r>
          </a:p>
          <a:p>
            <a:pPr>
              <a:spcBef>
                <a:spcPct val="50000"/>
              </a:spcBef>
            </a:pPr>
            <a:r>
              <a:rPr lang="en-US"/>
              <a:t>2900 A/mm²</a:t>
            </a:r>
          </a:p>
          <a:p>
            <a:pPr>
              <a:spcBef>
                <a:spcPct val="50000"/>
              </a:spcBef>
            </a:pPr>
            <a:r>
              <a:rPr lang="en-US"/>
              <a:t>(12T, 4.2K)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054850" y="4284663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14" name="Group 706"/>
          <p:cNvGrpSpPr>
            <a:grpSpLocks/>
          </p:cNvGrpSpPr>
          <p:nvPr/>
        </p:nvGrpSpPr>
        <p:grpSpPr bwMode="auto">
          <a:xfrm>
            <a:off x="339725" y="1439863"/>
            <a:ext cx="6746875" cy="5173662"/>
            <a:chOff x="214" y="907"/>
            <a:chExt cx="4250" cy="3259"/>
          </a:xfrm>
        </p:grpSpPr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686" y="1004"/>
              <a:ext cx="3703" cy="2780"/>
              <a:chOff x="686" y="1004"/>
              <a:chExt cx="3703" cy="2780"/>
            </a:xfrm>
          </p:grpSpPr>
          <p:sp>
            <p:nvSpPr>
              <p:cNvPr id="10084" name="Rectangle 868"/>
              <p:cNvSpPr>
                <a:spLocks noChangeArrowheads="1"/>
              </p:cNvSpPr>
              <p:nvPr/>
            </p:nvSpPr>
            <p:spPr bwMode="auto">
              <a:xfrm>
                <a:off x="718" y="1004"/>
                <a:ext cx="3670" cy="2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>
                <a:off x="718" y="3456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Line 870"/>
              <p:cNvSpPr>
                <a:spLocks noChangeShapeType="1"/>
              </p:cNvSpPr>
              <p:nvPr/>
            </p:nvSpPr>
            <p:spPr bwMode="auto">
              <a:xfrm>
                <a:off x="718" y="3129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7" name="Line 871"/>
              <p:cNvSpPr>
                <a:spLocks noChangeShapeType="1"/>
              </p:cNvSpPr>
              <p:nvPr/>
            </p:nvSpPr>
            <p:spPr bwMode="auto">
              <a:xfrm>
                <a:off x="718" y="2801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8" name="Line 872"/>
              <p:cNvSpPr>
                <a:spLocks noChangeShapeType="1"/>
              </p:cNvSpPr>
              <p:nvPr/>
            </p:nvSpPr>
            <p:spPr bwMode="auto">
              <a:xfrm>
                <a:off x="718" y="2474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9" name="Line 873"/>
              <p:cNvSpPr>
                <a:spLocks noChangeShapeType="1"/>
              </p:cNvSpPr>
              <p:nvPr/>
            </p:nvSpPr>
            <p:spPr bwMode="auto">
              <a:xfrm>
                <a:off x="718" y="2147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0" name="Line 874"/>
              <p:cNvSpPr>
                <a:spLocks noChangeShapeType="1"/>
              </p:cNvSpPr>
              <p:nvPr/>
            </p:nvSpPr>
            <p:spPr bwMode="auto">
              <a:xfrm>
                <a:off x="718" y="1819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1" name="Line 875"/>
              <p:cNvSpPr>
                <a:spLocks noChangeShapeType="1"/>
              </p:cNvSpPr>
              <p:nvPr/>
            </p:nvSpPr>
            <p:spPr bwMode="auto">
              <a:xfrm>
                <a:off x="718" y="1492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2" name="Line 876"/>
              <p:cNvSpPr>
                <a:spLocks noChangeShapeType="1"/>
              </p:cNvSpPr>
              <p:nvPr/>
            </p:nvSpPr>
            <p:spPr bwMode="auto">
              <a:xfrm>
                <a:off x="718" y="1165"/>
                <a:ext cx="36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3" name="Line 877"/>
              <p:cNvSpPr>
                <a:spLocks noChangeShapeType="1"/>
              </p:cNvSpPr>
              <p:nvPr/>
            </p:nvSpPr>
            <p:spPr bwMode="auto">
              <a:xfrm>
                <a:off x="1126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4" name="Line 878"/>
              <p:cNvSpPr>
                <a:spLocks noChangeShapeType="1"/>
              </p:cNvSpPr>
              <p:nvPr/>
            </p:nvSpPr>
            <p:spPr bwMode="auto">
              <a:xfrm>
                <a:off x="1534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>
                <a:off x="1942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Line 880"/>
              <p:cNvSpPr>
                <a:spLocks noChangeShapeType="1"/>
              </p:cNvSpPr>
              <p:nvPr/>
            </p:nvSpPr>
            <p:spPr bwMode="auto">
              <a:xfrm>
                <a:off x="2349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7" name="Line 881"/>
              <p:cNvSpPr>
                <a:spLocks noChangeShapeType="1"/>
              </p:cNvSpPr>
              <p:nvPr/>
            </p:nvSpPr>
            <p:spPr bwMode="auto">
              <a:xfrm>
                <a:off x="2757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8" name="Line 882"/>
              <p:cNvSpPr>
                <a:spLocks noChangeShapeType="1"/>
              </p:cNvSpPr>
              <p:nvPr/>
            </p:nvSpPr>
            <p:spPr bwMode="auto">
              <a:xfrm>
                <a:off x="3165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9" name="Line 883"/>
              <p:cNvSpPr>
                <a:spLocks noChangeShapeType="1"/>
              </p:cNvSpPr>
              <p:nvPr/>
            </p:nvSpPr>
            <p:spPr bwMode="auto">
              <a:xfrm>
                <a:off x="3573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0" name="Line 884"/>
              <p:cNvSpPr>
                <a:spLocks noChangeShapeType="1"/>
              </p:cNvSpPr>
              <p:nvPr/>
            </p:nvSpPr>
            <p:spPr bwMode="auto">
              <a:xfrm>
                <a:off x="3981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1" name="Line 885"/>
              <p:cNvSpPr>
                <a:spLocks noChangeShapeType="1"/>
              </p:cNvSpPr>
              <p:nvPr/>
            </p:nvSpPr>
            <p:spPr bwMode="auto">
              <a:xfrm>
                <a:off x="4388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2" name="Rectangle 886"/>
              <p:cNvSpPr>
                <a:spLocks noChangeArrowheads="1"/>
              </p:cNvSpPr>
              <p:nvPr/>
            </p:nvSpPr>
            <p:spPr bwMode="auto">
              <a:xfrm>
                <a:off x="718" y="1004"/>
                <a:ext cx="3670" cy="277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>
                <a:off x="718" y="1004"/>
                <a:ext cx="1" cy="277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Line 888"/>
              <p:cNvSpPr>
                <a:spLocks noChangeShapeType="1"/>
              </p:cNvSpPr>
              <p:nvPr/>
            </p:nvSpPr>
            <p:spPr bwMode="auto">
              <a:xfrm>
                <a:off x="691" y="378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5" name="Line 889"/>
              <p:cNvSpPr>
                <a:spLocks noChangeShapeType="1"/>
              </p:cNvSpPr>
              <p:nvPr/>
            </p:nvSpPr>
            <p:spPr bwMode="auto">
              <a:xfrm>
                <a:off x="691" y="376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6" name="Line 890"/>
              <p:cNvSpPr>
                <a:spLocks noChangeShapeType="1"/>
              </p:cNvSpPr>
              <p:nvPr/>
            </p:nvSpPr>
            <p:spPr bwMode="auto">
              <a:xfrm>
                <a:off x="691" y="37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7" name="Line 891"/>
              <p:cNvSpPr>
                <a:spLocks noChangeShapeType="1"/>
              </p:cNvSpPr>
              <p:nvPr/>
            </p:nvSpPr>
            <p:spPr bwMode="auto">
              <a:xfrm>
                <a:off x="691" y="37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8" name="Line 892"/>
              <p:cNvSpPr>
                <a:spLocks noChangeShapeType="1"/>
              </p:cNvSpPr>
              <p:nvPr/>
            </p:nvSpPr>
            <p:spPr bwMode="auto">
              <a:xfrm>
                <a:off x="691" y="371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>
                <a:off x="691" y="370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Line 894"/>
              <p:cNvSpPr>
                <a:spLocks noChangeShapeType="1"/>
              </p:cNvSpPr>
              <p:nvPr/>
            </p:nvSpPr>
            <p:spPr bwMode="auto">
              <a:xfrm>
                <a:off x="691" y="368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1" name="Line 895"/>
              <p:cNvSpPr>
                <a:spLocks noChangeShapeType="1"/>
              </p:cNvSpPr>
              <p:nvPr/>
            </p:nvSpPr>
            <p:spPr bwMode="auto">
              <a:xfrm>
                <a:off x="691" y="367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2" name="Line 896"/>
              <p:cNvSpPr>
                <a:spLocks noChangeShapeType="1"/>
              </p:cNvSpPr>
              <p:nvPr/>
            </p:nvSpPr>
            <p:spPr bwMode="auto">
              <a:xfrm>
                <a:off x="691" y="365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3" name="Line 897"/>
              <p:cNvSpPr>
                <a:spLocks noChangeShapeType="1"/>
              </p:cNvSpPr>
              <p:nvPr/>
            </p:nvSpPr>
            <p:spPr bwMode="auto">
              <a:xfrm>
                <a:off x="691" y="36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691" y="362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691" y="360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>
                <a:off x="691" y="358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Line 901"/>
              <p:cNvSpPr>
                <a:spLocks noChangeShapeType="1"/>
              </p:cNvSpPr>
              <p:nvPr/>
            </p:nvSpPr>
            <p:spPr bwMode="auto">
              <a:xfrm>
                <a:off x="691" y="35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8" name="Line 902"/>
              <p:cNvSpPr>
                <a:spLocks noChangeShapeType="1"/>
              </p:cNvSpPr>
              <p:nvPr/>
            </p:nvSpPr>
            <p:spPr bwMode="auto">
              <a:xfrm>
                <a:off x="691" y="355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9" name="Line 903"/>
              <p:cNvSpPr>
                <a:spLocks noChangeShapeType="1"/>
              </p:cNvSpPr>
              <p:nvPr/>
            </p:nvSpPr>
            <p:spPr bwMode="auto">
              <a:xfrm>
                <a:off x="691" y="353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0" name="Line 904"/>
              <p:cNvSpPr>
                <a:spLocks noChangeShapeType="1"/>
              </p:cNvSpPr>
              <p:nvPr/>
            </p:nvSpPr>
            <p:spPr bwMode="auto">
              <a:xfrm>
                <a:off x="691" y="352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1" name="Line 905"/>
              <p:cNvSpPr>
                <a:spLocks noChangeShapeType="1"/>
              </p:cNvSpPr>
              <p:nvPr/>
            </p:nvSpPr>
            <p:spPr bwMode="auto">
              <a:xfrm>
                <a:off x="691" y="350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2" name="Line 906"/>
              <p:cNvSpPr>
                <a:spLocks noChangeShapeType="1"/>
              </p:cNvSpPr>
              <p:nvPr/>
            </p:nvSpPr>
            <p:spPr bwMode="auto">
              <a:xfrm>
                <a:off x="691" y="348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3" name="Line 907"/>
              <p:cNvSpPr>
                <a:spLocks noChangeShapeType="1"/>
              </p:cNvSpPr>
              <p:nvPr/>
            </p:nvSpPr>
            <p:spPr bwMode="auto">
              <a:xfrm>
                <a:off x="691" y="34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4" name="Line 908"/>
              <p:cNvSpPr>
                <a:spLocks noChangeShapeType="1"/>
              </p:cNvSpPr>
              <p:nvPr/>
            </p:nvSpPr>
            <p:spPr bwMode="auto">
              <a:xfrm>
                <a:off x="691" y="345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5" name="Line 909"/>
              <p:cNvSpPr>
                <a:spLocks noChangeShapeType="1"/>
              </p:cNvSpPr>
              <p:nvPr/>
            </p:nvSpPr>
            <p:spPr bwMode="auto">
              <a:xfrm>
                <a:off x="691" y="344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6" name="Line 910"/>
              <p:cNvSpPr>
                <a:spLocks noChangeShapeType="1"/>
              </p:cNvSpPr>
              <p:nvPr/>
            </p:nvSpPr>
            <p:spPr bwMode="auto">
              <a:xfrm>
                <a:off x="691" y="342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691" y="340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691" y="339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>
                <a:off x="691" y="337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>
                <a:off x="691" y="335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691" y="334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691" y="332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Line 917"/>
              <p:cNvSpPr>
                <a:spLocks noChangeShapeType="1"/>
              </p:cNvSpPr>
              <p:nvPr/>
            </p:nvSpPr>
            <p:spPr bwMode="auto">
              <a:xfrm>
                <a:off x="691" y="33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4" name="Line 918"/>
              <p:cNvSpPr>
                <a:spLocks noChangeShapeType="1"/>
              </p:cNvSpPr>
              <p:nvPr/>
            </p:nvSpPr>
            <p:spPr bwMode="auto">
              <a:xfrm>
                <a:off x="691" y="32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>
                <a:off x="691" y="327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>
                <a:off x="691" y="325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Line 921"/>
              <p:cNvSpPr>
                <a:spLocks noChangeShapeType="1"/>
              </p:cNvSpPr>
              <p:nvPr/>
            </p:nvSpPr>
            <p:spPr bwMode="auto">
              <a:xfrm>
                <a:off x="691" y="324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" name="Line 922"/>
              <p:cNvSpPr>
                <a:spLocks noChangeShapeType="1"/>
              </p:cNvSpPr>
              <p:nvPr/>
            </p:nvSpPr>
            <p:spPr bwMode="auto">
              <a:xfrm>
                <a:off x="691" y="322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9" name="Line 923"/>
              <p:cNvSpPr>
                <a:spLocks noChangeShapeType="1"/>
              </p:cNvSpPr>
              <p:nvPr/>
            </p:nvSpPr>
            <p:spPr bwMode="auto">
              <a:xfrm>
                <a:off x="691" y="320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691" y="31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691" y="31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Line 926"/>
              <p:cNvSpPr>
                <a:spLocks noChangeShapeType="1"/>
              </p:cNvSpPr>
              <p:nvPr/>
            </p:nvSpPr>
            <p:spPr bwMode="auto">
              <a:xfrm>
                <a:off x="691" y="31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>
                <a:off x="691" y="31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>
                <a:off x="691" y="31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Line 929"/>
              <p:cNvSpPr>
                <a:spLocks noChangeShapeType="1"/>
              </p:cNvSpPr>
              <p:nvPr/>
            </p:nvSpPr>
            <p:spPr bwMode="auto">
              <a:xfrm>
                <a:off x="691" y="311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" name="Line 930"/>
              <p:cNvSpPr>
                <a:spLocks noChangeShapeType="1"/>
              </p:cNvSpPr>
              <p:nvPr/>
            </p:nvSpPr>
            <p:spPr bwMode="auto">
              <a:xfrm>
                <a:off x="691" y="309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" name="Line 931"/>
              <p:cNvSpPr>
                <a:spLocks noChangeShapeType="1"/>
              </p:cNvSpPr>
              <p:nvPr/>
            </p:nvSpPr>
            <p:spPr bwMode="auto">
              <a:xfrm>
                <a:off x="691" y="308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" name="Line 932"/>
              <p:cNvSpPr>
                <a:spLocks noChangeShapeType="1"/>
              </p:cNvSpPr>
              <p:nvPr/>
            </p:nvSpPr>
            <p:spPr bwMode="auto">
              <a:xfrm>
                <a:off x="691" y="306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" name="Line 933"/>
              <p:cNvSpPr>
                <a:spLocks noChangeShapeType="1"/>
              </p:cNvSpPr>
              <p:nvPr/>
            </p:nvSpPr>
            <p:spPr bwMode="auto">
              <a:xfrm>
                <a:off x="691" y="304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" name="Line 934"/>
              <p:cNvSpPr>
                <a:spLocks noChangeShapeType="1"/>
              </p:cNvSpPr>
              <p:nvPr/>
            </p:nvSpPr>
            <p:spPr bwMode="auto">
              <a:xfrm>
                <a:off x="691" y="303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1" name="Line 935"/>
              <p:cNvSpPr>
                <a:spLocks noChangeShapeType="1"/>
              </p:cNvSpPr>
              <p:nvPr/>
            </p:nvSpPr>
            <p:spPr bwMode="auto">
              <a:xfrm>
                <a:off x="691" y="30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691" y="300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691" y="298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>
                <a:off x="691" y="296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>
                <a:off x="691" y="29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691" y="29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691" y="291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Line 942"/>
              <p:cNvSpPr>
                <a:spLocks noChangeShapeType="1"/>
              </p:cNvSpPr>
              <p:nvPr/>
            </p:nvSpPr>
            <p:spPr bwMode="auto">
              <a:xfrm>
                <a:off x="691" y="289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" name="Line 943"/>
              <p:cNvSpPr>
                <a:spLocks noChangeShapeType="1"/>
              </p:cNvSpPr>
              <p:nvPr/>
            </p:nvSpPr>
            <p:spPr bwMode="auto">
              <a:xfrm>
                <a:off x="691" y="288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>
                <a:off x="691" y="286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>
                <a:off x="691" y="285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Line 946"/>
              <p:cNvSpPr>
                <a:spLocks noChangeShapeType="1"/>
              </p:cNvSpPr>
              <p:nvPr/>
            </p:nvSpPr>
            <p:spPr bwMode="auto">
              <a:xfrm>
                <a:off x="691" y="283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3" name="Line 947"/>
              <p:cNvSpPr>
                <a:spLocks noChangeShapeType="1"/>
              </p:cNvSpPr>
              <p:nvPr/>
            </p:nvSpPr>
            <p:spPr bwMode="auto">
              <a:xfrm>
                <a:off x="691" y="281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4" name="Line 948"/>
              <p:cNvSpPr>
                <a:spLocks noChangeShapeType="1"/>
              </p:cNvSpPr>
              <p:nvPr/>
            </p:nvSpPr>
            <p:spPr bwMode="auto">
              <a:xfrm>
                <a:off x="691" y="280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691" y="278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691" y="27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Line 951"/>
              <p:cNvSpPr>
                <a:spLocks noChangeShapeType="1"/>
              </p:cNvSpPr>
              <p:nvPr/>
            </p:nvSpPr>
            <p:spPr bwMode="auto">
              <a:xfrm>
                <a:off x="691" y="275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>
                <a:off x="691" y="273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>
                <a:off x="691" y="272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Line 954"/>
              <p:cNvSpPr>
                <a:spLocks noChangeShapeType="1"/>
              </p:cNvSpPr>
              <p:nvPr/>
            </p:nvSpPr>
            <p:spPr bwMode="auto">
              <a:xfrm>
                <a:off x="691" y="27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691" y="268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691" y="26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>
                <a:off x="691" y="265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>
                <a:off x="691" y="264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Line 959"/>
              <p:cNvSpPr>
                <a:spLocks noChangeShapeType="1"/>
              </p:cNvSpPr>
              <p:nvPr/>
            </p:nvSpPr>
            <p:spPr bwMode="auto">
              <a:xfrm>
                <a:off x="691" y="262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6" name="Line 960"/>
              <p:cNvSpPr>
                <a:spLocks noChangeShapeType="1"/>
              </p:cNvSpPr>
              <p:nvPr/>
            </p:nvSpPr>
            <p:spPr bwMode="auto">
              <a:xfrm>
                <a:off x="691" y="260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691" y="259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691" y="257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Line 963"/>
              <p:cNvSpPr>
                <a:spLocks noChangeShapeType="1"/>
              </p:cNvSpPr>
              <p:nvPr/>
            </p:nvSpPr>
            <p:spPr bwMode="auto">
              <a:xfrm>
                <a:off x="691" y="255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0" name="Line 964"/>
              <p:cNvSpPr>
                <a:spLocks noChangeShapeType="1"/>
              </p:cNvSpPr>
              <p:nvPr/>
            </p:nvSpPr>
            <p:spPr bwMode="auto">
              <a:xfrm>
                <a:off x="691" y="25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>
                <a:off x="691" y="252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>
                <a:off x="691" y="250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Line 967"/>
              <p:cNvSpPr>
                <a:spLocks noChangeShapeType="1"/>
              </p:cNvSpPr>
              <p:nvPr/>
            </p:nvSpPr>
            <p:spPr bwMode="auto">
              <a:xfrm>
                <a:off x="691" y="249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691" y="247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691" y="245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Line 970"/>
              <p:cNvSpPr>
                <a:spLocks noChangeShapeType="1"/>
              </p:cNvSpPr>
              <p:nvPr/>
            </p:nvSpPr>
            <p:spPr bwMode="auto">
              <a:xfrm>
                <a:off x="691" y="244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7" name="Line 971"/>
              <p:cNvSpPr>
                <a:spLocks noChangeShapeType="1"/>
              </p:cNvSpPr>
              <p:nvPr/>
            </p:nvSpPr>
            <p:spPr bwMode="auto">
              <a:xfrm>
                <a:off x="691" y="242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>
                <a:off x="691" y="240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>
                <a:off x="691" y="23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Line 974"/>
              <p:cNvSpPr>
                <a:spLocks noChangeShapeType="1"/>
              </p:cNvSpPr>
              <p:nvPr/>
            </p:nvSpPr>
            <p:spPr bwMode="auto">
              <a:xfrm>
                <a:off x="691" y="23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1" name="Line 975"/>
              <p:cNvSpPr>
                <a:spLocks noChangeShapeType="1"/>
              </p:cNvSpPr>
              <p:nvPr/>
            </p:nvSpPr>
            <p:spPr bwMode="auto">
              <a:xfrm>
                <a:off x="691" y="23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2" name="Line 976"/>
              <p:cNvSpPr>
                <a:spLocks noChangeShapeType="1"/>
              </p:cNvSpPr>
              <p:nvPr/>
            </p:nvSpPr>
            <p:spPr bwMode="auto">
              <a:xfrm>
                <a:off x="691" y="23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3" name="Line 977"/>
              <p:cNvSpPr>
                <a:spLocks noChangeShapeType="1"/>
              </p:cNvSpPr>
              <p:nvPr/>
            </p:nvSpPr>
            <p:spPr bwMode="auto">
              <a:xfrm>
                <a:off x="691" y="23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>
                <a:off x="691" y="231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>
                <a:off x="691" y="229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Line 980"/>
              <p:cNvSpPr>
                <a:spLocks noChangeShapeType="1"/>
              </p:cNvSpPr>
              <p:nvPr/>
            </p:nvSpPr>
            <p:spPr bwMode="auto">
              <a:xfrm>
                <a:off x="691" y="228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>
                <a:off x="691" y="226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>
                <a:off x="691" y="224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Line 983"/>
              <p:cNvSpPr>
                <a:spLocks noChangeShapeType="1"/>
              </p:cNvSpPr>
              <p:nvPr/>
            </p:nvSpPr>
            <p:spPr bwMode="auto">
              <a:xfrm>
                <a:off x="691" y="223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0" name="Line 984"/>
              <p:cNvSpPr>
                <a:spLocks noChangeShapeType="1"/>
              </p:cNvSpPr>
              <p:nvPr/>
            </p:nvSpPr>
            <p:spPr bwMode="auto">
              <a:xfrm>
                <a:off x="691" y="22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691" y="21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691" y="217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Line 987"/>
              <p:cNvSpPr>
                <a:spLocks noChangeShapeType="1"/>
              </p:cNvSpPr>
              <p:nvPr/>
            </p:nvSpPr>
            <p:spPr bwMode="auto">
              <a:xfrm>
                <a:off x="691" y="216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4" name="Line 988"/>
              <p:cNvSpPr>
                <a:spLocks noChangeShapeType="1"/>
              </p:cNvSpPr>
              <p:nvPr/>
            </p:nvSpPr>
            <p:spPr bwMode="auto">
              <a:xfrm>
                <a:off x="691" y="214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5" name="Line 989"/>
              <p:cNvSpPr>
                <a:spLocks noChangeShapeType="1"/>
              </p:cNvSpPr>
              <p:nvPr/>
            </p:nvSpPr>
            <p:spPr bwMode="auto">
              <a:xfrm>
                <a:off x="691" y="213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6" name="Line 990"/>
              <p:cNvSpPr>
                <a:spLocks noChangeShapeType="1"/>
              </p:cNvSpPr>
              <p:nvPr/>
            </p:nvSpPr>
            <p:spPr bwMode="auto">
              <a:xfrm>
                <a:off x="691" y="211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691" y="209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691" y="208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Line 993"/>
              <p:cNvSpPr>
                <a:spLocks noChangeShapeType="1"/>
              </p:cNvSpPr>
              <p:nvPr/>
            </p:nvSpPr>
            <p:spPr bwMode="auto">
              <a:xfrm>
                <a:off x="691" y="206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0" name="Line 994"/>
              <p:cNvSpPr>
                <a:spLocks noChangeShapeType="1"/>
              </p:cNvSpPr>
              <p:nvPr/>
            </p:nvSpPr>
            <p:spPr bwMode="auto">
              <a:xfrm>
                <a:off x="691" y="205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691" y="203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691" y="201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691" y="200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691" y="19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Line 999"/>
              <p:cNvSpPr>
                <a:spLocks noChangeShapeType="1"/>
              </p:cNvSpPr>
              <p:nvPr/>
            </p:nvSpPr>
            <p:spPr bwMode="auto">
              <a:xfrm>
                <a:off x="691" y="19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6" name="Line 1000"/>
              <p:cNvSpPr>
                <a:spLocks noChangeShapeType="1"/>
              </p:cNvSpPr>
              <p:nvPr/>
            </p:nvSpPr>
            <p:spPr bwMode="auto">
              <a:xfrm>
                <a:off x="691" y="195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691" y="193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691" y="192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691" y="19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691" y="188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691" y="186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691" y="18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Line 1007"/>
              <p:cNvSpPr>
                <a:spLocks noChangeShapeType="1"/>
              </p:cNvSpPr>
              <p:nvPr/>
            </p:nvSpPr>
            <p:spPr bwMode="auto">
              <a:xfrm>
                <a:off x="691" y="18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4" name="Line 1008"/>
              <p:cNvSpPr>
                <a:spLocks noChangeShapeType="1"/>
              </p:cNvSpPr>
              <p:nvPr/>
            </p:nvSpPr>
            <p:spPr bwMode="auto">
              <a:xfrm>
                <a:off x="691" y="181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5" name="Line 1009"/>
              <p:cNvSpPr>
                <a:spLocks noChangeShapeType="1"/>
              </p:cNvSpPr>
              <p:nvPr/>
            </p:nvSpPr>
            <p:spPr bwMode="auto">
              <a:xfrm>
                <a:off x="691" y="180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6" name="Line 1010"/>
              <p:cNvSpPr>
                <a:spLocks noChangeShapeType="1"/>
              </p:cNvSpPr>
              <p:nvPr/>
            </p:nvSpPr>
            <p:spPr bwMode="auto">
              <a:xfrm>
                <a:off x="691" y="178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691" y="177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691" y="175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Line 1013"/>
              <p:cNvSpPr>
                <a:spLocks noChangeShapeType="1"/>
              </p:cNvSpPr>
              <p:nvPr/>
            </p:nvSpPr>
            <p:spPr bwMode="auto">
              <a:xfrm>
                <a:off x="691" y="173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691" y="172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691" y="170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Line 1016"/>
              <p:cNvSpPr>
                <a:spLocks noChangeShapeType="1"/>
              </p:cNvSpPr>
              <p:nvPr/>
            </p:nvSpPr>
            <p:spPr bwMode="auto">
              <a:xfrm>
                <a:off x="691" y="169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3" name="Line 1017"/>
              <p:cNvSpPr>
                <a:spLocks noChangeShapeType="1"/>
              </p:cNvSpPr>
              <p:nvPr/>
            </p:nvSpPr>
            <p:spPr bwMode="auto">
              <a:xfrm>
                <a:off x="691" y="167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691" y="165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691" y="164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Line 1020"/>
              <p:cNvSpPr>
                <a:spLocks noChangeShapeType="1"/>
              </p:cNvSpPr>
              <p:nvPr/>
            </p:nvSpPr>
            <p:spPr bwMode="auto">
              <a:xfrm>
                <a:off x="691" y="162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7" name="Line 1021"/>
              <p:cNvSpPr>
                <a:spLocks noChangeShapeType="1"/>
              </p:cNvSpPr>
              <p:nvPr/>
            </p:nvSpPr>
            <p:spPr bwMode="auto">
              <a:xfrm>
                <a:off x="691" y="161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8" name="Line 1022"/>
              <p:cNvSpPr>
                <a:spLocks noChangeShapeType="1"/>
              </p:cNvSpPr>
              <p:nvPr/>
            </p:nvSpPr>
            <p:spPr bwMode="auto">
              <a:xfrm>
                <a:off x="691" y="159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9" name="Line 1023"/>
              <p:cNvSpPr>
                <a:spLocks noChangeShapeType="1"/>
              </p:cNvSpPr>
              <p:nvPr/>
            </p:nvSpPr>
            <p:spPr bwMode="auto">
              <a:xfrm>
                <a:off x="691" y="157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Line 0"/>
              <p:cNvSpPr>
                <a:spLocks noChangeShapeType="1"/>
              </p:cNvSpPr>
              <p:nvPr/>
            </p:nvSpPr>
            <p:spPr bwMode="auto">
              <a:xfrm>
                <a:off x="691" y="156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Line 1"/>
              <p:cNvSpPr>
                <a:spLocks noChangeShapeType="1"/>
              </p:cNvSpPr>
              <p:nvPr/>
            </p:nvSpPr>
            <p:spPr bwMode="auto">
              <a:xfrm>
                <a:off x="691" y="154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Line 2"/>
              <p:cNvSpPr>
                <a:spLocks noChangeShapeType="1"/>
              </p:cNvSpPr>
              <p:nvPr/>
            </p:nvSpPr>
            <p:spPr bwMode="auto">
              <a:xfrm>
                <a:off x="691" y="152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Line 3"/>
              <p:cNvSpPr>
                <a:spLocks noChangeShapeType="1"/>
              </p:cNvSpPr>
              <p:nvPr/>
            </p:nvSpPr>
            <p:spPr bwMode="auto">
              <a:xfrm>
                <a:off x="691" y="150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691" y="149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691" y="147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691" y="146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691" y="144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691" y="142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691" y="14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691" y="139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691" y="137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691" y="136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691" y="134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691" y="133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691" y="131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691" y="12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691" y="128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691" y="126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691" y="125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691" y="123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691" y="121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691" y="120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>
                <a:off x="691" y="11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691" y="116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691" y="114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691" y="113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691" y="11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691" y="110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691" y="108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691" y="106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691" y="105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691" y="103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691" y="102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691" y="100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686" y="3783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686" y="3456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686" y="3129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686" y="2801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686" y="2474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686" y="2147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686" y="1819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686" y="1492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686" y="1165"/>
                <a:ext cx="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>
              <a:off x="718" y="3783"/>
              <a:ext cx="367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 flipV="1">
              <a:off x="71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flipV="1">
              <a:off x="799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flipV="1">
              <a:off x="879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V="1">
              <a:off x="965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flipV="1">
              <a:off x="1045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flipV="1">
              <a:off x="1126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flipV="1">
              <a:off x="1206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 flipV="1">
              <a:off x="1287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 flipV="1">
              <a:off x="1373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 flipV="1">
              <a:off x="1453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flipV="1">
              <a:off x="1534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flipV="1">
              <a:off x="1614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 flipV="1">
              <a:off x="1695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 flipV="1">
              <a:off x="1781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 flipV="1">
              <a:off x="1861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flipV="1">
              <a:off x="1942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flipV="1">
              <a:off x="2022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 flipV="1">
              <a:off x="2103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 flipV="1">
              <a:off x="218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 flipV="1">
              <a:off x="2269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 flipV="1">
              <a:off x="2349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 flipV="1">
              <a:off x="2430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flipV="1">
              <a:off x="2510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flipV="1">
              <a:off x="2596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flipV="1">
              <a:off x="2677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 flipV="1">
              <a:off x="2757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 flipV="1">
              <a:off x="283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flipV="1">
              <a:off x="291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74"/>
            <p:cNvSpPr>
              <a:spLocks noChangeShapeType="1"/>
            </p:cNvSpPr>
            <p:nvPr/>
          </p:nvSpPr>
          <p:spPr bwMode="auto">
            <a:xfrm flipV="1">
              <a:off x="3004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75"/>
            <p:cNvSpPr>
              <a:spLocks noChangeShapeType="1"/>
            </p:cNvSpPr>
            <p:nvPr/>
          </p:nvSpPr>
          <p:spPr bwMode="auto">
            <a:xfrm flipV="1">
              <a:off x="3085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 flipV="1">
              <a:off x="3165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 flipV="1">
              <a:off x="3246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flipV="1">
              <a:off x="3326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flipV="1">
              <a:off x="3412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 flipV="1">
              <a:off x="3492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 flipV="1">
              <a:off x="3573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 flipV="1">
              <a:off x="3653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flipV="1">
              <a:off x="3734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 flipV="1">
              <a:off x="3820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flipV="1">
              <a:off x="3900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flipV="1">
              <a:off x="3981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flipV="1">
              <a:off x="4061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 flipV="1">
              <a:off x="4142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 flipV="1">
              <a:off x="422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flipV="1">
              <a:off x="430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flipV="1">
              <a:off x="4388" y="3783"/>
              <a:ext cx="1" cy="2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flipV="1">
              <a:off x="718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 flipV="1">
              <a:off x="1126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 flipV="1">
              <a:off x="1534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 flipV="1">
              <a:off x="1942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 flipV="1">
              <a:off x="2349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97"/>
            <p:cNvSpPr>
              <a:spLocks noChangeShapeType="1"/>
            </p:cNvSpPr>
            <p:nvPr/>
          </p:nvSpPr>
          <p:spPr bwMode="auto">
            <a:xfrm flipV="1">
              <a:off x="2757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 flipV="1">
              <a:off x="3165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 flipV="1">
              <a:off x="3573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100"/>
            <p:cNvSpPr>
              <a:spLocks noChangeShapeType="1"/>
            </p:cNvSpPr>
            <p:nvPr/>
          </p:nvSpPr>
          <p:spPr bwMode="auto">
            <a:xfrm flipV="1">
              <a:off x="3981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 flipV="1">
              <a:off x="4388" y="3783"/>
              <a:ext cx="1" cy="3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102"/>
            <p:cNvSpPr>
              <a:spLocks/>
            </p:cNvSpPr>
            <p:nvPr/>
          </p:nvSpPr>
          <p:spPr bwMode="auto">
            <a:xfrm>
              <a:off x="3165" y="2329"/>
              <a:ext cx="40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38"/>
                </a:cxn>
                <a:cxn ang="0">
                  <a:pos x="215" y="80"/>
                </a:cxn>
                <a:cxn ang="0">
                  <a:pos x="322" y="118"/>
                </a:cxn>
                <a:cxn ang="0">
                  <a:pos x="365" y="134"/>
                </a:cxn>
                <a:cxn ang="0">
                  <a:pos x="408" y="150"/>
                </a:cxn>
              </a:cxnLst>
              <a:rect l="0" t="0" r="r" b="b"/>
              <a:pathLst>
                <a:path w="408" h="150">
                  <a:moveTo>
                    <a:pt x="0" y="0"/>
                  </a:moveTo>
                  <a:lnTo>
                    <a:pt x="107" y="38"/>
                  </a:lnTo>
                  <a:lnTo>
                    <a:pt x="215" y="80"/>
                  </a:lnTo>
                  <a:lnTo>
                    <a:pt x="322" y="118"/>
                  </a:lnTo>
                  <a:lnTo>
                    <a:pt x="365" y="134"/>
                  </a:lnTo>
                  <a:lnTo>
                    <a:pt x="408" y="15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103"/>
            <p:cNvSpPr>
              <a:spLocks/>
            </p:cNvSpPr>
            <p:nvPr/>
          </p:nvSpPr>
          <p:spPr bwMode="auto">
            <a:xfrm>
              <a:off x="3573" y="2479"/>
              <a:ext cx="204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1"/>
                </a:cxn>
                <a:cxn ang="0">
                  <a:pos x="64" y="27"/>
                </a:cxn>
                <a:cxn ang="0">
                  <a:pos x="113" y="43"/>
                </a:cxn>
                <a:cxn ang="0">
                  <a:pos x="155" y="65"/>
                </a:cxn>
                <a:cxn ang="0">
                  <a:pos x="204" y="81"/>
                </a:cxn>
              </a:cxnLst>
              <a:rect l="0" t="0" r="r" b="b"/>
              <a:pathLst>
                <a:path w="204" h="81">
                  <a:moveTo>
                    <a:pt x="0" y="0"/>
                  </a:moveTo>
                  <a:lnTo>
                    <a:pt x="37" y="11"/>
                  </a:lnTo>
                  <a:lnTo>
                    <a:pt x="64" y="27"/>
                  </a:lnTo>
                  <a:lnTo>
                    <a:pt x="113" y="43"/>
                  </a:lnTo>
                  <a:lnTo>
                    <a:pt x="155" y="65"/>
                  </a:lnTo>
                  <a:lnTo>
                    <a:pt x="204" y="8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777" y="2560"/>
              <a:ext cx="204" cy="8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105"/>
            <p:cNvSpPr>
              <a:spLocks noChangeShapeType="1"/>
            </p:cNvSpPr>
            <p:nvPr/>
          </p:nvSpPr>
          <p:spPr bwMode="auto">
            <a:xfrm>
              <a:off x="3981" y="2640"/>
              <a:ext cx="204" cy="8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4185" y="2721"/>
              <a:ext cx="203" cy="8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107"/>
            <p:cNvSpPr>
              <a:spLocks noChangeShapeType="1"/>
            </p:cNvSpPr>
            <p:nvPr/>
          </p:nvSpPr>
          <p:spPr bwMode="auto">
            <a:xfrm>
              <a:off x="2757" y="2173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2789" y="2184"/>
              <a:ext cx="33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2822" y="2195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110"/>
            <p:cNvSpPr>
              <a:spLocks noChangeShapeType="1"/>
            </p:cNvSpPr>
            <p:nvPr/>
          </p:nvSpPr>
          <p:spPr bwMode="auto">
            <a:xfrm>
              <a:off x="2854" y="2206"/>
              <a:ext cx="32" cy="1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2886" y="2216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>
              <a:off x="2918" y="2227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2950" y="2238"/>
              <a:ext cx="33" cy="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2983" y="2254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>
              <a:off x="3015" y="2265"/>
              <a:ext cx="32" cy="1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047" y="2275"/>
              <a:ext cx="32" cy="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>
              <a:off x="3079" y="2291"/>
              <a:ext cx="32" cy="1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3111" y="2302"/>
              <a:ext cx="33" cy="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>
              <a:off x="1942" y="2511"/>
              <a:ext cx="815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113"/>
                </a:cxn>
                <a:cxn ang="0">
                  <a:pos x="815" y="231"/>
                </a:cxn>
              </a:cxnLst>
              <a:rect l="0" t="0" r="r" b="b"/>
              <a:pathLst>
                <a:path w="815" h="231">
                  <a:moveTo>
                    <a:pt x="0" y="0"/>
                  </a:moveTo>
                  <a:lnTo>
                    <a:pt x="407" y="113"/>
                  </a:lnTo>
                  <a:lnTo>
                    <a:pt x="815" y="231"/>
                  </a:lnTo>
                </a:path>
              </a:pathLst>
            </a:custGeom>
            <a:noFill/>
            <a:ln w="17463">
              <a:solidFill>
                <a:srgbClr val="CC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20"/>
            <p:cNvSpPr>
              <a:spLocks/>
            </p:cNvSpPr>
            <p:nvPr/>
          </p:nvSpPr>
          <p:spPr bwMode="auto">
            <a:xfrm>
              <a:off x="2757" y="2742"/>
              <a:ext cx="816" cy="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32"/>
                </a:cxn>
                <a:cxn ang="0">
                  <a:pos x="215" y="65"/>
                </a:cxn>
                <a:cxn ang="0">
                  <a:pos x="435" y="129"/>
                </a:cxn>
                <a:cxn ang="0">
                  <a:pos x="542" y="161"/>
                </a:cxn>
                <a:cxn ang="0">
                  <a:pos x="639" y="188"/>
                </a:cxn>
                <a:cxn ang="0">
                  <a:pos x="735" y="215"/>
                </a:cxn>
                <a:cxn ang="0">
                  <a:pos x="816" y="242"/>
                </a:cxn>
              </a:cxnLst>
              <a:rect l="0" t="0" r="r" b="b"/>
              <a:pathLst>
                <a:path w="816" h="242">
                  <a:moveTo>
                    <a:pt x="0" y="0"/>
                  </a:moveTo>
                  <a:lnTo>
                    <a:pt x="108" y="32"/>
                  </a:lnTo>
                  <a:lnTo>
                    <a:pt x="215" y="65"/>
                  </a:lnTo>
                  <a:lnTo>
                    <a:pt x="435" y="129"/>
                  </a:lnTo>
                  <a:lnTo>
                    <a:pt x="542" y="161"/>
                  </a:lnTo>
                  <a:lnTo>
                    <a:pt x="639" y="188"/>
                  </a:lnTo>
                  <a:lnTo>
                    <a:pt x="735" y="215"/>
                  </a:lnTo>
                  <a:lnTo>
                    <a:pt x="816" y="242"/>
                  </a:lnTo>
                </a:path>
              </a:pathLst>
            </a:custGeom>
            <a:noFill/>
            <a:ln w="17463">
              <a:solidFill>
                <a:srgbClr val="CC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>
              <a:off x="3573" y="2984"/>
              <a:ext cx="408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21"/>
                </a:cxn>
                <a:cxn ang="0">
                  <a:pos x="134" y="43"/>
                </a:cxn>
                <a:cxn ang="0">
                  <a:pos x="193" y="59"/>
                </a:cxn>
                <a:cxn ang="0">
                  <a:pos x="241" y="75"/>
                </a:cxn>
                <a:cxn ang="0">
                  <a:pos x="290" y="91"/>
                </a:cxn>
                <a:cxn ang="0">
                  <a:pos x="327" y="102"/>
                </a:cxn>
                <a:cxn ang="0">
                  <a:pos x="408" y="128"/>
                </a:cxn>
              </a:cxnLst>
              <a:rect l="0" t="0" r="r" b="b"/>
              <a:pathLst>
                <a:path w="408" h="128">
                  <a:moveTo>
                    <a:pt x="0" y="0"/>
                  </a:moveTo>
                  <a:lnTo>
                    <a:pt x="70" y="21"/>
                  </a:lnTo>
                  <a:lnTo>
                    <a:pt x="134" y="43"/>
                  </a:lnTo>
                  <a:lnTo>
                    <a:pt x="193" y="59"/>
                  </a:lnTo>
                  <a:lnTo>
                    <a:pt x="241" y="75"/>
                  </a:lnTo>
                  <a:lnTo>
                    <a:pt x="290" y="91"/>
                  </a:lnTo>
                  <a:lnTo>
                    <a:pt x="327" y="102"/>
                  </a:lnTo>
                  <a:lnTo>
                    <a:pt x="408" y="128"/>
                  </a:lnTo>
                </a:path>
              </a:pathLst>
            </a:custGeom>
            <a:noFill/>
            <a:ln w="17463">
              <a:solidFill>
                <a:srgbClr val="CC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>
              <a:off x="3981" y="3112"/>
              <a:ext cx="20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1"/>
                </a:cxn>
                <a:cxn ang="0">
                  <a:pos x="64" y="22"/>
                </a:cxn>
                <a:cxn ang="0">
                  <a:pos x="112" y="38"/>
                </a:cxn>
                <a:cxn ang="0">
                  <a:pos x="155" y="49"/>
                </a:cxn>
                <a:cxn ang="0">
                  <a:pos x="204" y="65"/>
                </a:cxn>
              </a:cxnLst>
              <a:rect l="0" t="0" r="r" b="b"/>
              <a:pathLst>
                <a:path w="204" h="65">
                  <a:moveTo>
                    <a:pt x="0" y="0"/>
                  </a:moveTo>
                  <a:lnTo>
                    <a:pt x="37" y="11"/>
                  </a:lnTo>
                  <a:lnTo>
                    <a:pt x="64" y="22"/>
                  </a:lnTo>
                  <a:lnTo>
                    <a:pt x="112" y="38"/>
                  </a:lnTo>
                  <a:lnTo>
                    <a:pt x="155" y="49"/>
                  </a:lnTo>
                  <a:lnTo>
                    <a:pt x="204" y="65"/>
                  </a:lnTo>
                </a:path>
              </a:pathLst>
            </a:custGeom>
            <a:noFill/>
            <a:ln w="17463">
              <a:solidFill>
                <a:srgbClr val="CC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23"/>
            <p:cNvSpPr>
              <a:spLocks noChangeShapeType="1"/>
            </p:cNvSpPr>
            <p:nvPr/>
          </p:nvSpPr>
          <p:spPr bwMode="auto">
            <a:xfrm>
              <a:off x="4185" y="3177"/>
              <a:ext cx="203" cy="70"/>
            </a:xfrm>
            <a:prstGeom prst="line">
              <a:avLst/>
            </a:prstGeom>
            <a:noFill/>
            <a:ln w="17463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Line 148"/>
            <p:cNvSpPr>
              <a:spLocks noChangeShapeType="1"/>
            </p:cNvSpPr>
            <p:nvPr/>
          </p:nvSpPr>
          <p:spPr bwMode="auto">
            <a:xfrm>
              <a:off x="718" y="2501"/>
              <a:ext cx="81" cy="10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Line 149"/>
            <p:cNvSpPr>
              <a:spLocks noChangeShapeType="1"/>
            </p:cNvSpPr>
            <p:nvPr/>
          </p:nvSpPr>
          <p:spPr bwMode="auto">
            <a:xfrm>
              <a:off x="799" y="2511"/>
              <a:ext cx="80" cy="1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Freeform 150"/>
            <p:cNvSpPr>
              <a:spLocks/>
            </p:cNvSpPr>
            <p:nvPr/>
          </p:nvSpPr>
          <p:spPr bwMode="auto">
            <a:xfrm>
              <a:off x="879" y="2522"/>
              <a:ext cx="8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6"/>
                </a:cxn>
                <a:cxn ang="0">
                  <a:pos x="86" y="11"/>
                </a:cxn>
              </a:cxnLst>
              <a:rect l="0" t="0" r="r" b="b"/>
              <a:pathLst>
                <a:path w="86" h="11">
                  <a:moveTo>
                    <a:pt x="0" y="0"/>
                  </a:moveTo>
                  <a:lnTo>
                    <a:pt x="43" y="6"/>
                  </a:lnTo>
                  <a:lnTo>
                    <a:pt x="86" y="1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51"/>
            <p:cNvSpPr>
              <a:spLocks noChangeShapeType="1"/>
            </p:cNvSpPr>
            <p:nvPr/>
          </p:nvSpPr>
          <p:spPr bwMode="auto">
            <a:xfrm>
              <a:off x="965" y="2533"/>
              <a:ext cx="80" cy="1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152"/>
            <p:cNvSpPr>
              <a:spLocks/>
            </p:cNvSpPr>
            <p:nvPr/>
          </p:nvSpPr>
          <p:spPr bwMode="auto">
            <a:xfrm>
              <a:off x="1045" y="2544"/>
              <a:ext cx="8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5"/>
                </a:cxn>
                <a:cxn ang="0">
                  <a:pos x="81" y="16"/>
                </a:cxn>
              </a:cxnLst>
              <a:rect l="0" t="0" r="r" b="b"/>
              <a:pathLst>
                <a:path w="81" h="16">
                  <a:moveTo>
                    <a:pt x="0" y="0"/>
                  </a:moveTo>
                  <a:lnTo>
                    <a:pt x="38" y="5"/>
                  </a:lnTo>
                  <a:lnTo>
                    <a:pt x="81" y="1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53"/>
            <p:cNvSpPr>
              <a:spLocks noChangeShapeType="1"/>
            </p:cNvSpPr>
            <p:nvPr/>
          </p:nvSpPr>
          <p:spPr bwMode="auto">
            <a:xfrm>
              <a:off x="1126" y="2560"/>
              <a:ext cx="80" cy="10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Line 154"/>
            <p:cNvSpPr>
              <a:spLocks noChangeShapeType="1"/>
            </p:cNvSpPr>
            <p:nvPr/>
          </p:nvSpPr>
          <p:spPr bwMode="auto">
            <a:xfrm>
              <a:off x="1206" y="2570"/>
              <a:ext cx="81" cy="1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155"/>
            <p:cNvSpPr>
              <a:spLocks/>
            </p:cNvSpPr>
            <p:nvPr/>
          </p:nvSpPr>
          <p:spPr bwMode="auto">
            <a:xfrm>
              <a:off x="1287" y="2581"/>
              <a:ext cx="8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6"/>
                </a:cxn>
                <a:cxn ang="0">
                  <a:pos x="86" y="16"/>
                </a:cxn>
              </a:cxnLst>
              <a:rect l="0" t="0" r="r" b="b"/>
              <a:pathLst>
                <a:path w="86" h="16">
                  <a:moveTo>
                    <a:pt x="0" y="0"/>
                  </a:moveTo>
                  <a:lnTo>
                    <a:pt x="43" y="6"/>
                  </a:lnTo>
                  <a:lnTo>
                    <a:pt x="86" y="1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Line 156"/>
            <p:cNvSpPr>
              <a:spLocks noChangeShapeType="1"/>
            </p:cNvSpPr>
            <p:nvPr/>
          </p:nvSpPr>
          <p:spPr bwMode="auto">
            <a:xfrm>
              <a:off x="1373" y="2597"/>
              <a:ext cx="80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7"/>
            <p:cNvSpPr>
              <a:spLocks noChangeShapeType="1"/>
            </p:cNvSpPr>
            <p:nvPr/>
          </p:nvSpPr>
          <p:spPr bwMode="auto">
            <a:xfrm>
              <a:off x="1453" y="2613"/>
              <a:ext cx="81" cy="1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Freeform 158"/>
            <p:cNvSpPr>
              <a:spLocks/>
            </p:cNvSpPr>
            <p:nvPr/>
          </p:nvSpPr>
          <p:spPr bwMode="auto">
            <a:xfrm>
              <a:off x="1534" y="2624"/>
              <a:ext cx="8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"/>
                </a:cxn>
                <a:cxn ang="0">
                  <a:pos x="80" y="16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37" y="6"/>
                  </a:lnTo>
                  <a:lnTo>
                    <a:pt x="80" y="1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159"/>
            <p:cNvSpPr>
              <a:spLocks/>
            </p:cNvSpPr>
            <p:nvPr/>
          </p:nvSpPr>
          <p:spPr bwMode="auto">
            <a:xfrm>
              <a:off x="1614" y="2640"/>
              <a:ext cx="8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"/>
                </a:cxn>
                <a:cxn ang="0">
                  <a:pos x="81" y="11"/>
                </a:cxn>
              </a:cxnLst>
              <a:rect l="0" t="0" r="r" b="b"/>
              <a:pathLst>
                <a:path w="81" h="11">
                  <a:moveTo>
                    <a:pt x="0" y="0"/>
                  </a:moveTo>
                  <a:lnTo>
                    <a:pt x="38" y="6"/>
                  </a:lnTo>
                  <a:lnTo>
                    <a:pt x="81" y="1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160"/>
            <p:cNvSpPr>
              <a:spLocks/>
            </p:cNvSpPr>
            <p:nvPr/>
          </p:nvSpPr>
          <p:spPr bwMode="auto">
            <a:xfrm>
              <a:off x="1695" y="2651"/>
              <a:ext cx="86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11"/>
                </a:cxn>
                <a:cxn ang="0">
                  <a:pos x="86" y="21"/>
                </a:cxn>
              </a:cxnLst>
              <a:rect l="0" t="0" r="r" b="b"/>
              <a:pathLst>
                <a:path w="86" h="21">
                  <a:moveTo>
                    <a:pt x="0" y="0"/>
                  </a:moveTo>
                  <a:lnTo>
                    <a:pt x="43" y="11"/>
                  </a:lnTo>
                  <a:lnTo>
                    <a:pt x="86" y="2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Freeform 161"/>
            <p:cNvSpPr>
              <a:spLocks/>
            </p:cNvSpPr>
            <p:nvPr/>
          </p:nvSpPr>
          <p:spPr bwMode="auto">
            <a:xfrm>
              <a:off x="1781" y="2672"/>
              <a:ext cx="8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6"/>
                </a:cxn>
                <a:cxn ang="0">
                  <a:pos x="80" y="11"/>
                </a:cxn>
              </a:cxnLst>
              <a:rect l="0" t="0" r="r" b="b"/>
              <a:pathLst>
                <a:path w="80" h="11">
                  <a:moveTo>
                    <a:pt x="0" y="0"/>
                  </a:moveTo>
                  <a:lnTo>
                    <a:pt x="43" y="6"/>
                  </a:lnTo>
                  <a:lnTo>
                    <a:pt x="80" y="1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Line 162"/>
            <p:cNvSpPr>
              <a:spLocks noChangeShapeType="1"/>
            </p:cNvSpPr>
            <p:nvPr/>
          </p:nvSpPr>
          <p:spPr bwMode="auto">
            <a:xfrm>
              <a:off x="1861" y="2683"/>
              <a:ext cx="81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Freeform 163"/>
            <p:cNvSpPr>
              <a:spLocks/>
            </p:cNvSpPr>
            <p:nvPr/>
          </p:nvSpPr>
          <p:spPr bwMode="auto">
            <a:xfrm>
              <a:off x="1942" y="2699"/>
              <a:ext cx="80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1"/>
                </a:cxn>
                <a:cxn ang="0">
                  <a:pos x="80" y="22"/>
                </a:cxn>
              </a:cxnLst>
              <a:rect l="0" t="0" r="r" b="b"/>
              <a:pathLst>
                <a:path w="80" h="22">
                  <a:moveTo>
                    <a:pt x="0" y="0"/>
                  </a:moveTo>
                  <a:lnTo>
                    <a:pt x="37" y="11"/>
                  </a:lnTo>
                  <a:lnTo>
                    <a:pt x="80" y="22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Line 164"/>
            <p:cNvSpPr>
              <a:spLocks noChangeShapeType="1"/>
            </p:cNvSpPr>
            <p:nvPr/>
          </p:nvSpPr>
          <p:spPr bwMode="auto">
            <a:xfrm>
              <a:off x="2022" y="2721"/>
              <a:ext cx="81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Freeform 165"/>
            <p:cNvSpPr>
              <a:spLocks/>
            </p:cNvSpPr>
            <p:nvPr/>
          </p:nvSpPr>
          <p:spPr bwMode="auto">
            <a:xfrm>
              <a:off x="2103" y="2737"/>
              <a:ext cx="8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11"/>
                </a:cxn>
                <a:cxn ang="0">
                  <a:pos x="85" y="16"/>
                </a:cxn>
              </a:cxnLst>
              <a:rect l="0" t="0" r="r" b="b"/>
              <a:pathLst>
                <a:path w="85" h="16">
                  <a:moveTo>
                    <a:pt x="0" y="0"/>
                  </a:moveTo>
                  <a:lnTo>
                    <a:pt x="43" y="11"/>
                  </a:lnTo>
                  <a:lnTo>
                    <a:pt x="85" y="1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Freeform 166"/>
            <p:cNvSpPr>
              <a:spLocks/>
            </p:cNvSpPr>
            <p:nvPr/>
          </p:nvSpPr>
          <p:spPr bwMode="auto">
            <a:xfrm>
              <a:off x="2188" y="2753"/>
              <a:ext cx="8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5"/>
                </a:cxn>
                <a:cxn ang="0">
                  <a:pos x="81" y="11"/>
                </a:cxn>
              </a:cxnLst>
              <a:rect l="0" t="0" r="r" b="b"/>
              <a:pathLst>
                <a:path w="81" h="11">
                  <a:moveTo>
                    <a:pt x="0" y="0"/>
                  </a:moveTo>
                  <a:lnTo>
                    <a:pt x="43" y="5"/>
                  </a:lnTo>
                  <a:lnTo>
                    <a:pt x="81" y="1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Freeform 167"/>
            <p:cNvSpPr>
              <a:spLocks/>
            </p:cNvSpPr>
            <p:nvPr/>
          </p:nvSpPr>
          <p:spPr bwMode="auto">
            <a:xfrm>
              <a:off x="2269" y="2764"/>
              <a:ext cx="8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0"/>
                </a:cxn>
                <a:cxn ang="0">
                  <a:pos x="80" y="26"/>
                </a:cxn>
              </a:cxnLst>
              <a:rect l="0" t="0" r="r" b="b"/>
              <a:pathLst>
                <a:path w="80" h="26">
                  <a:moveTo>
                    <a:pt x="0" y="0"/>
                  </a:moveTo>
                  <a:lnTo>
                    <a:pt x="37" y="10"/>
                  </a:lnTo>
                  <a:lnTo>
                    <a:pt x="80" y="2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168"/>
            <p:cNvSpPr>
              <a:spLocks/>
            </p:cNvSpPr>
            <p:nvPr/>
          </p:nvSpPr>
          <p:spPr bwMode="auto">
            <a:xfrm>
              <a:off x="2349" y="2790"/>
              <a:ext cx="8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"/>
                </a:cxn>
                <a:cxn ang="0">
                  <a:pos x="81" y="11"/>
                </a:cxn>
              </a:cxnLst>
              <a:rect l="0" t="0" r="r" b="b"/>
              <a:pathLst>
                <a:path w="81" h="11">
                  <a:moveTo>
                    <a:pt x="0" y="0"/>
                  </a:moveTo>
                  <a:lnTo>
                    <a:pt x="38" y="6"/>
                  </a:lnTo>
                  <a:lnTo>
                    <a:pt x="81" y="1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Freeform 169"/>
            <p:cNvSpPr>
              <a:spLocks/>
            </p:cNvSpPr>
            <p:nvPr/>
          </p:nvSpPr>
          <p:spPr bwMode="auto">
            <a:xfrm>
              <a:off x="2430" y="2801"/>
              <a:ext cx="80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1"/>
                </a:cxn>
                <a:cxn ang="0">
                  <a:pos x="80" y="22"/>
                </a:cxn>
              </a:cxnLst>
              <a:rect l="0" t="0" r="r" b="b"/>
              <a:pathLst>
                <a:path w="80" h="22">
                  <a:moveTo>
                    <a:pt x="0" y="0"/>
                  </a:moveTo>
                  <a:lnTo>
                    <a:pt x="37" y="11"/>
                  </a:lnTo>
                  <a:lnTo>
                    <a:pt x="80" y="22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Freeform 170"/>
            <p:cNvSpPr>
              <a:spLocks/>
            </p:cNvSpPr>
            <p:nvPr/>
          </p:nvSpPr>
          <p:spPr bwMode="auto">
            <a:xfrm>
              <a:off x="2510" y="2823"/>
              <a:ext cx="8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5"/>
                </a:cxn>
                <a:cxn ang="0">
                  <a:pos x="86" y="16"/>
                </a:cxn>
              </a:cxnLst>
              <a:rect l="0" t="0" r="r" b="b"/>
              <a:pathLst>
                <a:path w="86" h="16">
                  <a:moveTo>
                    <a:pt x="0" y="0"/>
                  </a:moveTo>
                  <a:lnTo>
                    <a:pt x="43" y="5"/>
                  </a:lnTo>
                  <a:lnTo>
                    <a:pt x="86" y="16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171"/>
            <p:cNvSpPr>
              <a:spLocks/>
            </p:cNvSpPr>
            <p:nvPr/>
          </p:nvSpPr>
          <p:spPr bwMode="auto">
            <a:xfrm>
              <a:off x="2596" y="2839"/>
              <a:ext cx="8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11"/>
                </a:cxn>
                <a:cxn ang="0">
                  <a:pos x="81" y="21"/>
                </a:cxn>
              </a:cxnLst>
              <a:rect l="0" t="0" r="r" b="b"/>
              <a:pathLst>
                <a:path w="81" h="21">
                  <a:moveTo>
                    <a:pt x="0" y="0"/>
                  </a:moveTo>
                  <a:lnTo>
                    <a:pt x="43" y="11"/>
                  </a:lnTo>
                  <a:lnTo>
                    <a:pt x="81" y="2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Line 172"/>
            <p:cNvSpPr>
              <a:spLocks noChangeShapeType="1"/>
            </p:cNvSpPr>
            <p:nvPr/>
          </p:nvSpPr>
          <p:spPr bwMode="auto">
            <a:xfrm>
              <a:off x="2677" y="2860"/>
              <a:ext cx="80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Freeform 173"/>
            <p:cNvSpPr>
              <a:spLocks/>
            </p:cNvSpPr>
            <p:nvPr/>
          </p:nvSpPr>
          <p:spPr bwMode="auto">
            <a:xfrm>
              <a:off x="2757" y="2876"/>
              <a:ext cx="8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1"/>
                </a:cxn>
                <a:cxn ang="0">
                  <a:pos x="81" y="22"/>
                </a:cxn>
              </a:cxnLst>
              <a:rect l="0" t="0" r="r" b="b"/>
              <a:pathLst>
                <a:path w="81" h="22">
                  <a:moveTo>
                    <a:pt x="0" y="0"/>
                  </a:moveTo>
                  <a:lnTo>
                    <a:pt x="38" y="11"/>
                  </a:lnTo>
                  <a:lnTo>
                    <a:pt x="81" y="22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Line 174"/>
            <p:cNvSpPr>
              <a:spLocks noChangeShapeType="1"/>
            </p:cNvSpPr>
            <p:nvPr/>
          </p:nvSpPr>
          <p:spPr bwMode="auto">
            <a:xfrm>
              <a:off x="2838" y="2898"/>
              <a:ext cx="80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175"/>
            <p:cNvSpPr>
              <a:spLocks/>
            </p:cNvSpPr>
            <p:nvPr/>
          </p:nvSpPr>
          <p:spPr bwMode="auto">
            <a:xfrm>
              <a:off x="2918" y="2914"/>
              <a:ext cx="86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11"/>
                </a:cxn>
                <a:cxn ang="0">
                  <a:pos x="86" y="21"/>
                </a:cxn>
              </a:cxnLst>
              <a:rect l="0" t="0" r="r" b="b"/>
              <a:pathLst>
                <a:path w="86" h="21">
                  <a:moveTo>
                    <a:pt x="0" y="0"/>
                  </a:moveTo>
                  <a:lnTo>
                    <a:pt x="43" y="11"/>
                  </a:lnTo>
                  <a:lnTo>
                    <a:pt x="86" y="2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Line 176"/>
            <p:cNvSpPr>
              <a:spLocks noChangeShapeType="1"/>
            </p:cNvSpPr>
            <p:nvPr/>
          </p:nvSpPr>
          <p:spPr bwMode="auto">
            <a:xfrm>
              <a:off x="3004" y="2935"/>
              <a:ext cx="81" cy="1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Line 177"/>
            <p:cNvSpPr>
              <a:spLocks noChangeShapeType="1"/>
            </p:cNvSpPr>
            <p:nvPr/>
          </p:nvSpPr>
          <p:spPr bwMode="auto">
            <a:xfrm>
              <a:off x="3085" y="2951"/>
              <a:ext cx="80" cy="22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Freeform 178"/>
            <p:cNvSpPr>
              <a:spLocks/>
            </p:cNvSpPr>
            <p:nvPr/>
          </p:nvSpPr>
          <p:spPr bwMode="auto">
            <a:xfrm>
              <a:off x="3165" y="2973"/>
              <a:ext cx="81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1"/>
                </a:cxn>
                <a:cxn ang="0">
                  <a:pos x="81" y="21"/>
                </a:cxn>
              </a:cxnLst>
              <a:rect l="0" t="0" r="r" b="b"/>
              <a:pathLst>
                <a:path w="81" h="21">
                  <a:moveTo>
                    <a:pt x="0" y="0"/>
                  </a:moveTo>
                  <a:lnTo>
                    <a:pt x="38" y="11"/>
                  </a:lnTo>
                  <a:lnTo>
                    <a:pt x="81" y="21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179"/>
            <p:cNvSpPr>
              <a:spLocks/>
            </p:cNvSpPr>
            <p:nvPr/>
          </p:nvSpPr>
          <p:spPr bwMode="auto">
            <a:xfrm>
              <a:off x="3246" y="2994"/>
              <a:ext cx="80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7"/>
                </a:cxn>
                <a:cxn ang="0">
                  <a:pos x="80" y="33"/>
                </a:cxn>
              </a:cxnLst>
              <a:rect l="0" t="0" r="r" b="b"/>
              <a:pathLst>
                <a:path w="80" h="33">
                  <a:moveTo>
                    <a:pt x="0" y="0"/>
                  </a:moveTo>
                  <a:lnTo>
                    <a:pt x="37" y="17"/>
                  </a:lnTo>
                  <a:lnTo>
                    <a:pt x="80" y="33"/>
                  </a:lnTo>
                </a:path>
              </a:pathLst>
            </a:custGeom>
            <a:noFill/>
            <a:ln w="7938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Line 180"/>
            <p:cNvSpPr>
              <a:spLocks noChangeShapeType="1"/>
            </p:cNvSpPr>
            <p:nvPr/>
          </p:nvSpPr>
          <p:spPr bwMode="auto">
            <a:xfrm>
              <a:off x="3326" y="3027"/>
              <a:ext cx="86" cy="32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Freeform 181"/>
            <p:cNvSpPr>
              <a:spLocks/>
            </p:cNvSpPr>
            <p:nvPr/>
          </p:nvSpPr>
          <p:spPr bwMode="auto">
            <a:xfrm>
              <a:off x="1931" y="2710"/>
              <a:ext cx="8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27"/>
                </a:cxn>
                <a:cxn ang="0">
                  <a:pos x="80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27">
                  <a:moveTo>
                    <a:pt x="0" y="11"/>
                  </a:moveTo>
                  <a:lnTo>
                    <a:pt x="75" y="27"/>
                  </a:lnTo>
                  <a:lnTo>
                    <a:pt x="80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2044" y="2737"/>
              <a:ext cx="26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6"/>
                </a:cxn>
                <a:cxn ang="0">
                  <a:pos x="26" y="5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6" h="16">
                  <a:moveTo>
                    <a:pt x="0" y="11"/>
                  </a:moveTo>
                  <a:lnTo>
                    <a:pt x="21" y="1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Freeform 183"/>
            <p:cNvSpPr>
              <a:spLocks/>
            </p:cNvSpPr>
            <p:nvPr/>
          </p:nvSpPr>
          <p:spPr bwMode="auto">
            <a:xfrm>
              <a:off x="2108" y="2753"/>
              <a:ext cx="8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27"/>
                </a:cxn>
                <a:cxn ang="0">
                  <a:pos x="80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27">
                  <a:moveTo>
                    <a:pt x="0" y="11"/>
                  </a:moveTo>
                  <a:lnTo>
                    <a:pt x="75" y="27"/>
                  </a:lnTo>
                  <a:lnTo>
                    <a:pt x="80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184"/>
            <p:cNvSpPr>
              <a:spLocks/>
            </p:cNvSpPr>
            <p:nvPr/>
          </p:nvSpPr>
          <p:spPr bwMode="auto">
            <a:xfrm>
              <a:off x="2226" y="2780"/>
              <a:ext cx="2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1" y="16"/>
                </a:cxn>
                <a:cxn ang="0">
                  <a:pos x="27" y="5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27" h="16">
                  <a:moveTo>
                    <a:pt x="0" y="10"/>
                  </a:moveTo>
                  <a:lnTo>
                    <a:pt x="21" y="16"/>
                  </a:lnTo>
                  <a:lnTo>
                    <a:pt x="27" y="5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Freeform 185"/>
            <p:cNvSpPr>
              <a:spLocks/>
            </p:cNvSpPr>
            <p:nvPr/>
          </p:nvSpPr>
          <p:spPr bwMode="auto">
            <a:xfrm>
              <a:off x="2285" y="2796"/>
              <a:ext cx="7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4" y="27"/>
                </a:cxn>
                <a:cxn ang="0">
                  <a:pos x="70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70" h="27">
                  <a:moveTo>
                    <a:pt x="0" y="11"/>
                  </a:moveTo>
                  <a:lnTo>
                    <a:pt x="64" y="27"/>
                  </a:lnTo>
                  <a:lnTo>
                    <a:pt x="70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Freeform 186"/>
            <p:cNvSpPr>
              <a:spLocks/>
            </p:cNvSpPr>
            <p:nvPr/>
          </p:nvSpPr>
          <p:spPr bwMode="auto">
            <a:xfrm>
              <a:off x="2344" y="2807"/>
              <a:ext cx="1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11" h="16">
                  <a:moveTo>
                    <a:pt x="0" y="5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Freeform 187"/>
            <p:cNvSpPr>
              <a:spLocks/>
            </p:cNvSpPr>
            <p:nvPr/>
          </p:nvSpPr>
          <p:spPr bwMode="auto">
            <a:xfrm>
              <a:off x="2392" y="2823"/>
              <a:ext cx="2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" y="16"/>
                </a:cxn>
                <a:cxn ang="0">
                  <a:pos x="27" y="5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7" h="16">
                  <a:moveTo>
                    <a:pt x="0" y="10"/>
                  </a:moveTo>
                  <a:lnTo>
                    <a:pt x="22" y="16"/>
                  </a:lnTo>
                  <a:lnTo>
                    <a:pt x="27" y="5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Freeform 188"/>
            <p:cNvSpPr>
              <a:spLocks/>
            </p:cNvSpPr>
            <p:nvPr/>
          </p:nvSpPr>
          <p:spPr bwMode="auto">
            <a:xfrm>
              <a:off x="2451" y="2839"/>
              <a:ext cx="81" cy="3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32"/>
                </a:cxn>
                <a:cxn ang="0">
                  <a:pos x="81" y="21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81" h="32">
                  <a:moveTo>
                    <a:pt x="0" y="11"/>
                  </a:moveTo>
                  <a:lnTo>
                    <a:pt x="75" y="32"/>
                  </a:lnTo>
                  <a:lnTo>
                    <a:pt x="81" y="21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7" name="Freeform 189"/>
            <p:cNvSpPr>
              <a:spLocks/>
            </p:cNvSpPr>
            <p:nvPr/>
          </p:nvSpPr>
          <p:spPr bwMode="auto">
            <a:xfrm>
              <a:off x="2569" y="2866"/>
              <a:ext cx="2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" y="16"/>
                </a:cxn>
                <a:cxn ang="0">
                  <a:pos x="27" y="5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7" h="16">
                  <a:moveTo>
                    <a:pt x="0" y="10"/>
                  </a:moveTo>
                  <a:lnTo>
                    <a:pt x="22" y="16"/>
                  </a:lnTo>
                  <a:lnTo>
                    <a:pt x="27" y="5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190"/>
            <p:cNvSpPr>
              <a:spLocks/>
            </p:cNvSpPr>
            <p:nvPr/>
          </p:nvSpPr>
          <p:spPr bwMode="auto">
            <a:xfrm>
              <a:off x="2634" y="2882"/>
              <a:ext cx="75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0" y="32"/>
                </a:cxn>
                <a:cxn ang="0">
                  <a:pos x="75" y="21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75" h="32">
                  <a:moveTo>
                    <a:pt x="0" y="10"/>
                  </a:moveTo>
                  <a:lnTo>
                    <a:pt x="70" y="32"/>
                  </a:lnTo>
                  <a:lnTo>
                    <a:pt x="75" y="21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Freeform 191"/>
            <p:cNvSpPr>
              <a:spLocks/>
            </p:cNvSpPr>
            <p:nvPr/>
          </p:nvSpPr>
          <p:spPr bwMode="auto">
            <a:xfrm>
              <a:off x="2752" y="2909"/>
              <a:ext cx="1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11" h="16">
                  <a:moveTo>
                    <a:pt x="0" y="5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Freeform 192"/>
            <p:cNvSpPr>
              <a:spLocks/>
            </p:cNvSpPr>
            <p:nvPr/>
          </p:nvSpPr>
          <p:spPr bwMode="auto">
            <a:xfrm>
              <a:off x="2747" y="2914"/>
              <a:ext cx="80" cy="3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32"/>
                </a:cxn>
                <a:cxn ang="0">
                  <a:pos x="80" y="21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32">
                  <a:moveTo>
                    <a:pt x="0" y="11"/>
                  </a:moveTo>
                  <a:lnTo>
                    <a:pt x="75" y="32"/>
                  </a:lnTo>
                  <a:lnTo>
                    <a:pt x="80" y="21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Freeform 193"/>
            <p:cNvSpPr>
              <a:spLocks/>
            </p:cNvSpPr>
            <p:nvPr/>
          </p:nvSpPr>
          <p:spPr bwMode="auto">
            <a:xfrm>
              <a:off x="2859" y="2946"/>
              <a:ext cx="27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27" y="5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27" h="16">
                  <a:moveTo>
                    <a:pt x="0" y="11"/>
                  </a:moveTo>
                  <a:lnTo>
                    <a:pt x="22" y="16"/>
                  </a:lnTo>
                  <a:lnTo>
                    <a:pt x="27" y="5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Freeform 194"/>
            <p:cNvSpPr>
              <a:spLocks/>
            </p:cNvSpPr>
            <p:nvPr/>
          </p:nvSpPr>
          <p:spPr bwMode="auto">
            <a:xfrm>
              <a:off x="2924" y="2962"/>
              <a:ext cx="8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27"/>
                </a:cxn>
                <a:cxn ang="0">
                  <a:pos x="80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27">
                  <a:moveTo>
                    <a:pt x="0" y="11"/>
                  </a:moveTo>
                  <a:lnTo>
                    <a:pt x="75" y="27"/>
                  </a:lnTo>
                  <a:lnTo>
                    <a:pt x="80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Freeform 195"/>
            <p:cNvSpPr>
              <a:spLocks/>
            </p:cNvSpPr>
            <p:nvPr/>
          </p:nvSpPr>
          <p:spPr bwMode="auto">
            <a:xfrm>
              <a:off x="3042" y="2989"/>
              <a:ext cx="26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6"/>
                </a:cxn>
                <a:cxn ang="0">
                  <a:pos x="26" y="5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6" h="16">
                  <a:moveTo>
                    <a:pt x="0" y="11"/>
                  </a:moveTo>
                  <a:lnTo>
                    <a:pt x="21" y="1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196"/>
            <p:cNvSpPr>
              <a:spLocks/>
            </p:cNvSpPr>
            <p:nvPr/>
          </p:nvSpPr>
          <p:spPr bwMode="auto">
            <a:xfrm>
              <a:off x="3101" y="3005"/>
              <a:ext cx="69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4" y="27"/>
                </a:cxn>
                <a:cxn ang="0">
                  <a:pos x="69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69" h="27">
                  <a:moveTo>
                    <a:pt x="0" y="11"/>
                  </a:moveTo>
                  <a:lnTo>
                    <a:pt x="64" y="27"/>
                  </a:lnTo>
                  <a:lnTo>
                    <a:pt x="69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Freeform 197"/>
            <p:cNvSpPr>
              <a:spLocks/>
            </p:cNvSpPr>
            <p:nvPr/>
          </p:nvSpPr>
          <p:spPr bwMode="auto">
            <a:xfrm>
              <a:off x="3154" y="3021"/>
              <a:ext cx="16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16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16" h="16">
                  <a:moveTo>
                    <a:pt x="0" y="11"/>
                  </a:moveTo>
                  <a:lnTo>
                    <a:pt x="11" y="16"/>
                  </a:lnTo>
                  <a:lnTo>
                    <a:pt x="16" y="6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Freeform 198"/>
            <p:cNvSpPr>
              <a:spLocks/>
            </p:cNvSpPr>
            <p:nvPr/>
          </p:nvSpPr>
          <p:spPr bwMode="auto">
            <a:xfrm>
              <a:off x="3208" y="3037"/>
              <a:ext cx="27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6"/>
                </a:cxn>
                <a:cxn ang="0">
                  <a:pos x="27" y="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7" h="16">
                  <a:moveTo>
                    <a:pt x="0" y="11"/>
                  </a:moveTo>
                  <a:lnTo>
                    <a:pt x="21" y="16"/>
                  </a:lnTo>
                  <a:lnTo>
                    <a:pt x="27" y="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199"/>
            <p:cNvSpPr>
              <a:spLocks/>
            </p:cNvSpPr>
            <p:nvPr/>
          </p:nvSpPr>
          <p:spPr bwMode="auto">
            <a:xfrm>
              <a:off x="3267" y="3053"/>
              <a:ext cx="8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27"/>
                </a:cxn>
                <a:cxn ang="0">
                  <a:pos x="80" y="17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27">
                  <a:moveTo>
                    <a:pt x="0" y="11"/>
                  </a:moveTo>
                  <a:lnTo>
                    <a:pt x="75" y="27"/>
                  </a:lnTo>
                  <a:lnTo>
                    <a:pt x="80" y="1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Freeform 200"/>
            <p:cNvSpPr>
              <a:spLocks/>
            </p:cNvSpPr>
            <p:nvPr/>
          </p:nvSpPr>
          <p:spPr bwMode="auto">
            <a:xfrm>
              <a:off x="3385" y="3080"/>
              <a:ext cx="27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27" y="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7" h="16">
                  <a:moveTo>
                    <a:pt x="0" y="11"/>
                  </a:moveTo>
                  <a:lnTo>
                    <a:pt x="22" y="16"/>
                  </a:lnTo>
                  <a:lnTo>
                    <a:pt x="27" y="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Freeform 201"/>
            <p:cNvSpPr>
              <a:spLocks/>
            </p:cNvSpPr>
            <p:nvPr/>
          </p:nvSpPr>
          <p:spPr bwMode="auto">
            <a:xfrm>
              <a:off x="3449" y="3096"/>
              <a:ext cx="76" cy="3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0" y="33"/>
                </a:cxn>
                <a:cxn ang="0">
                  <a:pos x="76" y="22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76" h="33">
                  <a:moveTo>
                    <a:pt x="0" y="11"/>
                  </a:moveTo>
                  <a:lnTo>
                    <a:pt x="70" y="33"/>
                  </a:lnTo>
                  <a:lnTo>
                    <a:pt x="76" y="22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Freeform 202"/>
            <p:cNvSpPr>
              <a:spLocks/>
            </p:cNvSpPr>
            <p:nvPr/>
          </p:nvSpPr>
          <p:spPr bwMode="auto">
            <a:xfrm>
              <a:off x="3568" y="3123"/>
              <a:ext cx="10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0"/>
                </a:cxn>
                <a:cxn ang="0">
                  <a:pos x="10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Freeform 203"/>
            <p:cNvSpPr>
              <a:spLocks/>
            </p:cNvSpPr>
            <p:nvPr/>
          </p:nvSpPr>
          <p:spPr bwMode="auto">
            <a:xfrm>
              <a:off x="3562" y="3129"/>
              <a:ext cx="81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5" y="26"/>
                </a:cxn>
                <a:cxn ang="0">
                  <a:pos x="81" y="16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81" h="26">
                  <a:moveTo>
                    <a:pt x="0" y="10"/>
                  </a:moveTo>
                  <a:lnTo>
                    <a:pt x="75" y="26"/>
                  </a:lnTo>
                  <a:lnTo>
                    <a:pt x="81" y="16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3675" y="3155"/>
              <a:ext cx="27" cy="1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7"/>
                </a:cxn>
                <a:cxn ang="0">
                  <a:pos x="27" y="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7" h="17">
                  <a:moveTo>
                    <a:pt x="0" y="11"/>
                  </a:moveTo>
                  <a:lnTo>
                    <a:pt x="21" y="17"/>
                  </a:lnTo>
                  <a:lnTo>
                    <a:pt x="27" y="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Freeform 205"/>
            <p:cNvSpPr>
              <a:spLocks/>
            </p:cNvSpPr>
            <p:nvPr/>
          </p:nvSpPr>
          <p:spPr bwMode="auto">
            <a:xfrm>
              <a:off x="3739" y="3172"/>
              <a:ext cx="81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5" y="26"/>
                </a:cxn>
                <a:cxn ang="0">
                  <a:pos x="81" y="16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81" h="26">
                  <a:moveTo>
                    <a:pt x="0" y="10"/>
                  </a:moveTo>
                  <a:lnTo>
                    <a:pt x="75" y="26"/>
                  </a:lnTo>
                  <a:lnTo>
                    <a:pt x="81" y="16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Freeform 206"/>
            <p:cNvSpPr>
              <a:spLocks/>
            </p:cNvSpPr>
            <p:nvPr/>
          </p:nvSpPr>
          <p:spPr bwMode="auto">
            <a:xfrm>
              <a:off x="3857" y="3198"/>
              <a:ext cx="27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27" y="6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27" h="16">
                  <a:moveTo>
                    <a:pt x="0" y="11"/>
                  </a:moveTo>
                  <a:lnTo>
                    <a:pt x="22" y="16"/>
                  </a:lnTo>
                  <a:lnTo>
                    <a:pt x="27" y="6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Freeform 207"/>
            <p:cNvSpPr>
              <a:spLocks/>
            </p:cNvSpPr>
            <p:nvPr/>
          </p:nvSpPr>
          <p:spPr bwMode="auto">
            <a:xfrm>
              <a:off x="3916" y="3209"/>
              <a:ext cx="7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5" y="27"/>
                </a:cxn>
                <a:cxn ang="0">
                  <a:pos x="70" y="16"/>
                </a:cxn>
                <a:cxn ang="0">
                  <a:pos x="6" y="0"/>
                </a:cxn>
                <a:cxn ang="0">
                  <a:pos x="0" y="11"/>
                </a:cxn>
              </a:cxnLst>
              <a:rect l="0" t="0" r="r" b="b"/>
              <a:pathLst>
                <a:path w="70" h="27">
                  <a:moveTo>
                    <a:pt x="0" y="11"/>
                  </a:moveTo>
                  <a:lnTo>
                    <a:pt x="65" y="27"/>
                  </a:lnTo>
                  <a:lnTo>
                    <a:pt x="70" y="16"/>
                  </a:lnTo>
                  <a:lnTo>
                    <a:pt x="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3975" y="3220"/>
              <a:ext cx="1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11" h="16">
                  <a:moveTo>
                    <a:pt x="0" y="5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4024" y="3236"/>
              <a:ext cx="26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6"/>
                </a:cxn>
                <a:cxn ang="0">
                  <a:pos x="26" y="5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6" h="16">
                  <a:moveTo>
                    <a:pt x="0" y="11"/>
                  </a:moveTo>
                  <a:lnTo>
                    <a:pt x="21" y="1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Freeform 210"/>
            <p:cNvSpPr>
              <a:spLocks/>
            </p:cNvSpPr>
            <p:nvPr/>
          </p:nvSpPr>
          <p:spPr bwMode="auto">
            <a:xfrm>
              <a:off x="4083" y="3252"/>
              <a:ext cx="80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5" y="27"/>
                </a:cxn>
                <a:cxn ang="0">
                  <a:pos x="80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80" h="27">
                  <a:moveTo>
                    <a:pt x="0" y="11"/>
                  </a:moveTo>
                  <a:lnTo>
                    <a:pt x="75" y="27"/>
                  </a:lnTo>
                  <a:lnTo>
                    <a:pt x="80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4201" y="3279"/>
              <a:ext cx="27" cy="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6"/>
                </a:cxn>
                <a:cxn ang="0">
                  <a:pos x="27" y="5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27" h="16">
                  <a:moveTo>
                    <a:pt x="0" y="11"/>
                  </a:moveTo>
                  <a:lnTo>
                    <a:pt x="21" y="16"/>
                  </a:lnTo>
                  <a:lnTo>
                    <a:pt x="27" y="5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Freeform 212"/>
            <p:cNvSpPr>
              <a:spLocks/>
            </p:cNvSpPr>
            <p:nvPr/>
          </p:nvSpPr>
          <p:spPr bwMode="auto">
            <a:xfrm>
              <a:off x="4265" y="3295"/>
              <a:ext cx="75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0" y="27"/>
                </a:cxn>
                <a:cxn ang="0">
                  <a:pos x="75" y="16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75" h="27">
                  <a:moveTo>
                    <a:pt x="0" y="11"/>
                  </a:moveTo>
                  <a:lnTo>
                    <a:pt x="70" y="27"/>
                  </a:lnTo>
                  <a:lnTo>
                    <a:pt x="75" y="16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Freeform 213"/>
            <p:cNvSpPr>
              <a:spLocks/>
            </p:cNvSpPr>
            <p:nvPr/>
          </p:nvSpPr>
          <p:spPr bwMode="auto">
            <a:xfrm>
              <a:off x="4383" y="3316"/>
              <a:ext cx="11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11" h="16">
                  <a:moveTo>
                    <a:pt x="0" y="6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Line 214"/>
            <p:cNvSpPr>
              <a:spLocks noChangeShapeType="1"/>
            </p:cNvSpPr>
            <p:nvPr/>
          </p:nvSpPr>
          <p:spPr bwMode="auto">
            <a:xfrm>
              <a:off x="2349" y="2737"/>
              <a:ext cx="816" cy="30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215"/>
            <p:cNvSpPr>
              <a:spLocks noChangeShapeType="1"/>
            </p:cNvSpPr>
            <p:nvPr/>
          </p:nvSpPr>
          <p:spPr bwMode="auto">
            <a:xfrm>
              <a:off x="3165" y="3037"/>
              <a:ext cx="816" cy="301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Line 216"/>
            <p:cNvSpPr>
              <a:spLocks noChangeShapeType="1"/>
            </p:cNvSpPr>
            <p:nvPr/>
          </p:nvSpPr>
          <p:spPr bwMode="auto">
            <a:xfrm flipH="1" flipV="1">
              <a:off x="2757" y="3155"/>
              <a:ext cx="408" cy="76"/>
            </a:xfrm>
            <a:prstGeom prst="line">
              <a:avLst/>
            </a:prstGeom>
            <a:noFill/>
            <a:ln w="17463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Freeform 217"/>
            <p:cNvSpPr>
              <a:spLocks/>
            </p:cNvSpPr>
            <p:nvPr/>
          </p:nvSpPr>
          <p:spPr bwMode="auto">
            <a:xfrm>
              <a:off x="2349" y="3080"/>
              <a:ext cx="408" cy="75"/>
            </a:xfrm>
            <a:custGeom>
              <a:avLst/>
              <a:gdLst/>
              <a:ahLst/>
              <a:cxnLst>
                <a:cxn ang="0">
                  <a:pos x="408" y="75"/>
                </a:cxn>
                <a:cxn ang="0">
                  <a:pos x="204" y="38"/>
                </a:cxn>
                <a:cxn ang="0">
                  <a:pos x="0" y="0"/>
                </a:cxn>
              </a:cxnLst>
              <a:rect l="0" t="0" r="r" b="b"/>
              <a:pathLst>
                <a:path w="408" h="75">
                  <a:moveTo>
                    <a:pt x="408" y="75"/>
                  </a:moveTo>
                  <a:lnTo>
                    <a:pt x="204" y="38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8"/>
            <p:cNvSpPr>
              <a:spLocks noChangeShapeType="1"/>
            </p:cNvSpPr>
            <p:nvPr/>
          </p:nvSpPr>
          <p:spPr bwMode="auto">
            <a:xfrm flipH="1" flipV="1">
              <a:off x="1942" y="3016"/>
              <a:ext cx="407" cy="64"/>
            </a:xfrm>
            <a:prstGeom prst="line">
              <a:avLst/>
            </a:prstGeom>
            <a:noFill/>
            <a:ln w="17463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219"/>
            <p:cNvSpPr>
              <a:spLocks noChangeShapeType="1"/>
            </p:cNvSpPr>
            <p:nvPr/>
          </p:nvSpPr>
          <p:spPr bwMode="auto">
            <a:xfrm flipH="1" flipV="1">
              <a:off x="1534" y="2957"/>
              <a:ext cx="408" cy="59"/>
            </a:xfrm>
            <a:prstGeom prst="line">
              <a:avLst/>
            </a:prstGeom>
            <a:noFill/>
            <a:ln w="17463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220"/>
            <p:cNvSpPr>
              <a:spLocks noChangeShapeType="1"/>
            </p:cNvSpPr>
            <p:nvPr/>
          </p:nvSpPr>
          <p:spPr bwMode="auto">
            <a:xfrm flipH="1" flipV="1">
              <a:off x="1126" y="2903"/>
              <a:ext cx="408" cy="54"/>
            </a:xfrm>
            <a:prstGeom prst="line">
              <a:avLst/>
            </a:prstGeom>
            <a:noFill/>
            <a:ln w="17463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221"/>
            <p:cNvSpPr>
              <a:spLocks/>
            </p:cNvSpPr>
            <p:nvPr/>
          </p:nvSpPr>
          <p:spPr bwMode="auto">
            <a:xfrm>
              <a:off x="718" y="2860"/>
              <a:ext cx="408" cy="43"/>
            </a:xfrm>
            <a:custGeom>
              <a:avLst/>
              <a:gdLst/>
              <a:ahLst/>
              <a:cxnLst>
                <a:cxn ang="0">
                  <a:pos x="408" y="43"/>
                </a:cxn>
                <a:cxn ang="0">
                  <a:pos x="204" y="22"/>
                </a:cxn>
                <a:cxn ang="0">
                  <a:pos x="0" y="0"/>
                </a:cxn>
              </a:cxnLst>
              <a:rect l="0" t="0" r="r" b="b"/>
              <a:pathLst>
                <a:path w="408" h="43">
                  <a:moveTo>
                    <a:pt x="408" y="43"/>
                  </a:moveTo>
                  <a:lnTo>
                    <a:pt x="204" y="2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222"/>
            <p:cNvSpPr>
              <a:spLocks/>
            </p:cNvSpPr>
            <p:nvPr/>
          </p:nvSpPr>
          <p:spPr bwMode="auto">
            <a:xfrm>
              <a:off x="3144" y="3284"/>
              <a:ext cx="26" cy="16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6" y="16"/>
                </a:cxn>
                <a:cxn ang="0">
                  <a:pos x="21" y="6"/>
                </a:cxn>
              </a:cxnLst>
              <a:rect l="0" t="0" r="r" b="b"/>
              <a:pathLst>
                <a:path w="26" h="16">
                  <a:moveTo>
                    <a:pt x="21" y="6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6" y="1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Freeform 223"/>
            <p:cNvSpPr>
              <a:spLocks/>
            </p:cNvSpPr>
            <p:nvPr/>
          </p:nvSpPr>
          <p:spPr bwMode="auto">
            <a:xfrm>
              <a:off x="3085" y="3273"/>
              <a:ext cx="21" cy="17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7"/>
                </a:cxn>
                <a:cxn ang="0">
                  <a:pos x="21" y="6"/>
                </a:cxn>
              </a:cxnLst>
              <a:rect l="0" t="0" r="r" b="b"/>
              <a:pathLst>
                <a:path w="21" h="17">
                  <a:moveTo>
                    <a:pt x="2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1" y="17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Freeform 224"/>
            <p:cNvSpPr>
              <a:spLocks/>
            </p:cNvSpPr>
            <p:nvPr/>
          </p:nvSpPr>
          <p:spPr bwMode="auto">
            <a:xfrm>
              <a:off x="3020" y="3263"/>
              <a:ext cx="22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2" y="16"/>
                </a:cxn>
                <a:cxn ang="0">
                  <a:pos x="22" y="5"/>
                </a:cxn>
              </a:cxnLst>
              <a:rect l="0" t="0" r="r" b="b"/>
              <a:pathLst>
                <a:path w="22" h="16">
                  <a:moveTo>
                    <a:pt x="22" y="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22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Freeform 225"/>
            <p:cNvSpPr>
              <a:spLocks/>
            </p:cNvSpPr>
            <p:nvPr/>
          </p:nvSpPr>
          <p:spPr bwMode="auto">
            <a:xfrm>
              <a:off x="2956" y="3252"/>
              <a:ext cx="21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6"/>
                </a:cxn>
                <a:cxn ang="0">
                  <a:pos x="21" y="5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1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Freeform 226"/>
            <p:cNvSpPr>
              <a:spLocks/>
            </p:cNvSpPr>
            <p:nvPr/>
          </p:nvSpPr>
          <p:spPr bwMode="auto">
            <a:xfrm>
              <a:off x="2886" y="3247"/>
              <a:ext cx="27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27" y="16"/>
                </a:cxn>
                <a:cxn ang="0">
                  <a:pos x="21" y="5"/>
                </a:cxn>
              </a:cxnLst>
              <a:rect l="0" t="0" r="r" b="b"/>
              <a:pathLst>
                <a:path w="27" h="16">
                  <a:moveTo>
                    <a:pt x="21" y="5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27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Freeform 227"/>
            <p:cNvSpPr>
              <a:spLocks/>
            </p:cNvSpPr>
            <p:nvPr/>
          </p:nvSpPr>
          <p:spPr bwMode="auto">
            <a:xfrm>
              <a:off x="2822" y="3236"/>
              <a:ext cx="26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6" y="16"/>
                </a:cxn>
                <a:cxn ang="0">
                  <a:pos x="21" y="5"/>
                </a:cxn>
              </a:cxnLst>
              <a:rect l="0" t="0" r="r" b="b"/>
              <a:pathLst>
                <a:path w="26" h="16">
                  <a:moveTo>
                    <a:pt x="21" y="5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6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Freeform 228"/>
            <p:cNvSpPr>
              <a:spLocks/>
            </p:cNvSpPr>
            <p:nvPr/>
          </p:nvSpPr>
          <p:spPr bwMode="auto">
            <a:xfrm>
              <a:off x="2757" y="3225"/>
              <a:ext cx="27" cy="16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27" y="16"/>
                </a:cxn>
                <a:cxn ang="0">
                  <a:pos x="22" y="6"/>
                </a:cxn>
              </a:cxnLst>
              <a:rect l="0" t="0" r="r" b="b"/>
              <a:pathLst>
                <a:path w="27" h="16">
                  <a:moveTo>
                    <a:pt x="22" y="6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27" y="1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Freeform 229"/>
            <p:cNvSpPr>
              <a:spLocks/>
            </p:cNvSpPr>
            <p:nvPr/>
          </p:nvSpPr>
          <p:spPr bwMode="auto">
            <a:xfrm>
              <a:off x="2736" y="3220"/>
              <a:ext cx="27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7" y="16"/>
                </a:cxn>
                <a:cxn ang="0">
                  <a:pos x="21" y="5"/>
                </a:cxn>
              </a:cxnLst>
              <a:rect l="0" t="0" r="r" b="b"/>
              <a:pathLst>
                <a:path w="27" h="16">
                  <a:moveTo>
                    <a:pt x="21" y="5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7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Freeform 230"/>
            <p:cNvSpPr>
              <a:spLocks/>
            </p:cNvSpPr>
            <p:nvPr/>
          </p:nvSpPr>
          <p:spPr bwMode="auto">
            <a:xfrm>
              <a:off x="2677" y="3209"/>
              <a:ext cx="21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6"/>
                </a:cxn>
                <a:cxn ang="0">
                  <a:pos x="21" y="5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1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Freeform 231"/>
            <p:cNvSpPr>
              <a:spLocks/>
            </p:cNvSpPr>
            <p:nvPr/>
          </p:nvSpPr>
          <p:spPr bwMode="auto">
            <a:xfrm>
              <a:off x="2607" y="3204"/>
              <a:ext cx="27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27" y="16"/>
                </a:cxn>
                <a:cxn ang="0">
                  <a:pos x="21" y="5"/>
                </a:cxn>
              </a:cxnLst>
              <a:rect l="0" t="0" r="r" b="b"/>
              <a:pathLst>
                <a:path w="27" h="16">
                  <a:moveTo>
                    <a:pt x="21" y="5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27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Freeform 232"/>
            <p:cNvSpPr>
              <a:spLocks/>
            </p:cNvSpPr>
            <p:nvPr/>
          </p:nvSpPr>
          <p:spPr bwMode="auto">
            <a:xfrm>
              <a:off x="2543" y="3193"/>
              <a:ext cx="26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6" y="16"/>
                </a:cxn>
                <a:cxn ang="0">
                  <a:pos x="21" y="5"/>
                </a:cxn>
              </a:cxnLst>
              <a:rect l="0" t="0" r="r" b="b"/>
              <a:pathLst>
                <a:path w="26" h="16">
                  <a:moveTo>
                    <a:pt x="21" y="5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6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Freeform 233"/>
            <p:cNvSpPr>
              <a:spLocks/>
            </p:cNvSpPr>
            <p:nvPr/>
          </p:nvSpPr>
          <p:spPr bwMode="auto">
            <a:xfrm>
              <a:off x="2484" y="3182"/>
              <a:ext cx="21" cy="16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6"/>
                </a:cxn>
                <a:cxn ang="0">
                  <a:pos x="21" y="6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1" y="1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Freeform 234"/>
            <p:cNvSpPr>
              <a:spLocks/>
            </p:cNvSpPr>
            <p:nvPr/>
          </p:nvSpPr>
          <p:spPr bwMode="auto">
            <a:xfrm>
              <a:off x="2414" y="3177"/>
              <a:ext cx="27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7" y="16"/>
                </a:cxn>
                <a:cxn ang="0">
                  <a:pos x="21" y="5"/>
                </a:cxn>
              </a:cxnLst>
              <a:rect l="0" t="0" r="r" b="b"/>
              <a:pathLst>
                <a:path w="27" h="16">
                  <a:moveTo>
                    <a:pt x="21" y="5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7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Freeform 235"/>
            <p:cNvSpPr>
              <a:spLocks/>
            </p:cNvSpPr>
            <p:nvPr/>
          </p:nvSpPr>
          <p:spPr bwMode="auto">
            <a:xfrm>
              <a:off x="2349" y="3166"/>
              <a:ext cx="27" cy="16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27" y="16"/>
                </a:cxn>
                <a:cxn ang="0">
                  <a:pos x="22" y="6"/>
                </a:cxn>
              </a:cxnLst>
              <a:rect l="0" t="0" r="r" b="b"/>
              <a:pathLst>
                <a:path w="27" h="16">
                  <a:moveTo>
                    <a:pt x="22" y="6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27" y="1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Freeform 236"/>
            <p:cNvSpPr>
              <a:spLocks/>
            </p:cNvSpPr>
            <p:nvPr/>
          </p:nvSpPr>
          <p:spPr bwMode="auto">
            <a:xfrm>
              <a:off x="2328" y="3161"/>
              <a:ext cx="27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7" y="16"/>
                </a:cxn>
                <a:cxn ang="0">
                  <a:pos x="21" y="5"/>
                </a:cxn>
              </a:cxnLst>
              <a:rect l="0" t="0" r="r" b="b"/>
              <a:pathLst>
                <a:path w="27" h="16">
                  <a:moveTo>
                    <a:pt x="21" y="5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7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Freeform 237"/>
            <p:cNvSpPr>
              <a:spLocks/>
            </p:cNvSpPr>
            <p:nvPr/>
          </p:nvSpPr>
          <p:spPr bwMode="auto">
            <a:xfrm>
              <a:off x="2269" y="3150"/>
              <a:ext cx="21" cy="1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6"/>
                </a:cxn>
                <a:cxn ang="0">
                  <a:pos x="21" y="5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1" y="1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6" name="Freeform 238"/>
            <p:cNvSpPr>
              <a:spLocks/>
            </p:cNvSpPr>
            <p:nvPr/>
          </p:nvSpPr>
          <p:spPr bwMode="auto">
            <a:xfrm>
              <a:off x="2199" y="3145"/>
              <a:ext cx="27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27" y="16"/>
                </a:cxn>
                <a:cxn ang="0">
                  <a:pos x="22" y="5"/>
                </a:cxn>
              </a:cxnLst>
              <a:rect l="0" t="0" r="r" b="b"/>
              <a:pathLst>
                <a:path w="27" h="16">
                  <a:moveTo>
                    <a:pt x="22" y="5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7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7" name="Freeform 239"/>
            <p:cNvSpPr>
              <a:spLocks/>
            </p:cNvSpPr>
            <p:nvPr/>
          </p:nvSpPr>
          <p:spPr bwMode="auto">
            <a:xfrm>
              <a:off x="2140" y="3134"/>
              <a:ext cx="22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6"/>
                </a:cxn>
                <a:cxn ang="0">
                  <a:pos x="22" y="5"/>
                </a:cxn>
              </a:cxnLst>
              <a:rect l="0" t="0" r="r" b="b"/>
              <a:pathLst>
                <a:path w="22" h="16">
                  <a:moveTo>
                    <a:pt x="22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2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8" name="Freeform 240"/>
            <p:cNvSpPr>
              <a:spLocks/>
            </p:cNvSpPr>
            <p:nvPr/>
          </p:nvSpPr>
          <p:spPr bwMode="auto">
            <a:xfrm>
              <a:off x="2070" y="3129"/>
              <a:ext cx="27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27" y="16"/>
                </a:cxn>
                <a:cxn ang="0">
                  <a:pos x="22" y="5"/>
                </a:cxn>
              </a:cxnLst>
              <a:rect l="0" t="0" r="r" b="b"/>
              <a:pathLst>
                <a:path w="27" h="16">
                  <a:moveTo>
                    <a:pt x="22" y="5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7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9" name="Freeform 241"/>
            <p:cNvSpPr>
              <a:spLocks/>
            </p:cNvSpPr>
            <p:nvPr/>
          </p:nvSpPr>
          <p:spPr bwMode="auto">
            <a:xfrm>
              <a:off x="2011" y="3118"/>
              <a:ext cx="22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6"/>
                </a:cxn>
                <a:cxn ang="0">
                  <a:pos x="22" y="5"/>
                </a:cxn>
              </a:cxnLst>
              <a:rect l="0" t="0" r="r" b="b"/>
              <a:pathLst>
                <a:path w="22" h="16">
                  <a:moveTo>
                    <a:pt x="22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2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0" name="Freeform 242"/>
            <p:cNvSpPr>
              <a:spLocks/>
            </p:cNvSpPr>
            <p:nvPr/>
          </p:nvSpPr>
          <p:spPr bwMode="auto">
            <a:xfrm>
              <a:off x="1942" y="3112"/>
              <a:ext cx="26" cy="17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0" y="0"/>
                </a:cxn>
                <a:cxn ang="0">
                  <a:pos x="5" y="11"/>
                </a:cxn>
                <a:cxn ang="0">
                  <a:pos x="26" y="17"/>
                </a:cxn>
                <a:cxn ang="0">
                  <a:pos x="21" y="6"/>
                </a:cxn>
              </a:cxnLst>
              <a:rect l="0" t="0" r="r" b="b"/>
              <a:pathLst>
                <a:path w="26" h="17">
                  <a:moveTo>
                    <a:pt x="21" y="6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26" y="17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1" name="Freeform 243"/>
            <p:cNvSpPr>
              <a:spLocks/>
            </p:cNvSpPr>
            <p:nvPr/>
          </p:nvSpPr>
          <p:spPr bwMode="auto">
            <a:xfrm>
              <a:off x="1920" y="3107"/>
              <a:ext cx="27" cy="1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27" y="16"/>
                </a:cxn>
                <a:cxn ang="0">
                  <a:pos x="22" y="5"/>
                </a:cxn>
              </a:cxnLst>
              <a:rect l="0" t="0" r="r" b="b"/>
              <a:pathLst>
                <a:path w="27" h="16">
                  <a:moveTo>
                    <a:pt x="22" y="5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27" y="1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Freeform 244"/>
            <p:cNvSpPr>
              <a:spLocks/>
            </p:cNvSpPr>
            <p:nvPr/>
          </p:nvSpPr>
          <p:spPr bwMode="auto">
            <a:xfrm>
              <a:off x="1861" y="3096"/>
              <a:ext cx="22" cy="16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6"/>
                </a:cxn>
                <a:cxn ang="0">
                  <a:pos x="22" y="6"/>
                </a:cxn>
              </a:cxnLst>
              <a:rect l="0" t="0" r="r" b="b"/>
              <a:pathLst>
                <a:path w="22" h="16">
                  <a:moveTo>
                    <a:pt x="22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2" y="1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854" name="Group 446"/>
            <p:cNvGrpSpPr>
              <a:grpSpLocks/>
            </p:cNvGrpSpPr>
            <p:nvPr/>
          </p:nvGrpSpPr>
          <p:grpSpPr bwMode="auto">
            <a:xfrm>
              <a:off x="686" y="2163"/>
              <a:ext cx="3751" cy="1153"/>
              <a:chOff x="686" y="2163"/>
              <a:chExt cx="3751" cy="1153"/>
            </a:xfrm>
          </p:grpSpPr>
          <p:sp>
            <p:nvSpPr>
              <p:cNvPr id="17654" name="Freeform 246"/>
              <p:cNvSpPr>
                <a:spLocks/>
              </p:cNvSpPr>
              <p:nvPr/>
            </p:nvSpPr>
            <p:spPr bwMode="auto">
              <a:xfrm>
                <a:off x="1791" y="3091"/>
                <a:ext cx="27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5"/>
                  </a:cxn>
                </a:cxnLst>
                <a:rect l="0" t="0" r="r" b="b"/>
                <a:pathLst>
                  <a:path w="27" h="16">
                    <a:moveTo>
                      <a:pt x="22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247"/>
              <p:cNvSpPr>
                <a:spLocks/>
              </p:cNvSpPr>
              <p:nvPr/>
            </p:nvSpPr>
            <p:spPr bwMode="auto">
              <a:xfrm>
                <a:off x="1732" y="3080"/>
                <a:ext cx="22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2" y="16"/>
                  </a:cxn>
                  <a:cxn ang="0">
                    <a:pos x="22" y="6"/>
                  </a:cxn>
                </a:cxnLst>
                <a:rect l="0" t="0" r="r" b="b"/>
                <a:pathLst>
                  <a:path w="22" h="16">
                    <a:moveTo>
                      <a:pt x="22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2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248"/>
              <p:cNvSpPr>
                <a:spLocks/>
              </p:cNvSpPr>
              <p:nvPr/>
            </p:nvSpPr>
            <p:spPr bwMode="auto">
              <a:xfrm>
                <a:off x="1716" y="3080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6"/>
                  </a:cxn>
                </a:cxnLst>
                <a:rect l="0" t="0" r="r" b="b"/>
                <a:pathLst>
                  <a:path w="27" h="16">
                    <a:moveTo>
                      <a:pt x="22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249"/>
              <p:cNvSpPr>
                <a:spLocks/>
              </p:cNvSpPr>
              <p:nvPr/>
            </p:nvSpPr>
            <p:spPr bwMode="auto">
              <a:xfrm>
                <a:off x="1657" y="3070"/>
                <a:ext cx="22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2" y="16"/>
                  </a:cxn>
                  <a:cxn ang="0">
                    <a:pos x="22" y="5"/>
                  </a:cxn>
                </a:cxnLst>
                <a:rect l="0" t="0" r="r" b="b"/>
                <a:pathLst>
                  <a:path w="22" h="16">
                    <a:moveTo>
                      <a:pt x="22" y="5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2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250"/>
              <p:cNvSpPr>
                <a:spLocks/>
              </p:cNvSpPr>
              <p:nvPr/>
            </p:nvSpPr>
            <p:spPr bwMode="auto">
              <a:xfrm>
                <a:off x="1587" y="3064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6"/>
                  </a:cxn>
                </a:cxnLst>
                <a:rect l="0" t="0" r="r" b="b"/>
                <a:pathLst>
                  <a:path w="27" h="16">
                    <a:moveTo>
                      <a:pt x="22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251"/>
              <p:cNvSpPr>
                <a:spLocks/>
              </p:cNvSpPr>
              <p:nvPr/>
            </p:nvSpPr>
            <p:spPr bwMode="auto">
              <a:xfrm>
                <a:off x="1528" y="3053"/>
                <a:ext cx="22" cy="17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2" y="17"/>
                  </a:cxn>
                  <a:cxn ang="0">
                    <a:pos x="22" y="6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2" y="1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252"/>
              <p:cNvSpPr>
                <a:spLocks/>
              </p:cNvSpPr>
              <p:nvPr/>
            </p:nvSpPr>
            <p:spPr bwMode="auto">
              <a:xfrm>
                <a:off x="1518" y="3053"/>
                <a:ext cx="21" cy="17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7"/>
                  </a:cxn>
                  <a:cxn ang="0">
                    <a:pos x="21" y="6"/>
                  </a:cxn>
                </a:cxnLst>
                <a:rect l="0" t="0" r="r" b="b"/>
                <a:pathLst>
                  <a:path w="21" h="17">
                    <a:moveTo>
                      <a:pt x="21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7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253"/>
              <p:cNvSpPr>
                <a:spLocks/>
              </p:cNvSpPr>
              <p:nvPr/>
            </p:nvSpPr>
            <p:spPr bwMode="auto">
              <a:xfrm>
                <a:off x="1448" y="3048"/>
                <a:ext cx="27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5"/>
                  </a:cxn>
                </a:cxnLst>
                <a:rect l="0" t="0" r="r" b="b"/>
                <a:pathLst>
                  <a:path w="27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254"/>
              <p:cNvSpPr>
                <a:spLocks/>
              </p:cNvSpPr>
              <p:nvPr/>
            </p:nvSpPr>
            <p:spPr bwMode="auto">
              <a:xfrm>
                <a:off x="1384" y="3043"/>
                <a:ext cx="26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26" y="16"/>
                  </a:cxn>
                  <a:cxn ang="0">
                    <a:pos x="21" y="5"/>
                  </a:cxn>
                </a:cxnLst>
                <a:rect l="0" t="0" r="r" b="b"/>
                <a:pathLst>
                  <a:path w="26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26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255"/>
              <p:cNvSpPr>
                <a:spLocks/>
              </p:cNvSpPr>
              <p:nvPr/>
            </p:nvSpPr>
            <p:spPr bwMode="auto">
              <a:xfrm>
                <a:off x="1325" y="3032"/>
                <a:ext cx="21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6"/>
                  </a:cxn>
                  <a:cxn ang="0">
                    <a:pos x="21" y="5"/>
                  </a:cxn>
                </a:cxnLst>
                <a:rect l="0" t="0" r="r" b="b"/>
                <a:pathLst>
                  <a:path w="21" h="16">
                    <a:moveTo>
                      <a:pt x="21" y="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256"/>
              <p:cNvSpPr>
                <a:spLocks/>
              </p:cNvSpPr>
              <p:nvPr/>
            </p:nvSpPr>
            <p:spPr bwMode="auto">
              <a:xfrm>
                <a:off x="1260" y="3027"/>
                <a:ext cx="22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2" y="16"/>
                  </a:cxn>
                  <a:cxn ang="0">
                    <a:pos x="22" y="5"/>
                  </a:cxn>
                </a:cxnLst>
                <a:rect l="0" t="0" r="r" b="b"/>
                <a:pathLst>
                  <a:path w="22" h="16">
                    <a:moveTo>
                      <a:pt x="22" y="5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2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257"/>
              <p:cNvSpPr>
                <a:spLocks/>
              </p:cNvSpPr>
              <p:nvPr/>
            </p:nvSpPr>
            <p:spPr bwMode="auto">
              <a:xfrm>
                <a:off x="1190" y="3021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27" y="16"/>
                  </a:cxn>
                  <a:cxn ang="0">
                    <a:pos x="22" y="6"/>
                  </a:cxn>
                </a:cxnLst>
                <a:rect l="0" t="0" r="r" b="b"/>
                <a:pathLst>
                  <a:path w="27" h="16">
                    <a:moveTo>
                      <a:pt x="22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27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258"/>
              <p:cNvSpPr>
                <a:spLocks/>
              </p:cNvSpPr>
              <p:nvPr/>
            </p:nvSpPr>
            <p:spPr bwMode="auto">
              <a:xfrm>
                <a:off x="1126" y="3016"/>
                <a:ext cx="27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27" y="16"/>
                  </a:cxn>
                  <a:cxn ang="0">
                    <a:pos x="21" y="5"/>
                  </a:cxn>
                </a:cxnLst>
                <a:rect l="0" t="0" r="r" b="b"/>
                <a:pathLst>
                  <a:path w="27" h="16">
                    <a:moveTo>
                      <a:pt x="21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27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259"/>
              <p:cNvSpPr>
                <a:spLocks/>
              </p:cNvSpPr>
              <p:nvPr/>
            </p:nvSpPr>
            <p:spPr bwMode="auto">
              <a:xfrm>
                <a:off x="1110" y="3011"/>
                <a:ext cx="21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1" y="16"/>
                  </a:cxn>
                  <a:cxn ang="0">
                    <a:pos x="21" y="5"/>
                  </a:cxn>
                </a:cxnLst>
                <a:rect l="0" t="0" r="r" b="b"/>
                <a:pathLst>
                  <a:path w="21" h="16">
                    <a:moveTo>
                      <a:pt x="21" y="5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1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260"/>
              <p:cNvSpPr>
                <a:spLocks/>
              </p:cNvSpPr>
              <p:nvPr/>
            </p:nvSpPr>
            <p:spPr bwMode="auto">
              <a:xfrm>
                <a:off x="1045" y="3005"/>
                <a:ext cx="22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2" y="16"/>
                  </a:cxn>
                  <a:cxn ang="0">
                    <a:pos x="22" y="6"/>
                  </a:cxn>
                </a:cxnLst>
                <a:rect l="0" t="0" r="r" b="b"/>
                <a:pathLst>
                  <a:path w="22" h="16">
                    <a:moveTo>
                      <a:pt x="22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2" y="1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261"/>
              <p:cNvSpPr>
                <a:spLocks/>
              </p:cNvSpPr>
              <p:nvPr/>
            </p:nvSpPr>
            <p:spPr bwMode="auto">
              <a:xfrm>
                <a:off x="981" y="3000"/>
                <a:ext cx="22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2" y="16"/>
                  </a:cxn>
                  <a:cxn ang="0">
                    <a:pos x="22" y="5"/>
                  </a:cxn>
                </a:cxnLst>
                <a:rect l="0" t="0" r="r" b="b"/>
                <a:pathLst>
                  <a:path w="22" h="16">
                    <a:moveTo>
                      <a:pt x="22" y="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2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262"/>
              <p:cNvSpPr>
                <a:spLocks/>
              </p:cNvSpPr>
              <p:nvPr/>
            </p:nvSpPr>
            <p:spPr bwMode="auto">
              <a:xfrm>
                <a:off x="917" y="2994"/>
                <a:ext cx="21" cy="17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7"/>
                  </a:cxn>
                  <a:cxn ang="0">
                    <a:pos x="21" y="6"/>
                  </a:cxn>
                </a:cxnLst>
                <a:rect l="0" t="0" r="r" b="b"/>
                <a:pathLst>
                  <a:path w="21" h="17">
                    <a:moveTo>
                      <a:pt x="21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7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263"/>
              <p:cNvSpPr>
                <a:spLocks/>
              </p:cNvSpPr>
              <p:nvPr/>
            </p:nvSpPr>
            <p:spPr bwMode="auto">
              <a:xfrm>
                <a:off x="906" y="2994"/>
                <a:ext cx="21" cy="17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7"/>
                  </a:cxn>
                  <a:cxn ang="0">
                    <a:pos x="21" y="6"/>
                  </a:cxn>
                </a:cxnLst>
                <a:rect l="0" t="0" r="r" b="b"/>
                <a:pathLst>
                  <a:path w="21" h="17">
                    <a:moveTo>
                      <a:pt x="21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7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264"/>
              <p:cNvSpPr>
                <a:spLocks/>
              </p:cNvSpPr>
              <p:nvPr/>
            </p:nvSpPr>
            <p:spPr bwMode="auto">
              <a:xfrm>
                <a:off x="842" y="2989"/>
                <a:ext cx="21" cy="16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6"/>
                  </a:cxn>
                  <a:cxn ang="0">
                    <a:pos x="21" y="5"/>
                  </a:cxn>
                </a:cxnLst>
                <a:rect l="0" t="0" r="r" b="b"/>
                <a:pathLst>
                  <a:path w="21" h="16">
                    <a:moveTo>
                      <a:pt x="21" y="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6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265"/>
              <p:cNvSpPr>
                <a:spLocks/>
              </p:cNvSpPr>
              <p:nvPr/>
            </p:nvSpPr>
            <p:spPr bwMode="auto">
              <a:xfrm>
                <a:off x="777" y="2984"/>
                <a:ext cx="22" cy="16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2" y="16"/>
                  </a:cxn>
                  <a:cxn ang="0">
                    <a:pos x="22" y="5"/>
                  </a:cxn>
                </a:cxnLst>
                <a:rect l="0" t="0" r="r" b="b"/>
                <a:pathLst>
                  <a:path w="22" h="16">
                    <a:moveTo>
                      <a:pt x="22" y="5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2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266"/>
              <p:cNvSpPr>
                <a:spLocks/>
              </p:cNvSpPr>
              <p:nvPr/>
            </p:nvSpPr>
            <p:spPr bwMode="auto">
              <a:xfrm>
                <a:off x="713" y="2978"/>
                <a:ext cx="21" cy="1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1" y="16"/>
                  </a:cxn>
                  <a:cxn ang="0">
                    <a:pos x="21" y="6"/>
                  </a:cxn>
                </a:cxnLst>
                <a:rect l="0" t="0" r="r" b="b"/>
                <a:pathLst>
                  <a:path w="21" h="16">
                    <a:moveTo>
                      <a:pt x="21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1" y="1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267"/>
              <p:cNvSpPr>
                <a:spLocks/>
              </p:cNvSpPr>
              <p:nvPr/>
            </p:nvSpPr>
            <p:spPr bwMode="auto">
              <a:xfrm>
                <a:off x="3090" y="3268"/>
                <a:ext cx="80" cy="22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2"/>
                  </a:cxn>
                  <a:cxn ang="0">
                    <a:pos x="75" y="11"/>
                  </a:cxn>
                </a:cxnLst>
                <a:rect l="0" t="0" r="r" b="b"/>
                <a:pathLst>
                  <a:path w="80" h="22">
                    <a:moveTo>
                      <a:pt x="75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2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268"/>
              <p:cNvSpPr>
                <a:spLocks/>
              </p:cNvSpPr>
              <p:nvPr/>
            </p:nvSpPr>
            <p:spPr bwMode="auto">
              <a:xfrm>
                <a:off x="2972" y="3257"/>
                <a:ext cx="80" cy="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16"/>
                  </a:cxn>
                  <a:cxn ang="0">
                    <a:pos x="75" y="6"/>
                  </a:cxn>
                </a:cxnLst>
                <a:rect l="0" t="0" r="r" b="b"/>
                <a:pathLst>
                  <a:path w="80" h="16">
                    <a:moveTo>
                      <a:pt x="75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1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269"/>
              <p:cNvSpPr>
                <a:spLocks/>
              </p:cNvSpPr>
              <p:nvPr/>
            </p:nvSpPr>
            <p:spPr bwMode="auto">
              <a:xfrm>
                <a:off x="2854" y="3241"/>
                <a:ext cx="80" cy="22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2"/>
                  </a:cxn>
                  <a:cxn ang="0">
                    <a:pos x="75" y="11"/>
                  </a:cxn>
                </a:cxnLst>
                <a:rect l="0" t="0" r="r" b="b"/>
                <a:pathLst>
                  <a:path w="80" h="22">
                    <a:moveTo>
                      <a:pt x="75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2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270"/>
              <p:cNvSpPr>
                <a:spLocks/>
              </p:cNvSpPr>
              <p:nvPr/>
            </p:nvSpPr>
            <p:spPr bwMode="auto">
              <a:xfrm>
                <a:off x="2747" y="3231"/>
                <a:ext cx="69" cy="16"/>
              </a:xfrm>
              <a:custGeom>
                <a:avLst/>
                <a:gdLst/>
                <a:ahLst/>
                <a:cxnLst>
                  <a:cxn ang="0">
                    <a:pos x="64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69" y="16"/>
                  </a:cxn>
                  <a:cxn ang="0">
                    <a:pos x="64" y="5"/>
                  </a:cxn>
                </a:cxnLst>
                <a:rect l="0" t="0" r="r" b="b"/>
                <a:pathLst>
                  <a:path w="69" h="16">
                    <a:moveTo>
                      <a:pt x="64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69" y="16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271"/>
              <p:cNvSpPr>
                <a:spLocks/>
              </p:cNvSpPr>
              <p:nvPr/>
            </p:nvSpPr>
            <p:spPr bwMode="auto">
              <a:xfrm>
                <a:off x="2682" y="3220"/>
                <a:ext cx="81" cy="21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1" y="21"/>
                  </a:cxn>
                  <a:cxn ang="0">
                    <a:pos x="75" y="11"/>
                  </a:cxn>
                </a:cxnLst>
                <a:rect l="0" t="0" r="r" b="b"/>
                <a:pathLst>
                  <a:path w="81" h="21">
                    <a:moveTo>
                      <a:pt x="75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1" y="21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272"/>
              <p:cNvSpPr>
                <a:spLocks/>
              </p:cNvSpPr>
              <p:nvPr/>
            </p:nvSpPr>
            <p:spPr bwMode="auto">
              <a:xfrm>
                <a:off x="2564" y="3209"/>
                <a:ext cx="81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1" y="16"/>
                  </a:cxn>
                  <a:cxn ang="0">
                    <a:pos x="75" y="5"/>
                  </a:cxn>
                </a:cxnLst>
                <a:rect l="0" t="0" r="r" b="b"/>
                <a:pathLst>
                  <a:path w="81" h="16">
                    <a:moveTo>
                      <a:pt x="75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1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273"/>
              <p:cNvSpPr>
                <a:spLocks/>
              </p:cNvSpPr>
              <p:nvPr/>
            </p:nvSpPr>
            <p:spPr bwMode="auto">
              <a:xfrm>
                <a:off x="2446" y="3193"/>
                <a:ext cx="80" cy="21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21"/>
                  </a:cxn>
                  <a:cxn ang="0">
                    <a:pos x="75" y="11"/>
                  </a:cxn>
                </a:cxnLst>
                <a:rect l="0" t="0" r="r" b="b"/>
                <a:pathLst>
                  <a:path w="80" h="21">
                    <a:moveTo>
                      <a:pt x="75" y="11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21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274"/>
              <p:cNvSpPr>
                <a:spLocks/>
              </p:cNvSpPr>
              <p:nvPr/>
            </p:nvSpPr>
            <p:spPr bwMode="auto">
              <a:xfrm>
                <a:off x="2339" y="3182"/>
                <a:ext cx="69" cy="16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69" y="16"/>
                  </a:cxn>
                  <a:cxn ang="0">
                    <a:pos x="64" y="6"/>
                  </a:cxn>
                </a:cxnLst>
                <a:rect l="0" t="0" r="r" b="b"/>
                <a:pathLst>
                  <a:path w="69" h="16">
                    <a:moveTo>
                      <a:pt x="64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69" y="16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275"/>
              <p:cNvSpPr>
                <a:spLocks/>
              </p:cNvSpPr>
              <p:nvPr/>
            </p:nvSpPr>
            <p:spPr bwMode="auto">
              <a:xfrm>
                <a:off x="2274" y="3177"/>
                <a:ext cx="81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5" y="5"/>
                  </a:cxn>
                </a:cxnLst>
                <a:rect l="0" t="0" r="r" b="b"/>
                <a:pathLst>
                  <a:path w="81" h="16">
                    <a:moveTo>
                      <a:pt x="75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276"/>
              <p:cNvSpPr>
                <a:spLocks/>
              </p:cNvSpPr>
              <p:nvPr/>
            </p:nvSpPr>
            <p:spPr bwMode="auto">
              <a:xfrm>
                <a:off x="2156" y="3161"/>
                <a:ext cx="81" cy="21"/>
              </a:xfrm>
              <a:custGeom>
                <a:avLst/>
                <a:gdLst/>
                <a:ahLst/>
                <a:cxnLst>
                  <a:cxn ang="0">
                    <a:pos x="75" y="11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21"/>
                  </a:cxn>
                  <a:cxn ang="0">
                    <a:pos x="75" y="11"/>
                  </a:cxn>
                </a:cxnLst>
                <a:rect l="0" t="0" r="r" b="b"/>
                <a:pathLst>
                  <a:path w="81" h="21">
                    <a:moveTo>
                      <a:pt x="75" y="11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21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277"/>
              <p:cNvSpPr>
                <a:spLocks/>
              </p:cNvSpPr>
              <p:nvPr/>
            </p:nvSpPr>
            <p:spPr bwMode="auto">
              <a:xfrm>
                <a:off x="2038" y="3150"/>
                <a:ext cx="81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5" y="5"/>
                  </a:cxn>
                </a:cxnLst>
                <a:rect l="0" t="0" r="r" b="b"/>
                <a:pathLst>
                  <a:path w="81" h="16">
                    <a:moveTo>
                      <a:pt x="75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278"/>
              <p:cNvSpPr>
                <a:spLocks/>
              </p:cNvSpPr>
              <p:nvPr/>
            </p:nvSpPr>
            <p:spPr bwMode="auto">
              <a:xfrm>
                <a:off x="1931" y="3139"/>
                <a:ext cx="70" cy="16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70" y="16"/>
                  </a:cxn>
                  <a:cxn ang="0">
                    <a:pos x="64" y="6"/>
                  </a:cxn>
                </a:cxnLst>
                <a:rect l="0" t="0" r="r" b="b"/>
                <a:pathLst>
                  <a:path w="70" h="16">
                    <a:moveTo>
                      <a:pt x="64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70" y="16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279"/>
              <p:cNvSpPr>
                <a:spLocks/>
              </p:cNvSpPr>
              <p:nvPr/>
            </p:nvSpPr>
            <p:spPr bwMode="auto">
              <a:xfrm>
                <a:off x="1866" y="3134"/>
                <a:ext cx="81" cy="16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6" y="5"/>
                  </a:cxn>
                </a:cxnLst>
                <a:rect l="0" t="0" r="r" b="b"/>
                <a:pathLst>
                  <a:path w="81" h="16">
                    <a:moveTo>
                      <a:pt x="76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280"/>
              <p:cNvSpPr>
                <a:spLocks/>
              </p:cNvSpPr>
              <p:nvPr/>
            </p:nvSpPr>
            <p:spPr bwMode="auto">
              <a:xfrm>
                <a:off x="1748" y="3123"/>
                <a:ext cx="81" cy="1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6" y="6"/>
                  </a:cxn>
                </a:cxnLst>
                <a:rect l="0" t="0" r="r" b="b"/>
                <a:pathLst>
                  <a:path w="81" h="16">
                    <a:moveTo>
                      <a:pt x="76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281"/>
              <p:cNvSpPr>
                <a:spLocks/>
              </p:cNvSpPr>
              <p:nvPr/>
            </p:nvSpPr>
            <p:spPr bwMode="auto">
              <a:xfrm>
                <a:off x="1630" y="3112"/>
                <a:ext cx="81" cy="17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7"/>
                  </a:cxn>
                  <a:cxn ang="0">
                    <a:pos x="76" y="6"/>
                  </a:cxn>
                </a:cxnLst>
                <a:rect l="0" t="0" r="r" b="b"/>
                <a:pathLst>
                  <a:path w="81" h="17">
                    <a:moveTo>
                      <a:pt x="76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7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282"/>
              <p:cNvSpPr>
                <a:spLocks/>
              </p:cNvSpPr>
              <p:nvPr/>
            </p:nvSpPr>
            <p:spPr bwMode="auto">
              <a:xfrm>
                <a:off x="1523" y="3102"/>
                <a:ext cx="70" cy="16"/>
              </a:xfrm>
              <a:custGeom>
                <a:avLst/>
                <a:gdLst/>
                <a:ahLst/>
                <a:cxnLst>
                  <a:cxn ang="0">
                    <a:pos x="64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70" y="16"/>
                  </a:cxn>
                  <a:cxn ang="0">
                    <a:pos x="64" y="5"/>
                  </a:cxn>
                </a:cxnLst>
                <a:rect l="0" t="0" r="r" b="b"/>
                <a:pathLst>
                  <a:path w="70" h="16">
                    <a:moveTo>
                      <a:pt x="64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70" y="16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283"/>
              <p:cNvSpPr>
                <a:spLocks/>
              </p:cNvSpPr>
              <p:nvPr/>
            </p:nvSpPr>
            <p:spPr bwMode="auto">
              <a:xfrm>
                <a:off x="1459" y="3096"/>
                <a:ext cx="80" cy="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16"/>
                  </a:cxn>
                  <a:cxn ang="0">
                    <a:pos x="75" y="6"/>
                  </a:cxn>
                </a:cxnLst>
                <a:rect l="0" t="0" r="r" b="b"/>
                <a:pathLst>
                  <a:path w="80" h="16">
                    <a:moveTo>
                      <a:pt x="75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1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284"/>
              <p:cNvSpPr>
                <a:spLocks/>
              </p:cNvSpPr>
              <p:nvPr/>
            </p:nvSpPr>
            <p:spPr bwMode="auto">
              <a:xfrm>
                <a:off x="1341" y="3086"/>
                <a:ext cx="80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5" y="10"/>
                  </a:cxn>
                  <a:cxn ang="0">
                    <a:pos x="80" y="16"/>
                  </a:cxn>
                  <a:cxn ang="0">
                    <a:pos x="75" y="5"/>
                  </a:cxn>
                </a:cxnLst>
                <a:rect l="0" t="0" r="r" b="b"/>
                <a:pathLst>
                  <a:path w="80" h="16">
                    <a:moveTo>
                      <a:pt x="75" y="5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80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285"/>
              <p:cNvSpPr>
                <a:spLocks/>
              </p:cNvSpPr>
              <p:nvPr/>
            </p:nvSpPr>
            <p:spPr bwMode="auto">
              <a:xfrm>
                <a:off x="1233" y="3080"/>
                <a:ext cx="81" cy="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5" y="6"/>
                  </a:cxn>
                </a:cxnLst>
                <a:rect l="0" t="0" r="r" b="b"/>
                <a:pathLst>
                  <a:path w="81" h="16">
                    <a:moveTo>
                      <a:pt x="75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286"/>
              <p:cNvSpPr>
                <a:spLocks/>
              </p:cNvSpPr>
              <p:nvPr/>
            </p:nvSpPr>
            <p:spPr bwMode="auto">
              <a:xfrm>
                <a:off x="1115" y="3070"/>
                <a:ext cx="81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81" y="16"/>
                  </a:cxn>
                  <a:cxn ang="0">
                    <a:pos x="75" y="5"/>
                  </a:cxn>
                </a:cxnLst>
                <a:rect l="0" t="0" r="r" b="b"/>
                <a:pathLst>
                  <a:path w="81" h="16">
                    <a:moveTo>
                      <a:pt x="75" y="5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1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287"/>
              <p:cNvSpPr>
                <a:spLocks/>
              </p:cNvSpPr>
              <p:nvPr/>
            </p:nvSpPr>
            <p:spPr bwMode="auto">
              <a:xfrm>
                <a:off x="1051" y="3064"/>
                <a:ext cx="80" cy="16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16"/>
                  </a:cxn>
                  <a:cxn ang="0">
                    <a:pos x="75" y="6"/>
                  </a:cxn>
                </a:cxnLst>
                <a:rect l="0" t="0" r="r" b="b"/>
                <a:pathLst>
                  <a:path w="80" h="16">
                    <a:moveTo>
                      <a:pt x="75" y="6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1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288"/>
              <p:cNvSpPr>
                <a:spLocks/>
              </p:cNvSpPr>
              <p:nvPr/>
            </p:nvSpPr>
            <p:spPr bwMode="auto">
              <a:xfrm>
                <a:off x="933" y="3059"/>
                <a:ext cx="80" cy="16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80" y="16"/>
                  </a:cxn>
                  <a:cxn ang="0">
                    <a:pos x="75" y="5"/>
                  </a:cxn>
                </a:cxnLst>
                <a:rect l="0" t="0" r="r" b="b"/>
                <a:pathLst>
                  <a:path w="80" h="16">
                    <a:moveTo>
                      <a:pt x="75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80" y="16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289"/>
              <p:cNvSpPr>
                <a:spLocks/>
              </p:cNvSpPr>
              <p:nvPr/>
            </p:nvSpPr>
            <p:spPr bwMode="auto">
              <a:xfrm>
                <a:off x="825" y="3053"/>
                <a:ext cx="81" cy="17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7"/>
                  </a:cxn>
                  <a:cxn ang="0">
                    <a:pos x="76" y="6"/>
                  </a:cxn>
                </a:cxnLst>
                <a:rect l="0" t="0" r="r" b="b"/>
                <a:pathLst>
                  <a:path w="81" h="17">
                    <a:moveTo>
                      <a:pt x="76" y="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7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290"/>
              <p:cNvSpPr>
                <a:spLocks/>
              </p:cNvSpPr>
              <p:nvPr/>
            </p:nvSpPr>
            <p:spPr bwMode="auto">
              <a:xfrm>
                <a:off x="707" y="3048"/>
                <a:ext cx="81" cy="16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0" y="0"/>
                  </a:cxn>
                  <a:cxn ang="0">
                    <a:pos x="6" y="11"/>
                  </a:cxn>
                  <a:cxn ang="0">
                    <a:pos x="81" y="16"/>
                  </a:cxn>
                  <a:cxn ang="0">
                    <a:pos x="76" y="5"/>
                  </a:cxn>
                </a:cxnLst>
                <a:rect l="0" t="0" r="r" b="b"/>
                <a:pathLst>
                  <a:path w="81" h="16">
                    <a:moveTo>
                      <a:pt x="76" y="5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1" y="16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Line 291"/>
              <p:cNvSpPr>
                <a:spLocks noChangeShapeType="1"/>
              </p:cNvSpPr>
              <p:nvPr/>
            </p:nvSpPr>
            <p:spPr bwMode="auto">
              <a:xfrm flipH="1" flipV="1">
                <a:off x="2757" y="3268"/>
                <a:ext cx="408" cy="48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Line 292"/>
              <p:cNvSpPr>
                <a:spLocks noChangeShapeType="1"/>
              </p:cNvSpPr>
              <p:nvPr/>
            </p:nvSpPr>
            <p:spPr bwMode="auto">
              <a:xfrm flipH="1" flipV="1">
                <a:off x="2349" y="3225"/>
                <a:ext cx="408" cy="43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Line 293"/>
              <p:cNvSpPr>
                <a:spLocks noChangeShapeType="1"/>
              </p:cNvSpPr>
              <p:nvPr/>
            </p:nvSpPr>
            <p:spPr bwMode="auto">
              <a:xfrm flipH="1" flipV="1">
                <a:off x="1942" y="3188"/>
                <a:ext cx="407" cy="37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Line 294"/>
              <p:cNvSpPr>
                <a:spLocks noChangeShapeType="1"/>
              </p:cNvSpPr>
              <p:nvPr/>
            </p:nvSpPr>
            <p:spPr bwMode="auto">
              <a:xfrm flipH="1" flipV="1">
                <a:off x="1534" y="3155"/>
                <a:ext cx="408" cy="33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295"/>
              <p:cNvSpPr>
                <a:spLocks/>
              </p:cNvSpPr>
              <p:nvPr/>
            </p:nvSpPr>
            <p:spPr bwMode="auto">
              <a:xfrm>
                <a:off x="1126" y="3129"/>
                <a:ext cx="408" cy="26"/>
              </a:xfrm>
              <a:custGeom>
                <a:avLst/>
                <a:gdLst/>
                <a:ahLst/>
                <a:cxnLst>
                  <a:cxn ang="0">
                    <a:pos x="408" y="26"/>
                  </a:cxn>
                  <a:cxn ang="0">
                    <a:pos x="204" y="10"/>
                  </a:cxn>
                  <a:cxn ang="0">
                    <a:pos x="0" y="0"/>
                  </a:cxn>
                </a:cxnLst>
                <a:rect l="0" t="0" r="r" b="b"/>
                <a:pathLst>
                  <a:path w="408" h="26">
                    <a:moveTo>
                      <a:pt x="408" y="26"/>
                    </a:moveTo>
                    <a:lnTo>
                      <a:pt x="204" y="1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296"/>
              <p:cNvSpPr>
                <a:spLocks/>
              </p:cNvSpPr>
              <p:nvPr/>
            </p:nvSpPr>
            <p:spPr bwMode="auto">
              <a:xfrm>
                <a:off x="718" y="3112"/>
                <a:ext cx="408" cy="17"/>
              </a:xfrm>
              <a:custGeom>
                <a:avLst/>
                <a:gdLst/>
                <a:ahLst/>
                <a:cxnLst>
                  <a:cxn ang="0">
                    <a:pos x="408" y="17"/>
                  </a:cxn>
                  <a:cxn ang="0">
                    <a:pos x="204" y="6"/>
                  </a:cxn>
                  <a:cxn ang="0">
                    <a:pos x="0" y="0"/>
                  </a:cxn>
                </a:cxnLst>
                <a:rect l="0" t="0" r="r" b="b"/>
                <a:pathLst>
                  <a:path w="408" h="17">
                    <a:moveTo>
                      <a:pt x="408" y="17"/>
                    </a:moveTo>
                    <a:lnTo>
                      <a:pt x="204" y="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Rectangle 297"/>
              <p:cNvSpPr>
                <a:spLocks noChangeArrowheads="1"/>
              </p:cNvSpPr>
              <p:nvPr/>
            </p:nvSpPr>
            <p:spPr bwMode="auto">
              <a:xfrm>
                <a:off x="3138" y="2302"/>
                <a:ext cx="49" cy="48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Rectangle 298"/>
              <p:cNvSpPr>
                <a:spLocks noChangeArrowheads="1"/>
              </p:cNvSpPr>
              <p:nvPr/>
            </p:nvSpPr>
            <p:spPr bwMode="auto">
              <a:xfrm>
                <a:off x="3546" y="2452"/>
                <a:ext cx="48" cy="4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Rectangle 299"/>
              <p:cNvSpPr>
                <a:spLocks noChangeArrowheads="1"/>
              </p:cNvSpPr>
              <p:nvPr/>
            </p:nvSpPr>
            <p:spPr bwMode="auto">
              <a:xfrm>
                <a:off x="3750" y="2533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Rectangle 300"/>
              <p:cNvSpPr>
                <a:spLocks noChangeArrowheads="1"/>
              </p:cNvSpPr>
              <p:nvPr/>
            </p:nvSpPr>
            <p:spPr bwMode="auto">
              <a:xfrm>
                <a:off x="3954" y="2613"/>
                <a:ext cx="48" cy="4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Rectangle 301"/>
              <p:cNvSpPr>
                <a:spLocks noChangeArrowheads="1"/>
              </p:cNvSpPr>
              <p:nvPr/>
            </p:nvSpPr>
            <p:spPr bwMode="auto">
              <a:xfrm>
                <a:off x="4158" y="269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Rectangle 302"/>
              <p:cNvSpPr>
                <a:spLocks noChangeArrowheads="1"/>
              </p:cNvSpPr>
              <p:nvPr/>
            </p:nvSpPr>
            <p:spPr bwMode="auto">
              <a:xfrm>
                <a:off x="4362" y="2774"/>
                <a:ext cx="48" cy="4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Rectangle 303"/>
              <p:cNvSpPr>
                <a:spLocks noChangeArrowheads="1"/>
              </p:cNvSpPr>
              <p:nvPr/>
            </p:nvSpPr>
            <p:spPr bwMode="auto">
              <a:xfrm>
                <a:off x="2747" y="2163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Rectangle 304"/>
              <p:cNvSpPr>
                <a:spLocks noChangeArrowheads="1"/>
              </p:cNvSpPr>
              <p:nvPr/>
            </p:nvSpPr>
            <p:spPr bwMode="auto">
              <a:xfrm>
                <a:off x="2779" y="2173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Rectangle 305"/>
              <p:cNvSpPr>
                <a:spLocks noChangeArrowheads="1"/>
              </p:cNvSpPr>
              <p:nvPr/>
            </p:nvSpPr>
            <p:spPr bwMode="auto">
              <a:xfrm>
                <a:off x="2811" y="2184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Rectangle 306"/>
              <p:cNvSpPr>
                <a:spLocks noChangeArrowheads="1"/>
              </p:cNvSpPr>
              <p:nvPr/>
            </p:nvSpPr>
            <p:spPr bwMode="auto">
              <a:xfrm>
                <a:off x="2843" y="2195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Rectangle 307"/>
              <p:cNvSpPr>
                <a:spLocks noChangeArrowheads="1"/>
              </p:cNvSpPr>
              <p:nvPr/>
            </p:nvSpPr>
            <p:spPr bwMode="auto">
              <a:xfrm>
                <a:off x="2875" y="2206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Rectangle 308"/>
              <p:cNvSpPr>
                <a:spLocks noChangeArrowheads="1"/>
              </p:cNvSpPr>
              <p:nvPr/>
            </p:nvSpPr>
            <p:spPr bwMode="auto">
              <a:xfrm>
                <a:off x="2907" y="2216"/>
                <a:ext cx="17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Rectangle 309"/>
              <p:cNvSpPr>
                <a:spLocks noChangeArrowheads="1"/>
              </p:cNvSpPr>
              <p:nvPr/>
            </p:nvSpPr>
            <p:spPr bwMode="auto">
              <a:xfrm>
                <a:off x="2940" y="2227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Rectangle 310"/>
              <p:cNvSpPr>
                <a:spLocks noChangeArrowheads="1"/>
              </p:cNvSpPr>
              <p:nvPr/>
            </p:nvSpPr>
            <p:spPr bwMode="auto">
              <a:xfrm>
                <a:off x="2972" y="2243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Rectangle 311"/>
              <p:cNvSpPr>
                <a:spLocks noChangeArrowheads="1"/>
              </p:cNvSpPr>
              <p:nvPr/>
            </p:nvSpPr>
            <p:spPr bwMode="auto">
              <a:xfrm>
                <a:off x="3004" y="2254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Rectangle 312"/>
              <p:cNvSpPr>
                <a:spLocks noChangeArrowheads="1"/>
              </p:cNvSpPr>
              <p:nvPr/>
            </p:nvSpPr>
            <p:spPr bwMode="auto">
              <a:xfrm>
                <a:off x="3036" y="2265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Rectangle 313"/>
              <p:cNvSpPr>
                <a:spLocks noChangeArrowheads="1"/>
              </p:cNvSpPr>
              <p:nvPr/>
            </p:nvSpPr>
            <p:spPr bwMode="auto">
              <a:xfrm>
                <a:off x="3068" y="2281"/>
                <a:ext cx="17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Rectangle 314"/>
              <p:cNvSpPr>
                <a:spLocks noChangeArrowheads="1"/>
              </p:cNvSpPr>
              <p:nvPr/>
            </p:nvSpPr>
            <p:spPr bwMode="auto">
              <a:xfrm>
                <a:off x="3101" y="2291"/>
                <a:ext cx="16" cy="1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Rectangle 315"/>
              <p:cNvSpPr>
                <a:spLocks noChangeArrowheads="1"/>
              </p:cNvSpPr>
              <p:nvPr/>
            </p:nvSpPr>
            <p:spPr bwMode="auto">
              <a:xfrm>
                <a:off x="3133" y="2308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Oval 316"/>
              <p:cNvSpPr>
                <a:spLocks noChangeArrowheads="1"/>
              </p:cNvSpPr>
              <p:nvPr/>
            </p:nvSpPr>
            <p:spPr bwMode="auto">
              <a:xfrm>
                <a:off x="2714" y="2646"/>
                <a:ext cx="81" cy="80"/>
              </a:xfrm>
              <a:prstGeom prst="ellipse">
                <a:avLst/>
              </a:pr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Rectangle 317"/>
              <p:cNvSpPr>
                <a:spLocks noChangeArrowheads="1"/>
              </p:cNvSpPr>
              <p:nvPr/>
            </p:nvSpPr>
            <p:spPr bwMode="auto">
              <a:xfrm>
                <a:off x="1899" y="246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Line 318"/>
              <p:cNvSpPr>
                <a:spLocks noChangeShapeType="1"/>
              </p:cNvSpPr>
              <p:nvPr/>
            </p:nvSpPr>
            <p:spPr bwMode="auto">
              <a:xfrm flipH="1" flipV="1">
                <a:off x="1904" y="2474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Line 319"/>
              <p:cNvSpPr>
                <a:spLocks noChangeShapeType="1"/>
              </p:cNvSpPr>
              <p:nvPr/>
            </p:nvSpPr>
            <p:spPr bwMode="auto">
              <a:xfrm>
                <a:off x="1942" y="2511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Line 320"/>
              <p:cNvSpPr>
                <a:spLocks noChangeShapeType="1"/>
              </p:cNvSpPr>
              <p:nvPr/>
            </p:nvSpPr>
            <p:spPr bwMode="auto">
              <a:xfrm flipH="1">
                <a:off x="1904" y="2511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Line 321"/>
              <p:cNvSpPr>
                <a:spLocks noChangeShapeType="1"/>
              </p:cNvSpPr>
              <p:nvPr/>
            </p:nvSpPr>
            <p:spPr bwMode="auto">
              <a:xfrm flipV="1">
                <a:off x="1942" y="2474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Line 322"/>
              <p:cNvSpPr>
                <a:spLocks noChangeShapeType="1"/>
              </p:cNvSpPr>
              <p:nvPr/>
            </p:nvSpPr>
            <p:spPr bwMode="auto">
              <a:xfrm flipV="1">
                <a:off x="1942" y="2474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Line 323"/>
              <p:cNvSpPr>
                <a:spLocks noChangeShapeType="1"/>
              </p:cNvSpPr>
              <p:nvPr/>
            </p:nvSpPr>
            <p:spPr bwMode="auto">
              <a:xfrm>
                <a:off x="1942" y="2511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Rectangle 324"/>
              <p:cNvSpPr>
                <a:spLocks noChangeArrowheads="1"/>
              </p:cNvSpPr>
              <p:nvPr/>
            </p:nvSpPr>
            <p:spPr bwMode="auto">
              <a:xfrm>
                <a:off x="2714" y="2699"/>
                <a:ext cx="92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Line 325"/>
              <p:cNvSpPr>
                <a:spLocks noChangeShapeType="1"/>
              </p:cNvSpPr>
              <p:nvPr/>
            </p:nvSpPr>
            <p:spPr bwMode="auto">
              <a:xfrm flipH="1" flipV="1">
                <a:off x="2720" y="2705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Line 326"/>
              <p:cNvSpPr>
                <a:spLocks noChangeShapeType="1"/>
              </p:cNvSpPr>
              <p:nvPr/>
            </p:nvSpPr>
            <p:spPr bwMode="auto">
              <a:xfrm>
                <a:off x="2757" y="2742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Line 327"/>
              <p:cNvSpPr>
                <a:spLocks noChangeShapeType="1"/>
              </p:cNvSpPr>
              <p:nvPr/>
            </p:nvSpPr>
            <p:spPr bwMode="auto">
              <a:xfrm flipH="1">
                <a:off x="2720" y="2742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Line 328"/>
              <p:cNvSpPr>
                <a:spLocks noChangeShapeType="1"/>
              </p:cNvSpPr>
              <p:nvPr/>
            </p:nvSpPr>
            <p:spPr bwMode="auto">
              <a:xfrm flipV="1">
                <a:off x="2757" y="2705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Line 329"/>
              <p:cNvSpPr>
                <a:spLocks noChangeShapeType="1"/>
              </p:cNvSpPr>
              <p:nvPr/>
            </p:nvSpPr>
            <p:spPr bwMode="auto">
              <a:xfrm flipV="1">
                <a:off x="2757" y="2705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Line 330"/>
              <p:cNvSpPr>
                <a:spLocks noChangeShapeType="1"/>
              </p:cNvSpPr>
              <p:nvPr/>
            </p:nvSpPr>
            <p:spPr bwMode="auto">
              <a:xfrm>
                <a:off x="2757" y="2742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Rectangle 331"/>
              <p:cNvSpPr>
                <a:spLocks noChangeArrowheads="1"/>
              </p:cNvSpPr>
              <p:nvPr/>
            </p:nvSpPr>
            <p:spPr bwMode="auto">
              <a:xfrm>
                <a:off x="3530" y="294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Line 332"/>
              <p:cNvSpPr>
                <a:spLocks noChangeShapeType="1"/>
              </p:cNvSpPr>
              <p:nvPr/>
            </p:nvSpPr>
            <p:spPr bwMode="auto">
              <a:xfrm flipH="1" flipV="1">
                <a:off x="3535" y="2946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Line 333"/>
              <p:cNvSpPr>
                <a:spLocks noChangeShapeType="1"/>
              </p:cNvSpPr>
              <p:nvPr/>
            </p:nvSpPr>
            <p:spPr bwMode="auto">
              <a:xfrm>
                <a:off x="3573" y="2984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Line 334"/>
              <p:cNvSpPr>
                <a:spLocks noChangeShapeType="1"/>
              </p:cNvSpPr>
              <p:nvPr/>
            </p:nvSpPr>
            <p:spPr bwMode="auto">
              <a:xfrm flipH="1">
                <a:off x="3535" y="2984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Line 335"/>
              <p:cNvSpPr>
                <a:spLocks noChangeShapeType="1"/>
              </p:cNvSpPr>
              <p:nvPr/>
            </p:nvSpPr>
            <p:spPr bwMode="auto">
              <a:xfrm flipV="1">
                <a:off x="3573" y="2946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Line 336"/>
              <p:cNvSpPr>
                <a:spLocks noChangeShapeType="1"/>
              </p:cNvSpPr>
              <p:nvPr/>
            </p:nvSpPr>
            <p:spPr bwMode="auto">
              <a:xfrm flipV="1">
                <a:off x="3573" y="2946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Line 337"/>
              <p:cNvSpPr>
                <a:spLocks noChangeShapeType="1"/>
              </p:cNvSpPr>
              <p:nvPr/>
            </p:nvSpPr>
            <p:spPr bwMode="auto">
              <a:xfrm>
                <a:off x="3573" y="2984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Rectangle 338"/>
              <p:cNvSpPr>
                <a:spLocks noChangeArrowheads="1"/>
              </p:cNvSpPr>
              <p:nvPr/>
            </p:nvSpPr>
            <p:spPr bwMode="auto">
              <a:xfrm>
                <a:off x="3938" y="3070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Line 339"/>
              <p:cNvSpPr>
                <a:spLocks noChangeShapeType="1"/>
              </p:cNvSpPr>
              <p:nvPr/>
            </p:nvSpPr>
            <p:spPr bwMode="auto">
              <a:xfrm flipH="1" flipV="1">
                <a:off x="3943" y="3075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Line 340"/>
              <p:cNvSpPr>
                <a:spLocks noChangeShapeType="1"/>
              </p:cNvSpPr>
              <p:nvPr/>
            </p:nvSpPr>
            <p:spPr bwMode="auto">
              <a:xfrm>
                <a:off x="3981" y="3112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Line 341"/>
              <p:cNvSpPr>
                <a:spLocks noChangeShapeType="1"/>
              </p:cNvSpPr>
              <p:nvPr/>
            </p:nvSpPr>
            <p:spPr bwMode="auto">
              <a:xfrm flipH="1">
                <a:off x="3943" y="3112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Line 342"/>
              <p:cNvSpPr>
                <a:spLocks noChangeShapeType="1"/>
              </p:cNvSpPr>
              <p:nvPr/>
            </p:nvSpPr>
            <p:spPr bwMode="auto">
              <a:xfrm flipV="1">
                <a:off x="3981" y="3075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Line 343"/>
              <p:cNvSpPr>
                <a:spLocks noChangeShapeType="1"/>
              </p:cNvSpPr>
              <p:nvPr/>
            </p:nvSpPr>
            <p:spPr bwMode="auto">
              <a:xfrm flipV="1">
                <a:off x="3981" y="3075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Line 344"/>
              <p:cNvSpPr>
                <a:spLocks noChangeShapeType="1"/>
              </p:cNvSpPr>
              <p:nvPr/>
            </p:nvSpPr>
            <p:spPr bwMode="auto">
              <a:xfrm>
                <a:off x="3981" y="3112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Rectangle 345"/>
              <p:cNvSpPr>
                <a:spLocks noChangeArrowheads="1"/>
              </p:cNvSpPr>
              <p:nvPr/>
            </p:nvSpPr>
            <p:spPr bwMode="auto">
              <a:xfrm>
                <a:off x="4142" y="313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Line 346"/>
              <p:cNvSpPr>
                <a:spLocks noChangeShapeType="1"/>
              </p:cNvSpPr>
              <p:nvPr/>
            </p:nvSpPr>
            <p:spPr bwMode="auto">
              <a:xfrm flipH="1" flipV="1">
                <a:off x="4147" y="3139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Line 347"/>
              <p:cNvSpPr>
                <a:spLocks noChangeShapeType="1"/>
              </p:cNvSpPr>
              <p:nvPr/>
            </p:nvSpPr>
            <p:spPr bwMode="auto">
              <a:xfrm>
                <a:off x="4185" y="317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Line 348"/>
              <p:cNvSpPr>
                <a:spLocks noChangeShapeType="1"/>
              </p:cNvSpPr>
              <p:nvPr/>
            </p:nvSpPr>
            <p:spPr bwMode="auto">
              <a:xfrm flipH="1">
                <a:off x="4147" y="3177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Line 349"/>
              <p:cNvSpPr>
                <a:spLocks noChangeShapeType="1"/>
              </p:cNvSpPr>
              <p:nvPr/>
            </p:nvSpPr>
            <p:spPr bwMode="auto">
              <a:xfrm flipV="1">
                <a:off x="4185" y="3139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Line 350"/>
              <p:cNvSpPr>
                <a:spLocks noChangeShapeType="1"/>
              </p:cNvSpPr>
              <p:nvPr/>
            </p:nvSpPr>
            <p:spPr bwMode="auto">
              <a:xfrm flipV="1">
                <a:off x="4185" y="3139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Line 351"/>
              <p:cNvSpPr>
                <a:spLocks noChangeShapeType="1"/>
              </p:cNvSpPr>
              <p:nvPr/>
            </p:nvSpPr>
            <p:spPr bwMode="auto">
              <a:xfrm>
                <a:off x="4185" y="3177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Rectangle 352"/>
              <p:cNvSpPr>
                <a:spLocks noChangeArrowheads="1"/>
              </p:cNvSpPr>
              <p:nvPr/>
            </p:nvSpPr>
            <p:spPr bwMode="auto">
              <a:xfrm>
                <a:off x="4346" y="320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Line 353"/>
              <p:cNvSpPr>
                <a:spLocks noChangeShapeType="1"/>
              </p:cNvSpPr>
              <p:nvPr/>
            </p:nvSpPr>
            <p:spPr bwMode="auto">
              <a:xfrm flipH="1" flipV="1">
                <a:off x="4351" y="3209"/>
                <a:ext cx="37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Line 354"/>
              <p:cNvSpPr>
                <a:spLocks noChangeShapeType="1"/>
              </p:cNvSpPr>
              <p:nvPr/>
            </p:nvSpPr>
            <p:spPr bwMode="auto">
              <a:xfrm>
                <a:off x="4388" y="3247"/>
                <a:ext cx="38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Line 355"/>
              <p:cNvSpPr>
                <a:spLocks noChangeShapeType="1"/>
              </p:cNvSpPr>
              <p:nvPr/>
            </p:nvSpPr>
            <p:spPr bwMode="auto">
              <a:xfrm flipH="1">
                <a:off x="4351" y="3247"/>
                <a:ext cx="37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Line 356"/>
              <p:cNvSpPr>
                <a:spLocks noChangeShapeType="1"/>
              </p:cNvSpPr>
              <p:nvPr/>
            </p:nvSpPr>
            <p:spPr bwMode="auto">
              <a:xfrm flipV="1">
                <a:off x="4388" y="3209"/>
                <a:ext cx="38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Line 357"/>
              <p:cNvSpPr>
                <a:spLocks noChangeShapeType="1"/>
              </p:cNvSpPr>
              <p:nvPr/>
            </p:nvSpPr>
            <p:spPr bwMode="auto">
              <a:xfrm flipV="1">
                <a:off x="4388" y="3209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Line 358"/>
              <p:cNvSpPr>
                <a:spLocks noChangeShapeType="1"/>
              </p:cNvSpPr>
              <p:nvPr/>
            </p:nvSpPr>
            <p:spPr bwMode="auto">
              <a:xfrm>
                <a:off x="4388" y="3247"/>
                <a:ext cx="1" cy="37"/>
              </a:xfrm>
              <a:prstGeom prst="line">
                <a:avLst/>
              </a:prstGeom>
              <a:noFill/>
              <a:ln w="7938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Rectangle 359"/>
              <p:cNvSpPr>
                <a:spLocks noChangeArrowheads="1"/>
              </p:cNvSpPr>
              <p:nvPr/>
            </p:nvSpPr>
            <p:spPr bwMode="auto">
              <a:xfrm>
                <a:off x="686" y="2469"/>
                <a:ext cx="7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Line 360"/>
              <p:cNvSpPr>
                <a:spLocks noChangeShapeType="1"/>
              </p:cNvSpPr>
              <p:nvPr/>
            </p:nvSpPr>
            <p:spPr bwMode="auto">
              <a:xfrm flipV="1">
                <a:off x="718" y="2474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Line 361"/>
              <p:cNvSpPr>
                <a:spLocks noChangeShapeType="1"/>
              </p:cNvSpPr>
              <p:nvPr/>
            </p:nvSpPr>
            <p:spPr bwMode="auto">
              <a:xfrm>
                <a:off x="718" y="2501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Line 362"/>
              <p:cNvSpPr>
                <a:spLocks noChangeShapeType="1"/>
              </p:cNvSpPr>
              <p:nvPr/>
            </p:nvSpPr>
            <p:spPr bwMode="auto">
              <a:xfrm flipH="1">
                <a:off x="691" y="250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Line 363"/>
              <p:cNvSpPr>
                <a:spLocks noChangeShapeType="1"/>
              </p:cNvSpPr>
              <p:nvPr/>
            </p:nvSpPr>
            <p:spPr bwMode="auto">
              <a:xfrm>
                <a:off x="718" y="250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Rectangle 364"/>
              <p:cNvSpPr>
                <a:spLocks noChangeArrowheads="1"/>
              </p:cNvSpPr>
              <p:nvPr/>
            </p:nvSpPr>
            <p:spPr bwMode="auto">
              <a:xfrm>
                <a:off x="766" y="2479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Line 365"/>
              <p:cNvSpPr>
                <a:spLocks noChangeShapeType="1"/>
              </p:cNvSpPr>
              <p:nvPr/>
            </p:nvSpPr>
            <p:spPr bwMode="auto">
              <a:xfrm flipV="1">
                <a:off x="799" y="2485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Line 366"/>
              <p:cNvSpPr>
                <a:spLocks noChangeShapeType="1"/>
              </p:cNvSpPr>
              <p:nvPr/>
            </p:nvSpPr>
            <p:spPr bwMode="auto">
              <a:xfrm>
                <a:off x="799" y="2511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Line 367"/>
              <p:cNvSpPr>
                <a:spLocks noChangeShapeType="1"/>
              </p:cNvSpPr>
              <p:nvPr/>
            </p:nvSpPr>
            <p:spPr bwMode="auto">
              <a:xfrm flipH="1">
                <a:off x="772" y="251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Line 368"/>
              <p:cNvSpPr>
                <a:spLocks noChangeShapeType="1"/>
              </p:cNvSpPr>
              <p:nvPr/>
            </p:nvSpPr>
            <p:spPr bwMode="auto">
              <a:xfrm>
                <a:off x="799" y="251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Rectangle 369"/>
              <p:cNvSpPr>
                <a:spLocks noChangeArrowheads="1"/>
              </p:cNvSpPr>
              <p:nvPr/>
            </p:nvSpPr>
            <p:spPr bwMode="auto">
              <a:xfrm>
                <a:off x="847" y="2490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Line 370"/>
              <p:cNvSpPr>
                <a:spLocks noChangeShapeType="1"/>
              </p:cNvSpPr>
              <p:nvPr/>
            </p:nvSpPr>
            <p:spPr bwMode="auto">
              <a:xfrm flipV="1">
                <a:off x="879" y="2495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Line 371"/>
              <p:cNvSpPr>
                <a:spLocks noChangeShapeType="1"/>
              </p:cNvSpPr>
              <p:nvPr/>
            </p:nvSpPr>
            <p:spPr bwMode="auto">
              <a:xfrm>
                <a:off x="879" y="2522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Line 372"/>
              <p:cNvSpPr>
                <a:spLocks noChangeShapeType="1"/>
              </p:cNvSpPr>
              <p:nvPr/>
            </p:nvSpPr>
            <p:spPr bwMode="auto">
              <a:xfrm flipH="1">
                <a:off x="852" y="2522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Line 373"/>
              <p:cNvSpPr>
                <a:spLocks noChangeShapeType="1"/>
              </p:cNvSpPr>
              <p:nvPr/>
            </p:nvSpPr>
            <p:spPr bwMode="auto">
              <a:xfrm>
                <a:off x="879" y="2522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Rectangle 374"/>
              <p:cNvSpPr>
                <a:spLocks noChangeArrowheads="1"/>
              </p:cNvSpPr>
              <p:nvPr/>
            </p:nvSpPr>
            <p:spPr bwMode="auto">
              <a:xfrm>
                <a:off x="933" y="2501"/>
                <a:ext cx="7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Line 375"/>
              <p:cNvSpPr>
                <a:spLocks noChangeShapeType="1"/>
              </p:cNvSpPr>
              <p:nvPr/>
            </p:nvSpPr>
            <p:spPr bwMode="auto">
              <a:xfrm flipV="1">
                <a:off x="965" y="2506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Line 376"/>
              <p:cNvSpPr>
                <a:spLocks noChangeShapeType="1"/>
              </p:cNvSpPr>
              <p:nvPr/>
            </p:nvSpPr>
            <p:spPr bwMode="auto">
              <a:xfrm>
                <a:off x="965" y="2533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Line 377"/>
              <p:cNvSpPr>
                <a:spLocks noChangeShapeType="1"/>
              </p:cNvSpPr>
              <p:nvPr/>
            </p:nvSpPr>
            <p:spPr bwMode="auto">
              <a:xfrm flipH="1">
                <a:off x="938" y="253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Line 378"/>
              <p:cNvSpPr>
                <a:spLocks noChangeShapeType="1"/>
              </p:cNvSpPr>
              <p:nvPr/>
            </p:nvSpPr>
            <p:spPr bwMode="auto">
              <a:xfrm>
                <a:off x="965" y="253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Rectangle 379"/>
              <p:cNvSpPr>
                <a:spLocks noChangeArrowheads="1"/>
              </p:cNvSpPr>
              <p:nvPr/>
            </p:nvSpPr>
            <p:spPr bwMode="auto">
              <a:xfrm>
                <a:off x="1013" y="2511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Line 380"/>
              <p:cNvSpPr>
                <a:spLocks noChangeShapeType="1"/>
              </p:cNvSpPr>
              <p:nvPr/>
            </p:nvSpPr>
            <p:spPr bwMode="auto">
              <a:xfrm flipV="1">
                <a:off x="1045" y="2517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Line 381"/>
              <p:cNvSpPr>
                <a:spLocks noChangeShapeType="1"/>
              </p:cNvSpPr>
              <p:nvPr/>
            </p:nvSpPr>
            <p:spPr bwMode="auto">
              <a:xfrm>
                <a:off x="1045" y="2544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Line 382"/>
              <p:cNvSpPr>
                <a:spLocks noChangeShapeType="1"/>
              </p:cNvSpPr>
              <p:nvPr/>
            </p:nvSpPr>
            <p:spPr bwMode="auto">
              <a:xfrm flipH="1">
                <a:off x="1019" y="2544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Line 383"/>
              <p:cNvSpPr>
                <a:spLocks noChangeShapeType="1"/>
              </p:cNvSpPr>
              <p:nvPr/>
            </p:nvSpPr>
            <p:spPr bwMode="auto">
              <a:xfrm>
                <a:off x="1045" y="2544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Rectangle 384"/>
              <p:cNvSpPr>
                <a:spLocks noChangeArrowheads="1"/>
              </p:cNvSpPr>
              <p:nvPr/>
            </p:nvSpPr>
            <p:spPr bwMode="auto">
              <a:xfrm>
                <a:off x="1094" y="2528"/>
                <a:ext cx="7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Line 385"/>
              <p:cNvSpPr>
                <a:spLocks noChangeShapeType="1"/>
              </p:cNvSpPr>
              <p:nvPr/>
            </p:nvSpPr>
            <p:spPr bwMode="auto">
              <a:xfrm flipV="1">
                <a:off x="1126" y="2533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Line 386"/>
              <p:cNvSpPr>
                <a:spLocks noChangeShapeType="1"/>
              </p:cNvSpPr>
              <p:nvPr/>
            </p:nvSpPr>
            <p:spPr bwMode="auto">
              <a:xfrm>
                <a:off x="1126" y="2560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Line 387"/>
              <p:cNvSpPr>
                <a:spLocks noChangeShapeType="1"/>
              </p:cNvSpPr>
              <p:nvPr/>
            </p:nvSpPr>
            <p:spPr bwMode="auto">
              <a:xfrm flipH="1">
                <a:off x="1099" y="2560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Line 388"/>
              <p:cNvSpPr>
                <a:spLocks noChangeShapeType="1"/>
              </p:cNvSpPr>
              <p:nvPr/>
            </p:nvSpPr>
            <p:spPr bwMode="auto">
              <a:xfrm>
                <a:off x="1126" y="2560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Rectangle 389"/>
              <p:cNvSpPr>
                <a:spLocks noChangeArrowheads="1"/>
              </p:cNvSpPr>
              <p:nvPr/>
            </p:nvSpPr>
            <p:spPr bwMode="auto">
              <a:xfrm>
                <a:off x="1174" y="2538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Line 390"/>
              <p:cNvSpPr>
                <a:spLocks noChangeShapeType="1"/>
              </p:cNvSpPr>
              <p:nvPr/>
            </p:nvSpPr>
            <p:spPr bwMode="auto">
              <a:xfrm flipV="1">
                <a:off x="1206" y="2544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Line 391"/>
              <p:cNvSpPr>
                <a:spLocks noChangeShapeType="1"/>
              </p:cNvSpPr>
              <p:nvPr/>
            </p:nvSpPr>
            <p:spPr bwMode="auto">
              <a:xfrm>
                <a:off x="1206" y="2570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Line 392"/>
              <p:cNvSpPr>
                <a:spLocks noChangeShapeType="1"/>
              </p:cNvSpPr>
              <p:nvPr/>
            </p:nvSpPr>
            <p:spPr bwMode="auto">
              <a:xfrm flipH="1">
                <a:off x="1180" y="2570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Line 393"/>
              <p:cNvSpPr>
                <a:spLocks noChangeShapeType="1"/>
              </p:cNvSpPr>
              <p:nvPr/>
            </p:nvSpPr>
            <p:spPr bwMode="auto">
              <a:xfrm>
                <a:off x="1206" y="2570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Rectangle 394"/>
              <p:cNvSpPr>
                <a:spLocks noChangeArrowheads="1"/>
              </p:cNvSpPr>
              <p:nvPr/>
            </p:nvSpPr>
            <p:spPr bwMode="auto">
              <a:xfrm>
                <a:off x="1255" y="2549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Line 395"/>
              <p:cNvSpPr>
                <a:spLocks noChangeShapeType="1"/>
              </p:cNvSpPr>
              <p:nvPr/>
            </p:nvSpPr>
            <p:spPr bwMode="auto">
              <a:xfrm flipV="1">
                <a:off x="1287" y="2554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Line 396"/>
              <p:cNvSpPr>
                <a:spLocks noChangeShapeType="1"/>
              </p:cNvSpPr>
              <p:nvPr/>
            </p:nvSpPr>
            <p:spPr bwMode="auto">
              <a:xfrm>
                <a:off x="1287" y="2581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Line 397"/>
              <p:cNvSpPr>
                <a:spLocks noChangeShapeType="1"/>
              </p:cNvSpPr>
              <p:nvPr/>
            </p:nvSpPr>
            <p:spPr bwMode="auto">
              <a:xfrm flipH="1">
                <a:off x="1260" y="258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Line 398"/>
              <p:cNvSpPr>
                <a:spLocks noChangeShapeType="1"/>
              </p:cNvSpPr>
              <p:nvPr/>
            </p:nvSpPr>
            <p:spPr bwMode="auto">
              <a:xfrm>
                <a:off x="1287" y="258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Rectangle 399"/>
              <p:cNvSpPr>
                <a:spLocks noChangeArrowheads="1"/>
              </p:cNvSpPr>
              <p:nvPr/>
            </p:nvSpPr>
            <p:spPr bwMode="auto">
              <a:xfrm>
                <a:off x="1341" y="2565"/>
                <a:ext cx="69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Line 400"/>
              <p:cNvSpPr>
                <a:spLocks noChangeShapeType="1"/>
              </p:cNvSpPr>
              <p:nvPr/>
            </p:nvSpPr>
            <p:spPr bwMode="auto">
              <a:xfrm flipV="1">
                <a:off x="1373" y="2570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Line 401"/>
              <p:cNvSpPr>
                <a:spLocks noChangeShapeType="1"/>
              </p:cNvSpPr>
              <p:nvPr/>
            </p:nvSpPr>
            <p:spPr bwMode="auto">
              <a:xfrm>
                <a:off x="1373" y="2597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Line 402"/>
              <p:cNvSpPr>
                <a:spLocks noChangeShapeType="1"/>
              </p:cNvSpPr>
              <p:nvPr/>
            </p:nvSpPr>
            <p:spPr bwMode="auto">
              <a:xfrm flipH="1">
                <a:off x="1346" y="2597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Line 403"/>
              <p:cNvSpPr>
                <a:spLocks noChangeShapeType="1"/>
              </p:cNvSpPr>
              <p:nvPr/>
            </p:nvSpPr>
            <p:spPr bwMode="auto">
              <a:xfrm>
                <a:off x="1373" y="2597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Rectangle 404"/>
              <p:cNvSpPr>
                <a:spLocks noChangeArrowheads="1"/>
              </p:cNvSpPr>
              <p:nvPr/>
            </p:nvSpPr>
            <p:spPr bwMode="auto">
              <a:xfrm>
                <a:off x="1421" y="2581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Line 405"/>
              <p:cNvSpPr>
                <a:spLocks noChangeShapeType="1"/>
              </p:cNvSpPr>
              <p:nvPr/>
            </p:nvSpPr>
            <p:spPr bwMode="auto">
              <a:xfrm flipV="1">
                <a:off x="1453" y="2587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Line 406"/>
              <p:cNvSpPr>
                <a:spLocks noChangeShapeType="1"/>
              </p:cNvSpPr>
              <p:nvPr/>
            </p:nvSpPr>
            <p:spPr bwMode="auto">
              <a:xfrm>
                <a:off x="1453" y="2613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Line 407"/>
              <p:cNvSpPr>
                <a:spLocks noChangeShapeType="1"/>
              </p:cNvSpPr>
              <p:nvPr/>
            </p:nvSpPr>
            <p:spPr bwMode="auto">
              <a:xfrm flipH="1">
                <a:off x="1426" y="261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Line 408"/>
              <p:cNvSpPr>
                <a:spLocks noChangeShapeType="1"/>
              </p:cNvSpPr>
              <p:nvPr/>
            </p:nvSpPr>
            <p:spPr bwMode="auto">
              <a:xfrm>
                <a:off x="1453" y="261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Rectangle 409"/>
              <p:cNvSpPr>
                <a:spLocks noChangeArrowheads="1"/>
              </p:cNvSpPr>
              <p:nvPr/>
            </p:nvSpPr>
            <p:spPr bwMode="auto">
              <a:xfrm>
                <a:off x="1502" y="2592"/>
                <a:ext cx="69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Line 410"/>
              <p:cNvSpPr>
                <a:spLocks noChangeShapeType="1"/>
              </p:cNvSpPr>
              <p:nvPr/>
            </p:nvSpPr>
            <p:spPr bwMode="auto">
              <a:xfrm flipV="1">
                <a:off x="1534" y="2597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Line 411"/>
              <p:cNvSpPr>
                <a:spLocks noChangeShapeType="1"/>
              </p:cNvSpPr>
              <p:nvPr/>
            </p:nvSpPr>
            <p:spPr bwMode="auto">
              <a:xfrm>
                <a:off x="1534" y="2624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Line 412"/>
              <p:cNvSpPr>
                <a:spLocks noChangeShapeType="1"/>
              </p:cNvSpPr>
              <p:nvPr/>
            </p:nvSpPr>
            <p:spPr bwMode="auto">
              <a:xfrm flipH="1">
                <a:off x="1507" y="2624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Line 413"/>
              <p:cNvSpPr>
                <a:spLocks noChangeShapeType="1"/>
              </p:cNvSpPr>
              <p:nvPr/>
            </p:nvSpPr>
            <p:spPr bwMode="auto">
              <a:xfrm>
                <a:off x="1534" y="2624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Rectangle 414"/>
              <p:cNvSpPr>
                <a:spLocks noChangeArrowheads="1"/>
              </p:cNvSpPr>
              <p:nvPr/>
            </p:nvSpPr>
            <p:spPr bwMode="auto">
              <a:xfrm>
                <a:off x="1582" y="2608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" name="Line 415"/>
              <p:cNvSpPr>
                <a:spLocks noChangeShapeType="1"/>
              </p:cNvSpPr>
              <p:nvPr/>
            </p:nvSpPr>
            <p:spPr bwMode="auto">
              <a:xfrm flipV="1">
                <a:off x="1614" y="2613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" name="Line 416"/>
              <p:cNvSpPr>
                <a:spLocks noChangeShapeType="1"/>
              </p:cNvSpPr>
              <p:nvPr/>
            </p:nvSpPr>
            <p:spPr bwMode="auto">
              <a:xfrm>
                <a:off x="1614" y="2640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" name="Line 417"/>
              <p:cNvSpPr>
                <a:spLocks noChangeShapeType="1"/>
              </p:cNvSpPr>
              <p:nvPr/>
            </p:nvSpPr>
            <p:spPr bwMode="auto">
              <a:xfrm flipH="1">
                <a:off x="1587" y="2640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" name="Line 418"/>
              <p:cNvSpPr>
                <a:spLocks noChangeShapeType="1"/>
              </p:cNvSpPr>
              <p:nvPr/>
            </p:nvSpPr>
            <p:spPr bwMode="auto">
              <a:xfrm>
                <a:off x="1614" y="2640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" name="Rectangle 419"/>
              <p:cNvSpPr>
                <a:spLocks noChangeArrowheads="1"/>
              </p:cNvSpPr>
              <p:nvPr/>
            </p:nvSpPr>
            <p:spPr bwMode="auto">
              <a:xfrm>
                <a:off x="1663" y="2619"/>
                <a:ext cx="69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" name="Line 420"/>
              <p:cNvSpPr>
                <a:spLocks noChangeShapeType="1"/>
              </p:cNvSpPr>
              <p:nvPr/>
            </p:nvSpPr>
            <p:spPr bwMode="auto">
              <a:xfrm flipV="1">
                <a:off x="1695" y="2624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" name="Line 421"/>
              <p:cNvSpPr>
                <a:spLocks noChangeShapeType="1"/>
              </p:cNvSpPr>
              <p:nvPr/>
            </p:nvSpPr>
            <p:spPr bwMode="auto">
              <a:xfrm>
                <a:off x="1695" y="2651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" name="Line 422"/>
              <p:cNvSpPr>
                <a:spLocks noChangeShapeType="1"/>
              </p:cNvSpPr>
              <p:nvPr/>
            </p:nvSpPr>
            <p:spPr bwMode="auto">
              <a:xfrm flipH="1">
                <a:off x="1668" y="265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" name="Line 423"/>
              <p:cNvSpPr>
                <a:spLocks noChangeShapeType="1"/>
              </p:cNvSpPr>
              <p:nvPr/>
            </p:nvSpPr>
            <p:spPr bwMode="auto">
              <a:xfrm>
                <a:off x="1695" y="265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" name="Rectangle 424"/>
              <p:cNvSpPr>
                <a:spLocks noChangeArrowheads="1"/>
              </p:cNvSpPr>
              <p:nvPr/>
            </p:nvSpPr>
            <p:spPr bwMode="auto">
              <a:xfrm>
                <a:off x="1748" y="2640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" name="Line 425"/>
              <p:cNvSpPr>
                <a:spLocks noChangeShapeType="1"/>
              </p:cNvSpPr>
              <p:nvPr/>
            </p:nvSpPr>
            <p:spPr bwMode="auto">
              <a:xfrm flipV="1">
                <a:off x="1781" y="2646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" name="Line 426"/>
              <p:cNvSpPr>
                <a:spLocks noChangeShapeType="1"/>
              </p:cNvSpPr>
              <p:nvPr/>
            </p:nvSpPr>
            <p:spPr bwMode="auto">
              <a:xfrm>
                <a:off x="1781" y="2672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" name="Line 427"/>
              <p:cNvSpPr>
                <a:spLocks noChangeShapeType="1"/>
              </p:cNvSpPr>
              <p:nvPr/>
            </p:nvSpPr>
            <p:spPr bwMode="auto">
              <a:xfrm flipH="1">
                <a:off x="1754" y="2672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" name="Line 428"/>
              <p:cNvSpPr>
                <a:spLocks noChangeShapeType="1"/>
              </p:cNvSpPr>
              <p:nvPr/>
            </p:nvSpPr>
            <p:spPr bwMode="auto">
              <a:xfrm>
                <a:off x="1781" y="2672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" name="Rectangle 429"/>
              <p:cNvSpPr>
                <a:spLocks noChangeArrowheads="1"/>
              </p:cNvSpPr>
              <p:nvPr/>
            </p:nvSpPr>
            <p:spPr bwMode="auto">
              <a:xfrm>
                <a:off x="1829" y="2651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" name="Line 430"/>
              <p:cNvSpPr>
                <a:spLocks noChangeShapeType="1"/>
              </p:cNvSpPr>
              <p:nvPr/>
            </p:nvSpPr>
            <p:spPr bwMode="auto">
              <a:xfrm flipV="1">
                <a:off x="1861" y="2656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" name="Line 431"/>
              <p:cNvSpPr>
                <a:spLocks noChangeShapeType="1"/>
              </p:cNvSpPr>
              <p:nvPr/>
            </p:nvSpPr>
            <p:spPr bwMode="auto">
              <a:xfrm>
                <a:off x="1861" y="2683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" name="Line 432"/>
              <p:cNvSpPr>
                <a:spLocks noChangeShapeType="1"/>
              </p:cNvSpPr>
              <p:nvPr/>
            </p:nvSpPr>
            <p:spPr bwMode="auto">
              <a:xfrm flipH="1">
                <a:off x="1834" y="268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" name="Line 433"/>
              <p:cNvSpPr>
                <a:spLocks noChangeShapeType="1"/>
              </p:cNvSpPr>
              <p:nvPr/>
            </p:nvSpPr>
            <p:spPr bwMode="auto">
              <a:xfrm>
                <a:off x="1861" y="2683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" name="Rectangle 434"/>
              <p:cNvSpPr>
                <a:spLocks noChangeArrowheads="1"/>
              </p:cNvSpPr>
              <p:nvPr/>
            </p:nvSpPr>
            <p:spPr bwMode="auto">
              <a:xfrm>
                <a:off x="1909" y="2667"/>
                <a:ext cx="70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" name="Line 435"/>
              <p:cNvSpPr>
                <a:spLocks noChangeShapeType="1"/>
              </p:cNvSpPr>
              <p:nvPr/>
            </p:nvSpPr>
            <p:spPr bwMode="auto">
              <a:xfrm flipV="1">
                <a:off x="1942" y="2672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" name="Line 436"/>
              <p:cNvSpPr>
                <a:spLocks noChangeShapeType="1"/>
              </p:cNvSpPr>
              <p:nvPr/>
            </p:nvSpPr>
            <p:spPr bwMode="auto">
              <a:xfrm>
                <a:off x="1942" y="2699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" name="Line 437"/>
              <p:cNvSpPr>
                <a:spLocks noChangeShapeType="1"/>
              </p:cNvSpPr>
              <p:nvPr/>
            </p:nvSpPr>
            <p:spPr bwMode="auto">
              <a:xfrm flipH="1">
                <a:off x="1915" y="2699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" name="Line 438"/>
              <p:cNvSpPr>
                <a:spLocks noChangeShapeType="1"/>
              </p:cNvSpPr>
              <p:nvPr/>
            </p:nvSpPr>
            <p:spPr bwMode="auto">
              <a:xfrm>
                <a:off x="1942" y="2699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" name="Rectangle 439"/>
              <p:cNvSpPr>
                <a:spLocks noChangeArrowheads="1"/>
              </p:cNvSpPr>
              <p:nvPr/>
            </p:nvSpPr>
            <p:spPr bwMode="auto">
              <a:xfrm>
                <a:off x="1990" y="2689"/>
                <a:ext cx="7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" name="Line 440"/>
              <p:cNvSpPr>
                <a:spLocks noChangeShapeType="1"/>
              </p:cNvSpPr>
              <p:nvPr/>
            </p:nvSpPr>
            <p:spPr bwMode="auto">
              <a:xfrm flipV="1">
                <a:off x="2022" y="2694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" name="Line 441"/>
              <p:cNvSpPr>
                <a:spLocks noChangeShapeType="1"/>
              </p:cNvSpPr>
              <p:nvPr/>
            </p:nvSpPr>
            <p:spPr bwMode="auto">
              <a:xfrm>
                <a:off x="2022" y="2721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" name="Line 442"/>
              <p:cNvSpPr>
                <a:spLocks noChangeShapeType="1"/>
              </p:cNvSpPr>
              <p:nvPr/>
            </p:nvSpPr>
            <p:spPr bwMode="auto">
              <a:xfrm flipH="1">
                <a:off x="1995" y="272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" name="Line 443"/>
              <p:cNvSpPr>
                <a:spLocks noChangeShapeType="1"/>
              </p:cNvSpPr>
              <p:nvPr/>
            </p:nvSpPr>
            <p:spPr bwMode="auto">
              <a:xfrm>
                <a:off x="2022" y="2721"/>
                <a:ext cx="27" cy="1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" name="Rectangle 444"/>
              <p:cNvSpPr>
                <a:spLocks noChangeArrowheads="1"/>
              </p:cNvSpPr>
              <p:nvPr/>
            </p:nvSpPr>
            <p:spPr bwMode="auto">
              <a:xfrm>
                <a:off x="2070" y="2705"/>
                <a:ext cx="7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" name="Line 445"/>
              <p:cNvSpPr>
                <a:spLocks noChangeShapeType="1"/>
              </p:cNvSpPr>
              <p:nvPr/>
            </p:nvSpPr>
            <p:spPr bwMode="auto">
              <a:xfrm flipV="1">
                <a:off x="2103" y="2710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55" name="Line 447"/>
            <p:cNvSpPr>
              <a:spLocks noChangeShapeType="1"/>
            </p:cNvSpPr>
            <p:nvPr/>
          </p:nvSpPr>
          <p:spPr bwMode="auto">
            <a:xfrm>
              <a:off x="2103" y="2737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Line 448"/>
            <p:cNvSpPr>
              <a:spLocks noChangeShapeType="1"/>
            </p:cNvSpPr>
            <p:nvPr/>
          </p:nvSpPr>
          <p:spPr bwMode="auto">
            <a:xfrm flipH="1">
              <a:off x="2076" y="2737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Line 449"/>
            <p:cNvSpPr>
              <a:spLocks noChangeShapeType="1"/>
            </p:cNvSpPr>
            <p:nvPr/>
          </p:nvSpPr>
          <p:spPr bwMode="auto">
            <a:xfrm>
              <a:off x="2103" y="2737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Rectangle 450"/>
            <p:cNvSpPr>
              <a:spLocks noChangeArrowheads="1"/>
            </p:cNvSpPr>
            <p:nvPr/>
          </p:nvSpPr>
          <p:spPr bwMode="auto">
            <a:xfrm>
              <a:off x="2156" y="2721"/>
              <a:ext cx="7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9" name="Line 451"/>
            <p:cNvSpPr>
              <a:spLocks noChangeShapeType="1"/>
            </p:cNvSpPr>
            <p:nvPr/>
          </p:nvSpPr>
          <p:spPr bwMode="auto">
            <a:xfrm flipV="1">
              <a:off x="2188" y="2726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0" name="Line 452"/>
            <p:cNvSpPr>
              <a:spLocks noChangeShapeType="1"/>
            </p:cNvSpPr>
            <p:nvPr/>
          </p:nvSpPr>
          <p:spPr bwMode="auto">
            <a:xfrm>
              <a:off x="2188" y="2753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1" name="Line 453"/>
            <p:cNvSpPr>
              <a:spLocks noChangeShapeType="1"/>
            </p:cNvSpPr>
            <p:nvPr/>
          </p:nvSpPr>
          <p:spPr bwMode="auto">
            <a:xfrm flipH="1">
              <a:off x="2162" y="2753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2" name="Line 454"/>
            <p:cNvSpPr>
              <a:spLocks noChangeShapeType="1"/>
            </p:cNvSpPr>
            <p:nvPr/>
          </p:nvSpPr>
          <p:spPr bwMode="auto">
            <a:xfrm>
              <a:off x="2188" y="2753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3" name="Rectangle 455"/>
            <p:cNvSpPr>
              <a:spLocks noChangeArrowheads="1"/>
            </p:cNvSpPr>
            <p:nvPr/>
          </p:nvSpPr>
          <p:spPr bwMode="auto">
            <a:xfrm>
              <a:off x="2237" y="2731"/>
              <a:ext cx="6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4" name="Line 456"/>
            <p:cNvSpPr>
              <a:spLocks noChangeShapeType="1"/>
            </p:cNvSpPr>
            <p:nvPr/>
          </p:nvSpPr>
          <p:spPr bwMode="auto">
            <a:xfrm flipV="1">
              <a:off x="2269" y="2737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5" name="Line 457"/>
            <p:cNvSpPr>
              <a:spLocks noChangeShapeType="1"/>
            </p:cNvSpPr>
            <p:nvPr/>
          </p:nvSpPr>
          <p:spPr bwMode="auto">
            <a:xfrm>
              <a:off x="2269" y="2764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6" name="Line 458"/>
            <p:cNvSpPr>
              <a:spLocks noChangeShapeType="1"/>
            </p:cNvSpPr>
            <p:nvPr/>
          </p:nvSpPr>
          <p:spPr bwMode="auto">
            <a:xfrm flipH="1">
              <a:off x="2242" y="2764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7" name="Line 459"/>
            <p:cNvSpPr>
              <a:spLocks noChangeShapeType="1"/>
            </p:cNvSpPr>
            <p:nvPr/>
          </p:nvSpPr>
          <p:spPr bwMode="auto">
            <a:xfrm>
              <a:off x="2269" y="2764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8" name="Rectangle 460"/>
            <p:cNvSpPr>
              <a:spLocks noChangeArrowheads="1"/>
            </p:cNvSpPr>
            <p:nvPr/>
          </p:nvSpPr>
          <p:spPr bwMode="auto">
            <a:xfrm>
              <a:off x="2317" y="2758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9" name="Line 461"/>
            <p:cNvSpPr>
              <a:spLocks noChangeShapeType="1"/>
            </p:cNvSpPr>
            <p:nvPr/>
          </p:nvSpPr>
          <p:spPr bwMode="auto">
            <a:xfrm flipV="1">
              <a:off x="2349" y="2764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0" name="Line 462"/>
            <p:cNvSpPr>
              <a:spLocks noChangeShapeType="1"/>
            </p:cNvSpPr>
            <p:nvPr/>
          </p:nvSpPr>
          <p:spPr bwMode="auto">
            <a:xfrm>
              <a:off x="2349" y="2790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1" name="Line 463"/>
            <p:cNvSpPr>
              <a:spLocks noChangeShapeType="1"/>
            </p:cNvSpPr>
            <p:nvPr/>
          </p:nvSpPr>
          <p:spPr bwMode="auto">
            <a:xfrm flipH="1">
              <a:off x="2323" y="2790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2" name="Line 464"/>
            <p:cNvSpPr>
              <a:spLocks noChangeShapeType="1"/>
            </p:cNvSpPr>
            <p:nvPr/>
          </p:nvSpPr>
          <p:spPr bwMode="auto">
            <a:xfrm>
              <a:off x="2349" y="2790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3" name="Rectangle 465"/>
            <p:cNvSpPr>
              <a:spLocks noChangeArrowheads="1"/>
            </p:cNvSpPr>
            <p:nvPr/>
          </p:nvSpPr>
          <p:spPr bwMode="auto">
            <a:xfrm>
              <a:off x="2398" y="2769"/>
              <a:ext cx="6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4" name="Line 466"/>
            <p:cNvSpPr>
              <a:spLocks noChangeShapeType="1"/>
            </p:cNvSpPr>
            <p:nvPr/>
          </p:nvSpPr>
          <p:spPr bwMode="auto">
            <a:xfrm flipV="1">
              <a:off x="2430" y="2774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5" name="Line 467"/>
            <p:cNvSpPr>
              <a:spLocks noChangeShapeType="1"/>
            </p:cNvSpPr>
            <p:nvPr/>
          </p:nvSpPr>
          <p:spPr bwMode="auto">
            <a:xfrm>
              <a:off x="2430" y="2801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6" name="Line 468"/>
            <p:cNvSpPr>
              <a:spLocks noChangeShapeType="1"/>
            </p:cNvSpPr>
            <p:nvPr/>
          </p:nvSpPr>
          <p:spPr bwMode="auto">
            <a:xfrm flipH="1">
              <a:off x="2403" y="2801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7" name="Line 469"/>
            <p:cNvSpPr>
              <a:spLocks noChangeShapeType="1"/>
            </p:cNvSpPr>
            <p:nvPr/>
          </p:nvSpPr>
          <p:spPr bwMode="auto">
            <a:xfrm>
              <a:off x="2430" y="2801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8" name="Rectangle 470"/>
            <p:cNvSpPr>
              <a:spLocks noChangeArrowheads="1"/>
            </p:cNvSpPr>
            <p:nvPr/>
          </p:nvSpPr>
          <p:spPr bwMode="auto">
            <a:xfrm>
              <a:off x="2478" y="2790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9" name="Line 471"/>
            <p:cNvSpPr>
              <a:spLocks noChangeShapeType="1"/>
            </p:cNvSpPr>
            <p:nvPr/>
          </p:nvSpPr>
          <p:spPr bwMode="auto">
            <a:xfrm flipV="1">
              <a:off x="2510" y="2796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0" name="Line 472"/>
            <p:cNvSpPr>
              <a:spLocks noChangeShapeType="1"/>
            </p:cNvSpPr>
            <p:nvPr/>
          </p:nvSpPr>
          <p:spPr bwMode="auto">
            <a:xfrm>
              <a:off x="2510" y="2823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1" name="Line 473"/>
            <p:cNvSpPr>
              <a:spLocks noChangeShapeType="1"/>
            </p:cNvSpPr>
            <p:nvPr/>
          </p:nvSpPr>
          <p:spPr bwMode="auto">
            <a:xfrm flipH="1">
              <a:off x="2484" y="2823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2" name="Line 474"/>
            <p:cNvSpPr>
              <a:spLocks noChangeShapeType="1"/>
            </p:cNvSpPr>
            <p:nvPr/>
          </p:nvSpPr>
          <p:spPr bwMode="auto">
            <a:xfrm>
              <a:off x="2510" y="2823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3" name="Rectangle 475"/>
            <p:cNvSpPr>
              <a:spLocks noChangeArrowheads="1"/>
            </p:cNvSpPr>
            <p:nvPr/>
          </p:nvSpPr>
          <p:spPr bwMode="auto">
            <a:xfrm>
              <a:off x="2564" y="2807"/>
              <a:ext cx="7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4" name="Line 476"/>
            <p:cNvSpPr>
              <a:spLocks noChangeShapeType="1"/>
            </p:cNvSpPr>
            <p:nvPr/>
          </p:nvSpPr>
          <p:spPr bwMode="auto">
            <a:xfrm flipV="1">
              <a:off x="2596" y="2812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5" name="Line 477"/>
            <p:cNvSpPr>
              <a:spLocks noChangeShapeType="1"/>
            </p:cNvSpPr>
            <p:nvPr/>
          </p:nvSpPr>
          <p:spPr bwMode="auto">
            <a:xfrm>
              <a:off x="2596" y="2839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6" name="Line 478"/>
            <p:cNvSpPr>
              <a:spLocks noChangeShapeType="1"/>
            </p:cNvSpPr>
            <p:nvPr/>
          </p:nvSpPr>
          <p:spPr bwMode="auto">
            <a:xfrm flipH="1">
              <a:off x="2569" y="2839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7" name="Line 479"/>
            <p:cNvSpPr>
              <a:spLocks noChangeShapeType="1"/>
            </p:cNvSpPr>
            <p:nvPr/>
          </p:nvSpPr>
          <p:spPr bwMode="auto">
            <a:xfrm>
              <a:off x="2596" y="2839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8" name="Rectangle 480"/>
            <p:cNvSpPr>
              <a:spLocks noChangeArrowheads="1"/>
            </p:cNvSpPr>
            <p:nvPr/>
          </p:nvSpPr>
          <p:spPr bwMode="auto">
            <a:xfrm>
              <a:off x="2645" y="2828"/>
              <a:ext cx="6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9" name="Line 481"/>
            <p:cNvSpPr>
              <a:spLocks noChangeShapeType="1"/>
            </p:cNvSpPr>
            <p:nvPr/>
          </p:nvSpPr>
          <p:spPr bwMode="auto">
            <a:xfrm flipV="1">
              <a:off x="2677" y="2833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0" name="Line 482"/>
            <p:cNvSpPr>
              <a:spLocks noChangeShapeType="1"/>
            </p:cNvSpPr>
            <p:nvPr/>
          </p:nvSpPr>
          <p:spPr bwMode="auto">
            <a:xfrm>
              <a:off x="2677" y="2860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1" name="Line 483"/>
            <p:cNvSpPr>
              <a:spLocks noChangeShapeType="1"/>
            </p:cNvSpPr>
            <p:nvPr/>
          </p:nvSpPr>
          <p:spPr bwMode="auto">
            <a:xfrm flipH="1">
              <a:off x="2650" y="2860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2" name="Line 484"/>
            <p:cNvSpPr>
              <a:spLocks noChangeShapeType="1"/>
            </p:cNvSpPr>
            <p:nvPr/>
          </p:nvSpPr>
          <p:spPr bwMode="auto">
            <a:xfrm>
              <a:off x="2677" y="2860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3" name="Rectangle 485"/>
            <p:cNvSpPr>
              <a:spLocks noChangeArrowheads="1"/>
            </p:cNvSpPr>
            <p:nvPr/>
          </p:nvSpPr>
          <p:spPr bwMode="auto">
            <a:xfrm>
              <a:off x="2725" y="2844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4" name="Line 486"/>
            <p:cNvSpPr>
              <a:spLocks noChangeShapeType="1"/>
            </p:cNvSpPr>
            <p:nvPr/>
          </p:nvSpPr>
          <p:spPr bwMode="auto">
            <a:xfrm flipV="1">
              <a:off x="2757" y="2850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5" name="Line 487"/>
            <p:cNvSpPr>
              <a:spLocks noChangeShapeType="1"/>
            </p:cNvSpPr>
            <p:nvPr/>
          </p:nvSpPr>
          <p:spPr bwMode="auto">
            <a:xfrm>
              <a:off x="2757" y="2876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6" name="Line 488"/>
            <p:cNvSpPr>
              <a:spLocks noChangeShapeType="1"/>
            </p:cNvSpPr>
            <p:nvPr/>
          </p:nvSpPr>
          <p:spPr bwMode="auto">
            <a:xfrm flipH="1">
              <a:off x="2730" y="2876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7" name="Line 489"/>
            <p:cNvSpPr>
              <a:spLocks noChangeShapeType="1"/>
            </p:cNvSpPr>
            <p:nvPr/>
          </p:nvSpPr>
          <p:spPr bwMode="auto">
            <a:xfrm>
              <a:off x="2757" y="2876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8" name="Rectangle 490"/>
            <p:cNvSpPr>
              <a:spLocks noChangeArrowheads="1"/>
            </p:cNvSpPr>
            <p:nvPr/>
          </p:nvSpPr>
          <p:spPr bwMode="auto">
            <a:xfrm>
              <a:off x="2806" y="2866"/>
              <a:ext cx="69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9" name="Line 491"/>
            <p:cNvSpPr>
              <a:spLocks noChangeShapeType="1"/>
            </p:cNvSpPr>
            <p:nvPr/>
          </p:nvSpPr>
          <p:spPr bwMode="auto">
            <a:xfrm flipV="1">
              <a:off x="2838" y="2871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0" name="Line 492"/>
            <p:cNvSpPr>
              <a:spLocks noChangeShapeType="1"/>
            </p:cNvSpPr>
            <p:nvPr/>
          </p:nvSpPr>
          <p:spPr bwMode="auto">
            <a:xfrm>
              <a:off x="2838" y="2898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1" name="Line 493"/>
            <p:cNvSpPr>
              <a:spLocks noChangeShapeType="1"/>
            </p:cNvSpPr>
            <p:nvPr/>
          </p:nvSpPr>
          <p:spPr bwMode="auto">
            <a:xfrm flipH="1">
              <a:off x="2811" y="2898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2" name="Line 494"/>
            <p:cNvSpPr>
              <a:spLocks noChangeShapeType="1"/>
            </p:cNvSpPr>
            <p:nvPr/>
          </p:nvSpPr>
          <p:spPr bwMode="auto">
            <a:xfrm>
              <a:off x="2838" y="2898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3" name="Rectangle 495"/>
            <p:cNvSpPr>
              <a:spLocks noChangeArrowheads="1"/>
            </p:cNvSpPr>
            <p:nvPr/>
          </p:nvSpPr>
          <p:spPr bwMode="auto">
            <a:xfrm>
              <a:off x="2886" y="2882"/>
              <a:ext cx="7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4" name="Line 496"/>
            <p:cNvSpPr>
              <a:spLocks noChangeShapeType="1"/>
            </p:cNvSpPr>
            <p:nvPr/>
          </p:nvSpPr>
          <p:spPr bwMode="auto">
            <a:xfrm flipV="1">
              <a:off x="2918" y="2887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5" name="Line 497"/>
            <p:cNvSpPr>
              <a:spLocks noChangeShapeType="1"/>
            </p:cNvSpPr>
            <p:nvPr/>
          </p:nvSpPr>
          <p:spPr bwMode="auto">
            <a:xfrm>
              <a:off x="2918" y="2914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6" name="Line 498"/>
            <p:cNvSpPr>
              <a:spLocks noChangeShapeType="1"/>
            </p:cNvSpPr>
            <p:nvPr/>
          </p:nvSpPr>
          <p:spPr bwMode="auto">
            <a:xfrm flipH="1">
              <a:off x="2891" y="2914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7" name="Line 499"/>
            <p:cNvSpPr>
              <a:spLocks noChangeShapeType="1"/>
            </p:cNvSpPr>
            <p:nvPr/>
          </p:nvSpPr>
          <p:spPr bwMode="auto">
            <a:xfrm>
              <a:off x="2918" y="2914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8" name="Rectangle 500"/>
            <p:cNvSpPr>
              <a:spLocks noChangeArrowheads="1"/>
            </p:cNvSpPr>
            <p:nvPr/>
          </p:nvSpPr>
          <p:spPr bwMode="auto">
            <a:xfrm>
              <a:off x="2972" y="2903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9" name="Line 501"/>
            <p:cNvSpPr>
              <a:spLocks noChangeShapeType="1"/>
            </p:cNvSpPr>
            <p:nvPr/>
          </p:nvSpPr>
          <p:spPr bwMode="auto">
            <a:xfrm flipV="1">
              <a:off x="3004" y="2909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0" name="Line 502"/>
            <p:cNvSpPr>
              <a:spLocks noChangeShapeType="1"/>
            </p:cNvSpPr>
            <p:nvPr/>
          </p:nvSpPr>
          <p:spPr bwMode="auto">
            <a:xfrm>
              <a:off x="3004" y="2935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1" name="Line 503"/>
            <p:cNvSpPr>
              <a:spLocks noChangeShapeType="1"/>
            </p:cNvSpPr>
            <p:nvPr/>
          </p:nvSpPr>
          <p:spPr bwMode="auto">
            <a:xfrm flipH="1">
              <a:off x="2977" y="2935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2" name="Line 504"/>
            <p:cNvSpPr>
              <a:spLocks noChangeShapeType="1"/>
            </p:cNvSpPr>
            <p:nvPr/>
          </p:nvSpPr>
          <p:spPr bwMode="auto">
            <a:xfrm>
              <a:off x="3004" y="2935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3" name="Rectangle 505"/>
            <p:cNvSpPr>
              <a:spLocks noChangeArrowheads="1"/>
            </p:cNvSpPr>
            <p:nvPr/>
          </p:nvSpPr>
          <p:spPr bwMode="auto">
            <a:xfrm>
              <a:off x="3052" y="2919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4" name="Line 506"/>
            <p:cNvSpPr>
              <a:spLocks noChangeShapeType="1"/>
            </p:cNvSpPr>
            <p:nvPr/>
          </p:nvSpPr>
          <p:spPr bwMode="auto">
            <a:xfrm flipV="1">
              <a:off x="3085" y="2925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5" name="Line 507"/>
            <p:cNvSpPr>
              <a:spLocks noChangeShapeType="1"/>
            </p:cNvSpPr>
            <p:nvPr/>
          </p:nvSpPr>
          <p:spPr bwMode="auto">
            <a:xfrm>
              <a:off x="3085" y="2951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6" name="Line 508"/>
            <p:cNvSpPr>
              <a:spLocks noChangeShapeType="1"/>
            </p:cNvSpPr>
            <p:nvPr/>
          </p:nvSpPr>
          <p:spPr bwMode="auto">
            <a:xfrm flipH="1">
              <a:off x="3058" y="2951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7" name="Line 509"/>
            <p:cNvSpPr>
              <a:spLocks noChangeShapeType="1"/>
            </p:cNvSpPr>
            <p:nvPr/>
          </p:nvSpPr>
          <p:spPr bwMode="auto">
            <a:xfrm>
              <a:off x="3085" y="2951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8" name="Rectangle 510"/>
            <p:cNvSpPr>
              <a:spLocks noChangeArrowheads="1"/>
            </p:cNvSpPr>
            <p:nvPr/>
          </p:nvSpPr>
          <p:spPr bwMode="auto">
            <a:xfrm>
              <a:off x="3133" y="2941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" name="Line 511"/>
            <p:cNvSpPr>
              <a:spLocks noChangeShapeType="1"/>
            </p:cNvSpPr>
            <p:nvPr/>
          </p:nvSpPr>
          <p:spPr bwMode="auto">
            <a:xfrm flipV="1">
              <a:off x="3165" y="2946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" name="Line 512"/>
            <p:cNvSpPr>
              <a:spLocks noChangeShapeType="1"/>
            </p:cNvSpPr>
            <p:nvPr/>
          </p:nvSpPr>
          <p:spPr bwMode="auto">
            <a:xfrm>
              <a:off x="3165" y="2973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" name="Line 513"/>
            <p:cNvSpPr>
              <a:spLocks noChangeShapeType="1"/>
            </p:cNvSpPr>
            <p:nvPr/>
          </p:nvSpPr>
          <p:spPr bwMode="auto">
            <a:xfrm flipH="1">
              <a:off x="3138" y="2973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" name="Line 514"/>
            <p:cNvSpPr>
              <a:spLocks noChangeShapeType="1"/>
            </p:cNvSpPr>
            <p:nvPr/>
          </p:nvSpPr>
          <p:spPr bwMode="auto">
            <a:xfrm>
              <a:off x="3165" y="2973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" name="Rectangle 515"/>
            <p:cNvSpPr>
              <a:spLocks noChangeArrowheads="1"/>
            </p:cNvSpPr>
            <p:nvPr/>
          </p:nvSpPr>
          <p:spPr bwMode="auto">
            <a:xfrm>
              <a:off x="3213" y="2962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4" name="Line 516"/>
            <p:cNvSpPr>
              <a:spLocks noChangeShapeType="1"/>
            </p:cNvSpPr>
            <p:nvPr/>
          </p:nvSpPr>
          <p:spPr bwMode="auto">
            <a:xfrm flipV="1">
              <a:off x="3246" y="2968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5" name="Line 517"/>
            <p:cNvSpPr>
              <a:spLocks noChangeShapeType="1"/>
            </p:cNvSpPr>
            <p:nvPr/>
          </p:nvSpPr>
          <p:spPr bwMode="auto">
            <a:xfrm>
              <a:off x="3246" y="2994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6" name="Line 518"/>
            <p:cNvSpPr>
              <a:spLocks noChangeShapeType="1"/>
            </p:cNvSpPr>
            <p:nvPr/>
          </p:nvSpPr>
          <p:spPr bwMode="auto">
            <a:xfrm flipH="1">
              <a:off x="3219" y="2994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7" name="Line 519"/>
            <p:cNvSpPr>
              <a:spLocks noChangeShapeType="1"/>
            </p:cNvSpPr>
            <p:nvPr/>
          </p:nvSpPr>
          <p:spPr bwMode="auto">
            <a:xfrm>
              <a:off x="3246" y="2994"/>
              <a:ext cx="26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8" name="Rectangle 520"/>
            <p:cNvSpPr>
              <a:spLocks noChangeArrowheads="1"/>
            </p:cNvSpPr>
            <p:nvPr/>
          </p:nvSpPr>
          <p:spPr bwMode="auto">
            <a:xfrm>
              <a:off x="3294" y="2994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9" name="Line 521"/>
            <p:cNvSpPr>
              <a:spLocks noChangeShapeType="1"/>
            </p:cNvSpPr>
            <p:nvPr/>
          </p:nvSpPr>
          <p:spPr bwMode="auto">
            <a:xfrm flipV="1">
              <a:off x="3326" y="3000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0" name="Line 522"/>
            <p:cNvSpPr>
              <a:spLocks noChangeShapeType="1"/>
            </p:cNvSpPr>
            <p:nvPr/>
          </p:nvSpPr>
          <p:spPr bwMode="auto">
            <a:xfrm>
              <a:off x="3326" y="3027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1" name="Line 523"/>
            <p:cNvSpPr>
              <a:spLocks noChangeShapeType="1"/>
            </p:cNvSpPr>
            <p:nvPr/>
          </p:nvSpPr>
          <p:spPr bwMode="auto">
            <a:xfrm flipH="1">
              <a:off x="3299" y="3027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2" name="Line 524"/>
            <p:cNvSpPr>
              <a:spLocks noChangeShapeType="1"/>
            </p:cNvSpPr>
            <p:nvPr/>
          </p:nvSpPr>
          <p:spPr bwMode="auto">
            <a:xfrm>
              <a:off x="3326" y="3027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3" name="Rectangle 525"/>
            <p:cNvSpPr>
              <a:spLocks noChangeArrowheads="1"/>
            </p:cNvSpPr>
            <p:nvPr/>
          </p:nvSpPr>
          <p:spPr bwMode="auto">
            <a:xfrm>
              <a:off x="3380" y="3027"/>
              <a:ext cx="69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4" name="Line 526"/>
            <p:cNvSpPr>
              <a:spLocks noChangeShapeType="1"/>
            </p:cNvSpPr>
            <p:nvPr/>
          </p:nvSpPr>
          <p:spPr bwMode="auto">
            <a:xfrm flipV="1">
              <a:off x="3412" y="3032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5" name="Line 527"/>
            <p:cNvSpPr>
              <a:spLocks noChangeShapeType="1"/>
            </p:cNvSpPr>
            <p:nvPr/>
          </p:nvSpPr>
          <p:spPr bwMode="auto">
            <a:xfrm>
              <a:off x="3412" y="3059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6" name="Line 528"/>
            <p:cNvSpPr>
              <a:spLocks noChangeShapeType="1"/>
            </p:cNvSpPr>
            <p:nvPr/>
          </p:nvSpPr>
          <p:spPr bwMode="auto">
            <a:xfrm flipH="1">
              <a:off x="3385" y="3059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7" name="Line 529"/>
            <p:cNvSpPr>
              <a:spLocks noChangeShapeType="1"/>
            </p:cNvSpPr>
            <p:nvPr/>
          </p:nvSpPr>
          <p:spPr bwMode="auto">
            <a:xfrm>
              <a:off x="3412" y="3059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8" name="Rectangle 530"/>
            <p:cNvSpPr>
              <a:spLocks noChangeArrowheads="1"/>
            </p:cNvSpPr>
            <p:nvPr/>
          </p:nvSpPr>
          <p:spPr bwMode="auto">
            <a:xfrm>
              <a:off x="1893" y="2667"/>
              <a:ext cx="92" cy="91"/>
            </a:xfrm>
            <a:prstGeom prst="rect">
              <a:avLst/>
            </a:prstGeom>
            <a:noFill/>
            <a:ln w="7938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9" name="Rectangle 531"/>
            <p:cNvSpPr>
              <a:spLocks noChangeArrowheads="1"/>
            </p:cNvSpPr>
            <p:nvPr/>
          </p:nvSpPr>
          <p:spPr bwMode="auto">
            <a:xfrm>
              <a:off x="2709" y="2871"/>
              <a:ext cx="91" cy="91"/>
            </a:xfrm>
            <a:prstGeom prst="rect">
              <a:avLst/>
            </a:prstGeom>
            <a:noFill/>
            <a:ln w="7938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0" name="Rectangle 532"/>
            <p:cNvSpPr>
              <a:spLocks noChangeArrowheads="1"/>
            </p:cNvSpPr>
            <p:nvPr/>
          </p:nvSpPr>
          <p:spPr bwMode="auto">
            <a:xfrm>
              <a:off x="3525" y="3086"/>
              <a:ext cx="91" cy="91"/>
            </a:xfrm>
            <a:prstGeom prst="rect">
              <a:avLst/>
            </a:prstGeom>
            <a:noFill/>
            <a:ln w="7938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1" name="Rectangle 533"/>
            <p:cNvSpPr>
              <a:spLocks noChangeArrowheads="1"/>
            </p:cNvSpPr>
            <p:nvPr/>
          </p:nvSpPr>
          <p:spPr bwMode="auto">
            <a:xfrm>
              <a:off x="4340" y="3279"/>
              <a:ext cx="91" cy="91"/>
            </a:xfrm>
            <a:prstGeom prst="rect">
              <a:avLst/>
            </a:prstGeom>
            <a:noFill/>
            <a:ln w="7938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2" name="Rectangle 534"/>
            <p:cNvSpPr>
              <a:spLocks noChangeArrowheads="1"/>
            </p:cNvSpPr>
            <p:nvPr/>
          </p:nvSpPr>
          <p:spPr bwMode="auto">
            <a:xfrm>
              <a:off x="2296" y="2683"/>
              <a:ext cx="1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3" name="Line 535"/>
            <p:cNvSpPr>
              <a:spLocks noChangeShapeType="1"/>
            </p:cNvSpPr>
            <p:nvPr/>
          </p:nvSpPr>
          <p:spPr bwMode="auto">
            <a:xfrm flipH="1" flipV="1">
              <a:off x="2301" y="2689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4" name="Line 536"/>
            <p:cNvSpPr>
              <a:spLocks noChangeShapeType="1"/>
            </p:cNvSpPr>
            <p:nvPr/>
          </p:nvSpPr>
          <p:spPr bwMode="auto">
            <a:xfrm>
              <a:off x="2349" y="2737"/>
              <a:ext cx="49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5" name="Line 537"/>
            <p:cNvSpPr>
              <a:spLocks noChangeShapeType="1"/>
            </p:cNvSpPr>
            <p:nvPr/>
          </p:nvSpPr>
          <p:spPr bwMode="auto">
            <a:xfrm flipH="1">
              <a:off x="2301" y="2737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6" name="Line 538"/>
            <p:cNvSpPr>
              <a:spLocks noChangeShapeType="1"/>
            </p:cNvSpPr>
            <p:nvPr/>
          </p:nvSpPr>
          <p:spPr bwMode="auto">
            <a:xfrm flipV="1">
              <a:off x="2349" y="2689"/>
              <a:ext cx="49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7" name="Rectangle 539"/>
            <p:cNvSpPr>
              <a:spLocks noChangeArrowheads="1"/>
            </p:cNvSpPr>
            <p:nvPr/>
          </p:nvSpPr>
          <p:spPr bwMode="auto">
            <a:xfrm>
              <a:off x="3111" y="2984"/>
              <a:ext cx="11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8" name="Line 540"/>
            <p:cNvSpPr>
              <a:spLocks noChangeShapeType="1"/>
            </p:cNvSpPr>
            <p:nvPr/>
          </p:nvSpPr>
          <p:spPr bwMode="auto">
            <a:xfrm flipH="1" flipV="1">
              <a:off x="3117" y="2989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9" name="Line 541"/>
            <p:cNvSpPr>
              <a:spLocks noChangeShapeType="1"/>
            </p:cNvSpPr>
            <p:nvPr/>
          </p:nvSpPr>
          <p:spPr bwMode="auto">
            <a:xfrm>
              <a:off x="3165" y="3037"/>
              <a:ext cx="48" cy="49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0" name="Line 542"/>
            <p:cNvSpPr>
              <a:spLocks noChangeShapeType="1"/>
            </p:cNvSpPr>
            <p:nvPr/>
          </p:nvSpPr>
          <p:spPr bwMode="auto">
            <a:xfrm flipH="1">
              <a:off x="3117" y="3037"/>
              <a:ext cx="48" cy="49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1" name="Line 543"/>
            <p:cNvSpPr>
              <a:spLocks noChangeShapeType="1"/>
            </p:cNvSpPr>
            <p:nvPr/>
          </p:nvSpPr>
          <p:spPr bwMode="auto">
            <a:xfrm flipV="1">
              <a:off x="3165" y="2989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2" name="Rectangle 544"/>
            <p:cNvSpPr>
              <a:spLocks noChangeArrowheads="1"/>
            </p:cNvSpPr>
            <p:nvPr/>
          </p:nvSpPr>
          <p:spPr bwMode="auto">
            <a:xfrm>
              <a:off x="3927" y="3284"/>
              <a:ext cx="1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3" name="Line 545"/>
            <p:cNvSpPr>
              <a:spLocks noChangeShapeType="1"/>
            </p:cNvSpPr>
            <p:nvPr/>
          </p:nvSpPr>
          <p:spPr bwMode="auto">
            <a:xfrm flipH="1" flipV="1">
              <a:off x="3932" y="3290"/>
              <a:ext cx="49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4" name="Line 546"/>
            <p:cNvSpPr>
              <a:spLocks noChangeShapeType="1"/>
            </p:cNvSpPr>
            <p:nvPr/>
          </p:nvSpPr>
          <p:spPr bwMode="auto">
            <a:xfrm>
              <a:off x="3981" y="3338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5" name="Line 547"/>
            <p:cNvSpPr>
              <a:spLocks noChangeShapeType="1"/>
            </p:cNvSpPr>
            <p:nvPr/>
          </p:nvSpPr>
          <p:spPr bwMode="auto">
            <a:xfrm flipH="1">
              <a:off x="3932" y="3338"/>
              <a:ext cx="49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6" name="Line 548"/>
            <p:cNvSpPr>
              <a:spLocks noChangeShapeType="1"/>
            </p:cNvSpPr>
            <p:nvPr/>
          </p:nvSpPr>
          <p:spPr bwMode="auto">
            <a:xfrm flipV="1">
              <a:off x="3981" y="3290"/>
              <a:ext cx="48" cy="4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7" name="Freeform 549"/>
            <p:cNvSpPr>
              <a:spLocks/>
            </p:cNvSpPr>
            <p:nvPr/>
          </p:nvSpPr>
          <p:spPr bwMode="auto">
            <a:xfrm>
              <a:off x="3117" y="3182"/>
              <a:ext cx="96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49"/>
                </a:cxn>
                <a:cxn ang="0">
                  <a:pos x="48" y="97"/>
                </a:cxn>
                <a:cxn ang="0">
                  <a:pos x="0" y="49"/>
                </a:cxn>
                <a:cxn ang="0">
                  <a:pos x="48" y="0"/>
                </a:cxn>
              </a:cxnLst>
              <a:rect l="0" t="0" r="r" b="b"/>
              <a:pathLst>
                <a:path w="96" h="97">
                  <a:moveTo>
                    <a:pt x="48" y="0"/>
                  </a:moveTo>
                  <a:lnTo>
                    <a:pt x="96" y="49"/>
                  </a:lnTo>
                  <a:lnTo>
                    <a:pt x="48" y="97"/>
                  </a:lnTo>
                  <a:lnTo>
                    <a:pt x="0" y="49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8" name="Freeform 550"/>
            <p:cNvSpPr>
              <a:spLocks/>
            </p:cNvSpPr>
            <p:nvPr/>
          </p:nvSpPr>
          <p:spPr bwMode="auto">
            <a:xfrm>
              <a:off x="2709" y="3107"/>
              <a:ext cx="97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7" y="48"/>
                </a:cxn>
                <a:cxn ang="0">
                  <a:pos x="48" y="97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lnTo>
                    <a:pt x="97" y="48"/>
                  </a:lnTo>
                  <a:lnTo>
                    <a:pt x="48" y="97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9" name="Freeform 551"/>
            <p:cNvSpPr>
              <a:spLocks/>
            </p:cNvSpPr>
            <p:nvPr/>
          </p:nvSpPr>
          <p:spPr bwMode="auto">
            <a:xfrm>
              <a:off x="2301" y="3032"/>
              <a:ext cx="97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7" y="48"/>
                </a:cxn>
                <a:cxn ang="0">
                  <a:pos x="48" y="97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lnTo>
                    <a:pt x="97" y="48"/>
                  </a:lnTo>
                  <a:lnTo>
                    <a:pt x="48" y="97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0" name="Freeform 552"/>
            <p:cNvSpPr>
              <a:spLocks/>
            </p:cNvSpPr>
            <p:nvPr/>
          </p:nvSpPr>
          <p:spPr bwMode="auto">
            <a:xfrm>
              <a:off x="1893" y="2968"/>
              <a:ext cx="97" cy="9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7" y="48"/>
                </a:cxn>
                <a:cxn ang="0">
                  <a:pos x="49" y="96"/>
                </a:cxn>
                <a:cxn ang="0">
                  <a:pos x="0" y="48"/>
                </a:cxn>
                <a:cxn ang="0">
                  <a:pos x="49" y="0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1" name="Freeform 553"/>
            <p:cNvSpPr>
              <a:spLocks/>
            </p:cNvSpPr>
            <p:nvPr/>
          </p:nvSpPr>
          <p:spPr bwMode="auto">
            <a:xfrm>
              <a:off x="1485" y="2909"/>
              <a:ext cx="97" cy="9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7" y="48"/>
                </a:cxn>
                <a:cxn ang="0">
                  <a:pos x="49" y="96"/>
                </a:cxn>
                <a:cxn ang="0">
                  <a:pos x="0" y="48"/>
                </a:cxn>
                <a:cxn ang="0">
                  <a:pos x="49" y="0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2" name="Freeform 554"/>
            <p:cNvSpPr>
              <a:spLocks/>
            </p:cNvSpPr>
            <p:nvPr/>
          </p:nvSpPr>
          <p:spPr bwMode="auto">
            <a:xfrm>
              <a:off x="1078" y="2855"/>
              <a:ext cx="96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3" name="Freeform 555"/>
            <p:cNvSpPr>
              <a:spLocks/>
            </p:cNvSpPr>
            <p:nvPr/>
          </p:nvSpPr>
          <p:spPr bwMode="auto">
            <a:xfrm>
              <a:off x="670" y="2812"/>
              <a:ext cx="96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48"/>
                </a:cxn>
                <a:cxn ang="0">
                  <a:pos x="48" y="97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96" h="97">
                  <a:moveTo>
                    <a:pt x="48" y="0"/>
                  </a:moveTo>
                  <a:lnTo>
                    <a:pt x="96" y="48"/>
                  </a:lnTo>
                  <a:lnTo>
                    <a:pt x="48" y="97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4" name="Freeform 556"/>
            <p:cNvSpPr>
              <a:spLocks/>
            </p:cNvSpPr>
            <p:nvPr/>
          </p:nvSpPr>
          <p:spPr bwMode="auto">
            <a:xfrm>
              <a:off x="3117" y="3247"/>
              <a:ext cx="96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96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5" name="Freeform 557"/>
            <p:cNvSpPr>
              <a:spLocks/>
            </p:cNvSpPr>
            <p:nvPr/>
          </p:nvSpPr>
          <p:spPr bwMode="auto">
            <a:xfrm>
              <a:off x="2709" y="3182"/>
              <a:ext cx="97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7" y="97"/>
                </a:cxn>
                <a:cxn ang="0">
                  <a:pos x="0" y="97"/>
                </a:cxn>
                <a:cxn ang="0">
                  <a:pos x="48" y="0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lnTo>
                    <a:pt x="97" y="97"/>
                  </a:lnTo>
                  <a:lnTo>
                    <a:pt x="0" y="97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6" name="Freeform 558"/>
            <p:cNvSpPr>
              <a:spLocks/>
            </p:cNvSpPr>
            <p:nvPr/>
          </p:nvSpPr>
          <p:spPr bwMode="auto">
            <a:xfrm>
              <a:off x="2301" y="3123"/>
              <a:ext cx="97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7" y="97"/>
                </a:cxn>
                <a:cxn ang="0">
                  <a:pos x="0" y="97"/>
                </a:cxn>
                <a:cxn ang="0">
                  <a:pos x="48" y="0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lnTo>
                    <a:pt x="97" y="97"/>
                  </a:lnTo>
                  <a:lnTo>
                    <a:pt x="0" y="97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7" name="Freeform 559"/>
            <p:cNvSpPr>
              <a:spLocks/>
            </p:cNvSpPr>
            <p:nvPr/>
          </p:nvSpPr>
          <p:spPr bwMode="auto">
            <a:xfrm>
              <a:off x="1893" y="3070"/>
              <a:ext cx="97" cy="9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7" y="96"/>
                </a:cxn>
                <a:cxn ang="0">
                  <a:pos x="0" y="96"/>
                </a:cxn>
                <a:cxn ang="0">
                  <a:pos x="49" y="0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lnTo>
                    <a:pt x="97" y="96"/>
                  </a:lnTo>
                  <a:lnTo>
                    <a:pt x="0" y="96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8" name="Freeform 560"/>
            <p:cNvSpPr>
              <a:spLocks/>
            </p:cNvSpPr>
            <p:nvPr/>
          </p:nvSpPr>
          <p:spPr bwMode="auto">
            <a:xfrm>
              <a:off x="1485" y="3016"/>
              <a:ext cx="97" cy="9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7" y="96"/>
                </a:cxn>
                <a:cxn ang="0">
                  <a:pos x="0" y="96"/>
                </a:cxn>
                <a:cxn ang="0">
                  <a:pos x="49" y="0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lnTo>
                    <a:pt x="97" y="96"/>
                  </a:lnTo>
                  <a:lnTo>
                    <a:pt x="0" y="96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9" name="Freeform 561"/>
            <p:cNvSpPr>
              <a:spLocks/>
            </p:cNvSpPr>
            <p:nvPr/>
          </p:nvSpPr>
          <p:spPr bwMode="auto">
            <a:xfrm>
              <a:off x="1078" y="2973"/>
              <a:ext cx="96" cy="9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97"/>
                </a:cxn>
                <a:cxn ang="0">
                  <a:pos x="0" y="97"/>
                </a:cxn>
                <a:cxn ang="0">
                  <a:pos x="48" y="0"/>
                </a:cxn>
              </a:cxnLst>
              <a:rect l="0" t="0" r="r" b="b"/>
              <a:pathLst>
                <a:path w="96" h="97">
                  <a:moveTo>
                    <a:pt x="48" y="0"/>
                  </a:moveTo>
                  <a:lnTo>
                    <a:pt x="96" y="97"/>
                  </a:lnTo>
                  <a:lnTo>
                    <a:pt x="0" y="97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0" name="Freeform 562"/>
            <p:cNvSpPr>
              <a:spLocks/>
            </p:cNvSpPr>
            <p:nvPr/>
          </p:nvSpPr>
          <p:spPr bwMode="auto">
            <a:xfrm>
              <a:off x="670" y="2941"/>
              <a:ext cx="96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96" y="96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1" name="Oval 563"/>
            <p:cNvSpPr>
              <a:spLocks noChangeArrowheads="1"/>
            </p:cNvSpPr>
            <p:nvPr/>
          </p:nvSpPr>
          <p:spPr bwMode="auto">
            <a:xfrm>
              <a:off x="3117" y="3236"/>
              <a:ext cx="91" cy="91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2" name="Oval 564"/>
            <p:cNvSpPr>
              <a:spLocks noChangeArrowheads="1"/>
            </p:cNvSpPr>
            <p:nvPr/>
          </p:nvSpPr>
          <p:spPr bwMode="auto">
            <a:xfrm>
              <a:off x="2709" y="3188"/>
              <a:ext cx="91" cy="91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3" name="Oval 565"/>
            <p:cNvSpPr>
              <a:spLocks noChangeArrowheads="1"/>
            </p:cNvSpPr>
            <p:nvPr/>
          </p:nvSpPr>
          <p:spPr bwMode="auto">
            <a:xfrm>
              <a:off x="2301" y="3139"/>
              <a:ext cx="91" cy="92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4" name="Oval 566"/>
            <p:cNvSpPr>
              <a:spLocks noChangeArrowheads="1"/>
            </p:cNvSpPr>
            <p:nvPr/>
          </p:nvSpPr>
          <p:spPr bwMode="auto">
            <a:xfrm>
              <a:off x="1893" y="3096"/>
              <a:ext cx="92" cy="92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5" name="Oval 567"/>
            <p:cNvSpPr>
              <a:spLocks noChangeArrowheads="1"/>
            </p:cNvSpPr>
            <p:nvPr/>
          </p:nvSpPr>
          <p:spPr bwMode="auto">
            <a:xfrm>
              <a:off x="1485" y="3059"/>
              <a:ext cx="92" cy="91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6" name="Oval 568"/>
            <p:cNvSpPr>
              <a:spLocks noChangeArrowheads="1"/>
            </p:cNvSpPr>
            <p:nvPr/>
          </p:nvSpPr>
          <p:spPr bwMode="auto">
            <a:xfrm>
              <a:off x="1078" y="3027"/>
              <a:ext cx="91" cy="91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7" name="Oval 569"/>
            <p:cNvSpPr>
              <a:spLocks noChangeArrowheads="1"/>
            </p:cNvSpPr>
            <p:nvPr/>
          </p:nvSpPr>
          <p:spPr bwMode="auto">
            <a:xfrm>
              <a:off x="670" y="3005"/>
              <a:ext cx="91" cy="91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8" name="Rectangle 570"/>
            <p:cNvSpPr>
              <a:spLocks noChangeArrowheads="1"/>
            </p:cNvSpPr>
            <p:nvPr/>
          </p:nvSpPr>
          <p:spPr bwMode="auto">
            <a:xfrm>
              <a:off x="3111" y="3263"/>
              <a:ext cx="11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9" name="Line 571"/>
            <p:cNvSpPr>
              <a:spLocks noChangeShapeType="1"/>
            </p:cNvSpPr>
            <p:nvPr/>
          </p:nvSpPr>
          <p:spPr bwMode="auto">
            <a:xfrm flipH="1" flipV="1">
              <a:off x="3117" y="3268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0" name="Line 572"/>
            <p:cNvSpPr>
              <a:spLocks noChangeShapeType="1"/>
            </p:cNvSpPr>
            <p:nvPr/>
          </p:nvSpPr>
          <p:spPr bwMode="auto">
            <a:xfrm>
              <a:off x="3165" y="3316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1" name="Line 573"/>
            <p:cNvSpPr>
              <a:spLocks noChangeShapeType="1"/>
            </p:cNvSpPr>
            <p:nvPr/>
          </p:nvSpPr>
          <p:spPr bwMode="auto">
            <a:xfrm flipH="1">
              <a:off x="3117" y="3316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2" name="Line 574"/>
            <p:cNvSpPr>
              <a:spLocks noChangeShapeType="1"/>
            </p:cNvSpPr>
            <p:nvPr/>
          </p:nvSpPr>
          <p:spPr bwMode="auto">
            <a:xfrm flipV="1">
              <a:off x="3165" y="3268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3" name="Line 575"/>
            <p:cNvSpPr>
              <a:spLocks noChangeShapeType="1"/>
            </p:cNvSpPr>
            <p:nvPr/>
          </p:nvSpPr>
          <p:spPr bwMode="auto">
            <a:xfrm flipV="1">
              <a:off x="3165" y="3268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4" name="Line 576"/>
            <p:cNvSpPr>
              <a:spLocks noChangeShapeType="1"/>
            </p:cNvSpPr>
            <p:nvPr/>
          </p:nvSpPr>
          <p:spPr bwMode="auto">
            <a:xfrm>
              <a:off x="3165" y="3316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5" name="Rectangle 577"/>
            <p:cNvSpPr>
              <a:spLocks noChangeArrowheads="1"/>
            </p:cNvSpPr>
            <p:nvPr/>
          </p:nvSpPr>
          <p:spPr bwMode="auto">
            <a:xfrm>
              <a:off x="2704" y="3214"/>
              <a:ext cx="1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6" name="Line 578"/>
            <p:cNvSpPr>
              <a:spLocks noChangeShapeType="1"/>
            </p:cNvSpPr>
            <p:nvPr/>
          </p:nvSpPr>
          <p:spPr bwMode="auto">
            <a:xfrm flipH="1" flipV="1">
              <a:off x="2709" y="3220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7" name="Line 579"/>
            <p:cNvSpPr>
              <a:spLocks noChangeShapeType="1"/>
            </p:cNvSpPr>
            <p:nvPr/>
          </p:nvSpPr>
          <p:spPr bwMode="auto">
            <a:xfrm>
              <a:off x="2757" y="3268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8" name="Line 580"/>
            <p:cNvSpPr>
              <a:spLocks noChangeShapeType="1"/>
            </p:cNvSpPr>
            <p:nvPr/>
          </p:nvSpPr>
          <p:spPr bwMode="auto">
            <a:xfrm flipH="1">
              <a:off x="2709" y="3268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9" name="Line 581"/>
            <p:cNvSpPr>
              <a:spLocks noChangeShapeType="1"/>
            </p:cNvSpPr>
            <p:nvPr/>
          </p:nvSpPr>
          <p:spPr bwMode="auto">
            <a:xfrm flipV="1">
              <a:off x="2757" y="3220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0" name="Line 582"/>
            <p:cNvSpPr>
              <a:spLocks noChangeShapeType="1"/>
            </p:cNvSpPr>
            <p:nvPr/>
          </p:nvSpPr>
          <p:spPr bwMode="auto">
            <a:xfrm flipV="1">
              <a:off x="2757" y="3220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1" name="Line 583"/>
            <p:cNvSpPr>
              <a:spLocks noChangeShapeType="1"/>
            </p:cNvSpPr>
            <p:nvPr/>
          </p:nvSpPr>
          <p:spPr bwMode="auto">
            <a:xfrm>
              <a:off x="2757" y="3268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2" name="Rectangle 584"/>
            <p:cNvSpPr>
              <a:spLocks noChangeArrowheads="1"/>
            </p:cNvSpPr>
            <p:nvPr/>
          </p:nvSpPr>
          <p:spPr bwMode="auto">
            <a:xfrm>
              <a:off x="2296" y="3172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3" name="Line 585"/>
            <p:cNvSpPr>
              <a:spLocks noChangeShapeType="1"/>
            </p:cNvSpPr>
            <p:nvPr/>
          </p:nvSpPr>
          <p:spPr bwMode="auto">
            <a:xfrm flipH="1" flipV="1">
              <a:off x="2301" y="3177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4" name="Line 586"/>
            <p:cNvSpPr>
              <a:spLocks noChangeShapeType="1"/>
            </p:cNvSpPr>
            <p:nvPr/>
          </p:nvSpPr>
          <p:spPr bwMode="auto">
            <a:xfrm>
              <a:off x="2349" y="3225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5" name="Line 587"/>
            <p:cNvSpPr>
              <a:spLocks noChangeShapeType="1"/>
            </p:cNvSpPr>
            <p:nvPr/>
          </p:nvSpPr>
          <p:spPr bwMode="auto">
            <a:xfrm flipH="1">
              <a:off x="2301" y="3225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6" name="Line 588"/>
            <p:cNvSpPr>
              <a:spLocks noChangeShapeType="1"/>
            </p:cNvSpPr>
            <p:nvPr/>
          </p:nvSpPr>
          <p:spPr bwMode="auto">
            <a:xfrm flipV="1">
              <a:off x="2349" y="3177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7" name="Line 589"/>
            <p:cNvSpPr>
              <a:spLocks noChangeShapeType="1"/>
            </p:cNvSpPr>
            <p:nvPr/>
          </p:nvSpPr>
          <p:spPr bwMode="auto">
            <a:xfrm flipV="1">
              <a:off x="2349" y="3177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8" name="Line 590"/>
            <p:cNvSpPr>
              <a:spLocks noChangeShapeType="1"/>
            </p:cNvSpPr>
            <p:nvPr/>
          </p:nvSpPr>
          <p:spPr bwMode="auto">
            <a:xfrm>
              <a:off x="2349" y="3225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9" name="Rectangle 591"/>
            <p:cNvSpPr>
              <a:spLocks noChangeArrowheads="1"/>
            </p:cNvSpPr>
            <p:nvPr/>
          </p:nvSpPr>
          <p:spPr bwMode="auto">
            <a:xfrm>
              <a:off x="1888" y="3134"/>
              <a:ext cx="1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0" name="Line 592"/>
            <p:cNvSpPr>
              <a:spLocks noChangeShapeType="1"/>
            </p:cNvSpPr>
            <p:nvPr/>
          </p:nvSpPr>
          <p:spPr bwMode="auto">
            <a:xfrm flipH="1" flipV="1">
              <a:off x="1893" y="3139"/>
              <a:ext cx="49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1" name="Line 593"/>
            <p:cNvSpPr>
              <a:spLocks noChangeShapeType="1"/>
            </p:cNvSpPr>
            <p:nvPr/>
          </p:nvSpPr>
          <p:spPr bwMode="auto">
            <a:xfrm>
              <a:off x="1942" y="3188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2" name="Line 594"/>
            <p:cNvSpPr>
              <a:spLocks noChangeShapeType="1"/>
            </p:cNvSpPr>
            <p:nvPr/>
          </p:nvSpPr>
          <p:spPr bwMode="auto">
            <a:xfrm flipH="1">
              <a:off x="1893" y="3188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3" name="Line 595"/>
            <p:cNvSpPr>
              <a:spLocks noChangeShapeType="1"/>
            </p:cNvSpPr>
            <p:nvPr/>
          </p:nvSpPr>
          <p:spPr bwMode="auto">
            <a:xfrm flipV="1">
              <a:off x="1942" y="3139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4" name="Line 596"/>
            <p:cNvSpPr>
              <a:spLocks noChangeShapeType="1"/>
            </p:cNvSpPr>
            <p:nvPr/>
          </p:nvSpPr>
          <p:spPr bwMode="auto">
            <a:xfrm flipV="1">
              <a:off x="1942" y="3139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5" name="Line 597"/>
            <p:cNvSpPr>
              <a:spLocks noChangeShapeType="1"/>
            </p:cNvSpPr>
            <p:nvPr/>
          </p:nvSpPr>
          <p:spPr bwMode="auto">
            <a:xfrm>
              <a:off x="1942" y="3188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6" name="Rectangle 598"/>
            <p:cNvSpPr>
              <a:spLocks noChangeArrowheads="1"/>
            </p:cNvSpPr>
            <p:nvPr/>
          </p:nvSpPr>
          <p:spPr bwMode="auto">
            <a:xfrm>
              <a:off x="1480" y="3102"/>
              <a:ext cx="11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7" name="Line 599"/>
            <p:cNvSpPr>
              <a:spLocks noChangeShapeType="1"/>
            </p:cNvSpPr>
            <p:nvPr/>
          </p:nvSpPr>
          <p:spPr bwMode="auto">
            <a:xfrm flipH="1" flipV="1">
              <a:off x="1485" y="3107"/>
              <a:ext cx="49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8" name="Line 600"/>
            <p:cNvSpPr>
              <a:spLocks noChangeShapeType="1"/>
            </p:cNvSpPr>
            <p:nvPr/>
          </p:nvSpPr>
          <p:spPr bwMode="auto">
            <a:xfrm>
              <a:off x="1534" y="3155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9" name="Line 601"/>
            <p:cNvSpPr>
              <a:spLocks noChangeShapeType="1"/>
            </p:cNvSpPr>
            <p:nvPr/>
          </p:nvSpPr>
          <p:spPr bwMode="auto">
            <a:xfrm flipH="1">
              <a:off x="1485" y="3155"/>
              <a:ext cx="49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0" name="Line 602"/>
            <p:cNvSpPr>
              <a:spLocks noChangeShapeType="1"/>
            </p:cNvSpPr>
            <p:nvPr/>
          </p:nvSpPr>
          <p:spPr bwMode="auto">
            <a:xfrm flipV="1">
              <a:off x="1534" y="3107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1" name="Line 603"/>
            <p:cNvSpPr>
              <a:spLocks noChangeShapeType="1"/>
            </p:cNvSpPr>
            <p:nvPr/>
          </p:nvSpPr>
          <p:spPr bwMode="auto">
            <a:xfrm flipV="1">
              <a:off x="1534" y="3107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2" name="Line 604"/>
            <p:cNvSpPr>
              <a:spLocks noChangeShapeType="1"/>
            </p:cNvSpPr>
            <p:nvPr/>
          </p:nvSpPr>
          <p:spPr bwMode="auto">
            <a:xfrm>
              <a:off x="1534" y="3155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3" name="Rectangle 605"/>
            <p:cNvSpPr>
              <a:spLocks noChangeArrowheads="1"/>
            </p:cNvSpPr>
            <p:nvPr/>
          </p:nvSpPr>
          <p:spPr bwMode="auto">
            <a:xfrm>
              <a:off x="1072" y="3075"/>
              <a:ext cx="1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4" name="Line 606"/>
            <p:cNvSpPr>
              <a:spLocks noChangeShapeType="1"/>
            </p:cNvSpPr>
            <p:nvPr/>
          </p:nvSpPr>
          <p:spPr bwMode="auto">
            <a:xfrm flipH="1" flipV="1">
              <a:off x="1078" y="3080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5" name="Line 607"/>
            <p:cNvSpPr>
              <a:spLocks noChangeShapeType="1"/>
            </p:cNvSpPr>
            <p:nvPr/>
          </p:nvSpPr>
          <p:spPr bwMode="auto">
            <a:xfrm>
              <a:off x="1126" y="3129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6" name="Line 608"/>
            <p:cNvSpPr>
              <a:spLocks noChangeShapeType="1"/>
            </p:cNvSpPr>
            <p:nvPr/>
          </p:nvSpPr>
          <p:spPr bwMode="auto">
            <a:xfrm flipH="1">
              <a:off x="1078" y="3129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7" name="Line 609"/>
            <p:cNvSpPr>
              <a:spLocks noChangeShapeType="1"/>
            </p:cNvSpPr>
            <p:nvPr/>
          </p:nvSpPr>
          <p:spPr bwMode="auto">
            <a:xfrm flipV="1">
              <a:off x="1126" y="3080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8" name="Line 610"/>
            <p:cNvSpPr>
              <a:spLocks noChangeShapeType="1"/>
            </p:cNvSpPr>
            <p:nvPr/>
          </p:nvSpPr>
          <p:spPr bwMode="auto">
            <a:xfrm flipV="1">
              <a:off x="1126" y="3080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9" name="Line 611"/>
            <p:cNvSpPr>
              <a:spLocks noChangeShapeType="1"/>
            </p:cNvSpPr>
            <p:nvPr/>
          </p:nvSpPr>
          <p:spPr bwMode="auto">
            <a:xfrm>
              <a:off x="1126" y="3129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0" name="Rectangle 612"/>
            <p:cNvSpPr>
              <a:spLocks noChangeArrowheads="1"/>
            </p:cNvSpPr>
            <p:nvPr/>
          </p:nvSpPr>
          <p:spPr bwMode="auto">
            <a:xfrm>
              <a:off x="665" y="3059"/>
              <a:ext cx="11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1" name="Line 613"/>
            <p:cNvSpPr>
              <a:spLocks noChangeShapeType="1"/>
            </p:cNvSpPr>
            <p:nvPr/>
          </p:nvSpPr>
          <p:spPr bwMode="auto">
            <a:xfrm flipH="1" flipV="1">
              <a:off x="670" y="3064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2" name="Line 614"/>
            <p:cNvSpPr>
              <a:spLocks noChangeShapeType="1"/>
            </p:cNvSpPr>
            <p:nvPr/>
          </p:nvSpPr>
          <p:spPr bwMode="auto">
            <a:xfrm>
              <a:off x="718" y="3112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3" name="Line 615"/>
            <p:cNvSpPr>
              <a:spLocks noChangeShapeType="1"/>
            </p:cNvSpPr>
            <p:nvPr/>
          </p:nvSpPr>
          <p:spPr bwMode="auto">
            <a:xfrm flipH="1">
              <a:off x="670" y="3112"/>
              <a:ext cx="48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4" name="Line 616"/>
            <p:cNvSpPr>
              <a:spLocks noChangeShapeType="1"/>
            </p:cNvSpPr>
            <p:nvPr/>
          </p:nvSpPr>
          <p:spPr bwMode="auto">
            <a:xfrm flipV="1">
              <a:off x="718" y="3064"/>
              <a:ext cx="48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5" name="Line 617"/>
            <p:cNvSpPr>
              <a:spLocks noChangeShapeType="1"/>
            </p:cNvSpPr>
            <p:nvPr/>
          </p:nvSpPr>
          <p:spPr bwMode="auto">
            <a:xfrm flipV="1">
              <a:off x="718" y="3064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6" name="Line 618"/>
            <p:cNvSpPr>
              <a:spLocks noChangeShapeType="1"/>
            </p:cNvSpPr>
            <p:nvPr/>
          </p:nvSpPr>
          <p:spPr bwMode="auto">
            <a:xfrm>
              <a:off x="718" y="3112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7" name="Rectangle 619"/>
            <p:cNvSpPr>
              <a:spLocks noChangeArrowheads="1"/>
            </p:cNvSpPr>
            <p:nvPr/>
          </p:nvSpPr>
          <p:spPr bwMode="auto">
            <a:xfrm>
              <a:off x="579" y="3719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en-US" b="0"/>
            </a:p>
          </p:txBody>
        </p:sp>
        <p:sp>
          <p:nvSpPr>
            <p:cNvPr id="18028" name="Rectangle 620"/>
            <p:cNvSpPr>
              <a:spLocks noChangeArrowheads="1"/>
            </p:cNvSpPr>
            <p:nvPr/>
          </p:nvSpPr>
          <p:spPr bwMode="auto">
            <a:xfrm>
              <a:off x="402" y="3392"/>
              <a:ext cx="23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2000</a:t>
              </a:r>
              <a:endParaRPr lang="en-US" b="0"/>
            </a:p>
          </p:txBody>
        </p:sp>
        <p:sp>
          <p:nvSpPr>
            <p:cNvPr id="18029" name="Rectangle 621"/>
            <p:cNvSpPr>
              <a:spLocks noChangeArrowheads="1"/>
            </p:cNvSpPr>
            <p:nvPr/>
          </p:nvSpPr>
          <p:spPr bwMode="auto">
            <a:xfrm>
              <a:off x="402" y="3064"/>
              <a:ext cx="23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4000</a:t>
              </a:r>
              <a:endParaRPr lang="en-US" b="0"/>
            </a:p>
          </p:txBody>
        </p:sp>
        <p:sp>
          <p:nvSpPr>
            <p:cNvPr id="18030" name="Rectangle 622"/>
            <p:cNvSpPr>
              <a:spLocks noChangeArrowheads="1"/>
            </p:cNvSpPr>
            <p:nvPr/>
          </p:nvSpPr>
          <p:spPr bwMode="auto">
            <a:xfrm>
              <a:off x="402" y="2737"/>
              <a:ext cx="23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6000</a:t>
              </a:r>
              <a:endParaRPr lang="en-US" b="0"/>
            </a:p>
          </p:txBody>
        </p:sp>
        <p:sp>
          <p:nvSpPr>
            <p:cNvPr id="18031" name="Rectangle 623"/>
            <p:cNvSpPr>
              <a:spLocks noChangeArrowheads="1"/>
            </p:cNvSpPr>
            <p:nvPr/>
          </p:nvSpPr>
          <p:spPr bwMode="auto">
            <a:xfrm>
              <a:off x="402" y="2409"/>
              <a:ext cx="23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8000</a:t>
              </a:r>
              <a:endParaRPr lang="en-US" b="0"/>
            </a:p>
          </p:txBody>
        </p:sp>
        <p:sp>
          <p:nvSpPr>
            <p:cNvPr id="18032" name="Rectangle 624"/>
            <p:cNvSpPr>
              <a:spLocks noChangeArrowheads="1"/>
            </p:cNvSpPr>
            <p:nvPr/>
          </p:nvSpPr>
          <p:spPr bwMode="auto">
            <a:xfrm>
              <a:off x="343" y="2082"/>
              <a:ext cx="29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10000</a:t>
              </a:r>
              <a:endParaRPr lang="en-US" b="0"/>
            </a:p>
          </p:txBody>
        </p:sp>
        <p:sp>
          <p:nvSpPr>
            <p:cNvPr id="18033" name="Rectangle 625"/>
            <p:cNvSpPr>
              <a:spLocks noChangeArrowheads="1"/>
            </p:cNvSpPr>
            <p:nvPr/>
          </p:nvSpPr>
          <p:spPr bwMode="auto">
            <a:xfrm>
              <a:off x="343" y="1755"/>
              <a:ext cx="29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12000</a:t>
              </a:r>
              <a:endParaRPr lang="en-US" b="0"/>
            </a:p>
          </p:txBody>
        </p:sp>
        <p:sp>
          <p:nvSpPr>
            <p:cNvPr id="18034" name="Rectangle 626"/>
            <p:cNvSpPr>
              <a:spLocks noChangeArrowheads="1"/>
            </p:cNvSpPr>
            <p:nvPr/>
          </p:nvSpPr>
          <p:spPr bwMode="auto">
            <a:xfrm>
              <a:off x="343" y="1427"/>
              <a:ext cx="29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14000</a:t>
              </a:r>
              <a:endParaRPr lang="en-US" b="0"/>
            </a:p>
          </p:txBody>
        </p:sp>
        <p:sp>
          <p:nvSpPr>
            <p:cNvPr id="18035" name="Rectangle 627"/>
            <p:cNvSpPr>
              <a:spLocks noChangeArrowheads="1"/>
            </p:cNvSpPr>
            <p:nvPr/>
          </p:nvSpPr>
          <p:spPr bwMode="auto">
            <a:xfrm>
              <a:off x="343" y="1100"/>
              <a:ext cx="29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16000</a:t>
              </a:r>
              <a:endParaRPr lang="en-US" b="0"/>
            </a:p>
          </p:txBody>
        </p:sp>
        <p:sp>
          <p:nvSpPr>
            <p:cNvPr id="18036" name="Rectangle 628"/>
            <p:cNvSpPr>
              <a:spLocks noChangeArrowheads="1"/>
            </p:cNvSpPr>
            <p:nvPr/>
          </p:nvSpPr>
          <p:spPr bwMode="auto">
            <a:xfrm>
              <a:off x="691" y="388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7</a:t>
              </a:r>
              <a:endParaRPr lang="en-US" b="0"/>
            </a:p>
          </p:txBody>
        </p:sp>
        <p:sp>
          <p:nvSpPr>
            <p:cNvPr id="18037" name="Rectangle 629"/>
            <p:cNvSpPr>
              <a:spLocks noChangeArrowheads="1"/>
            </p:cNvSpPr>
            <p:nvPr/>
          </p:nvSpPr>
          <p:spPr bwMode="auto">
            <a:xfrm>
              <a:off x="1099" y="388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8</a:t>
              </a:r>
              <a:endParaRPr lang="en-US" b="0"/>
            </a:p>
          </p:txBody>
        </p:sp>
        <p:sp>
          <p:nvSpPr>
            <p:cNvPr id="18038" name="Rectangle 630"/>
            <p:cNvSpPr>
              <a:spLocks noChangeArrowheads="1"/>
            </p:cNvSpPr>
            <p:nvPr/>
          </p:nvSpPr>
          <p:spPr bwMode="auto">
            <a:xfrm>
              <a:off x="1507" y="388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9</a:t>
              </a:r>
              <a:endParaRPr lang="en-US" b="0"/>
            </a:p>
          </p:txBody>
        </p:sp>
        <p:sp>
          <p:nvSpPr>
            <p:cNvPr id="18039" name="Rectangle 631"/>
            <p:cNvSpPr>
              <a:spLocks noChangeArrowheads="1"/>
            </p:cNvSpPr>
            <p:nvPr/>
          </p:nvSpPr>
          <p:spPr bwMode="auto">
            <a:xfrm>
              <a:off x="1883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10</a:t>
              </a:r>
              <a:endParaRPr lang="en-US" b="0"/>
            </a:p>
          </p:txBody>
        </p:sp>
        <p:sp>
          <p:nvSpPr>
            <p:cNvPr id="18040" name="Rectangle 632"/>
            <p:cNvSpPr>
              <a:spLocks noChangeArrowheads="1"/>
            </p:cNvSpPr>
            <p:nvPr/>
          </p:nvSpPr>
          <p:spPr bwMode="auto">
            <a:xfrm>
              <a:off x="2290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11</a:t>
              </a:r>
              <a:endParaRPr lang="en-US" b="0"/>
            </a:p>
          </p:txBody>
        </p:sp>
        <p:sp>
          <p:nvSpPr>
            <p:cNvPr id="18041" name="Rectangle 633"/>
            <p:cNvSpPr>
              <a:spLocks noChangeArrowheads="1"/>
            </p:cNvSpPr>
            <p:nvPr/>
          </p:nvSpPr>
          <p:spPr bwMode="auto">
            <a:xfrm>
              <a:off x="2698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12</a:t>
              </a:r>
              <a:endParaRPr lang="en-US" b="0"/>
            </a:p>
          </p:txBody>
        </p:sp>
        <p:sp>
          <p:nvSpPr>
            <p:cNvPr id="18042" name="Rectangle 634"/>
            <p:cNvSpPr>
              <a:spLocks noChangeArrowheads="1"/>
            </p:cNvSpPr>
            <p:nvPr/>
          </p:nvSpPr>
          <p:spPr bwMode="auto">
            <a:xfrm>
              <a:off x="3106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13</a:t>
              </a:r>
              <a:endParaRPr lang="en-US" b="0"/>
            </a:p>
          </p:txBody>
        </p:sp>
        <p:sp>
          <p:nvSpPr>
            <p:cNvPr id="18043" name="Rectangle 635"/>
            <p:cNvSpPr>
              <a:spLocks noChangeArrowheads="1"/>
            </p:cNvSpPr>
            <p:nvPr/>
          </p:nvSpPr>
          <p:spPr bwMode="auto">
            <a:xfrm>
              <a:off x="3514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14</a:t>
              </a:r>
              <a:endParaRPr lang="en-US" b="0"/>
            </a:p>
          </p:txBody>
        </p:sp>
        <p:sp>
          <p:nvSpPr>
            <p:cNvPr id="18044" name="Rectangle 636"/>
            <p:cNvSpPr>
              <a:spLocks noChangeArrowheads="1"/>
            </p:cNvSpPr>
            <p:nvPr/>
          </p:nvSpPr>
          <p:spPr bwMode="auto">
            <a:xfrm>
              <a:off x="3922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15</a:t>
              </a:r>
              <a:endParaRPr lang="en-US" b="0"/>
            </a:p>
          </p:txBody>
        </p:sp>
        <p:sp>
          <p:nvSpPr>
            <p:cNvPr id="18045" name="Rectangle 637"/>
            <p:cNvSpPr>
              <a:spLocks noChangeArrowheads="1"/>
            </p:cNvSpPr>
            <p:nvPr/>
          </p:nvSpPr>
          <p:spPr bwMode="auto">
            <a:xfrm>
              <a:off x="4329" y="388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16</a:t>
              </a:r>
              <a:endParaRPr lang="en-US" b="0"/>
            </a:p>
          </p:txBody>
        </p:sp>
        <p:sp>
          <p:nvSpPr>
            <p:cNvPr id="18046" name="Rectangle 638"/>
            <p:cNvSpPr>
              <a:spLocks noChangeArrowheads="1"/>
            </p:cNvSpPr>
            <p:nvPr/>
          </p:nvSpPr>
          <p:spPr bwMode="auto">
            <a:xfrm>
              <a:off x="2183" y="4041"/>
              <a:ext cx="77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Applied Field, T</a:t>
              </a:r>
              <a:endParaRPr lang="en-US" b="0"/>
            </a:p>
          </p:txBody>
        </p:sp>
        <p:sp>
          <p:nvSpPr>
            <p:cNvPr id="18047" name="Rectangle 639"/>
            <p:cNvSpPr>
              <a:spLocks noChangeArrowheads="1"/>
            </p:cNvSpPr>
            <p:nvPr/>
          </p:nvSpPr>
          <p:spPr bwMode="auto">
            <a:xfrm rot="16200000">
              <a:off x="1" y="2358"/>
              <a:ext cx="5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en-US" sz="1300" baseline="-25000">
                  <a:solidFill>
                    <a:srgbClr val="FFFFFF"/>
                  </a:solidFill>
                  <a:latin typeface="Arial" charset="0"/>
                </a:rPr>
                <a:t>gb</a:t>
              </a:r>
              <a:r>
                <a:rPr lang="en-US" sz="1300">
                  <a:solidFill>
                    <a:srgbClr val="FFFFFF"/>
                  </a:solidFill>
                  <a:latin typeface="Arial" charset="0"/>
                </a:rPr>
                <a:t> in N/m²</a:t>
              </a:r>
              <a:endParaRPr lang="en-US" b="0"/>
            </a:p>
          </p:txBody>
        </p:sp>
        <p:sp>
          <p:nvSpPr>
            <p:cNvPr id="18048" name="Rectangle 640"/>
            <p:cNvSpPr>
              <a:spLocks noChangeArrowheads="1"/>
            </p:cNvSpPr>
            <p:nvPr/>
          </p:nvSpPr>
          <p:spPr bwMode="auto">
            <a:xfrm>
              <a:off x="1367" y="907"/>
              <a:ext cx="3097" cy="1202"/>
            </a:xfrm>
            <a:prstGeom prst="rect">
              <a:avLst/>
            </a:prstGeom>
            <a:solidFill>
              <a:srgbClr val="7D1111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" name="Line 641"/>
            <p:cNvSpPr>
              <a:spLocks noChangeShapeType="1"/>
            </p:cNvSpPr>
            <p:nvPr/>
          </p:nvSpPr>
          <p:spPr bwMode="auto">
            <a:xfrm>
              <a:off x="1502" y="982"/>
              <a:ext cx="338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" name="Rectangle 642"/>
            <p:cNvSpPr>
              <a:spLocks noChangeArrowheads="1"/>
            </p:cNvSpPr>
            <p:nvPr/>
          </p:nvSpPr>
          <p:spPr bwMode="auto">
            <a:xfrm>
              <a:off x="1641" y="955"/>
              <a:ext cx="48" cy="49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1" name="Rectangle 643"/>
            <p:cNvSpPr>
              <a:spLocks noChangeArrowheads="1"/>
            </p:cNvSpPr>
            <p:nvPr/>
          </p:nvSpPr>
          <p:spPr bwMode="auto">
            <a:xfrm>
              <a:off x="1866" y="918"/>
              <a:ext cx="22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OI-ST 6445 RRP 0.9 mm (Parrell et al. ASC2002)</a:t>
              </a:r>
              <a:endParaRPr lang="en-US" b="0"/>
            </a:p>
          </p:txBody>
        </p:sp>
        <p:sp>
          <p:nvSpPr>
            <p:cNvPr id="18052" name="Line 644"/>
            <p:cNvSpPr>
              <a:spLocks noChangeShapeType="1"/>
            </p:cNvSpPr>
            <p:nvPr/>
          </p:nvSpPr>
          <p:spPr bwMode="auto">
            <a:xfrm>
              <a:off x="1502" y="1089"/>
              <a:ext cx="338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3" name="Rectangle 645"/>
            <p:cNvSpPr>
              <a:spLocks noChangeArrowheads="1"/>
            </p:cNvSpPr>
            <p:nvPr/>
          </p:nvSpPr>
          <p:spPr bwMode="auto">
            <a:xfrm>
              <a:off x="1657" y="1079"/>
              <a:ext cx="16" cy="1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Rectangle 646"/>
            <p:cNvSpPr>
              <a:spLocks noChangeArrowheads="1"/>
            </p:cNvSpPr>
            <p:nvPr/>
          </p:nvSpPr>
          <p:spPr bwMode="auto">
            <a:xfrm>
              <a:off x="1866" y="1025"/>
              <a:ext cx="191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OI-ST RRP 0.9 mm Kramer Extrapolation</a:t>
              </a:r>
              <a:endParaRPr lang="en-US" b="0"/>
            </a:p>
          </p:txBody>
        </p:sp>
        <p:sp>
          <p:nvSpPr>
            <p:cNvPr id="18056" name="Oval 648"/>
            <p:cNvSpPr>
              <a:spLocks noChangeArrowheads="1"/>
            </p:cNvSpPr>
            <p:nvPr/>
          </p:nvSpPr>
          <p:spPr bwMode="auto">
            <a:xfrm>
              <a:off x="1630" y="1154"/>
              <a:ext cx="70" cy="70"/>
            </a:xfrm>
            <a:prstGeom prst="ellips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Rectangle 649"/>
            <p:cNvSpPr>
              <a:spLocks noChangeArrowheads="1"/>
            </p:cNvSpPr>
            <p:nvPr/>
          </p:nvSpPr>
          <p:spPr bwMode="auto">
            <a:xfrm>
              <a:off x="1866" y="1127"/>
              <a:ext cx="207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High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 Internal Sn IGC EP2-1-3-2 700°C HT</a:t>
              </a:r>
              <a:endParaRPr lang="en-US" b="0"/>
            </a:p>
          </p:txBody>
        </p:sp>
        <p:sp>
          <p:nvSpPr>
            <p:cNvPr id="18058" name="Line 650"/>
            <p:cNvSpPr>
              <a:spLocks noChangeShapeType="1"/>
            </p:cNvSpPr>
            <p:nvPr/>
          </p:nvSpPr>
          <p:spPr bwMode="auto">
            <a:xfrm>
              <a:off x="1502" y="1299"/>
              <a:ext cx="338" cy="1"/>
            </a:xfrm>
            <a:prstGeom prst="line">
              <a:avLst/>
            </a:prstGeom>
            <a:noFill/>
            <a:ln w="17463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Rectangle 651"/>
            <p:cNvSpPr>
              <a:spLocks noChangeArrowheads="1"/>
            </p:cNvSpPr>
            <p:nvPr/>
          </p:nvSpPr>
          <p:spPr bwMode="auto">
            <a:xfrm>
              <a:off x="1625" y="125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Line 652"/>
            <p:cNvSpPr>
              <a:spLocks noChangeShapeType="1"/>
            </p:cNvSpPr>
            <p:nvPr/>
          </p:nvSpPr>
          <p:spPr bwMode="auto">
            <a:xfrm flipH="1" flipV="1">
              <a:off x="1630" y="1261"/>
              <a:ext cx="38" cy="38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Line 653"/>
            <p:cNvSpPr>
              <a:spLocks noChangeShapeType="1"/>
            </p:cNvSpPr>
            <p:nvPr/>
          </p:nvSpPr>
          <p:spPr bwMode="auto">
            <a:xfrm>
              <a:off x="1668" y="1299"/>
              <a:ext cx="38" cy="37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Line 654"/>
            <p:cNvSpPr>
              <a:spLocks noChangeShapeType="1"/>
            </p:cNvSpPr>
            <p:nvPr/>
          </p:nvSpPr>
          <p:spPr bwMode="auto">
            <a:xfrm flipH="1">
              <a:off x="1630" y="1299"/>
              <a:ext cx="38" cy="37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Line 655"/>
            <p:cNvSpPr>
              <a:spLocks noChangeShapeType="1"/>
            </p:cNvSpPr>
            <p:nvPr/>
          </p:nvSpPr>
          <p:spPr bwMode="auto">
            <a:xfrm flipV="1">
              <a:off x="1668" y="1261"/>
              <a:ext cx="38" cy="38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Line 656"/>
            <p:cNvSpPr>
              <a:spLocks noChangeShapeType="1"/>
            </p:cNvSpPr>
            <p:nvPr/>
          </p:nvSpPr>
          <p:spPr bwMode="auto">
            <a:xfrm flipV="1">
              <a:off x="1668" y="1261"/>
              <a:ext cx="1" cy="38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Line 657"/>
            <p:cNvSpPr>
              <a:spLocks noChangeShapeType="1"/>
            </p:cNvSpPr>
            <p:nvPr/>
          </p:nvSpPr>
          <p:spPr bwMode="auto">
            <a:xfrm>
              <a:off x="1668" y="1299"/>
              <a:ext cx="1" cy="37"/>
            </a:xfrm>
            <a:prstGeom prst="line">
              <a:avLst/>
            </a:prstGeom>
            <a:noFill/>
            <a:ln w="7938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Rectangle 658"/>
            <p:cNvSpPr>
              <a:spLocks noChangeArrowheads="1"/>
            </p:cNvSpPr>
            <p:nvPr/>
          </p:nvSpPr>
          <p:spPr bwMode="auto">
            <a:xfrm>
              <a:off x="1866" y="1234"/>
              <a:ext cx="169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High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 Internal Sn: ORe110(695/96)</a:t>
              </a:r>
              <a:endParaRPr lang="en-US" b="0"/>
            </a:p>
          </p:txBody>
        </p:sp>
        <p:sp>
          <p:nvSpPr>
            <p:cNvPr id="18067" name="Line 659"/>
            <p:cNvSpPr>
              <a:spLocks noChangeShapeType="1"/>
            </p:cNvSpPr>
            <p:nvPr/>
          </p:nvSpPr>
          <p:spPr bwMode="auto">
            <a:xfrm>
              <a:off x="1502" y="1401"/>
              <a:ext cx="338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Rectangle 660"/>
            <p:cNvSpPr>
              <a:spLocks noChangeArrowheads="1"/>
            </p:cNvSpPr>
            <p:nvPr/>
          </p:nvSpPr>
          <p:spPr bwMode="auto">
            <a:xfrm>
              <a:off x="1636" y="1368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Line 661"/>
            <p:cNvSpPr>
              <a:spLocks noChangeShapeType="1"/>
            </p:cNvSpPr>
            <p:nvPr/>
          </p:nvSpPr>
          <p:spPr bwMode="auto">
            <a:xfrm flipV="1">
              <a:off x="1668" y="1374"/>
              <a:ext cx="1" cy="27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Line 662"/>
            <p:cNvSpPr>
              <a:spLocks noChangeShapeType="1"/>
            </p:cNvSpPr>
            <p:nvPr/>
          </p:nvSpPr>
          <p:spPr bwMode="auto">
            <a:xfrm>
              <a:off x="1668" y="1401"/>
              <a:ext cx="1" cy="26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Line 663"/>
            <p:cNvSpPr>
              <a:spLocks noChangeShapeType="1"/>
            </p:cNvSpPr>
            <p:nvPr/>
          </p:nvSpPr>
          <p:spPr bwMode="auto">
            <a:xfrm flipH="1">
              <a:off x="1641" y="1401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Line 664"/>
            <p:cNvSpPr>
              <a:spLocks noChangeShapeType="1"/>
            </p:cNvSpPr>
            <p:nvPr/>
          </p:nvSpPr>
          <p:spPr bwMode="auto">
            <a:xfrm>
              <a:off x="1668" y="1401"/>
              <a:ext cx="27" cy="1"/>
            </a:xfrm>
            <a:prstGeom prst="line">
              <a:avLst/>
            </a:prstGeom>
            <a:noFill/>
            <a:ln w="7938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Rectangle 665"/>
            <p:cNvSpPr>
              <a:spLocks noChangeArrowheads="1"/>
            </p:cNvSpPr>
            <p:nvPr/>
          </p:nvSpPr>
          <p:spPr bwMode="auto">
            <a:xfrm>
              <a:off x="1866" y="1336"/>
              <a:ext cx="233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SMI-PIT Nb-Ta Tube: 64 hrs@675 °C-small grains</a:t>
              </a:r>
              <a:endParaRPr lang="en-US" b="0"/>
            </a:p>
          </p:txBody>
        </p:sp>
        <p:sp>
          <p:nvSpPr>
            <p:cNvPr id="18074" name="Freeform 666"/>
            <p:cNvSpPr>
              <a:spLocks/>
            </p:cNvSpPr>
            <p:nvPr/>
          </p:nvSpPr>
          <p:spPr bwMode="auto">
            <a:xfrm>
              <a:off x="1496" y="1497"/>
              <a:ext cx="75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5" y="0"/>
                </a:cxn>
                <a:cxn ang="0">
                  <a:pos x="75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75" h="16">
                  <a:moveTo>
                    <a:pt x="0" y="6"/>
                  </a:moveTo>
                  <a:lnTo>
                    <a:pt x="75" y="0"/>
                  </a:lnTo>
                  <a:lnTo>
                    <a:pt x="75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Freeform 667"/>
            <p:cNvSpPr>
              <a:spLocks/>
            </p:cNvSpPr>
            <p:nvPr/>
          </p:nvSpPr>
          <p:spPr bwMode="auto">
            <a:xfrm>
              <a:off x="1614" y="1497"/>
              <a:ext cx="22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0"/>
                </a:cxn>
                <a:cxn ang="0">
                  <a:pos x="22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22" h="16">
                  <a:moveTo>
                    <a:pt x="0" y="6"/>
                  </a:moveTo>
                  <a:lnTo>
                    <a:pt x="22" y="0"/>
                  </a:lnTo>
                  <a:lnTo>
                    <a:pt x="22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Freeform 668"/>
            <p:cNvSpPr>
              <a:spLocks/>
            </p:cNvSpPr>
            <p:nvPr/>
          </p:nvSpPr>
          <p:spPr bwMode="auto">
            <a:xfrm>
              <a:off x="1679" y="1497"/>
              <a:ext cx="75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5" y="0"/>
                </a:cxn>
                <a:cxn ang="0">
                  <a:pos x="75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75" h="16">
                  <a:moveTo>
                    <a:pt x="0" y="6"/>
                  </a:moveTo>
                  <a:lnTo>
                    <a:pt x="75" y="0"/>
                  </a:lnTo>
                  <a:lnTo>
                    <a:pt x="75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Freeform 669"/>
            <p:cNvSpPr>
              <a:spLocks/>
            </p:cNvSpPr>
            <p:nvPr/>
          </p:nvSpPr>
          <p:spPr bwMode="auto">
            <a:xfrm>
              <a:off x="1797" y="1497"/>
              <a:ext cx="21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0"/>
                </a:cxn>
                <a:cxn ang="0">
                  <a:pos x="21" y="11"/>
                </a:cxn>
                <a:cxn ang="0">
                  <a:pos x="0" y="16"/>
                </a:cxn>
                <a:cxn ang="0">
                  <a:pos x="0" y="6"/>
                </a:cxn>
              </a:cxnLst>
              <a:rect l="0" t="0" r="r" b="b"/>
              <a:pathLst>
                <a:path w="21" h="16">
                  <a:moveTo>
                    <a:pt x="0" y="6"/>
                  </a:moveTo>
                  <a:lnTo>
                    <a:pt x="21" y="0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Rectangle 670"/>
            <p:cNvSpPr>
              <a:spLocks noChangeArrowheads="1"/>
            </p:cNvSpPr>
            <p:nvPr/>
          </p:nvSpPr>
          <p:spPr bwMode="auto">
            <a:xfrm>
              <a:off x="1630" y="1470"/>
              <a:ext cx="70" cy="70"/>
            </a:xfrm>
            <a:prstGeom prst="rect">
              <a:avLst/>
            </a:prstGeom>
            <a:noFill/>
            <a:ln w="7938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Rectangle 671"/>
            <p:cNvSpPr>
              <a:spLocks noChangeArrowheads="1"/>
            </p:cNvSpPr>
            <p:nvPr/>
          </p:nvSpPr>
          <p:spPr bwMode="auto">
            <a:xfrm>
              <a:off x="1866" y="1444"/>
              <a:ext cx="18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High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 Internal Sn TWC1912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gb</a:t>
              </a:r>
              <a:endParaRPr lang="en-US" b="0" baseline="-25000"/>
            </a:p>
          </p:txBody>
        </p:sp>
        <p:sp>
          <p:nvSpPr>
            <p:cNvPr id="18080" name="Line 672"/>
            <p:cNvSpPr>
              <a:spLocks noChangeShapeType="1"/>
            </p:cNvSpPr>
            <p:nvPr/>
          </p:nvSpPr>
          <p:spPr bwMode="auto">
            <a:xfrm>
              <a:off x="1502" y="1615"/>
              <a:ext cx="338" cy="1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Rectangle 673"/>
            <p:cNvSpPr>
              <a:spLocks noChangeArrowheads="1"/>
            </p:cNvSpPr>
            <p:nvPr/>
          </p:nvSpPr>
          <p:spPr bwMode="auto">
            <a:xfrm>
              <a:off x="1625" y="1572"/>
              <a:ext cx="9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Line 674"/>
            <p:cNvSpPr>
              <a:spLocks noChangeShapeType="1"/>
            </p:cNvSpPr>
            <p:nvPr/>
          </p:nvSpPr>
          <p:spPr bwMode="auto">
            <a:xfrm flipH="1" flipV="1">
              <a:off x="1630" y="1578"/>
              <a:ext cx="38" cy="37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Line 675"/>
            <p:cNvSpPr>
              <a:spLocks noChangeShapeType="1"/>
            </p:cNvSpPr>
            <p:nvPr/>
          </p:nvSpPr>
          <p:spPr bwMode="auto">
            <a:xfrm>
              <a:off x="1668" y="1615"/>
              <a:ext cx="38" cy="3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Line 676"/>
            <p:cNvSpPr>
              <a:spLocks noChangeShapeType="1"/>
            </p:cNvSpPr>
            <p:nvPr/>
          </p:nvSpPr>
          <p:spPr bwMode="auto">
            <a:xfrm flipH="1">
              <a:off x="1630" y="1615"/>
              <a:ext cx="38" cy="3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5" name="Line 677"/>
            <p:cNvSpPr>
              <a:spLocks noChangeShapeType="1"/>
            </p:cNvSpPr>
            <p:nvPr/>
          </p:nvSpPr>
          <p:spPr bwMode="auto">
            <a:xfrm flipV="1">
              <a:off x="1668" y="1578"/>
              <a:ext cx="38" cy="37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Rectangle 678"/>
            <p:cNvSpPr>
              <a:spLocks noChangeArrowheads="1"/>
            </p:cNvSpPr>
            <p:nvPr/>
          </p:nvSpPr>
          <p:spPr bwMode="auto">
            <a:xfrm>
              <a:off x="1866" y="1551"/>
              <a:ext cx="20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504 Filament SMI-PIT, excluding large grains</a:t>
              </a:r>
              <a:endParaRPr lang="en-US" b="0"/>
            </a:p>
          </p:txBody>
        </p:sp>
        <p:sp>
          <p:nvSpPr>
            <p:cNvPr id="18087" name="Line 679"/>
            <p:cNvSpPr>
              <a:spLocks noChangeShapeType="1"/>
            </p:cNvSpPr>
            <p:nvPr/>
          </p:nvSpPr>
          <p:spPr bwMode="auto">
            <a:xfrm>
              <a:off x="1502" y="1717"/>
              <a:ext cx="338" cy="1"/>
            </a:xfrm>
            <a:prstGeom prst="line">
              <a:avLst/>
            </a:prstGeom>
            <a:noFill/>
            <a:ln w="17463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8" name="Freeform 680"/>
            <p:cNvSpPr>
              <a:spLocks/>
            </p:cNvSpPr>
            <p:nvPr/>
          </p:nvSpPr>
          <p:spPr bwMode="auto">
            <a:xfrm>
              <a:off x="1630" y="1680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6" y="37"/>
                </a:cxn>
                <a:cxn ang="0">
                  <a:pos x="38" y="75"/>
                </a:cxn>
                <a:cxn ang="0">
                  <a:pos x="0" y="37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76" y="37"/>
                  </a:lnTo>
                  <a:lnTo>
                    <a:pt x="38" y="75"/>
                  </a:lnTo>
                  <a:lnTo>
                    <a:pt x="0" y="37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7938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Rectangle 681"/>
            <p:cNvSpPr>
              <a:spLocks noChangeArrowheads="1"/>
            </p:cNvSpPr>
            <p:nvPr/>
          </p:nvSpPr>
          <p:spPr bwMode="auto">
            <a:xfrm>
              <a:off x="1866" y="1653"/>
              <a:ext cx="14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Mitsubishi Internal Sn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gb</a:t>
              </a:r>
              <a:endParaRPr lang="en-US" b="0" baseline="-25000"/>
            </a:p>
          </p:txBody>
        </p:sp>
        <p:sp>
          <p:nvSpPr>
            <p:cNvPr id="18090" name="Freeform 682"/>
            <p:cNvSpPr>
              <a:spLocks/>
            </p:cNvSpPr>
            <p:nvPr/>
          </p:nvSpPr>
          <p:spPr bwMode="auto">
            <a:xfrm>
              <a:off x="1496" y="1814"/>
              <a:ext cx="22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0"/>
                </a:cxn>
                <a:cxn ang="0">
                  <a:pos x="22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2" h="16">
                  <a:moveTo>
                    <a:pt x="0" y="5"/>
                  </a:moveTo>
                  <a:lnTo>
                    <a:pt x="22" y="0"/>
                  </a:lnTo>
                  <a:lnTo>
                    <a:pt x="22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1" name="Freeform 683"/>
            <p:cNvSpPr>
              <a:spLocks/>
            </p:cNvSpPr>
            <p:nvPr/>
          </p:nvSpPr>
          <p:spPr bwMode="auto">
            <a:xfrm>
              <a:off x="1561" y="1814"/>
              <a:ext cx="2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0"/>
                </a:cxn>
                <a:cxn ang="0">
                  <a:pos x="21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1" h="16">
                  <a:moveTo>
                    <a:pt x="0" y="5"/>
                  </a:moveTo>
                  <a:lnTo>
                    <a:pt x="21" y="0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2" name="Freeform 684"/>
            <p:cNvSpPr>
              <a:spLocks/>
            </p:cNvSpPr>
            <p:nvPr/>
          </p:nvSpPr>
          <p:spPr bwMode="auto">
            <a:xfrm>
              <a:off x="1625" y="1814"/>
              <a:ext cx="2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0"/>
                </a:cxn>
                <a:cxn ang="0">
                  <a:pos x="21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1" h="16">
                  <a:moveTo>
                    <a:pt x="0" y="5"/>
                  </a:moveTo>
                  <a:lnTo>
                    <a:pt x="21" y="0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3" name="Freeform 685"/>
            <p:cNvSpPr>
              <a:spLocks/>
            </p:cNvSpPr>
            <p:nvPr/>
          </p:nvSpPr>
          <p:spPr bwMode="auto">
            <a:xfrm>
              <a:off x="1689" y="1814"/>
              <a:ext cx="22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0"/>
                </a:cxn>
                <a:cxn ang="0">
                  <a:pos x="22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2" h="16">
                  <a:moveTo>
                    <a:pt x="0" y="5"/>
                  </a:moveTo>
                  <a:lnTo>
                    <a:pt x="22" y="0"/>
                  </a:lnTo>
                  <a:lnTo>
                    <a:pt x="22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4" name="Freeform 686"/>
            <p:cNvSpPr>
              <a:spLocks/>
            </p:cNvSpPr>
            <p:nvPr/>
          </p:nvSpPr>
          <p:spPr bwMode="auto">
            <a:xfrm>
              <a:off x="1754" y="1814"/>
              <a:ext cx="21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0"/>
                </a:cxn>
                <a:cxn ang="0">
                  <a:pos x="21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1" h="16">
                  <a:moveTo>
                    <a:pt x="0" y="5"/>
                  </a:moveTo>
                  <a:lnTo>
                    <a:pt x="21" y="0"/>
                  </a:lnTo>
                  <a:lnTo>
                    <a:pt x="21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5" name="Freeform 687"/>
            <p:cNvSpPr>
              <a:spLocks/>
            </p:cNvSpPr>
            <p:nvPr/>
          </p:nvSpPr>
          <p:spPr bwMode="auto">
            <a:xfrm>
              <a:off x="1818" y="1814"/>
              <a:ext cx="22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0"/>
                </a:cxn>
                <a:cxn ang="0">
                  <a:pos x="22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22" h="16">
                  <a:moveTo>
                    <a:pt x="0" y="5"/>
                  </a:moveTo>
                  <a:lnTo>
                    <a:pt x="22" y="0"/>
                  </a:lnTo>
                  <a:lnTo>
                    <a:pt x="22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6" name="Freeform 688"/>
            <p:cNvSpPr>
              <a:spLocks/>
            </p:cNvSpPr>
            <p:nvPr/>
          </p:nvSpPr>
          <p:spPr bwMode="auto">
            <a:xfrm>
              <a:off x="1630" y="1787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6" y="75"/>
                </a:cxn>
                <a:cxn ang="0">
                  <a:pos x="0" y="75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76" y="75"/>
                  </a:lnTo>
                  <a:lnTo>
                    <a:pt x="0" y="75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7938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7" name="Rectangle 689"/>
            <p:cNvSpPr>
              <a:spLocks noChangeArrowheads="1"/>
            </p:cNvSpPr>
            <p:nvPr/>
          </p:nvSpPr>
          <p:spPr bwMode="auto">
            <a:xfrm>
              <a:off x="1866" y="1760"/>
              <a:ext cx="12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LMI Internal Sn Qgb</a:t>
              </a:r>
              <a:endParaRPr lang="en-US" b="0"/>
            </a:p>
          </p:txBody>
        </p:sp>
        <p:sp>
          <p:nvSpPr>
            <p:cNvPr id="18098" name="Freeform 690"/>
            <p:cNvSpPr>
              <a:spLocks/>
            </p:cNvSpPr>
            <p:nvPr/>
          </p:nvSpPr>
          <p:spPr bwMode="auto">
            <a:xfrm>
              <a:off x="1496" y="1916"/>
              <a:ext cx="75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5" y="0"/>
                </a:cxn>
                <a:cxn ang="0">
                  <a:pos x="75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75" h="16">
                  <a:moveTo>
                    <a:pt x="0" y="5"/>
                  </a:moveTo>
                  <a:lnTo>
                    <a:pt x="75" y="0"/>
                  </a:lnTo>
                  <a:lnTo>
                    <a:pt x="75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9" name="Freeform 691"/>
            <p:cNvSpPr>
              <a:spLocks/>
            </p:cNvSpPr>
            <p:nvPr/>
          </p:nvSpPr>
          <p:spPr bwMode="auto">
            <a:xfrm>
              <a:off x="1614" y="1916"/>
              <a:ext cx="75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5" y="0"/>
                </a:cxn>
                <a:cxn ang="0">
                  <a:pos x="75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75" h="16">
                  <a:moveTo>
                    <a:pt x="0" y="5"/>
                  </a:moveTo>
                  <a:lnTo>
                    <a:pt x="75" y="0"/>
                  </a:lnTo>
                  <a:lnTo>
                    <a:pt x="75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0" name="Freeform 692"/>
            <p:cNvSpPr>
              <a:spLocks/>
            </p:cNvSpPr>
            <p:nvPr/>
          </p:nvSpPr>
          <p:spPr bwMode="auto">
            <a:xfrm>
              <a:off x="1732" y="1916"/>
              <a:ext cx="75" cy="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5" y="0"/>
                </a:cxn>
                <a:cxn ang="0">
                  <a:pos x="75" y="11"/>
                </a:cxn>
                <a:cxn ang="0">
                  <a:pos x="0" y="16"/>
                </a:cxn>
                <a:cxn ang="0">
                  <a:pos x="0" y="5"/>
                </a:cxn>
              </a:cxnLst>
              <a:rect l="0" t="0" r="r" b="b"/>
              <a:pathLst>
                <a:path w="75" h="16">
                  <a:moveTo>
                    <a:pt x="0" y="5"/>
                  </a:moveTo>
                  <a:lnTo>
                    <a:pt x="75" y="0"/>
                  </a:lnTo>
                  <a:lnTo>
                    <a:pt x="75" y="11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1" name="Oval 693"/>
            <p:cNvSpPr>
              <a:spLocks noChangeArrowheads="1"/>
            </p:cNvSpPr>
            <p:nvPr/>
          </p:nvSpPr>
          <p:spPr bwMode="auto">
            <a:xfrm>
              <a:off x="1630" y="1889"/>
              <a:ext cx="70" cy="70"/>
            </a:xfrm>
            <a:prstGeom prst="ellipse">
              <a:avLst/>
            </a:prstGeom>
            <a:noFill/>
            <a:ln w="793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2" name="Rectangle 694"/>
            <p:cNvSpPr>
              <a:spLocks noChangeArrowheads="1"/>
            </p:cNvSpPr>
            <p:nvPr/>
          </p:nvSpPr>
          <p:spPr bwMode="auto">
            <a:xfrm>
              <a:off x="1866" y="1862"/>
              <a:ext cx="170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Furukawa Bronze Process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gb</a:t>
              </a:r>
              <a:endParaRPr lang="en-US" b="0" baseline="-25000"/>
            </a:p>
          </p:txBody>
        </p:sp>
        <p:sp>
          <p:nvSpPr>
            <p:cNvPr id="18103" name="Line 695"/>
            <p:cNvSpPr>
              <a:spLocks noChangeShapeType="1"/>
            </p:cNvSpPr>
            <p:nvPr/>
          </p:nvSpPr>
          <p:spPr bwMode="auto">
            <a:xfrm>
              <a:off x="1502" y="2034"/>
              <a:ext cx="338" cy="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4" name="Rectangle 696"/>
            <p:cNvSpPr>
              <a:spLocks noChangeArrowheads="1"/>
            </p:cNvSpPr>
            <p:nvPr/>
          </p:nvSpPr>
          <p:spPr bwMode="auto">
            <a:xfrm>
              <a:off x="1625" y="199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5" name="Line 697"/>
            <p:cNvSpPr>
              <a:spLocks noChangeShapeType="1"/>
            </p:cNvSpPr>
            <p:nvPr/>
          </p:nvSpPr>
          <p:spPr bwMode="auto">
            <a:xfrm flipH="1" flipV="1">
              <a:off x="1630" y="1996"/>
              <a:ext cx="38" cy="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6" name="Line 698"/>
            <p:cNvSpPr>
              <a:spLocks noChangeShapeType="1"/>
            </p:cNvSpPr>
            <p:nvPr/>
          </p:nvSpPr>
          <p:spPr bwMode="auto">
            <a:xfrm>
              <a:off x="1668" y="2034"/>
              <a:ext cx="38" cy="3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7" name="Line 699"/>
            <p:cNvSpPr>
              <a:spLocks noChangeShapeType="1"/>
            </p:cNvSpPr>
            <p:nvPr/>
          </p:nvSpPr>
          <p:spPr bwMode="auto">
            <a:xfrm flipH="1">
              <a:off x="1630" y="2034"/>
              <a:ext cx="38" cy="3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8" name="Line 700"/>
            <p:cNvSpPr>
              <a:spLocks noChangeShapeType="1"/>
            </p:cNvSpPr>
            <p:nvPr/>
          </p:nvSpPr>
          <p:spPr bwMode="auto">
            <a:xfrm flipV="1">
              <a:off x="1668" y="1996"/>
              <a:ext cx="38" cy="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9" name="Line 701"/>
            <p:cNvSpPr>
              <a:spLocks noChangeShapeType="1"/>
            </p:cNvSpPr>
            <p:nvPr/>
          </p:nvSpPr>
          <p:spPr bwMode="auto">
            <a:xfrm flipV="1">
              <a:off x="1668" y="1996"/>
              <a:ext cx="1" cy="3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0" name="Line 702"/>
            <p:cNvSpPr>
              <a:spLocks noChangeShapeType="1"/>
            </p:cNvSpPr>
            <p:nvPr/>
          </p:nvSpPr>
          <p:spPr bwMode="auto">
            <a:xfrm>
              <a:off x="1668" y="2034"/>
              <a:ext cx="1" cy="3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1" name="Rectangle 703"/>
            <p:cNvSpPr>
              <a:spLocks noChangeArrowheads="1"/>
            </p:cNvSpPr>
            <p:nvPr/>
          </p:nvSpPr>
          <p:spPr bwMode="auto">
            <a:xfrm>
              <a:off x="1866" y="1969"/>
              <a:ext cx="187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FFFFFF"/>
                  </a:solidFill>
                  <a:latin typeface="Arial" charset="0"/>
                </a:rPr>
                <a:t>ITER: VAC 7.5% Ta Bronze Process </a:t>
              </a:r>
              <a:r>
                <a:rPr lang="en-US" sz="1300" b="0" i="1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en-US" sz="1300" b="0" baseline="-25000">
                  <a:solidFill>
                    <a:srgbClr val="FFFFFF"/>
                  </a:solidFill>
                  <a:latin typeface="Arial" charset="0"/>
                </a:rPr>
                <a:t>gb</a:t>
              </a:r>
              <a:endParaRPr lang="en-US" b="0" baseline="-25000"/>
            </a:p>
          </p:txBody>
        </p:sp>
      </p:grpSp>
      <p:sp>
        <p:nvSpPr>
          <p:cNvPr id="18112" name="Text Box 704"/>
          <p:cNvSpPr txBox="1">
            <a:spLocks noChangeArrowheads="1"/>
          </p:cNvSpPr>
          <p:nvPr/>
        </p:nvSpPr>
        <p:spPr bwMode="auto">
          <a:xfrm>
            <a:off x="7315200" y="54102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Grain Boundary Density from IA of </a:t>
            </a:r>
            <a:r>
              <a:rPr lang="en-US" b="0" i="1"/>
              <a:t>ONE</a:t>
            </a:r>
            <a:r>
              <a:rPr lang="en-US" b="0"/>
              <a:t> fracture image!</a:t>
            </a:r>
          </a:p>
        </p:txBody>
      </p:sp>
      <p:sp>
        <p:nvSpPr>
          <p:cNvPr id="18113" name="Rectangle 705"/>
          <p:cNvSpPr>
            <a:spLocks noChangeArrowheads="1"/>
          </p:cNvSpPr>
          <p:nvPr/>
        </p:nvSpPr>
        <p:spPr bwMode="auto">
          <a:xfrm>
            <a:off x="7162800" y="1219200"/>
            <a:ext cx="1905000" cy="2836863"/>
          </a:xfrm>
          <a:prstGeom prst="rect">
            <a:avLst/>
          </a:prstGeom>
          <a:noFill/>
          <a:ln w="63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 calculate the specific boundary pinning force, 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Q</a:t>
            </a:r>
            <a:r>
              <a:rPr lang="en-US" sz="1200" b="0" i="1" baseline="-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GB</a:t>
            </a:r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using Kramer’s formalism: </a:t>
            </a:r>
          </a:p>
          <a:p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Q</a:t>
            </a:r>
            <a:r>
              <a:rPr lang="en-US" sz="1200" b="0" i="1" baseline="-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GB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=F</a:t>
            </a:r>
            <a:r>
              <a:rPr lang="en-US" sz="1200" b="0" i="1" baseline="-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charset="0"/>
              </a:rPr>
              <a:t>l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en-US" sz="1200" b="0" i="1" baseline="-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gb</a:t>
            </a:r>
            <a:endParaRPr lang="en-US" sz="12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endParaRPr lang="en-US" sz="12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where 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charset="0"/>
              </a:rPr>
              <a:t>l</a:t>
            </a:r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is an efficiency factor which accounts for the proportion of the grain boundary that is oriented for pinning. We apply a value of 0.5 for </a:t>
            </a:r>
            <a:r>
              <a:rPr lang="en-US" sz="1200" b="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charset="0"/>
              </a:rPr>
              <a:t>l</a:t>
            </a:r>
            <a:r>
              <a:rPr lang="en-US"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a value previously used for columnar grains</a:t>
            </a:r>
            <a:endParaRPr lang="en-US" sz="12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</a:t>
            </a:r>
            <a:r>
              <a:rPr lang="en-US" baseline="-25000"/>
              <a:t>p</a:t>
            </a:r>
            <a:r>
              <a:rPr lang="en-US"/>
              <a:t> Very High for “High </a:t>
            </a:r>
            <a:r>
              <a:rPr lang="en-US" i="1"/>
              <a:t>J</a:t>
            </a:r>
            <a:r>
              <a:rPr lang="en-US" baseline="-25000"/>
              <a:t>c</a:t>
            </a:r>
            <a:r>
              <a:rPr lang="en-US"/>
              <a:t>” Nb</a:t>
            </a:r>
            <a:r>
              <a:rPr lang="en-US" baseline="-25000"/>
              <a:t>3</a:t>
            </a:r>
            <a:r>
              <a:rPr lang="en-US"/>
              <a:t>Sn</a:t>
            </a:r>
          </a:p>
        </p:txBody>
      </p:sp>
      <p:sp>
        <p:nvSpPr>
          <p:cNvPr id="26631" name="Rectangle 1031"/>
          <p:cNvSpPr>
            <a:spLocks noChangeArrowheads="1"/>
          </p:cNvSpPr>
          <p:nvPr/>
        </p:nvSpPr>
        <p:spPr bwMode="auto">
          <a:xfrm>
            <a:off x="808038" y="1360488"/>
            <a:ext cx="488632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1032"/>
          <p:cNvSpPr>
            <a:spLocks noChangeShapeType="1"/>
          </p:cNvSpPr>
          <p:nvPr/>
        </p:nvSpPr>
        <p:spPr bwMode="auto">
          <a:xfrm>
            <a:off x="808038" y="5400675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33"/>
          <p:cNvSpPr>
            <a:spLocks noChangeShapeType="1"/>
          </p:cNvSpPr>
          <p:nvPr/>
        </p:nvSpPr>
        <p:spPr bwMode="auto">
          <a:xfrm>
            <a:off x="808038" y="4984750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34"/>
          <p:cNvSpPr>
            <a:spLocks noChangeShapeType="1"/>
          </p:cNvSpPr>
          <p:nvPr/>
        </p:nvSpPr>
        <p:spPr bwMode="auto">
          <a:xfrm>
            <a:off x="808038" y="4684713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035"/>
          <p:cNvSpPr>
            <a:spLocks noChangeShapeType="1"/>
          </p:cNvSpPr>
          <p:nvPr/>
        </p:nvSpPr>
        <p:spPr bwMode="auto">
          <a:xfrm>
            <a:off x="808038" y="4451350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036"/>
          <p:cNvSpPr>
            <a:spLocks noChangeShapeType="1"/>
          </p:cNvSpPr>
          <p:nvPr/>
        </p:nvSpPr>
        <p:spPr bwMode="auto">
          <a:xfrm>
            <a:off x="808038" y="4267200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037"/>
          <p:cNvSpPr>
            <a:spLocks noChangeShapeType="1"/>
          </p:cNvSpPr>
          <p:nvPr/>
        </p:nvSpPr>
        <p:spPr bwMode="auto">
          <a:xfrm>
            <a:off x="808038" y="4103688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038"/>
          <p:cNvSpPr>
            <a:spLocks noChangeShapeType="1"/>
          </p:cNvSpPr>
          <p:nvPr/>
        </p:nvSpPr>
        <p:spPr bwMode="auto">
          <a:xfrm>
            <a:off x="808038" y="3967163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039"/>
          <p:cNvSpPr>
            <a:spLocks noChangeShapeType="1"/>
          </p:cNvSpPr>
          <p:nvPr/>
        </p:nvSpPr>
        <p:spPr bwMode="auto">
          <a:xfrm>
            <a:off x="808038" y="3844925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040"/>
          <p:cNvSpPr>
            <a:spLocks noChangeShapeType="1"/>
          </p:cNvSpPr>
          <p:nvPr/>
        </p:nvSpPr>
        <p:spPr bwMode="auto">
          <a:xfrm>
            <a:off x="808038" y="3025775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041"/>
          <p:cNvSpPr>
            <a:spLocks noChangeShapeType="1"/>
          </p:cNvSpPr>
          <p:nvPr/>
        </p:nvSpPr>
        <p:spPr bwMode="auto">
          <a:xfrm>
            <a:off x="808038" y="2601913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042"/>
          <p:cNvSpPr>
            <a:spLocks noChangeShapeType="1"/>
          </p:cNvSpPr>
          <p:nvPr/>
        </p:nvSpPr>
        <p:spPr bwMode="auto">
          <a:xfrm>
            <a:off x="808038" y="2308225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043"/>
          <p:cNvSpPr>
            <a:spLocks noChangeShapeType="1"/>
          </p:cNvSpPr>
          <p:nvPr/>
        </p:nvSpPr>
        <p:spPr bwMode="auto">
          <a:xfrm>
            <a:off x="808038" y="2076450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1044"/>
          <p:cNvSpPr>
            <a:spLocks noChangeShapeType="1"/>
          </p:cNvSpPr>
          <p:nvPr/>
        </p:nvSpPr>
        <p:spPr bwMode="auto">
          <a:xfrm>
            <a:off x="808038" y="1885950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1045"/>
          <p:cNvSpPr>
            <a:spLocks noChangeShapeType="1"/>
          </p:cNvSpPr>
          <p:nvPr/>
        </p:nvSpPr>
        <p:spPr bwMode="auto">
          <a:xfrm>
            <a:off x="808038" y="1728788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1046"/>
          <p:cNvSpPr>
            <a:spLocks noChangeShapeType="1"/>
          </p:cNvSpPr>
          <p:nvPr/>
        </p:nvSpPr>
        <p:spPr bwMode="auto">
          <a:xfrm>
            <a:off x="808038" y="1592263"/>
            <a:ext cx="48863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1047"/>
          <p:cNvSpPr>
            <a:spLocks noChangeShapeType="1"/>
          </p:cNvSpPr>
          <p:nvPr/>
        </p:nvSpPr>
        <p:spPr bwMode="auto">
          <a:xfrm>
            <a:off x="808038" y="1470025"/>
            <a:ext cx="4886325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1048"/>
          <p:cNvSpPr>
            <a:spLocks noChangeShapeType="1"/>
          </p:cNvSpPr>
          <p:nvPr/>
        </p:nvSpPr>
        <p:spPr bwMode="auto">
          <a:xfrm>
            <a:off x="808038" y="3741738"/>
            <a:ext cx="4886325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1049"/>
          <p:cNvSpPr>
            <a:spLocks noChangeShapeType="1"/>
          </p:cNvSpPr>
          <p:nvPr/>
        </p:nvSpPr>
        <p:spPr bwMode="auto">
          <a:xfrm>
            <a:off x="808038" y="1360488"/>
            <a:ext cx="4886325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1050"/>
          <p:cNvSpPr>
            <a:spLocks noChangeShapeType="1"/>
          </p:cNvSpPr>
          <p:nvPr/>
        </p:nvSpPr>
        <p:spPr bwMode="auto">
          <a:xfrm>
            <a:off x="1784350" y="1360488"/>
            <a:ext cx="1588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1051"/>
          <p:cNvSpPr>
            <a:spLocks noChangeShapeType="1"/>
          </p:cNvSpPr>
          <p:nvPr/>
        </p:nvSpPr>
        <p:spPr bwMode="auto">
          <a:xfrm>
            <a:off x="2760663" y="1360488"/>
            <a:ext cx="1587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1052"/>
          <p:cNvSpPr>
            <a:spLocks noChangeShapeType="1"/>
          </p:cNvSpPr>
          <p:nvPr/>
        </p:nvSpPr>
        <p:spPr bwMode="auto">
          <a:xfrm>
            <a:off x="3743325" y="1360488"/>
            <a:ext cx="1588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1053"/>
          <p:cNvSpPr>
            <a:spLocks noChangeShapeType="1"/>
          </p:cNvSpPr>
          <p:nvPr/>
        </p:nvSpPr>
        <p:spPr bwMode="auto">
          <a:xfrm>
            <a:off x="4719638" y="1360488"/>
            <a:ext cx="1587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1054"/>
          <p:cNvSpPr>
            <a:spLocks noChangeShapeType="1"/>
          </p:cNvSpPr>
          <p:nvPr/>
        </p:nvSpPr>
        <p:spPr bwMode="auto">
          <a:xfrm>
            <a:off x="5694363" y="1360488"/>
            <a:ext cx="1587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Rectangle 1055"/>
          <p:cNvSpPr>
            <a:spLocks noChangeArrowheads="1"/>
          </p:cNvSpPr>
          <p:nvPr/>
        </p:nvSpPr>
        <p:spPr bwMode="auto">
          <a:xfrm>
            <a:off x="808038" y="1360488"/>
            <a:ext cx="4886325" cy="475615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1056"/>
          <p:cNvSpPr>
            <a:spLocks noChangeShapeType="1"/>
          </p:cNvSpPr>
          <p:nvPr/>
        </p:nvSpPr>
        <p:spPr bwMode="auto">
          <a:xfrm>
            <a:off x="808038" y="1360488"/>
            <a:ext cx="1587" cy="47561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1057"/>
          <p:cNvSpPr>
            <a:spLocks noChangeShapeType="1"/>
          </p:cNvSpPr>
          <p:nvPr/>
        </p:nvSpPr>
        <p:spPr bwMode="auto">
          <a:xfrm>
            <a:off x="781050" y="6116638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1058"/>
          <p:cNvSpPr>
            <a:spLocks noChangeShapeType="1"/>
          </p:cNvSpPr>
          <p:nvPr/>
        </p:nvSpPr>
        <p:spPr bwMode="auto">
          <a:xfrm>
            <a:off x="781050" y="5400675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1059"/>
          <p:cNvSpPr>
            <a:spLocks noChangeShapeType="1"/>
          </p:cNvSpPr>
          <p:nvPr/>
        </p:nvSpPr>
        <p:spPr bwMode="auto">
          <a:xfrm>
            <a:off x="781050" y="4984750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1060"/>
          <p:cNvSpPr>
            <a:spLocks noChangeShapeType="1"/>
          </p:cNvSpPr>
          <p:nvPr/>
        </p:nvSpPr>
        <p:spPr bwMode="auto">
          <a:xfrm>
            <a:off x="781050" y="4684713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1061"/>
          <p:cNvSpPr>
            <a:spLocks noChangeShapeType="1"/>
          </p:cNvSpPr>
          <p:nvPr/>
        </p:nvSpPr>
        <p:spPr bwMode="auto">
          <a:xfrm>
            <a:off x="781050" y="4451350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1062"/>
          <p:cNvSpPr>
            <a:spLocks noChangeShapeType="1"/>
          </p:cNvSpPr>
          <p:nvPr/>
        </p:nvSpPr>
        <p:spPr bwMode="auto">
          <a:xfrm>
            <a:off x="781050" y="4267200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1063"/>
          <p:cNvSpPr>
            <a:spLocks noChangeShapeType="1"/>
          </p:cNvSpPr>
          <p:nvPr/>
        </p:nvSpPr>
        <p:spPr bwMode="auto">
          <a:xfrm>
            <a:off x="781050" y="4103688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1064"/>
          <p:cNvSpPr>
            <a:spLocks noChangeShapeType="1"/>
          </p:cNvSpPr>
          <p:nvPr/>
        </p:nvSpPr>
        <p:spPr bwMode="auto">
          <a:xfrm>
            <a:off x="781050" y="3967163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1065"/>
          <p:cNvSpPr>
            <a:spLocks noChangeShapeType="1"/>
          </p:cNvSpPr>
          <p:nvPr/>
        </p:nvSpPr>
        <p:spPr bwMode="auto">
          <a:xfrm>
            <a:off x="781050" y="3844925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1066"/>
          <p:cNvSpPr>
            <a:spLocks noChangeShapeType="1"/>
          </p:cNvSpPr>
          <p:nvPr/>
        </p:nvSpPr>
        <p:spPr bwMode="auto">
          <a:xfrm>
            <a:off x="781050" y="3741738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1067"/>
          <p:cNvSpPr>
            <a:spLocks noChangeShapeType="1"/>
          </p:cNvSpPr>
          <p:nvPr/>
        </p:nvSpPr>
        <p:spPr bwMode="auto">
          <a:xfrm>
            <a:off x="781050" y="3025775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1068"/>
          <p:cNvSpPr>
            <a:spLocks noChangeShapeType="1"/>
          </p:cNvSpPr>
          <p:nvPr/>
        </p:nvSpPr>
        <p:spPr bwMode="auto">
          <a:xfrm>
            <a:off x="781050" y="2601913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1069"/>
          <p:cNvSpPr>
            <a:spLocks noChangeShapeType="1"/>
          </p:cNvSpPr>
          <p:nvPr/>
        </p:nvSpPr>
        <p:spPr bwMode="auto">
          <a:xfrm>
            <a:off x="781050" y="2308225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1070"/>
          <p:cNvSpPr>
            <a:spLocks noChangeShapeType="1"/>
          </p:cNvSpPr>
          <p:nvPr/>
        </p:nvSpPr>
        <p:spPr bwMode="auto">
          <a:xfrm>
            <a:off x="781050" y="2076450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1071"/>
          <p:cNvSpPr>
            <a:spLocks noChangeShapeType="1"/>
          </p:cNvSpPr>
          <p:nvPr/>
        </p:nvSpPr>
        <p:spPr bwMode="auto">
          <a:xfrm>
            <a:off x="781050" y="1885950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1072"/>
          <p:cNvSpPr>
            <a:spLocks noChangeShapeType="1"/>
          </p:cNvSpPr>
          <p:nvPr/>
        </p:nvSpPr>
        <p:spPr bwMode="auto">
          <a:xfrm>
            <a:off x="781050" y="1728788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1073"/>
          <p:cNvSpPr>
            <a:spLocks noChangeShapeType="1"/>
          </p:cNvSpPr>
          <p:nvPr/>
        </p:nvSpPr>
        <p:spPr bwMode="auto">
          <a:xfrm>
            <a:off x="781050" y="1592263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1074"/>
          <p:cNvSpPr>
            <a:spLocks noChangeShapeType="1"/>
          </p:cNvSpPr>
          <p:nvPr/>
        </p:nvSpPr>
        <p:spPr bwMode="auto">
          <a:xfrm>
            <a:off x="781050" y="1470025"/>
            <a:ext cx="2698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1075"/>
          <p:cNvSpPr>
            <a:spLocks noChangeShapeType="1"/>
          </p:cNvSpPr>
          <p:nvPr/>
        </p:nvSpPr>
        <p:spPr bwMode="auto">
          <a:xfrm>
            <a:off x="781050" y="1360488"/>
            <a:ext cx="269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1076"/>
          <p:cNvSpPr>
            <a:spLocks noChangeShapeType="1"/>
          </p:cNvSpPr>
          <p:nvPr/>
        </p:nvSpPr>
        <p:spPr bwMode="auto">
          <a:xfrm>
            <a:off x="768350" y="6116638"/>
            <a:ext cx="80963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1077"/>
          <p:cNvSpPr>
            <a:spLocks noChangeShapeType="1"/>
          </p:cNvSpPr>
          <p:nvPr/>
        </p:nvSpPr>
        <p:spPr bwMode="auto">
          <a:xfrm>
            <a:off x="768350" y="3741738"/>
            <a:ext cx="80963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Line 1078"/>
          <p:cNvSpPr>
            <a:spLocks noChangeShapeType="1"/>
          </p:cNvSpPr>
          <p:nvPr/>
        </p:nvSpPr>
        <p:spPr bwMode="auto">
          <a:xfrm>
            <a:off x="768350" y="1360488"/>
            <a:ext cx="80963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1079"/>
          <p:cNvSpPr>
            <a:spLocks noChangeShapeType="1"/>
          </p:cNvSpPr>
          <p:nvPr/>
        </p:nvSpPr>
        <p:spPr bwMode="auto">
          <a:xfrm>
            <a:off x="808038" y="6116638"/>
            <a:ext cx="4886325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1080"/>
          <p:cNvSpPr>
            <a:spLocks noChangeShapeType="1"/>
          </p:cNvSpPr>
          <p:nvPr/>
        </p:nvSpPr>
        <p:spPr bwMode="auto">
          <a:xfrm flipV="1">
            <a:off x="80803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1081"/>
          <p:cNvSpPr>
            <a:spLocks noChangeShapeType="1"/>
          </p:cNvSpPr>
          <p:nvPr/>
        </p:nvSpPr>
        <p:spPr bwMode="auto">
          <a:xfrm flipV="1">
            <a:off x="100647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1082"/>
          <p:cNvSpPr>
            <a:spLocks noChangeShapeType="1"/>
          </p:cNvSpPr>
          <p:nvPr/>
        </p:nvSpPr>
        <p:spPr bwMode="auto">
          <a:xfrm flipV="1">
            <a:off x="119697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1083"/>
          <p:cNvSpPr>
            <a:spLocks noChangeShapeType="1"/>
          </p:cNvSpPr>
          <p:nvPr/>
        </p:nvSpPr>
        <p:spPr bwMode="auto">
          <a:xfrm flipV="1">
            <a:off x="139541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Line 1084"/>
          <p:cNvSpPr>
            <a:spLocks noChangeShapeType="1"/>
          </p:cNvSpPr>
          <p:nvPr/>
        </p:nvSpPr>
        <p:spPr bwMode="auto">
          <a:xfrm flipV="1">
            <a:off x="159385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1085"/>
          <p:cNvSpPr>
            <a:spLocks noChangeShapeType="1"/>
          </p:cNvSpPr>
          <p:nvPr/>
        </p:nvSpPr>
        <p:spPr bwMode="auto">
          <a:xfrm flipV="1">
            <a:off x="178435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Line 1086"/>
          <p:cNvSpPr>
            <a:spLocks noChangeShapeType="1"/>
          </p:cNvSpPr>
          <p:nvPr/>
        </p:nvSpPr>
        <p:spPr bwMode="auto">
          <a:xfrm flipV="1">
            <a:off x="198278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1087"/>
          <p:cNvSpPr>
            <a:spLocks noChangeShapeType="1"/>
          </p:cNvSpPr>
          <p:nvPr/>
        </p:nvSpPr>
        <p:spPr bwMode="auto">
          <a:xfrm flipV="1">
            <a:off x="217328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Line 1088"/>
          <p:cNvSpPr>
            <a:spLocks noChangeShapeType="1"/>
          </p:cNvSpPr>
          <p:nvPr/>
        </p:nvSpPr>
        <p:spPr bwMode="auto">
          <a:xfrm flipV="1">
            <a:off x="237172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Line 1089"/>
          <p:cNvSpPr>
            <a:spLocks noChangeShapeType="1"/>
          </p:cNvSpPr>
          <p:nvPr/>
        </p:nvSpPr>
        <p:spPr bwMode="auto">
          <a:xfrm flipV="1">
            <a:off x="256857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Line 1090"/>
          <p:cNvSpPr>
            <a:spLocks noChangeShapeType="1"/>
          </p:cNvSpPr>
          <p:nvPr/>
        </p:nvSpPr>
        <p:spPr bwMode="auto">
          <a:xfrm flipV="1">
            <a:off x="276066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Line 1091"/>
          <p:cNvSpPr>
            <a:spLocks noChangeShapeType="1"/>
          </p:cNvSpPr>
          <p:nvPr/>
        </p:nvSpPr>
        <p:spPr bwMode="auto">
          <a:xfrm flipV="1">
            <a:off x="295751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1092"/>
          <p:cNvSpPr>
            <a:spLocks noChangeShapeType="1"/>
          </p:cNvSpPr>
          <p:nvPr/>
        </p:nvSpPr>
        <p:spPr bwMode="auto">
          <a:xfrm flipV="1">
            <a:off x="315595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1093"/>
          <p:cNvSpPr>
            <a:spLocks noChangeShapeType="1"/>
          </p:cNvSpPr>
          <p:nvPr/>
        </p:nvSpPr>
        <p:spPr bwMode="auto">
          <a:xfrm flipV="1">
            <a:off x="334645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1094"/>
          <p:cNvSpPr>
            <a:spLocks noChangeShapeType="1"/>
          </p:cNvSpPr>
          <p:nvPr/>
        </p:nvSpPr>
        <p:spPr bwMode="auto">
          <a:xfrm flipV="1">
            <a:off x="354488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1095"/>
          <p:cNvSpPr>
            <a:spLocks noChangeShapeType="1"/>
          </p:cNvSpPr>
          <p:nvPr/>
        </p:nvSpPr>
        <p:spPr bwMode="auto">
          <a:xfrm flipV="1">
            <a:off x="374332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Line 1096"/>
          <p:cNvSpPr>
            <a:spLocks noChangeShapeType="1"/>
          </p:cNvSpPr>
          <p:nvPr/>
        </p:nvSpPr>
        <p:spPr bwMode="auto">
          <a:xfrm flipV="1">
            <a:off x="393382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1097"/>
          <p:cNvSpPr>
            <a:spLocks noChangeShapeType="1"/>
          </p:cNvSpPr>
          <p:nvPr/>
        </p:nvSpPr>
        <p:spPr bwMode="auto">
          <a:xfrm flipV="1">
            <a:off x="413226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1098"/>
          <p:cNvSpPr>
            <a:spLocks noChangeShapeType="1"/>
          </p:cNvSpPr>
          <p:nvPr/>
        </p:nvSpPr>
        <p:spPr bwMode="auto">
          <a:xfrm flipV="1">
            <a:off x="433070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1099"/>
          <p:cNvSpPr>
            <a:spLocks noChangeShapeType="1"/>
          </p:cNvSpPr>
          <p:nvPr/>
        </p:nvSpPr>
        <p:spPr bwMode="auto">
          <a:xfrm flipV="1">
            <a:off x="4521200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1100"/>
          <p:cNvSpPr>
            <a:spLocks noChangeShapeType="1"/>
          </p:cNvSpPr>
          <p:nvPr/>
        </p:nvSpPr>
        <p:spPr bwMode="auto">
          <a:xfrm flipV="1">
            <a:off x="471963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1" name="Line 1101"/>
          <p:cNvSpPr>
            <a:spLocks noChangeShapeType="1"/>
          </p:cNvSpPr>
          <p:nvPr/>
        </p:nvSpPr>
        <p:spPr bwMode="auto">
          <a:xfrm flipV="1">
            <a:off x="4910138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1102"/>
          <p:cNvSpPr>
            <a:spLocks noChangeShapeType="1"/>
          </p:cNvSpPr>
          <p:nvPr/>
        </p:nvSpPr>
        <p:spPr bwMode="auto">
          <a:xfrm flipV="1">
            <a:off x="510857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1103"/>
          <p:cNvSpPr>
            <a:spLocks noChangeShapeType="1"/>
          </p:cNvSpPr>
          <p:nvPr/>
        </p:nvSpPr>
        <p:spPr bwMode="auto">
          <a:xfrm flipV="1">
            <a:off x="5305425" y="6116638"/>
            <a:ext cx="1588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1104"/>
          <p:cNvSpPr>
            <a:spLocks noChangeShapeType="1"/>
          </p:cNvSpPr>
          <p:nvPr/>
        </p:nvSpPr>
        <p:spPr bwMode="auto">
          <a:xfrm flipV="1">
            <a:off x="549751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1105"/>
          <p:cNvSpPr>
            <a:spLocks noChangeShapeType="1"/>
          </p:cNvSpPr>
          <p:nvPr/>
        </p:nvSpPr>
        <p:spPr bwMode="auto">
          <a:xfrm flipV="1">
            <a:off x="5694363" y="6116638"/>
            <a:ext cx="1587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1106"/>
          <p:cNvSpPr>
            <a:spLocks noChangeShapeType="1"/>
          </p:cNvSpPr>
          <p:nvPr/>
        </p:nvSpPr>
        <p:spPr bwMode="auto">
          <a:xfrm flipV="1">
            <a:off x="808038" y="6076950"/>
            <a:ext cx="1587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1107"/>
          <p:cNvSpPr>
            <a:spLocks noChangeShapeType="1"/>
          </p:cNvSpPr>
          <p:nvPr/>
        </p:nvSpPr>
        <p:spPr bwMode="auto">
          <a:xfrm flipV="1">
            <a:off x="1784350" y="6076950"/>
            <a:ext cx="1588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1108"/>
          <p:cNvSpPr>
            <a:spLocks noChangeShapeType="1"/>
          </p:cNvSpPr>
          <p:nvPr/>
        </p:nvSpPr>
        <p:spPr bwMode="auto">
          <a:xfrm flipV="1">
            <a:off x="2760663" y="6076950"/>
            <a:ext cx="1587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Line 1109"/>
          <p:cNvSpPr>
            <a:spLocks noChangeShapeType="1"/>
          </p:cNvSpPr>
          <p:nvPr/>
        </p:nvSpPr>
        <p:spPr bwMode="auto">
          <a:xfrm flipV="1">
            <a:off x="3743325" y="6076950"/>
            <a:ext cx="1588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Line 1110"/>
          <p:cNvSpPr>
            <a:spLocks noChangeShapeType="1"/>
          </p:cNvSpPr>
          <p:nvPr/>
        </p:nvSpPr>
        <p:spPr bwMode="auto">
          <a:xfrm flipV="1">
            <a:off x="4719638" y="6076950"/>
            <a:ext cx="1587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1111"/>
          <p:cNvSpPr>
            <a:spLocks noChangeShapeType="1"/>
          </p:cNvSpPr>
          <p:nvPr/>
        </p:nvSpPr>
        <p:spPr bwMode="auto">
          <a:xfrm flipV="1">
            <a:off x="5694363" y="6076950"/>
            <a:ext cx="1587" cy="809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1112"/>
          <p:cNvSpPr>
            <a:spLocks noChangeShapeType="1"/>
          </p:cNvSpPr>
          <p:nvPr/>
        </p:nvSpPr>
        <p:spPr bwMode="auto">
          <a:xfrm flipV="1">
            <a:off x="1006475" y="2895600"/>
            <a:ext cx="190500" cy="50482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1113"/>
          <p:cNvSpPr>
            <a:spLocks noChangeShapeType="1"/>
          </p:cNvSpPr>
          <p:nvPr/>
        </p:nvSpPr>
        <p:spPr bwMode="auto">
          <a:xfrm flipV="1">
            <a:off x="1196975" y="2773363"/>
            <a:ext cx="103188" cy="12223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1114"/>
          <p:cNvSpPr>
            <a:spLocks noChangeShapeType="1"/>
          </p:cNvSpPr>
          <p:nvPr/>
        </p:nvSpPr>
        <p:spPr bwMode="auto">
          <a:xfrm flipV="1">
            <a:off x="1300163" y="2711450"/>
            <a:ext cx="95250" cy="6191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5" name="Line 1115"/>
          <p:cNvSpPr>
            <a:spLocks noChangeShapeType="1"/>
          </p:cNvSpPr>
          <p:nvPr/>
        </p:nvSpPr>
        <p:spPr bwMode="auto">
          <a:xfrm flipV="1">
            <a:off x="1395413" y="2690813"/>
            <a:ext cx="95250" cy="2063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6" name="Line 1116"/>
          <p:cNvSpPr>
            <a:spLocks noChangeShapeType="1"/>
          </p:cNvSpPr>
          <p:nvPr/>
        </p:nvSpPr>
        <p:spPr bwMode="auto">
          <a:xfrm>
            <a:off x="1490663" y="2690813"/>
            <a:ext cx="103187" cy="1428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7" name="Line 1117"/>
          <p:cNvSpPr>
            <a:spLocks noChangeShapeType="1"/>
          </p:cNvSpPr>
          <p:nvPr/>
        </p:nvSpPr>
        <p:spPr bwMode="auto">
          <a:xfrm>
            <a:off x="1593850" y="2705100"/>
            <a:ext cx="95250" cy="6191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8" name="Line 1118"/>
          <p:cNvSpPr>
            <a:spLocks noChangeShapeType="1"/>
          </p:cNvSpPr>
          <p:nvPr/>
        </p:nvSpPr>
        <p:spPr bwMode="auto">
          <a:xfrm>
            <a:off x="1689100" y="2767013"/>
            <a:ext cx="95250" cy="10795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9" name="Line 1119"/>
          <p:cNvSpPr>
            <a:spLocks noChangeShapeType="1"/>
          </p:cNvSpPr>
          <p:nvPr/>
        </p:nvSpPr>
        <p:spPr bwMode="auto">
          <a:xfrm>
            <a:off x="1784350" y="2874963"/>
            <a:ext cx="103188" cy="150812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0" name="Line 1120"/>
          <p:cNvSpPr>
            <a:spLocks noChangeShapeType="1"/>
          </p:cNvSpPr>
          <p:nvPr/>
        </p:nvSpPr>
        <p:spPr bwMode="auto">
          <a:xfrm>
            <a:off x="1887538" y="3025775"/>
            <a:ext cx="95250" cy="19050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1" name="Line 1121"/>
          <p:cNvSpPr>
            <a:spLocks noChangeShapeType="1"/>
          </p:cNvSpPr>
          <p:nvPr/>
        </p:nvSpPr>
        <p:spPr bwMode="auto">
          <a:xfrm>
            <a:off x="1982788" y="3216275"/>
            <a:ext cx="190500" cy="60166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2" name="Line 1122"/>
          <p:cNvSpPr>
            <a:spLocks noChangeShapeType="1"/>
          </p:cNvSpPr>
          <p:nvPr/>
        </p:nvSpPr>
        <p:spPr bwMode="auto">
          <a:xfrm>
            <a:off x="2173288" y="3817938"/>
            <a:ext cx="198437" cy="124142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3" name="Line 1123"/>
          <p:cNvSpPr>
            <a:spLocks noChangeShapeType="1"/>
          </p:cNvSpPr>
          <p:nvPr/>
        </p:nvSpPr>
        <p:spPr bwMode="auto">
          <a:xfrm>
            <a:off x="2371725" y="5059363"/>
            <a:ext cx="95250" cy="976312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4" name="Line 1124"/>
          <p:cNvSpPr>
            <a:spLocks noChangeShapeType="1"/>
          </p:cNvSpPr>
          <p:nvPr/>
        </p:nvSpPr>
        <p:spPr bwMode="auto">
          <a:xfrm flipV="1">
            <a:off x="1196975" y="3251200"/>
            <a:ext cx="198438" cy="19685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5" name="Line 1125"/>
          <p:cNvSpPr>
            <a:spLocks noChangeShapeType="1"/>
          </p:cNvSpPr>
          <p:nvPr/>
        </p:nvSpPr>
        <p:spPr bwMode="auto">
          <a:xfrm flipV="1">
            <a:off x="1395413" y="3148013"/>
            <a:ext cx="198437" cy="10318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6" name="Line 1126"/>
          <p:cNvSpPr>
            <a:spLocks noChangeShapeType="1"/>
          </p:cNvSpPr>
          <p:nvPr/>
        </p:nvSpPr>
        <p:spPr bwMode="auto">
          <a:xfrm flipV="1">
            <a:off x="1593850" y="3106738"/>
            <a:ext cx="190500" cy="4127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7" name="Line 1127"/>
          <p:cNvSpPr>
            <a:spLocks noChangeShapeType="1"/>
          </p:cNvSpPr>
          <p:nvPr/>
        </p:nvSpPr>
        <p:spPr bwMode="auto">
          <a:xfrm>
            <a:off x="1784350" y="3106738"/>
            <a:ext cx="198438" cy="2857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8" name="Line 1128"/>
          <p:cNvSpPr>
            <a:spLocks noChangeShapeType="1"/>
          </p:cNvSpPr>
          <p:nvPr/>
        </p:nvSpPr>
        <p:spPr bwMode="auto">
          <a:xfrm>
            <a:off x="1982788" y="3135313"/>
            <a:ext cx="190500" cy="11588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9" name="Line 1129"/>
          <p:cNvSpPr>
            <a:spLocks noChangeShapeType="1"/>
          </p:cNvSpPr>
          <p:nvPr/>
        </p:nvSpPr>
        <p:spPr bwMode="auto">
          <a:xfrm>
            <a:off x="2173288" y="3251200"/>
            <a:ext cx="198437" cy="24606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0" name="Line 1130"/>
          <p:cNvSpPr>
            <a:spLocks noChangeShapeType="1"/>
          </p:cNvSpPr>
          <p:nvPr/>
        </p:nvSpPr>
        <p:spPr bwMode="auto">
          <a:xfrm>
            <a:off x="2371725" y="3497263"/>
            <a:ext cx="196850" cy="538162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1" name="Line 1131"/>
          <p:cNvSpPr>
            <a:spLocks noChangeShapeType="1"/>
          </p:cNvSpPr>
          <p:nvPr/>
        </p:nvSpPr>
        <p:spPr bwMode="auto">
          <a:xfrm>
            <a:off x="2568575" y="4035425"/>
            <a:ext cx="192088" cy="91440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2" name="Line 1132"/>
          <p:cNvSpPr>
            <a:spLocks noChangeShapeType="1"/>
          </p:cNvSpPr>
          <p:nvPr/>
        </p:nvSpPr>
        <p:spPr bwMode="auto">
          <a:xfrm>
            <a:off x="1006475" y="3168650"/>
            <a:ext cx="47625" cy="3492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3" name="Line 1133"/>
          <p:cNvSpPr>
            <a:spLocks noChangeShapeType="1"/>
          </p:cNvSpPr>
          <p:nvPr/>
        </p:nvSpPr>
        <p:spPr bwMode="auto">
          <a:xfrm>
            <a:off x="1054100" y="3203575"/>
            <a:ext cx="47625" cy="1270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4" name="Line 1134"/>
          <p:cNvSpPr>
            <a:spLocks noChangeShapeType="1"/>
          </p:cNvSpPr>
          <p:nvPr/>
        </p:nvSpPr>
        <p:spPr bwMode="auto">
          <a:xfrm flipV="1">
            <a:off x="1101725" y="3114675"/>
            <a:ext cx="55563" cy="10160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5" name="Line 1135"/>
          <p:cNvSpPr>
            <a:spLocks noChangeShapeType="1"/>
          </p:cNvSpPr>
          <p:nvPr/>
        </p:nvSpPr>
        <p:spPr bwMode="auto">
          <a:xfrm flipV="1">
            <a:off x="1157288" y="2903538"/>
            <a:ext cx="39687" cy="211137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6" name="Line 1136"/>
          <p:cNvSpPr>
            <a:spLocks noChangeShapeType="1"/>
          </p:cNvSpPr>
          <p:nvPr/>
        </p:nvSpPr>
        <p:spPr bwMode="auto">
          <a:xfrm flipV="1">
            <a:off x="1196975" y="2690813"/>
            <a:ext cx="55563" cy="21272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7" name="Line 1137"/>
          <p:cNvSpPr>
            <a:spLocks noChangeShapeType="1"/>
          </p:cNvSpPr>
          <p:nvPr/>
        </p:nvSpPr>
        <p:spPr bwMode="auto">
          <a:xfrm flipV="1">
            <a:off x="1252538" y="2513013"/>
            <a:ext cx="47625" cy="17780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8" name="Line 1138"/>
          <p:cNvSpPr>
            <a:spLocks noChangeShapeType="1"/>
          </p:cNvSpPr>
          <p:nvPr/>
        </p:nvSpPr>
        <p:spPr bwMode="auto">
          <a:xfrm flipV="1">
            <a:off x="1300163" y="2357438"/>
            <a:ext cx="53975" cy="15557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9" name="Line 1139"/>
          <p:cNvSpPr>
            <a:spLocks noChangeShapeType="1"/>
          </p:cNvSpPr>
          <p:nvPr/>
        </p:nvSpPr>
        <p:spPr bwMode="auto">
          <a:xfrm flipV="1">
            <a:off x="1354138" y="2247900"/>
            <a:ext cx="41275" cy="109538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0" name="Line 1140"/>
          <p:cNvSpPr>
            <a:spLocks noChangeShapeType="1"/>
          </p:cNvSpPr>
          <p:nvPr/>
        </p:nvSpPr>
        <p:spPr bwMode="auto">
          <a:xfrm flipV="1">
            <a:off x="1395413" y="2179638"/>
            <a:ext cx="53975" cy="68262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1" name="Line 1141"/>
          <p:cNvSpPr>
            <a:spLocks noChangeShapeType="1"/>
          </p:cNvSpPr>
          <p:nvPr/>
        </p:nvSpPr>
        <p:spPr bwMode="auto">
          <a:xfrm flipV="1">
            <a:off x="1449388" y="2117725"/>
            <a:ext cx="41275" cy="6191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2" name="Line 1142"/>
          <p:cNvSpPr>
            <a:spLocks noChangeShapeType="1"/>
          </p:cNvSpPr>
          <p:nvPr/>
        </p:nvSpPr>
        <p:spPr bwMode="auto">
          <a:xfrm>
            <a:off x="1490663" y="2117725"/>
            <a:ext cx="103187" cy="635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3" name="Line 1143"/>
          <p:cNvSpPr>
            <a:spLocks noChangeShapeType="1"/>
          </p:cNvSpPr>
          <p:nvPr/>
        </p:nvSpPr>
        <p:spPr bwMode="auto">
          <a:xfrm>
            <a:off x="1593850" y="2124075"/>
            <a:ext cx="95250" cy="82550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4" name="Line 1144"/>
          <p:cNvSpPr>
            <a:spLocks noChangeShapeType="1"/>
          </p:cNvSpPr>
          <p:nvPr/>
        </p:nvSpPr>
        <p:spPr bwMode="auto">
          <a:xfrm>
            <a:off x="1689100" y="2206625"/>
            <a:ext cx="95250" cy="150813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5" name="Line 1145"/>
          <p:cNvSpPr>
            <a:spLocks noChangeShapeType="1"/>
          </p:cNvSpPr>
          <p:nvPr/>
        </p:nvSpPr>
        <p:spPr bwMode="auto">
          <a:xfrm>
            <a:off x="1784350" y="2357438"/>
            <a:ext cx="103188" cy="176212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6" name="Line 1146"/>
          <p:cNvSpPr>
            <a:spLocks noChangeShapeType="1"/>
          </p:cNvSpPr>
          <p:nvPr/>
        </p:nvSpPr>
        <p:spPr bwMode="auto">
          <a:xfrm>
            <a:off x="1887538" y="2533650"/>
            <a:ext cx="95250" cy="219075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7" name="Freeform 1147"/>
          <p:cNvSpPr>
            <a:spLocks/>
          </p:cNvSpPr>
          <p:nvPr/>
        </p:nvSpPr>
        <p:spPr bwMode="auto">
          <a:xfrm>
            <a:off x="1000125" y="2889250"/>
            <a:ext cx="33338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3" y="0"/>
              </a:cxn>
              <a:cxn ang="0">
                <a:pos x="21" y="0"/>
              </a:cxn>
              <a:cxn ang="0">
                <a:pos x="8" y="60"/>
              </a:cxn>
              <a:cxn ang="0">
                <a:pos x="0" y="60"/>
              </a:cxn>
            </a:cxnLst>
            <a:rect l="0" t="0" r="r" b="b"/>
            <a:pathLst>
              <a:path w="21" h="60">
                <a:moveTo>
                  <a:pt x="0" y="60"/>
                </a:moveTo>
                <a:lnTo>
                  <a:pt x="13" y="0"/>
                </a:lnTo>
                <a:lnTo>
                  <a:pt x="21" y="0"/>
                </a:lnTo>
                <a:lnTo>
                  <a:pt x="8" y="60"/>
                </a:lnTo>
                <a:lnTo>
                  <a:pt x="0" y="6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8" name="Freeform 1148"/>
          <p:cNvSpPr>
            <a:spLocks/>
          </p:cNvSpPr>
          <p:nvPr/>
        </p:nvSpPr>
        <p:spPr bwMode="auto">
          <a:xfrm>
            <a:off x="1033463" y="2746375"/>
            <a:ext cx="4127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7" y="0"/>
              </a:cxn>
              <a:cxn ang="0">
                <a:pos x="26" y="0"/>
              </a:cxn>
              <a:cxn ang="0">
                <a:pos x="9" y="60"/>
              </a:cxn>
              <a:cxn ang="0">
                <a:pos x="0" y="60"/>
              </a:cxn>
            </a:cxnLst>
            <a:rect l="0" t="0" r="r" b="b"/>
            <a:pathLst>
              <a:path w="26" h="60">
                <a:moveTo>
                  <a:pt x="0" y="60"/>
                </a:moveTo>
                <a:lnTo>
                  <a:pt x="17" y="0"/>
                </a:lnTo>
                <a:lnTo>
                  <a:pt x="26" y="0"/>
                </a:lnTo>
                <a:lnTo>
                  <a:pt x="9" y="60"/>
                </a:lnTo>
                <a:lnTo>
                  <a:pt x="0" y="6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9" name="Freeform 1149"/>
          <p:cNvSpPr>
            <a:spLocks/>
          </p:cNvSpPr>
          <p:nvPr/>
        </p:nvSpPr>
        <p:spPr bwMode="auto">
          <a:xfrm>
            <a:off x="1068388" y="2595563"/>
            <a:ext cx="4127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7" y="0"/>
              </a:cxn>
              <a:cxn ang="0">
                <a:pos x="26" y="0"/>
              </a:cxn>
              <a:cxn ang="0">
                <a:pos x="8" y="60"/>
              </a:cxn>
              <a:cxn ang="0">
                <a:pos x="0" y="60"/>
              </a:cxn>
            </a:cxnLst>
            <a:rect l="0" t="0" r="r" b="b"/>
            <a:pathLst>
              <a:path w="26" h="60">
                <a:moveTo>
                  <a:pt x="0" y="60"/>
                </a:moveTo>
                <a:lnTo>
                  <a:pt x="17" y="0"/>
                </a:lnTo>
                <a:lnTo>
                  <a:pt x="26" y="0"/>
                </a:lnTo>
                <a:lnTo>
                  <a:pt x="8" y="60"/>
                </a:lnTo>
                <a:lnTo>
                  <a:pt x="0" y="6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0" name="Freeform 1150"/>
          <p:cNvSpPr>
            <a:spLocks/>
          </p:cNvSpPr>
          <p:nvPr/>
        </p:nvSpPr>
        <p:spPr bwMode="auto">
          <a:xfrm>
            <a:off x="1109663" y="2452688"/>
            <a:ext cx="33337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0"/>
              </a:cxn>
              <a:cxn ang="0">
                <a:pos x="21" y="0"/>
              </a:cxn>
              <a:cxn ang="0">
                <a:pos x="8" y="60"/>
              </a:cxn>
              <a:cxn ang="0">
                <a:pos x="0" y="60"/>
              </a:cxn>
            </a:cxnLst>
            <a:rect l="0" t="0" r="r" b="b"/>
            <a:pathLst>
              <a:path w="21" h="60">
                <a:moveTo>
                  <a:pt x="0" y="60"/>
                </a:moveTo>
                <a:lnTo>
                  <a:pt x="12" y="0"/>
                </a:lnTo>
                <a:lnTo>
                  <a:pt x="21" y="0"/>
                </a:lnTo>
                <a:lnTo>
                  <a:pt x="8" y="60"/>
                </a:lnTo>
                <a:lnTo>
                  <a:pt x="0" y="6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1" name="Freeform 1151"/>
          <p:cNvSpPr>
            <a:spLocks/>
          </p:cNvSpPr>
          <p:nvPr/>
        </p:nvSpPr>
        <p:spPr bwMode="auto">
          <a:xfrm>
            <a:off x="1143000" y="2308225"/>
            <a:ext cx="34925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3" y="0"/>
              </a:cxn>
              <a:cxn ang="0">
                <a:pos x="22" y="0"/>
              </a:cxn>
              <a:cxn ang="0">
                <a:pos x="9" y="56"/>
              </a:cxn>
              <a:cxn ang="0">
                <a:pos x="0" y="56"/>
              </a:cxn>
            </a:cxnLst>
            <a:rect l="0" t="0" r="r" b="b"/>
            <a:pathLst>
              <a:path w="22" h="56">
                <a:moveTo>
                  <a:pt x="0" y="56"/>
                </a:moveTo>
                <a:lnTo>
                  <a:pt x="13" y="0"/>
                </a:lnTo>
                <a:lnTo>
                  <a:pt x="22" y="0"/>
                </a:lnTo>
                <a:lnTo>
                  <a:pt x="9" y="56"/>
                </a:lnTo>
                <a:lnTo>
                  <a:pt x="0" y="56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2" name="Freeform 1152"/>
          <p:cNvSpPr>
            <a:spLocks/>
          </p:cNvSpPr>
          <p:nvPr/>
        </p:nvSpPr>
        <p:spPr bwMode="auto">
          <a:xfrm>
            <a:off x="1177925" y="2200275"/>
            <a:ext cx="26988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0"/>
              </a:cxn>
              <a:cxn ang="0">
                <a:pos x="17" y="0"/>
              </a:cxn>
              <a:cxn ang="0">
                <a:pos x="8" y="34"/>
              </a:cxn>
              <a:cxn ang="0">
                <a:pos x="0" y="34"/>
              </a:cxn>
            </a:cxnLst>
            <a:rect l="0" t="0" r="r" b="b"/>
            <a:pathLst>
              <a:path w="17" h="34">
                <a:moveTo>
                  <a:pt x="0" y="34"/>
                </a:moveTo>
                <a:lnTo>
                  <a:pt x="8" y="0"/>
                </a:lnTo>
                <a:lnTo>
                  <a:pt x="17" y="0"/>
                </a:lnTo>
                <a:lnTo>
                  <a:pt x="8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3" name="Freeform 1153"/>
          <p:cNvSpPr>
            <a:spLocks/>
          </p:cNvSpPr>
          <p:nvPr/>
        </p:nvSpPr>
        <p:spPr bwMode="auto">
          <a:xfrm>
            <a:off x="1190625" y="2144713"/>
            <a:ext cx="74613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5" y="0"/>
              </a:cxn>
              <a:cxn ang="0">
                <a:pos x="47" y="0"/>
              </a:cxn>
              <a:cxn ang="0">
                <a:pos x="13" y="48"/>
              </a:cxn>
              <a:cxn ang="0">
                <a:pos x="0" y="48"/>
              </a:cxn>
            </a:cxnLst>
            <a:rect l="0" t="0" r="r" b="b"/>
            <a:pathLst>
              <a:path w="47" h="48">
                <a:moveTo>
                  <a:pt x="0" y="48"/>
                </a:moveTo>
                <a:lnTo>
                  <a:pt x="35" y="0"/>
                </a:lnTo>
                <a:lnTo>
                  <a:pt x="47" y="0"/>
                </a:lnTo>
                <a:lnTo>
                  <a:pt x="13" y="48"/>
                </a:lnTo>
                <a:lnTo>
                  <a:pt x="0" y="4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4" name="Freeform 1154"/>
          <p:cNvSpPr>
            <a:spLocks/>
          </p:cNvSpPr>
          <p:nvPr/>
        </p:nvSpPr>
        <p:spPr bwMode="auto">
          <a:xfrm>
            <a:off x="1279525" y="2022475"/>
            <a:ext cx="74613" cy="74613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34" y="0"/>
              </a:cxn>
              <a:cxn ang="0">
                <a:pos x="47" y="0"/>
              </a:cxn>
              <a:cxn ang="0">
                <a:pos x="13" y="47"/>
              </a:cxn>
              <a:cxn ang="0">
                <a:pos x="0" y="47"/>
              </a:cxn>
            </a:cxnLst>
            <a:rect l="0" t="0" r="r" b="b"/>
            <a:pathLst>
              <a:path w="47" h="47">
                <a:moveTo>
                  <a:pt x="0" y="47"/>
                </a:moveTo>
                <a:lnTo>
                  <a:pt x="34" y="0"/>
                </a:lnTo>
                <a:lnTo>
                  <a:pt x="47" y="0"/>
                </a:lnTo>
                <a:lnTo>
                  <a:pt x="13" y="47"/>
                </a:lnTo>
                <a:lnTo>
                  <a:pt x="0" y="47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5" name="Freeform 1155"/>
          <p:cNvSpPr>
            <a:spLocks/>
          </p:cNvSpPr>
          <p:nvPr/>
        </p:nvSpPr>
        <p:spPr bwMode="auto">
          <a:xfrm>
            <a:off x="1368425" y="1947863"/>
            <a:ext cx="41275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3" y="0"/>
              </a:cxn>
              <a:cxn ang="0">
                <a:pos x="26" y="0"/>
              </a:cxn>
              <a:cxn ang="0">
                <a:pos x="13" y="17"/>
              </a:cxn>
              <a:cxn ang="0">
                <a:pos x="0" y="17"/>
              </a:cxn>
            </a:cxnLst>
            <a:rect l="0" t="0" r="r" b="b"/>
            <a:pathLst>
              <a:path w="26" h="17">
                <a:moveTo>
                  <a:pt x="0" y="17"/>
                </a:moveTo>
                <a:lnTo>
                  <a:pt x="13" y="0"/>
                </a:lnTo>
                <a:lnTo>
                  <a:pt x="26" y="0"/>
                </a:lnTo>
                <a:lnTo>
                  <a:pt x="13" y="17"/>
                </a:lnTo>
                <a:lnTo>
                  <a:pt x="0" y="17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6" name="Freeform 1156"/>
          <p:cNvSpPr>
            <a:spLocks/>
          </p:cNvSpPr>
          <p:nvPr/>
        </p:nvSpPr>
        <p:spPr bwMode="auto">
          <a:xfrm>
            <a:off x="1381125" y="1947863"/>
            <a:ext cx="1031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1" y="0"/>
              </a:cxn>
              <a:cxn ang="0">
                <a:pos x="65" y="8"/>
              </a:cxn>
              <a:cxn ang="0">
                <a:pos x="5" y="13"/>
              </a:cxn>
              <a:cxn ang="0">
                <a:pos x="0" y="4"/>
              </a:cxn>
            </a:cxnLst>
            <a:rect l="0" t="0" r="r" b="b"/>
            <a:pathLst>
              <a:path w="65" h="13">
                <a:moveTo>
                  <a:pt x="0" y="4"/>
                </a:moveTo>
                <a:lnTo>
                  <a:pt x="61" y="0"/>
                </a:lnTo>
                <a:lnTo>
                  <a:pt x="65" y="8"/>
                </a:lnTo>
                <a:lnTo>
                  <a:pt x="5" y="13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7" name="Freeform 1157"/>
          <p:cNvSpPr>
            <a:spLocks/>
          </p:cNvSpPr>
          <p:nvPr/>
        </p:nvSpPr>
        <p:spPr bwMode="auto">
          <a:xfrm>
            <a:off x="1531938" y="1933575"/>
            <a:ext cx="68262" cy="2063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9" y="0"/>
              </a:cxn>
              <a:cxn ang="0">
                <a:pos x="43" y="9"/>
              </a:cxn>
              <a:cxn ang="0">
                <a:pos x="4" y="13"/>
              </a:cxn>
              <a:cxn ang="0">
                <a:pos x="0" y="4"/>
              </a:cxn>
            </a:cxnLst>
            <a:rect l="0" t="0" r="r" b="b"/>
            <a:pathLst>
              <a:path w="43" h="13">
                <a:moveTo>
                  <a:pt x="0" y="4"/>
                </a:moveTo>
                <a:lnTo>
                  <a:pt x="39" y="0"/>
                </a:lnTo>
                <a:lnTo>
                  <a:pt x="43" y="9"/>
                </a:lnTo>
                <a:lnTo>
                  <a:pt x="4" y="13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8" name="Freeform 1158"/>
          <p:cNvSpPr>
            <a:spLocks/>
          </p:cNvSpPr>
          <p:nvPr/>
        </p:nvSpPr>
        <p:spPr bwMode="auto">
          <a:xfrm>
            <a:off x="1579563" y="1933575"/>
            <a:ext cx="103187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60" y="13"/>
              </a:cxn>
              <a:cxn ang="0">
                <a:pos x="65" y="4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65" h="13">
                <a:moveTo>
                  <a:pt x="0" y="9"/>
                </a:moveTo>
                <a:lnTo>
                  <a:pt x="60" y="13"/>
                </a:lnTo>
                <a:lnTo>
                  <a:pt x="65" y="4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59" name="Freeform 1159"/>
          <p:cNvSpPr>
            <a:spLocks/>
          </p:cNvSpPr>
          <p:nvPr/>
        </p:nvSpPr>
        <p:spPr bwMode="auto">
          <a:xfrm>
            <a:off x="1730375" y="1939925"/>
            <a:ext cx="60325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4" y="13"/>
              </a:cxn>
              <a:cxn ang="0">
                <a:pos x="38" y="5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38" h="13">
                <a:moveTo>
                  <a:pt x="0" y="9"/>
                </a:moveTo>
                <a:lnTo>
                  <a:pt x="34" y="13"/>
                </a:lnTo>
                <a:lnTo>
                  <a:pt x="38" y="5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0" name="Freeform 1160"/>
          <p:cNvSpPr>
            <a:spLocks/>
          </p:cNvSpPr>
          <p:nvPr/>
        </p:nvSpPr>
        <p:spPr bwMode="auto">
          <a:xfrm>
            <a:off x="1771650" y="1947863"/>
            <a:ext cx="101600" cy="396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60" y="25"/>
              </a:cxn>
              <a:cxn ang="0">
                <a:pos x="64" y="17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64" h="25">
                <a:moveTo>
                  <a:pt x="0" y="8"/>
                </a:moveTo>
                <a:lnTo>
                  <a:pt x="60" y="25"/>
                </a:lnTo>
                <a:lnTo>
                  <a:pt x="64" y="17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1" name="Freeform 1161"/>
          <p:cNvSpPr>
            <a:spLocks/>
          </p:cNvSpPr>
          <p:nvPr/>
        </p:nvSpPr>
        <p:spPr bwMode="auto">
          <a:xfrm>
            <a:off x="1914525" y="1995488"/>
            <a:ext cx="74613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3" y="21"/>
              </a:cxn>
              <a:cxn ang="0">
                <a:pos x="47" y="13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47" h="21">
                <a:moveTo>
                  <a:pt x="0" y="8"/>
                </a:moveTo>
                <a:lnTo>
                  <a:pt x="43" y="21"/>
                </a:lnTo>
                <a:lnTo>
                  <a:pt x="47" y="13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2" name="Freeform 1162"/>
          <p:cNvSpPr>
            <a:spLocks/>
          </p:cNvSpPr>
          <p:nvPr/>
        </p:nvSpPr>
        <p:spPr bwMode="auto">
          <a:xfrm>
            <a:off x="1968500" y="2016125"/>
            <a:ext cx="95250" cy="539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6" y="34"/>
              </a:cxn>
              <a:cxn ang="0">
                <a:pos x="60" y="25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60" h="34">
                <a:moveTo>
                  <a:pt x="0" y="8"/>
                </a:moveTo>
                <a:lnTo>
                  <a:pt x="56" y="34"/>
                </a:lnTo>
                <a:lnTo>
                  <a:pt x="60" y="25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3" name="Freeform 1163"/>
          <p:cNvSpPr>
            <a:spLocks/>
          </p:cNvSpPr>
          <p:nvPr/>
        </p:nvSpPr>
        <p:spPr bwMode="auto">
          <a:xfrm>
            <a:off x="2105025" y="2076450"/>
            <a:ext cx="74613" cy="476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3" y="30"/>
              </a:cxn>
              <a:cxn ang="0">
                <a:pos x="47" y="22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47" h="30">
                <a:moveTo>
                  <a:pt x="0" y="9"/>
                </a:moveTo>
                <a:lnTo>
                  <a:pt x="43" y="30"/>
                </a:lnTo>
                <a:lnTo>
                  <a:pt x="47" y="22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4" name="Freeform 1164"/>
          <p:cNvSpPr>
            <a:spLocks/>
          </p:cNvSpPr>
          <p:nvPr/>
        </p:nvSpPr>
        <p:spPr bwMode="auto">
          <a:xfrm>
            <a:off x="2160588" y="2111375"/>
            <a:ext cx="95250" cy="539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5" y="34"/>
              </a:cxn>
              <a:cxn ang="0">
                <a:pos x="60" y="26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60" h="34">
                <a:moveTo>
                  <a:pt x="0" y="8"/>
                </a:moveTo>
                <a:lnTo>
                  <a:pt x="55" y="34"/>
                </a:lnTo>
                <a:lnTo>
                  <a:pt x="60" y="26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5" name="Freeform 1165"/>
          <p:cNvSpPr>
            <a:spLocks/>
          </p:cNvSpPr>
          <p:nvPr/>
        </p:nvSpPr>
        <p:spPr bwMode="auto">
          <a:xfrm>
            <a:off x="2295525" y="2179638"/>
            <a:ext cx="82550" cy="476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0"/>
              </a:cxn>
              <a:cxn ang="0">
                <a:pos x="52" y="21"/>
              </a:cxn>
              <a:cxn ang="0">
                <a:pos x="5" y="0"/>
              </a:cxn>
              <a:cxn ang="0">
                <a:pos x="0" y="8"/>
              </a:cxn>
            </a:cxnLst>
            <a:rect l="0" t="0" r="r" b="b"/>
            <a:pathLst>
              <a:path w="52" h="30">
                <a:moveTo>
                  <a:pt x="0" y="8"/>
                </a:moveTo>
                <a:lnTo>
                  <a:pt x="48" y="30"/>
                </a:lnTo>
                <a:lnTo>
                  <a:pt x="52" y="21"/>
                </a:lnTo>
                <a:lnTo>
                  <a:pt x="5" y="0"/>
                </a:lnTo>
                <a:lnTo>
                  <a:pt x="0" y="8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6" name="Freeform 1166"/>
          <p:cNvSpPr>
            <a:spLocks/>
          </p:cNvSpPr>
          <p:nvPr/>
        </p:nvSpPr>
        <p:spPr bwMode="auto">
          <a:xfrm>
            <a:off x="2357438" y="2212975"/>
            <a:ext cx="82550" cy="762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7" y="48"/>
              </a:cxn>
              <a:cxn ang="0">
                <a:pos x="52" y="35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52" h="48">
                <a:moveTo>
                  <a:pt x="0" y="13"/>
                </a:moveTo>
                <a:lnTo>
                  <a:pt x="47" y="48"/>
                </a:lnTo>
                <a:lnTo>
                  <a:pt x="52" y="35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7" name="Freeform 1167"/>
          <p:cNvSpPr>
            <a:spLocks/>
          </p:cNvSpPr>
          <p:nvPr/>
        </p:nvSpPr>
        <p:spPr bwMode="auto">
          <a:xfrm>
            <a:off x="2481263" y="2301875"/>
            <a:ext cx="80962" cy="746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7" y="47"/>
              </a:cxn>
              <a:cxn ang="0">
                <a:pos x="51" y="35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51" h="47">
                <a:moveTo>
                  <a:pt x="0" y="13"/>
                </a:moveTo>
                <a:lnTo>
                  <a:pt x="47" y="47"/>
                </a:lnTo>
                <a:lnTo>
                  <a:pt x="51" y="35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8" name="Freeform 1168"/>
          <p:cNvSpPr>
            <a:spLocks/>
          </p:cNvSpPr>
          <p:nvPr/>
        </p:nvSpPr>
        <p:spPr bwMode="auto">
          <a:xfrm>
            <a:off x="2555875" y="2363788"/>
            <a:ext cx="80963" cy="8096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7" y="51"/>
              </a:cxn>
              <a:cxn ang="0">
                <a:pos x="51" y="3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51" h="51">
                <a:moveTo>
                  <a:pt x="0" y="13"/>
                </a:moveTo>
                <a:lnTo>
                  <a:pt x="47" y="51"/>
                </a:lnTo>
                <a:lnTo>
                  <a:pt x="51" y="3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69" name="Freeform 1169"/>
          <p:cNvSpPr>
            <a:spLocks/>
          </p:cNvSpPr>
          <p:nvPr/>
        </p:nvSpPr>
        <p:spPr bwMode="auto">
          <a:xfrm>
            <a:off x="2671763" y="2459038"/>
            <a:ext cx="82550" cy="8255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7" y="52"/>
              </a:cxn>
              <a:cxn ang="0">
                <a:pos x="52" y="3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52" h="52">
                <a:moveTo>
                  <a:pt x="0" y="13"/>
                </a:moveTo>
                <a:lnTo>
                  <a:pt x="47" y="52"/>
                </a:lnTo>
                <a:lnTo>
                  <a:pt x="52" y="3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0" name="Freeform 1170"/>
          <p:cNvSpPr>
            <a:spLocks/>
          </p:cNvSpPr>
          <p:nvPr/>
        </p:nvSpPr>
        <p:spPr bwMode="auto">
          <a:xfrm>
            <a:off x="2754313" y="2520950"/>
            <a:ext cx="80962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47"/>
              </a:cxn>
              <a:cxn ang="0">
                <a:pos x="51" y="47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51" h="47">
                <a:moveTo>
                  <a:pt x="0" y="0"/>
                </a:moveTo>
                <a:lnTo>
                  <a:pt x="38" y="47"/>
                </a:lnTo>
                <a:lnTo>
                  <a:pt x="51" y="47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1" name="Freeform 1171"/>
          <p:cNvSpPr>
            <a:spLocks/>
          </p:cNvSpPr>
          <p:nvPr/>
        </p:nvSpPr>
        <p:spPr bwMode="auto">
          <a:xfrm>
            <a:off x="2855913" y="2636838"/>
            <a:ext cx="8255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7"/>
              </a:cxn>
              <a:cxn ang="0">
                <a:pos x="52" y="47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52" h="47">
                <a:moveTo>
                  <a:pt x="0" y="0"/>
                </a:moveTo>
                <a:lnTo>
                  <a:pt x="39" y="47"/>
                </a:lnTo>
                <a:lnTo>
                  <a:pt x="52" y="47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2" name="Freeform 1172"/>
          <p:cNvSpPr>
            <a:spLocks/>
          </p:cNvSpPr>
          <p:nvPr/>
        </p:nvSpPr>
        <p:spPr bwMode="auto">
          <a:xfrm>
            <a:off x="2951163" y="2725738"/>
            <a:ext cx="74612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47"/>
              </a:cxn>
              <a:cxn ang="0">
                <a:pos x="47" y="47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7" h="47">
                <a:moveTo>
                  <a:pt x="0" y="0"/>
                </a:moveTo>
                <a:lnTo>
                  <a:pt x="35" y="47"/>
                </a:lnTo>
                <a:lnTo>
                  <a:pt x="47" y="47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3" name="Freeform 1173"/>
          <p:cNvSpPr>
            <a:spLocks/>
          </p:cNvSpPr>
          <p:nvPr/>
        </p:nvSpPr>
        <p:spPr bwMode="auto">
          <a:xfrm>
            <a:off x="3040063" y="2847975"/>
            <a:ext cx="74612" cy="8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52"/>
              </a:cxn>
              <a:cxn ang="0">
                <a:pos x="47" y="52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7" h="52">
                <a:moveTo>
                  <a:pt x="0" y="0"/>
                </a:moveTo>
                <a:lnTo>
                  <a:pt x="34" y="52"/>
                </a:lnTo>
                <a:lnTo>
                  <a:pt x="47" y="52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4" name="Freeform 1174"/>
          <p:cNvSpPr>
            <a:spLocks/>
          </p:cNvSpPr>
          <p:nvPr/>
        </p:nvSpPr>
        <p:spPr bwMode="auto">
          <a:xfrm>
            <a:off x="3128963" y="2970213"/>
            <a:ext cx="4127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2"/>
              </a:cxn>
              <a:cxn ang="0">
                <a:pos x="26" y="22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22">
                <a:moveTo>
                  <a:pt x="0" y="0"/>
                </a:moveTo>
                <a:lnTo>
                  <a:pt x="13" y="22"/>
                </a:lnTo>
                <a:lnTo>
                  <a:pt x="26" y="22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5" name="Freeform 1175"/>
          <p:cNvSpPr>
            <a:spLocks/>
          </p:cNvSpPr>
          <p:nvPr/>
        </p:nvSpPr>
        <p:spPr bwMode="auto">
          <a:xfrm>
            <a:off x="3265488" y="2725738"/>
            <a:ext cx="88900" cy="74612"/>
          </a:xfrm>
          <a:custGeom>
            <a:avLst/>
            <a:gdLst/>
            <a:ahLst/>
            <a:cxnLst>
              <a:cxn ang="0">
                <a:pos x="51" y="34"/>
              </a:cxn>
              <a:cxn ang="0">
                <a:pos x="0" y="0"/>
              </a:cxn>
              <a:cxn ang="0">
                <a:pos x="4" y="13"/>
              </a:cxn>
              <a:cxn ang="0">
                <a:pos x="56" y="47"/>
              </a:cxn>
              <a:cxn ang="0">
                <a:pos x="51" y="34"/>
              </a:cxn>
            </a:cxnLst>
            <a:rect l="0" t="0" r="r" b="b"/>
            <a:pathLst>
              <a:path w="56" h="47">
                <a:moveTo>
                  <a:pt x="51" y="34"/>
                </a:moveTo>
                <a:lnTo>
                  <a:pt x="0" y="0"/>
                </a:lnTo>
                <a:lnTo>
                  <a:pt x="4" y="13"/>
                </a:lnTo>
                <a:lnTo>
                  <a:pt x="56" y="47"/>
                </a:lnTo>
                <a:lnTo>
                  <a:pt x="51" y="3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6" name="Freeform 1176"/>
          <p:cNvSpPr>
            <a:spLocks/>
          </p:cNvSpPr>
          <p:nvPr/>
        </p:nvSpPr>
        <p:spPr bwMode="auto">
          <a:xfrm>
            <a:off x="3143250" y="2649538"/>
            <a:ext cx="80963" cy="68262"/>
          </a:xfrm>
          <a:custGeom>
            <a:avLst/>
            <a:gdLst/>
            <a:ahLst/>
            <a:cxnLst>
              <a:cxn ang="0">
                <a:pos x="47" y="31"/>
              </a:cxn>
              <a:cxn ang="0">
                <a:pos x="0" y="0"/>
              </a:cxn>
              <a:cxn ang="0">
                <a:pos x="4" y="13"/>
              </a:cxn>
              <a:cxn ang="0">
                <a:pos x="51" y="43"/>
              </a:cxn>
              <a:cxn ang="0">
                <a:pos x="47" y="31"/>
              </a:cxn>
            </a:cxnLst>
            <a:rect l="0" t="0" r="r" b="b"/>
            <a:pathLst>
              <a:path w="51" h="43">
                <a:moveTo>
                  <a:pt x="47" y="31"/>
                </a:moveTo>
                <a:lnTo>
                  <a:pt x="0" y="0"/>
                </a:lnTo>
                <a:lnTo>
                  <a:pt x="4" y="13"/>
                </a:lnTo>
                <a:lnTo>
                  <a:pt x="51" y="43"/>
                </a:lnTo>
                <a:lnTo>
                  <a:pt x="47" y="31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7" name="Freeform 1177"/>
          <p:cNvSpPr>
            <a:spLocks/>
          </p:cNvSpPr>
          <p:nvPr/>
        </p:nvSpPr>
        <p:spPr bwMode="auto">
          <a:xfrm>
            <a:off x="3074988" y="2601913"/>
            <a:ext cx="87312" cy="68262"/>
          </a:xfrm>
          <a:custGeom>
            <a:avLst/>
            <a:gdLst/>
            <a:ahLst/>
            <a:cxnLst>
              <a:cxn ang="0">
                <a:pos x="51" y="30"/>
              </a:cxn>
              <a:cxn ang="0">
                <a:pos x="0" y="0"/>
              </a:cxn>
              <a:cxn ang="0">
                <a:pos x="4" y="13"/>
              </a:cxn>
              <a:cxn ang="0">
                <a:pos x="55" y="43"/>
              </a:cxn>
              <a:cxn ang="0">
                <a:pos x="51" y="30"/>
              </a:cxn>
            </a:cxnLst>
            <a:rect l="0" t="0" r="r" b="b"/>
            <a:pathLst>
              <a:path w="55" h="43">
                <a:moveTo>
                  <a:pt x="51" y="30"/>
                </a:moveTo>
                <a:lnTo>
                  <a:pt x="0" y="0"/>
                </a:lnTo>
                <a:lnTo>
                  <a:pt x="4" y="13"/>
                </a:lnTo>
                <a:lnTo>
                  <a:pt x="55" y="43"/>
                </a:lnTo>
                <a:lnTo>
                  <a:pt x="51" y="30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8" name="Freeform 1178"/>
          <p:cNvSpPr>
            <a:spLocks/>
          </p:cNvSpPr>
          <p:nvPr/>
        </p:nvSpPr>
        <p:spPr bwMode="auto">
          <a:xfrm>
            <a:off x="2944813" y="2533650"/>
            <a:ext cx="88900" cy="55563"/>
          </a:xfrm>
          <a:custGeom>
            <a:avLst/>
            <a:gdLst/>
            <a:ahLst/>
            <a:cxnLst>
              <a:cxn ang="0">
                <a:pos x="51" y="26"/>
              </a:cxn>
              <a:cxn ang="0">
                <a:pos x="0" y="0"/>
              </a:cxn>
              <a:cxn ang="0">
                <a:pos x="4" y="9"/>
              </a:cxn>
              <a:cxn ang="0">
                <a:pos x="56" y="35"/>
              </a:cxn>
              <a:cxn ang="0">
                <a:pos x="51" y="26"/>
              </a:cxn>
            </a:cxnLst>
            <a:rect l="0" t="0" r="r" b="b"/>
            <a:pathLst>
              <a:path w="56" h="35">
                <a:moveTo>
                  <a:pt x="51" y="26"/>
                </a:moveTo>
                <a:lnTo>
                  <a:pt x="0" y="0"/>
                </a:lnTo>
                <a:lnTo>
                  <a:pt x="4" y="9"/>
                </a:lnTo>
                <a:lnTo>
                  <a:pt x="56" y="35"/>
                </a:lnTo>
                <a:lnTo>
                  <a:pt x="51" y="26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79" name="Freeform 1179"/>
          <p:cNvSpPr>
            <a:spLocks/>
          </p:cNvSpPr>
          <p:nvPr/>
        </p:nvSpPr>
        <p:spPr bwMode="auto">
          <a:xfrm>
            <a:off x="2870200" y="2493963"/>
            <a:ext cx="95250" cy="53975"/>
          </a:xfrm>
          <a:custGeom>
            <a:avLst/>
            <a:gdLst/>
            <a:ahLst/>
            <a:cxnLst>
              <a:cxn ang="0">
                <a:pos x="55" y="25"/>
              </a:cxn>
              <a:cxn ang="0">
                <a:pos x="0" y="0"/>
              </a:cxn>
              <a:cxn ang="0">
                <a:pos x="4" y="8"/>
              </a:cxn>
              <a:cxn ang="0">
                <a:pos x="60" y="34"/>
              </a:cxn>
              <a:cxn ang="0">
                <a:pos x="55" y="25"/>
              </a:cxn>
            </a:cxnLst>
            <a:rect l="0" t="0" r="r" b="b"/>
            <a:pathLst>
              <a:path w="60" h="34">
                <a:moveTo>
                  <a:pt x="55" y="25"/>
                </a:moveTo>
                <a:lnTo>
                  <a:pt x="0" y="0"/>
                </a:lnTo>
                <a:lnTo>
                  <a:pt x="4" y="8"/>
                </a:lnTo>
                <a:lnTo>
                  <a:pt x="60" y="34"/>
                </a:lnTo>
                <a:lnTo>
                  <a:pt x="55" y="25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0" name="Freeform 1180"/>
          <p:cNvSpPr>
            <a:spLocks/>
          </p:cNvSpPr>
          <p:nvPr/>
        </p:nvSpPr>
        <p:spPr bwMode="auto">
          <a:xfrm>
            <a:off x="2746375" y="2438400"/>
            <a:ext cx="82550" cy="47625"/>
          </a:xfrm>
          <a:custGeom>
            <a:avLst/>
            <a:gdLst/>
            <a:ahLst/>
            <a:cxnLst>
              <a:cxn ang="0">
                <a:pos x="47" y="22"/>
              </a:cxn>
              <a:cxn ang="0">
                <a:pos x="0" y="0"/>
              </a:cxn>
              <a:cxn ang="0">
                <a:pos x="5" y="9"/>
              </a:cxn>
              <a:cxn ang="0">
                <a:pos x="52" y="30"/>
              </a:cxn>
              <a:cxn ang="0">
                <a:pos x="47" y="22"/>
              </a:cxn>
            </a:cxnLst>
            <a:rect l="0" t="0" r="r" b="b"/>
            <a:pathLst>
              <a:path w="52" h="30">
                <a:moveTo>
                  <a:pt x="47" y="22"/>
                </a:moveTo>
                <a:lnTo>
                  <a:pt x="0" y="0"/>
                </a:lnTo>
                <a:lnTo>
                  <a:pt x="5" y="9"/>
                </a:lnTo>
                <a:lnTo>
                  <a:pt x="52" y="30"/>
                </a:lnTo>
                <a:lnTo>
                  <a:pt x="47" y="22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1" name="Freeform 1181"/>
          <p:cNvSpPr>
            <a:spLocks/>
          </p:cNvSpPr>
          <p:nvPr/>
        </p:nvSpPr>
        <p:spPr bwMode="auto">
          <a:xfrm>
            <a:off x="2665413" y="2405063"/>
            <a:ext cx="101600" cy="47625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0" y="0"/>
              </a:cxn>
              <a:cxn ang="0">
                <a:pos x="4" y="8"/>
              </a:cxn>
              <a:cxn ang="0">
                <a:pos x="64" y="30"/>
              </a:cxn>
              <a:cxn ang="0">
                <a:pos x="60" y="21"/>
              </a:cxn>
            </a:cxnLst>
            <a:rect l="0" t="0" r="r" b="b"/>
            <a:pathLst>
              <a:path w="64" h="30">
                <a:moveTo>
                  <a:pt x="60" y="21"/>
                </a:moveTo>
                <a:lnTo>
                  <a:pt x="0" y="0"/>
                </a:lnTo>
                <a:lnTo>
                  <a:pt x="4" y="8"/>
                </a:lnTo>
                <a:lnTo>
                  <a:pt x="64" y="30"/>
                </a:lnTo>
                <a:lnTo>
                  <a:pt x="60" y="21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2" name="Freeform 1182"/>
          <p:cNvSpPr>
            <a:spLocks/>
          </p:cNvSpPr>
          <p:nvPr/>
        </p:nvSpPr>
        <p:spPr bwMode="auto">
          <a:xfrm>
            <a:off x="2555875" y="2363788"/>
            <a:ext cx="68263" cy="33337"/>
          </a:xfrm>
          <a:custGeom>
            <a:avLst/>
            <a:gdLst/>
            <a:ahLst/>
            <a:cxnLst>
              <a:cxn ang="0">
                <a:pos x="39" y="13"/>
              </a:cxn>
              <a:cxn ang="0">
                <a:pos x="0" y="0"/>
              </a:cxn>
              <a:cxn ang="0">
                <a:pos x="4" y="8"/>
              </a:cxn>
              <a:cxn ang="0">
                <a:pos x="43" y="21"/>
              </a:cxn>
              <a:cxn ang="0">
                <a:pos x="39" y="13"/>
              </a:cxn>
            </a:cxnLst>
            <a:rect l="0" t="0" r="r" b="b"/>
            <a:pathLst>
              <a:path w="43" h="21">
                <a:moveTo>
                  <a:pt x="39" y="13"/>
                </a:moveTo>
                <a:lnTo>
                  <a:pt x="0" y="0"/>
                </a:lnTo>
                <a:lnTo>
                  <a:pt x="4" y="8"/>
                </a:lnTo>
                <a:lnTo>
                  <a:pt x="43" y="21"/>
                </a:lnTo>
                <a:lnTo>
                  <a:pt x="39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3" name="Freeform 1183"/>
          <p:cNvSpPr>
            <a:spLocks/>
          </p:cNvSpPr>
          <p:nvPr/>
        </p:nvSpPr>
        <p:spPr bwMode="auto">
          <a:xfrm>
            <a:off x="2473325" y="2336800"/>
            <a:ext cx="103188" cy="39688"/>
          </a:xfrm>
          <a:custGeom>
            <a:avLst/>
            <a:gdLst/>
            <a:ahLst/>
            <a:cxnLst>
              <a:cxn ang="0">
                <a:pos x="60" y="17"/>
              </a:cxn>
              <a:cxn ang="0">
                <a:pos x="0" y="0"/>
              </a:cxn>
              <a:cxn ang="0">
                <a:pos x="5" y="8"/>
              </a:cxn>
              <a:cxn ang="0">
                <a:pos x="65" y="25"/>
              </a:cxn>
              <a:cxn ang="0">
                <a:pos x="60" y="17"/>
              </a:cxn>
            </a:cxnLst>
            <a:rect l="0" t="0" r="r" b="b"/>
            <a:pathLst>
              <a:path w="65" h="25">
                <a:moveTo>
                  <a:pt x="60" y="17"/>
                </a:moveTo>
                <a:lnTo>
                  <a:pt x="0" y="0"/>
                </a:lnTo>
                <a:lnTo>
                  <a:pt x="5" y="8"/>
                </a:lnTo>
                <a:lnTo>
                  <a:pt x="65" y="25"/>
                </a:lnTo>
                <a:lnTo>
                  <a:pt x="60" y="17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4" name="Freeform 1184"/>
          <p:cNvSpPr>
            <a:spLocks/>
          </p:cNvSpPr>
          <p:nvPr/>
        </p:nvSpPr>
        <p:spPr bwMode="auto">
          <a:xfrm>
            <a:off x="2357438" y="2295525"/>
            <a:ext cx="74612" cy="33338"/>
          </a:xfrm>
          <a:custGeom>
            <a:avLst/>
            <a:gdLst/>
            <a:ahLst/>
            <a:cxnLst>
              <a:cxn ang="0">
                <a:pos x="43" y="13"/>
              </a:cxn>
              <a:cxn ang="0">
                <a:pos x="0" y="0"/>
              </a:cxn>
              <a:cxn ang="0">
                <a:pos x="4" y="8"/>
              </a:cxn>
              <a:cxn ang="0">
                <a:pos x="47" y="21"/>
              </a:cxn>
              <a:cxn ang="0">
                <a:pos x="43" y="13"/>
              </a:cxn>
            </a:cxnLst>
            <a:rect l="0" t="0" r="r" b="b"/>
            <a:pathLst>
              <a:path w="47" h="21">
                <a:moveTo>
                  <a:pt x="43" y="13"/>
                </a:moveTo>
                <a:lnTo>
                  <a:pt x="0" y="0"/>
                </a:lnTo>
                <a:lnTo>
                  <a:pt x="4" y="8"/>
                </a:lnTo>
                <a:lnTo>
                  <a:pt x="47" y="21"/>
                </a:lnTo>
                <a:lnTo>
                  <a:pt x="43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5" name="Freeform 1185"/>
          <p:cNvSpPr>
            <a:spLocks/>
          </p:cNvSpPr>
          <p:nvPr/>
        </p:nvSpPr>
        <p:spPr bwMode="auto">
          <a:xfrm>
            <a:off x="2276475" y="2274888"/>
            <a:ext cx="101600" cy="33337"/>
          </a:xfrm>
          <a:custGeom>
            <a:avLst/>
            <a:gdLst/>
            <a:ahLst/>
            <a:cxnLst>
              <a:cxn ang="0">
                <a:pos x="60" y="13"/>
              </a:cxn>
              <a:cxn ang="0">
                <a:pos x="0" y="0"/>
              </a:cxn>
              <a:cxn ang="0">
                <a:pos x="4" y="9"/>
              </a:cxn>
              <a:cxn ang="0">
                <a:pos x="64" y="21"/>
              </a:cxn>
              <a:cxn ang="0">
                <a:pos x="60" y="13"/>
              </a:cxn>
            </a:cxnLst>
            <a:rect l="0" t="0" r="r" b="b"/>
            <a:pathLst>
              <a:path w="64" h="21">
                <a:moveTo>
                  <a:pt x="60" y="13"/>
                </a:moveTo>
                <a:lnTo>
                  <a:pt x="0" y="0"/>
                </a:lnTo>
                <a:lnTo>
                  <a:pt x="4" y="9"/>
                </a:lnTo>
                <a:lnTo>
                  <a:pt x="64" y="21"/>
                </a:lnTo>
                <a:lnTo>
                  <a:pt x="60" y="13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6" name="Freeform 1186"/>
          <p:cNvSpPr>
            <a:spLocks/>
          </p:cNvSpPr>
          <p:nvPr/>
        </p:nvSpPr>
        <p:spPr bwMode="auto">
          <a:xfrm>
            <a:off x="2160588" y="2254250"/>
            <a:ext cx="68262" cy="26988"/>
          </a:xfrm>
          <a:custGeom>
            <a:avLst/>
            <a:gdLst/>
            <a:ahLst/>
            <a:cxnLst>
              <a:cxn ang="0">
                <a:pos x="38" y="9"/>
              </a:cxn>
              <a:cxn ang="0">
                <a:pos x="0" y="0"/>
              </a:cxn>
              <a:cxn ang="0">
                <a:pos x="4" y="9"/>
              </a:cxn>
              <a:cxn ang="0">
                <a:pos x="43" y="17"/>
              </a:cxn>
              <a:cxn ang="0">
                <a:pos x="38" y="9"/>
              </a:cxn>
            </a:cxnLst>
            <a:rect l="0" t="0" r="r" b="b"/>
            <a:pathLst>
              <a:path w="43" h="17">
                <a:moveTo>
                  <a:pt x="38" y="9"/>
                </a:moveTo>
                <a:lnTo>
                  <a:pt x="0" y="0"/>
                </a:lnTo>
                <a:lnTo>
                  <a:pt x="4" y="9"/>
                </a:lnTo>
                <a:lnTo>
                  <a:pt x="43" y="17"/>
                </a:lnTo>
                <a:lnTo>
                  <a:pt x="38" y="9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7" name="Line 1187"/>
          <p:cNvSpPr>
            <a:spLocks noChangeShapeType="1"/>
          </p:cNvSpPr>
          <p:nvPr/>
        </p:nvSpPr>
        <p:spPr bwMode="auto">
          <a:xfrm>
            <a:off x="3155950" y="1981200"/>
            <a:ext cx="14288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8" name="Line 1188"/>
          <p:cNvSpPr>
            <a:spLocks noChangeShapeType="1"/>
          </p:cNvSpPr>
          <p:nvPr/>
        </p:nvSpPr>
        <p:spPr bwMode="auto">
          <a:xfrm>
            <a:off x="3170238" y="1987550"/>
            <a:ext cx="12700" cy="793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89" name="Line 1189"/>
          <p:cNvSpPr>
            <a:spLocks noChangeShapeType="1"/>
          </p:cNvSpPr>
          <p:nvPr/>
        </p:nvSpPr>
        <p:spPr bwMode="auto">
          <a:xfrm>
            <a:off x="3182938" y="1995488"/>
            <a:ext cx="14287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0" name="Line 1190"/>
          <p:cNvSpPr>
            <a:spLocks noChangeShapeType="1"/>
          </p:cNvSpPr>
          <p:nvPr/>
        </p:nvSpPr>
        <p:spPr bwMode="auto">
          <a:xfrm>
            <a:off x="3197225" y="2001838"/>
            <a:ext cx="20638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1" name="Line 1191"/>
          <p:cNvSpPr>
            <a:spLocks noChangeShapeType="1"/>
          </p:cNvSpPr>
          <p:nvPr/>
        </p:nvSpPr>
        <p:spPr bwMode="auto">
          <a:xfrm>
            <a:off x="3217863" y="2008188"/>
            <a:ext cx="12700" cy="7937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2" name="Line 1192"/>
          <p:cNvSpPr>
            <a:spLocks noChangeShapeType="1"/>
          </p:cNvSpPr>
          <p:nvPr/>
        </p:nvSpPr>
        <p:spPr bwMode="auto">
          <a:xfrm>
            <a:off x="3230563" y="2016125"/>
            <a:ext cx="14287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3" name="Line 1193"/>
          <p:cNvSpPr>
            <a:spLocks noChangeShapeType="1"/>
          </p:cNvSpPr>
          <p:nvPr/>
        </p:nvSpPr>
        <p:spPr bwMode="auto">
          <a:xfrm>
            <a:off x="3244850" y="2022475"/>
            <a:ext cx="20638" cy="1270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4" name="Line 1194"/>
          <p:cNvSpPr>
            <a:spLocks noChangeShapeType="1"/>
          </p:cNvSpPr>
          <p:nvPr/>
        </p:nvSpPr>
        <p:spPr bwMode="auto">
          <a:xfrm>
            <a:off x="3265488" y="2035175"/>
            <a:ext cx="14287" cy="793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5" name="Line 1195"/>
          <p:cNvSpPr>
            <a:spLocks noChangeShapeType="1"/>
          </p:cNvSpPr>
          <p:nvPr/>
        </p:nvSpPr>
        <p:spPr bwMode="auto">
          <a:xfrm>
            <a:off x="3279775" y="2043113"/>
            <a:ext cx="12700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6" name="Line 1196"/>
          <p:cNvSpPr>
            <a:spLocks noChangeShapeType="1"/>
          </p:cNvSpPr>
          <p:nvPr/>
        </p:nvSpPr>
        <p:spPr bwMode="auto">
          <a:xfrm>
            <a:off x="3292475" y="2049463"/>
            <a:ext cx="14288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7" name="Line 1197"/>
          <p:cNvSpPr>
            <a:spLocks noChangeShapeType="1"/>
          </p:cNvSpPr>
          <p:nvPr/>
        </p:nvSpPr>
        <p:spPr bwMode="auto">
          <a:xfrm>
            <a:off x="3306763" y="2055813"/>
            <a:ext cx="12700" cy="14287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8" name="Line 1198"/>
          <p:cNvSpPr>
            <a:spLocks noChangeShapeType="1"/>
          </p:cNvSpPr>
          <p:nvPr/>
        </p:nvSpPr>
        <p:spPr bwMode="auto">
          <a:xfrm>
            <a:off x="3319463" y="2070100"/>
            <a:ext cx="20637" cy="63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9" name="Line 1199"/>
          <p:cNvSpPr>
            <a:spLocks noChangeShapeType="1"/>
          </p:cNvSpPr>
          <p:nvPr/>
        </p:nvSpPr>
        <p:spPr bwMode="auto">
          <a:xfrm>
            <a:off x="3340100" y="2076450"/>
            <a:ext cx="6350" cy="793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0" name="Line 1200"/>
          <p:cNvSpPr>
            <a:spLocks noChangeShapeType="1"/>
          </p:cNvSpPr>
          <p:nvPr/>
        </p:nvSpPr>
        <p:spPr bwMode="auto">
          <a:xfrm>
            <a:off x="3346450" y="2084388"/>
            <a:ext cx="198438" cy="115887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1" name="Line 1201"/>
          <p:cNvSpPr>
            <a:spLocks noChangeShapeType="1"/>
          </p:cNvSpPr>
          <p:nvPr/>
        </p:nvSpPr>
        <p:spPr bwMode="auto">
          <a:xfrm>
            <a:off x="3544888" y="2200275"/>
            <a:ext cx="95250" cy="60325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2" name="Line 1202"/>
          <p:cNvSpPr>
            <a:spLocks noChangeShapeType="1"/>
          </p:cNvSpPr>
          <p:nvPr/>
        </p:nvSpPr>
        <p:spPr bwMode="auto">
          <a:xfrm>
            <a:off x="3640138" y="2260600"/>
            <a:ext cx="103187" cy="7620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3" name="Line 1203"/>
          <p:cNvSpPr>
            <a:spLocks noChangeShapeType="1"/>
          </p:cNvSpPr>
          <p:nvPr/>
        </p:nvSpPr>
        <p:spPr bwMode="auto">
          <a:xfrm>
            <a:off x="3743325" y="2336800"/>
            <a:ext cx="95250" cy="74613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4" name="Line 1204"/>
          <p:cNvSpPr>
            <a:spLocks noChangeShapeType="1"/>
          </p:cNvSpPr>
          <p:nvPr/>
        </p:nvSpPr>
        <p:spPr bwMode="auto">
          <a:xfrm>
            <a:off x="3838575" y="2411413"/>
            <a:ext cx="95250" cy="82550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5" name="Line 1205"/>
          <p:cNvSpPr>
            <a:spLocks noChangeShapeType="1"/>
          </p:cNvSpPr>
          <p:nvPr/>
        </p:nvSpPr>
        <p:spPr bwMode="auto">
          <a:xfrm>
            <a:off x="3613150" y="3135313"/>
            <a:ext cx="376238" cy="128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6" name="Line 1206"/>
          <p:cNvSpPr>
            <a:spLocks noChangeShapeType="1"/>
          </p:cNvSpPr>
          <p:nvPr/>
        </p:nvSpPr>
        <p:spPr bwMode="auto">
          <a:xfrm>
            <a:off x="3989388" y="3263900"/>
            <a:ext cx="374650" cy="382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7" name="Line 1207"/>
          <p:cNvSpPr>
            <a:spLocks noChangeShapeType="1"/>
          </p:cNvSpPr>
          <p:nvPr/>
        </p:nvSpPr>
        <p:spPr bwMode="auto">
          <a:xfrm>
            <a:off x="4364038" y="3646488"/>
            <a:ext cx="190500" cy="3079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8" name="Line 1208"/>
          <p:cNvSpPr>
            <a:spLocks noChangeShapeType="1"/>
          </p:cNvSpPr>
          <p:nvPr/>
        </p:nvSpPr>
        <p:spPr bwMode="auto">
          <a:xfrm>
            <a:off x="4554538" y="3954463"/>
            <a:ext cx="192087" cy="2794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9" name="Line 1209"/>
          <p:cNvSpPr>
            <a:spLocks noChangeShapeType="1"/>
          </p:cNvSpPr>
          <p:nvPr/>
        </p:nvSpPr>
        <p:spPr bwMode="auto">
          <a:xfrm>
            <a:off x="4746625" y="4233863"/>
            <a:ext cx="184150" cy="44291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0" name="Line 1210"/>
          <p:cNvSpPr>
            <a:spLocks noChangeShapeType="1"/>
          </p:cNvSpPr>
          <p:nvPr/>
        </p:nvSpPr>
        <p:spPr bwMode="auto">
          <a:xfrm>
            <a:off x="4930775" y="4676775"/>
            <a:ext cx="190500" cy="4921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1" name="Line 1211"/>
          <p:cNvSpPr>
            <a:spLocks noChangeShapeType="1"/>
          </p:cNvSpPr>
          <p:nvPr/>
        </p:nvSpPr>
        <p:spPr bwMode="auto">
          <a:xfrm>
            <a:off x="5121275" y="5168900"/>
            <a:ext cx="192088" cy="64135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2" name="Freeform 1212"/>
          <p:cNvSpPr>
            <a:spLocks/>
          </p:cNvSpPr>
          <p:nvPr/>
        </p:nvSpPr>
        <p:spPr bwMode="auto">
          <a:xfrm>
            <a:off x="2889250" y="1858963"/>
            <a:ext cx="34925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8" y="13"/>
              </a:cxn>
              <a:cxn ang="0">
                <a:pos x="22" y="4"/>
              </a:cxn>
              <a:cxn ang="0">
                <a:pos x="5" y="0"/>
              </a:cxn>
              <a:cxn ang="0">
                <a:pos x="0" y="8"/>
              </a:cxn>
            </a:cxnLst>
            <a:rect l="0" t="0" r="r" b="b"/>
            <a:pathLst>
              <a:path w="22" h="13">
                <a:moveTo>
                  <a:pt x="0" y="8"/>
                </a:moveTo>
                <a:lnTo>
                  <a:pt x="18" y="13"/>
                </a:lnTo>
                <a:lnTo>
                  <a:pt x="22" y="4"/>
                </a:lnTo>
                <a:lnTo>
                  <a:pt x="5" y="0"/>
                </a:lnTo>
                <a:lnTo>
                  <a:pt x="0" y="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3" name="Freeform 1213"/>
          <p:cNvSpPr>
            <a:spLocks/>
          </p:cNvSpPr>
          <p:nvPr/>
        </p:nvSpPr>
        <p:spPr bwMode="auto">
          <a:xfrm>
            <a:off x="2971800" y="1879600"/>
            <a:ext cx="34925" cy="206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7" y="13"/>
              </a:cxn>
              <a:cxn ang="0">
                <a:pos x="22" y="4"/>
              </a:cxn>
              <a:cxn ang="0">
                <a:pos x="4" y="0"/>
              </a:cxn>
              <a:cxn ang="0">
                <a:pos x="0" y="8"/>
              </a:cxn>
            </a:cxnLst>
            <a:rect l="0" t="0" r="r" b="b"/>
            <a:pathLst>
              <a:path w="22" h="13">
                <a:moveTo>
                  <a:pt x="0" y="8"/>
                </a:moveTo>
                <a:lnTo>
                  <a:pt x="17" y="13"/>
                </a:lnTo>
                <a:lnTo>
                  <a:pt x="22" y="4"/>
                </a:lnTo>
                <a:lnTo>
                  <a:pt x="4" y="0"/>
                </a:lnTo>
                <a:lnTo>
                  <a:pt x="0" y="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4" name="Freeform 1214"/>
          <p:cNvSpPr>
            <a:spLocks/>
          </p:cNvSpPr>
          <p:nvPr/>
        </p:nvSpPr>
        <p:spPr bwMode="auto">
          <a:xfrm>
            <a:off x="3046413" y="1906588"/>
            <a:ext cx="34925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8" y="13"/>
              </a:cxn>
              <a:cxn ang="0">
                <a:pos x="22" y="4"/>
              </a:cxn>
              <a:cxn ang="0">
                <a:pos x="5" y="0"/>
              </a:cxn>
              <a:cxn ang="0">
                <a:pos x="0" y="8"/>
              </a:cxn>
            </a:cxnLst>
            <a:rect l="0" t="0" r="r" b="b"/>
            <a:pathLst>
              <a:path w="22" h="13">
                <a:moveTo>
                  <a:pt x="0" y="8"/>
                </a:moveTo>
                <a:lnTo>
                  <a:pt x="18" y="13"/>
                </a:lnTo>
                <a:lnTo>
                  <a:pt x="22" y="4"/>
                </a:lnTo>
                <a:lnTo>
                  <a:pt x="5" y="0"/>
                </a:lnTo>
                <a:lnTo>
                  <a:pt x="0" y="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5" name="Freeform 1215"/>
          <p:cNvSpPr>
            <a:spLocks/>
          </p:cNvSpPr>
          <p:nvPr/>
        </p:nvSpPr>
        <p:spPr bwMode="auto">
          <a:xfrm>
            <a:off x="3114675" y="1927225"/>
            <a:ext cx="34925" cy="269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8" y="17"/>
              </a:cxn>
              <a:cxn ang="0">
                <a:pos x="22" y="8"/>
              </a:cxn>
              <a:cxn ang="0">
                <a:pos x="5" y="0"/>
              </a:cxn>
              <a:cxn ang="0">
                <a:pos x="0" y="8"/>
              </a:cxn>
            </a:cxnLst>
            <a:rect l="0" t="0" r="r" b="b"/>
            <a:pathLst>
              <a:path w="22" h="17">
                <a:moveTo>
                  <a:pt x="0" y="8"/>
                </a:moveTo>
                <a:lnTo>
                  <a:pt x="18" y="17"/>
                </a:lnTo>
                <a:lnTo>
                  <a:pt x="22" y="8"/>
                </a:lnTo>
                <a:lnTo>
                  <a:pt x="5" y="0"/>
                </a:lnTo>
                <a:lnTo>
                  <a:pt x="0" y="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6" name="Freeform 1216"/>
          <p:cNvSpPr>
            <a:spLocks/>
          </p:cNvSpPr>
          <p:nvPr/>
        </p:nvSpPr>
        <p:spPr bwMode="auto">
          <a:xfrm>
            <a:off x="3190875" y="1960563"/>
            <a:ext cx="26988" cy="349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22"/>
              </a:cxn>
              <a:cxn ang="0">
                <a:pos x="17" y="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2">
                <a:moveTo>
                  <a:pt x="0" y="13"/>
                </a:moveTo>
                <a:lnTo>
                  <a:pt x="13" y="22"/>
                </a:lnTo>
                <a:lnTo>
                  <a:pt x="17" y="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7" name="Freeform 1217"/>
          <p:cNvSpPr>
            <a:spLocks/>
          </p:cNvSpPr>
          <p:nvPr/>
        </p:nvSpPr>
        <p:spPr bwMode="auto">
          <a:xfrm>
            <a:off x="3265488" y="2001838"/>
            <a:ext cx="26987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21"/>
              </a:cxn>
              <a:cxn ang="0">
                <a:pos x="17" y="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1">
                <a:moveTo>
                  <a:pt x="0" y="13"/>
                </a:moveTo>
                <a:lnTo>
                  <a:pt x="13" y="21"/>
                </a:lnTo>
                <a:lnTo>
                  <a:pt x="17" y="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8" name="Freeform 1218"/>
          <p:cNvSpPr>
            <a:spLocks/>
          </p:cNvSpPr>
          <p:nvPr/>
        </p:nvSpPr>
        <p:spPr bwMode="auto">
          <a:xfrm>
            <a:off x="3340100" y="2035175"/>
            <a:ext cx="26988" cy="349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22"/>
              </a:cxn>
              <a:cxn ang="0">
                <a:pos x="17" y="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2">
                <a:moveTo>
                  <a:pt x="0" y="13"/>
                </a:moveTo>
                <a:lnTo>
                  <a:pt x="13" y="22"/>
                </a:lnTo>
                <a:lnTo>
                  <a:pt x="17" y="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9" name="Freeform 1219"/>
          <p:cNvSpPr>
            <a:spLocks/>
          </p:cNvSpPr>
          <p:nvPr/>
        </p:nvSpPr>
        <p:spPr bwMode="auto">
          <a:xfrm>
            <a:off x="3360738" y="2063750"/>
            <a:ext cx="41275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6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13">
                <a:moveTo>
                  <a:pt x="0" y="0"/>
                </a:moveTo>
                <a:lnTo>
                  <a:pt x="13" y="13"/>
                </a:lnTo>
                <a:lnTo>
                  <a:pt x="26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0" name="Freeform 1220"/>
          <p:cNvSpPr>
            <a:spLocks/>
          </p:cNvSpPr>
          <p:nvPr/>
        </p:nvSpPr>
        <p:spPr bwMode="auto">
          <a:xfrm>
            <a:off x="3422650" y="2117725"/>
            <a:ext cx="41275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6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13">
                <a:moveTo>
                  <a:pt x="0" y="0"/>
                </a:moveTo>
                <a:lnTo>
                  <a:pt x="13" y="13"/>
                </a:lnTo>
                <a:lnTo>
                  <a:pt x="26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1" name="Freeform 1221"/>
          <p:cNvSpPr>
            <a:spLocks/>
          </p:cNvSpPr>
          <p:nvPr/>
        </p:nvSpPr>
        <p:spPr bwMode="auto">
          <a:xfrm>
            <a:off x="3482975" y="2171700"/>
            <a:ext cx="41275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6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13">
                <a:moveTo>
                  <a:pt x="0" y="0"/>
                </a:moveTo>
                <a:lnTo>
                  <a:pt x="13" y="13"/>
                </a:lnTo>
                <a:lnTo>
                  <a:pt x="26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2" name="Freeform 1222"/>
          <p:cNvSpPr>
            <a:spLocks/>
          </p:cNvSpPr>
          <p:nvPr/>
        </p:nvSpPr>
        <p:spPr bwMode="auto">
          <a:xfrm>
            <a:off x="3544888" y="2227263"/>
            <a:ext cx="26987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21"/>
              </a:cxn>
              <a:cxn ang="0">
                <a:pos x="17" y="8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1">
                <a:moveTo>
                  <a:pt x="0" y="13"/>
                </a:moveTo>
                <a:lnTo>
                  <a:pt x="13" y="21"/>
                </a:lnTo>
                <a:lnTo>
                  <a:pt x="17" y="8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3" name="Freeform 1223"/>
          <p:cNvSpPr>
            <a:spLocks/>
          </p:cNvSpPr>
          <p:nvPr/>
        </p:nvSpPr>
        <p:spPr bwMode="auto">
          <a:xfrm>
            <a:off x="3586163" y="2274888"/>
            <a:ext cx="26987" cy="333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21"/>
              </a:cxn>
              <a:cxn ang="0">
                <a:pos x="17" y="9"/>
              </a:cxn>
              <a:cxn ang="0">
                <a:pos x="4" y="0"/>
              </a:cxn>
              <a:cxn ang="0">
                <a:pos x="0" y="13"/>
              </a:cxn>
            </a:cxnLst>
            <a:rect l="0" t="0" r="r" b="b"/>
            <a:pathLst>
              <a:path w="17" h="21">
                <a:moveTo>
                  <a:pt x="0" y="13"/>
                </a:moveTo>
                <a:lnTo>
                  <a:pt x="13" y="21"/>
                </a:lnTo>
                <a:lnTo>
                  <a:pt x="17" y="9"/>
                </a:lnTo>
                <a:lnTo>
                  <a:pt x="4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4" name="Freeform 1224"/>
          <p:cNvSpPr>
            <a:spLocks/>
          </p:cNvSpPr>
          <p:nvPr/>
        </p:nvSpPr>
        <p:spPr bwMode="auto">
          <a:xfrm>
            <a:off x="3654425" y="2328863"/>
            <a:ext cx="41275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6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13">
                <a:moveTo>
                  <a:pt x="0" y="0"/>
                </a:moveTo>
                <a:lnTo>
                  <a:pt x="13" y="13"/>
                </a:lnTo>
                <a:lnTo>
                  <a:pt x="26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5" name="Freeform 1225"/>
          <p:cNvSpPr>
            <a:spLocks/>
          </p:cNvSpPr>
          <p:nvPr/>
        </p:nvSpPr>
        <p:spPr bwMode="auto">
          <a:xfrm>
            <a:off x="3716338" y="2376488"/>
            <a:ext cx="33337" cy="285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7" y="18"/>
              </a:cxn>
              <a:cxn ang="0">
                <a:pos x="21" y="9"/>
              </a:cxn>
              <a:cxn ang="0">
                <a:pos x="4" y="0"/>
              </a:cxn>
              <a:cxn ang="0">
                <a:pos x="0" y="9"/>
              </a:cxn>
            </a:cxnLst>
            <a:rect l="0" t="0" r="r" b="b"/>
            <a:pathLst>
              <a:path w="21" h="18">
                <a:moveTo>
                  <a:pt x="0" y="9"/>
                </a:moveTo>
                <a:lnTo>
                  <a:pt x="17" y="18"/>
                </a:lnTo>
                <a:lnTo>
                  <a:pt x="21" y="9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6" name="Freeform 1226"/>
          <p:cNvSpPr>
            <a:spLocks/>
          </p:cNvSpPr>
          <p:nvPr/>
        </p:nvSpPr>
        <p:spPr bwMode="auto">
          <a:xfrm>
            <a:off x="3784600" y="2432050"/>
            <a:ext cx="3968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5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5" h="13">
                <a:moveTo>
                  <a:pt x="0" y="0"/>
                </a:moveTo>
                <a:lnTo>
                  <a:pt x="13" y="13"/>
                </a:lnTo>
                <a:lnTo>
                  <a:pt x="25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7" name="Freeform 1227"/>
          <p:cNvSpPr>
            <a:spLocks/>
          </p:cNvSpPr>
          <p:nvPr/>
        </p:nvSpPr>
        <p:spPr bwMode="auto">
          <a:xfrm>
            <a:off x="3838575" y="2465388"/>
            <a:ext cx="33338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3"/>
              </a:cxn>
              <a:cxn ang="0">
                <a:pos x="21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9" y="13"/>
                </a:lnTo>
                <a:lnTo>
                  <a:pt x="21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8" name="Freeform 1228"/>
          <p:cNvSpPr>
            <a:spLocks/>
          </p:cNvSpPr>
          <p:nvPr/>
        </p:nvSpPr>
        <p:spPr bwMode="auto">
          <a:xfrm>
            <a:off x="3886200" y="2533650"/>
            <a:ext cx="26988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8"/>
              </a:cxn>
              <a:cxn ang="0">
                <a:pos x="17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9" y="18"/>
                </a:lnTo>
                <a:lnTo>
                  <a:pt x="17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" name="Freeform 1229"/>
          <p:cNvSpPr>
            <a:spLocks/>
          </p:cNvSpPr>
          <p:nvPr/>
        </p:nvSpPr>
        <p:spPr bwMode="auto">
          <a:xfrm>
            <a:off x="3927475" y="2609850"/>
            <a:ext cx="3333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3"/>
              </a:cxn>
              <a:cxn ang="0">
                <a:pos x="21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8" y="13"/>
                </a:lnTo>
                <a:lnTo>
                  <a:pt x="21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1" name="Freeform 1231"/>
          <p:cNvSpPr>
            <a:spLocks/>
          </p:cNvSpPr>
          <p:nvPr/>
        </p:nvSpPr>
        <p:spPr bwMode="auto">
          <a:xfrm>
            <a:off x="3975100" y="2678113"/>
            <a:ext cx="33338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3"/>
              </a:cxn>
              <a:cxn ang="0">
                <a:pos x="21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9" y="13"/>
                </a:lnTo>
                <a:lnTo>
                  <a:pt x="21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2" name="Freeform 1232"/>
          <p:cNvSpPr>
            <a:spLocks/>
          </p:cNvSpPr>
          <p:nvPr/>
        </p:nvSpPr>
        <p:spPr bwMode="auto">
          <a:xfrm>
            <a:off x="4016375" y="2746375"/>
            <a:ext cx="41275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3"/>
              </a:cxn>
              <a:cxn ang="0">
                <a:pos x="26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6" h="13">
                <a:moveTo>
                  <a:pt x="0" y="0"/>
                </a:moveTo>
                <a:lnTo>
                  <a:pt x="13" y="13"/>
                </a:lnTo>
                <a:lnTo>
                  <a:pt x="26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3" name="Freeform 1233"/>
          <p:cNvSpPr>
            <a:spLocks/>
          </p:cNvSpPr>
          <p:nvPr/>
        </p:nvSpPr>
        <p:spPr bwMode="auto">
          <a:xfrm>
            <a:off x="4064000" y="2814638"/>
            <a:ext cx="206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13" y="8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8">
                <a:moveTo>
                  <a:pt x="0" y="0"/>
                </a:moveTo>
                <a:lnTo>
                  <a:pt x="4" y="8"/>
                </a:lnTo>
                <a:lnTo>
                  <a:pt x="13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4" name="Freeform 1234"/>
          <p:cNvSpPr>
            <a:spLocks/>
          </p:cNvSpPr>
          <p:nvPr/>
        </p:nvSpPr>
        <p:spPr bwMode="auto">
          <a:xfrm>
            <a:off x="4070350" y="2800350"/>
            <a:ext cx="269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"/>
              </a:cxn>
              <a:cxn ang="0">
                <a:pos x="17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9" y="17"/>
                </a:lnTo>
                <a:lnTo>
                  <a:pt x="17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5" name="Freeform 1235"/>
          <p:cNvSpPr>
            <a:spLocks/>
          </p:cNvSpPr>
          <p:nvPr/>
        </p:nvSpPr>
        <p:spPr bwMode="auto">
          <a:xfrm>
            <a:off x="4111625" y="2874963"/>
            <a:ext cx="33338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3"/>
              </a:cxn>
              <a:cxn ang="0">
                <a:pos x="21" y="1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9" y="13"/>
                </a:lnTo>
                <a:lnTo>
                  <a:pt x="21" y="1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6" name="Freeform 1236"/>
          <p:cNvSpPr>
            <a:spLocks/>
          </p:cNvSpPr>
          <p:nvPr/>
        </p:nvSpPr>
        <p:spPr bwMode="auto">
          <a:xfrm>
            <a:off x="4152900" y="2943225"/>
            <a:ext cx="269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7"/>
              </a:cxn>
              <a:cxn ang="0">
                <a:pos x="17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8" y="17"/>
                </a:lnTo>
                <a:lnTo>
                  <a:pt x="17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7" name="Freeform 1237"/>
          <p:cNvSpPr>
            <a:spLocks/>
          </p:cNvSpPr>
          <p:nvPr/>
        </p:nvSpPr>
        <p:spPr bwMode="auto">
          <a:xfrm>
            <a:off x="4186238" y="2970213"/>
            <a:ext cx="26987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8"/>
              </a:cxn>
              <a:cxn ang="0">
                <a:pos x="17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9" y="18"/>
                </a:lnTo>
                <a:lnTo>
                  <a:pt x="17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8" name="Freeform 1238"/>
          <p:cNvSpPr>
            <a:spLocks/>
          </p:cNvSpPr>
          <p:nvPr/>
        </p:nvSpPr>
        <p:spPr bwMode="auto">
          <a:xfrm>
            <a:off x="4227513" y="3046413"/>
            <a:ext cx="20637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3"/>
              </a:cxn>
              <a:cxn ang="0">
                <a:pos x="13" y="1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3">
                <a:moveTo>
                  <a:pt x="0" y="0"/>
                </a:moveTo>
                <a:lnTo>
                  <a:pt x="4" y="13"/>
                </a:lnTo>
                <a:lnTo>
                  <a:pt x="13" y="1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9" name="Freeform 1239"/>
          <p:cNvSpPr>
            <a:spLocks/>
          </p:cNvSpPr>
          <p:nvPr/>
        </p:nvSpPr>
        <p:spPr bwMode="auto">
          <a:xfrm>
            <a:off x="4262438" y="3121025"/>
            <a:ext cx="33337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3"/>
              </a:cxn>
              <a:cxn ang="0">
                <a:pos x="21" y="13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8" y="13"/>
                </a:lnTo>
                <a:lnTo>
                  <a:pt x="21" y="13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0" name="Freeform 1240"/>
          <p:cNvSpPr>
            <a:spLocks/>
          </p:cNvSpPr>
          <p:nvPr/>
        </p:nvSpPr>
        <p:spPr bwMode="auto">
          <a:xfrm>
            <a:off x="4302125" y="3189288"/>
            <a:ext cx="20638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3"/>
              </a:cxn>
              <a:cxn ang="0">
                <a:pos x="13" y="1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3">
                <a:moveTo>
                  <a:pt x="0" y="0"/>
                </a:moveTo>
                <a:lnTo>
                  <a:pt x="5" y="13"/>
                </a:lnTo>
                <a:lnTo>
                  <a:pt x="13" y="1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1" name="Freeform 1241"/>
          <p:cNvSpPr>
            <a:spLocks/>
          </p:cNvSpPr>
          <p:nvPr/>
        </p:nvSpPr>
        <p:spPr bwMode="auto">
          <a:xfrm>
            <a:off x="4310063" y="3189288"/>
            <a:ext cx="2698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7"/>
              </a:cxn>
              <a:cxn ang="0">
                <a:pos x="17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8" y="17"/>
                </a:lnTo>
                <a:lnTo>
                  <a:pt x="17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2" name="Freeform 1242"/>
          <p:cNvSpPr>
            <a:spLocks/>
          </p:cNvSpPr>
          <p:nvPr/>
        </p:nvSpPr>
        <p:spPr bwMode="auto">
          <a:xfrm>
            <a:off x="4343400" y="3263900"/>
            <a:ext cx="20638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8"/>
              </a:cxn>
              <a:cxn ang="0">
                <a:pos x="13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8">
                <a:moveTo>
                  <a:pt x="0" y="0"/>
                </a:moveTo>
                <a:lnTo>
                  <a:pt x="4" y="18"/>
                </a:lnTo>
                <a:lnTo>
                  <a:pt x="13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3" name="Freeform 1243"/>
          <p:cNvSpPr>
            <a:spLocks/>
          </p:cNvSpPr>
          <p:nvPr/>
        </p:nvSpPr>
        <p:spPr bwMode="auto">
          <a:xfrm>
            <a:off x="4378325" y="3340100"/>
            <a:ext cx="190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2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4" y="17"/>
                </a:lnTo>
                <a:lnTo>
                  <a:pt x="12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4" name="Freeform 1244"/>
          <p:cNvSpPr>
            <a:spLocks/>
          </p:cNvSpPr>
          <p:nvPr/>
        </p:nvSpPr>
        <p:spPr bwMode="auto">
          <a:xfrm>
            <a:off x="4405313" y="3414713"/>
            <a:ext cx="2698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7"/>
              </a:cxn>
              <a:cxn ang="0">
                <a:pos x="17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8" y="17"/>
                </a:lnTo>
                <a:lnTo>
                  <a:pt x="17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5" name="Freeform 1245"/>
          <p:cNvSpPr>
            <a:spLocks/>
          </p:cNvSpPr>
          <p:nvPr/>
        </p:nvSpPr>
        <p:spPr bwMode="auto">
          <a:xfrm>
            <a:off x="4418013" y="3429000"/>
            <a:ext cx="206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5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6" name="Freeform 1246"/>
          <p:cNvSpPr>
            <a:spLocks/>
          </p:cNvSpPr>
          <p:nvPr/>
        </p:nvSpPr>
        <p:spPr bwMode="auto">
          <a:xfrm>
            <a:off x="4446588" y="3503613"/>
            <a:ext cx="2698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7"/>
              </a:cxn>
              <a:cxn ang="0">
                <a:pos x="17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8" y="17"/>
                </a:lnTo>
                <a:lnTo>
                  <a:pt x="17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7" name="Freeform 1247"/>
          <p:cNvSpPr>
            <a:spLocks/>
          </p:cNvSpPr>
          <p:nvPr/>
        </p:nvSpPr>
        <p:spPr bwMode="auto">
          <a:xfrm>
            <a:off x="4479925" y="3578225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8" name="Freeform 1248"/>
          <p:cNvSpPr>
            <a:spLocks/>
          </p:cNvSpPr>
          <p:nvPr/>
        </p:nvSpPr>
        <p:spPr bwMode="auto">
          <a:xfrm>
            <a:off x="4506913" y="3652838"/>
            <a:ext cx="26987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8"/>
              </a:cxn>
              <a:cxn ang="0">
                <a:pos x="17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9" y="18"/>
                </a:lnTo>
                <a:lnTo>
                  <a:pt x="17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9" name="Freeform 1249"/>
          <p:cNvSpPr>
            <a:spLocks/>
          </p:cNvSpPr>
          <p:nvPr/>
        </p:nvSpPr>
        <p:spPr bwMode="auto">
          <a:xfrm>
            <a:off x="4527550" y="3687763"/>
            <a:ext cx="2063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0" name="Freeform 1250"/>
          <p:cNvSpPr>
            <a:spLocks/>
          </p:cNvSpPr>
          <p:nvPr/>
        </p:nvSpPr>
        <p:spPr bwMode="auto">
          <a:xfrm>
            <a:off x="4554538" y="3762375"/>
            <a:ext cx="2857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"/>
              </a:cxn>
              <a:cxn ang="0">
                <a:pos x="18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9" y="17"/>
                </a:lnTo>
                <a:lnTo>
                  <a:pt x="18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1" name="Freeform 1251"/>
          <p:cNvSpPr>
            <a:spLocks/>
          </p:cNvSpPr>
          <p:nvPr/>
        </p:nvSpPr>
        <p:spPr bwMode="auto">
          <a:xfrm>
            <a:off x="4583113" y="3844925"/>
            <a:ext cx="33337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3"/>
              </a:cxn>
              <a:cxn ang="0">
                <a:pos x="21" y="13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8" y="13"/>
                </a:lnTo>
                <a:lnTo>
                  <a:pt x="21" y="13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2" name="Freeform 1252"/>
          <p:cNvSpPr>
            <a:spLocks/>
          </p:cNvSpPr>
          <p:nvPr/>
        </p:nvSpPr>
        <p:spPr bwMode="auto">
          <a:xfrm>
            <a:off x="4616450" y="3919538"/>
            <a:ext cx="2063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3" name="Freeform 1253"/>
          <p:cNvSpPr>
            <a:spLocks/>
          </p:cNvSpPr>
          <p:nvPr/>
        </p:nvSpPr>
        <p:spPr bwMode="auto">
          <a:xfrm>
            <a:off x="4643438" y="3994150"/>
            <a:ext cx="20637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3"/>
              </a:cxn>
              <a:cxn ang="0">
                <a:pos x="13" y="1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3">
                <a:moveTo>
                  <a:pt x="0" y="0"/>
                </a:moveTo>
                <a:lnTo>
                  <a:pt x="5" y="13"/>
                </a:lnTo>
                <a:lnTo>
                  <a:pt x="13" y="1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4" name="Freeform 1254"/>
          <p:cNvSpPr>
            <a:spLocks/>
          </p:cNvSpPr>
          <p:nvPr/>
        </p:nvSpPr>
        <p:spPr bwMode="auto">
          <a:xfrm>
            <a:off x="4651375" y="4002088"/>
            <a:ext cx="19050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2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4" y="17"/>
                </a:lnTo>
                <a:lnTo>
                  <a:pt x="12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5" name="Freeform 1255"/>
          <p:cNvSpPr>
            <a:spLocks/>
          </p:cNvSpPr>
          <p:nvPr/>
        </p:nvSpPr>
        <p:spPr bwMode="auto">
          <a:xfrm>
            <a:off x="4670425" y="4083050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5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6" name="Freeform 1256"/>
          <p:cNvSpPr>
            <a:spLocks/>
          </p:cNvSpPr>
          <p:nvPr/>
        </p:nvSpPr>
        <p:spPr bwMode="auto">
          <a:xfrm>
            <a:off x="4691063" y="4159250"/>
            <a:ext cx="2857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"/>
              </a:cxn>
              <a:cxn ang="0">
                <a:pos x="18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9" y="17"/>
                </a:lnTo>
                <a:lnTo>
                  <a:pt x="18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7" name="Freeform 1257"/>
          <p:cNvSpPr>
            <a:spLocks/>
          </p:cNvSpPr>
          <p:nvPr/>
        </p:nvSpPr>
        <p:spPr bwMode="auto">
          <a:xfrm>
            <a:off x="4719638" y="4240213"/>
            <a:ext cx="19050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2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4" y="17"/>
                </a:lnTo>
                <a:lnTo>
                  <a:pt x="12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8" name="Freeform 1258"/>
          <p:cNvSpPr>
            <a:spLocks/>
          </p:cNvSpPr>
          <p:nvPr/>
        </p:nvSpPr>
        <p:spPr bwMode="auto">
          <a:xfrm>
            <a:off x="4738688" y="4322763"/>
            <a:ext cx="20637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3"/>
              </a:cxn>
              <a:cxn ang="0">
                <a:pos x="13" y="1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3">
                <a:moveTo>
                  <a:pt x="0" y="0"/>
                </a:moveTo>
                <a:lnTo>
                  <a:pt x="5" y="13"/>
                </a:lnTo>
                <a:lnTo>
                  <a:pt x="13" y="1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59" name="Freeform 1259"/>
          <p:cNvSpPr>
            <a:spLocks/>
          </p:cNvSpPr>
          <p:nvPr/>
        </p:nvSpPr>
        <p:spPr bwMode="auto">
          <a:xfrm>
            <a:off x="4759325" y="4397375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5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0" name="Freeform 1260"/>
          <p:cNvSpPr>
            <a:spLocks/>
          </p:cNvSpPr>
          <p:nvPr/>
        </p:nvSpPr>
        <p:spPr bwMode="auto">
          <a:xfrm>
            <a:off x="4773613" y="4432300"/>
            <a:ext cx="206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1" name="Freeform 1261"/>
          <p:cNvSpPr>
            <a:spLocks/>
          </p:cNvSpPr>
          <p:nvPr/>
        </p:nvSpPr>
        <p:spPr bwMode="auto">
          <a:xfrm>
            <a:off x="4794250" y="4513263"/>
            <a:ext cx="2063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2" name="Freeform 1262"/>
          <p:cNvSpPr>
            <a:spLocks/>
          </p:cNvSpPr>
          <p:nvPr/>
        </p:nvSpPr>
        <p:spPr bwMode="auto">
          <a:xfrm>
            <a:off x="4814888" y="4595813"/>
            <a:ext cx="2063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3" name="Freeform 1263"/>
          <p:cNvSpPr>
            <a:spLocks/>
          </p:cNvSpPr>
          <p:nvPr/>
        </p:nvSpPr>
        <p:spPr bwMode="auto">
          <a:xfrm>
            <a:off x="4835525" y="4670425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4" name="Freeform 1264"/>
          <p:cNvSpPr>
            <a:spLocks/>
          </p:cNvSpPr>
          <p:nvPr/>
        </p:nvSpPr>
        <p:spPr bwMode="auto">
          <a:xfrm>
            <a:off x="4856163" y="4752975"/>
            <a:ext cx="190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2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4" y="17"/>
                </a:lnTo>
                <a:lnTo>
                  <a:pt x="12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5" name="Freeform 1265"/>
          <p:cNvSpPr>
            <a:spLocks/>
          </p:cNvSpPr>
          <p:nvPr/>
        </p:nvSpPr>
        <p:spPr bwMode="auto">
          <a:xfrm>
            <a:off x="4875213" y="4806950"/>
            <a:ext cx="206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5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6" name="Freeform 1266"/>
          <p:cNvSpPr>
            <a:spLocks/>
          </p:cNvSpPr>
          <p:nvPr/>
        </p:nvSpPr>
        <p:spPr bwMode="auto">
          <a:xfrm>
            <a:off x="4889500" y="4889500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7" name="Rectangle 1267"/>
          <p:cNvSpPr>
            <a:spLocks noChangeArrowheads="1"/>
          </p:cNvSpPr>
          <p:nvPr/>
        </p:nvSpPr>
        <p:spPr bwMode="auto">
          <a:xfrm>
            <a:off x="4910138" y="4970463"/>
            <a:ext cx="12700" cy="2698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8" name="Freeform 1268"/>
          <p:cNvSpPr>
            <a:spLocks/>
          </p:cNvSpPr>
          <p:nvPr/>
        </p:nvSpPr>
        <p:spPr bwMode="auto">
          <a:xfrm>
            <a:off x="4922838" y="5053013"/>
            <a:ext cx="2063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5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9" name="Freeform 1269"/>
          <p:cNvSpPr>
            <a:spLocks/>
          </p:cNvSpPr>
          <p:nvPr/>
        </p:nvSpPr>
        <p:spPr bwMode="auto">
          <a:xfrm>
            <a:off x="4937125" y="5127625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0" name="Freeform 1270"/>
          <p:cNvSpPr>
            <a:spLocks/>
          </p:cNvSpPr>
          <p:nvPr/>
        </p:nvSpPr>
        <p:spPr bwMode="auto">
          <a:xfrm>
            <a:off x="4951413" y="5210175"/>
            <a:ext cx="206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1" name="Freeform 1271"/>
          <p:cNvSpPr>
            <a:spLocks/>
          </p:cNvSpPr>
          <p:nvPr/>
        </p:nvSpPr>
        <p:spPr bwMode="auto">
          <a:xfrm>
            <a:off x="4972050" y="5291138"/>
            <a:ext cx="19050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2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4" y="17"/>
                </a:lnTo>
                <a:lnTo>
                  <a:pt x="12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2" name="Freeform 1272"/>
          <p:cNvSpPr>
            <a:spLocks/>
          </p:cNvSpPr>
          <p:nvPr/>
        </p:nvSpPr>
        <p:spPr bwMode="auto">
          <a:xfrm>
            <a:off x="4984750" y="5373688"/>
            <a:ext cx="2063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3" name="Freeform 1273"/>
          <p:cNvSpPr>
            <a:spLocks/>
          </p:cNvSpPr>
          <p:nvPr/>
        </p:nvSpPr>
        <p:spPr bwMode="auto">
          <a:xfrm>
            <a:off x="4999038" y="5427663"/>
            <a:ext cx="2063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4" name="Rectangle 1274"/>
          <p:cNvSpPr>
            <a:spLocks noChangeArrowheads="1"/>
          </p:cNvSpPr>
          <p:nvPr/>
        </p:nvSpPr>
        <p:spPr bwMode="auto">
          <a:xfrm>
            <a:off x="5019675" y="5510213"/>
            <a:ext cx="12700" cy="2698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5" name="Freeform 1275"/>
          <p:cNvSpPr>
            <a:spLocks/>
          </p:cNvSpPr>
          <p:nvPr/>
        </p:nvSpPr>
        <p:spPr bwMode="auto">
          <a:xfrm>
            <a:off x="5032375" y="5591175"/>
            <a:ext cx="20638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8"/>
              </a:cxn>
              <a:cxn ang="0">
                <a:pos x="13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8">
                <a:moveTo>
                  <a:pt x="0" y="0"/>
                </a:moveTo>
                <a:lnTo>
                  <a:pt x="5" y="18"/>
                </a:lnTo>
                <a:lnTo>
                  <a:pt x="13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6" name="Rectangle 1276"/>
          <p:cNvSpPr>
            <a:spLocks noChangeArrowheads="1"/>
          </p:cNvSpPr>
          <p:nvPr/>
        </p:nvSpPr>
        <p:spPr bwMode="auto">
          <a:xfrm>
            <a:off x="5053013" y="5673725"/>
            <a:ext cx="14287" cy="269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7" name="Freeform 1277"/>
          <p:cNvSpPr>
            <a:spLocks/>
          </p:cNvSpPr>
          <p:nvPr/>
        </p:nvSpPr>
        <p:spPr bwMode="auto">
          <a:xfrm>
            <a:off x="5067300" y="5748338"/>
            <a:ext cx="2063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8" name="Rectangle 1278"/>
          <p:cNvSpPr>
            <a:spLocks noChangeArrowheads="1"/>
          </p:cNvSpPr>
          <p:nvPr/>
        </p:nvSpPr>
        <p:spPr bwMode="auto">
          <a:xfrm>
            <a:off x="5087938" y="5830888"/>
            <a:ext cx="12700" cy="2698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9" name="Freeform 1279"/>
          <p:cNvSpPr>
            <a:spLocks/>
          </p:cNvSpPr>
          <p:nvPr/>
        </p:nvSpPr>
        <p:spPr bwMode="auto">
          <a:xfrm>
            <a:off x="5100638" y="5911850"/>
            <a:ext cx="20637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8"/>
              </a:cxn>
              <a:cxn ang="0">
                <a:pos x="13" y="18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8">
                <a:moveTo>
                  <a:pt x="0" y="0"/>
                </a:moveTo>
                <a:lnTo>
                  <a:pt x="5" y="18"/>
                </a:lnTo>
                <a:lnTo>
                  <a:pt x="13" y="18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80" name="Rectangle 1280"/>
          <p:cNvSpPr>
            <a:spLocks noChangeArrowheads="1"/>
          </p:cNvSpPr>
          <p:nvPr/>
        </p:nvSpPr>
        <p:spPr bwMode="auto">
          <a:xfrm>
            <a:off x="5121275" y="5994400"/>
            <a:ext cx="14288" cy="142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81" name="Freeform 1281"/>
          <p:cNvSpPr>
            <a:spLocks/>
          </p:cNvSpPr>
          <p:nvPr/>
        </p:nvSpPr>
        <p:spPr bwMode="auto">
          <a:xfrm>
            <a:off x="5121275" y="5994400"/>
            <a:ext cx="206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82" name="Freeform 1282"/>
          <p:cNvSpPr>
            <a:spLocks/>
          </p:cNvSpPr>
          <p:nvPr/>
        </p:nvSpPr>
        <p:spPr bwMode="auto">
          <a:xfrm>
            <a:off x="5135563" y="6076950"/>
            <a:ext cx="206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"/>
              </a:cxn>
              <a:cxn ang="0">
                <a:pos x="13" y="17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17">
                <a:moveTo>
                  <a:pt x="0" y="0"/>
                </a:moveTo>
                <a:lnTo>
                  <a:pt x="4" y="17"/>
                </a:lnTo>
                <a:lnTo>
                  <a:pt x="13" y="17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0" name="Line 1290"/>
          <p:cNvSpPr>
            <a:spLocks noChangeShapeType="1"/>
          </p:cNvSpPr>
          <p:nvPr/>
        </p:nvSpPr>
        <p:spPr bwMode="auto">
          <a:xfrm flipV="1">
            <a:off x="842963" y="4527550"/>
            <a:ext cx="26987" cy="436563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1" name="Line 1291"/>
          <p:cNvSpPr>
            <a:spLocks noChangeShapeType="1"/>
          </p:cNvSpPr>
          <p:nvPr/>
        </p:nvSpPr>
        <p:spPr bwMode="auto">
          <a:xfrm flipV="1">
            <a:off x="869950" y="4159250"/>
            <a:ext cx="47625" cy="368300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2" name="Line 1292"/>
          <p:cNvSpPr>
            <a:spLocks noChangeShapeType="1"/>
          </p:cNvSpPr>
          <p:nvPr/>
        </p:nvSpPr>
        <p:spPr bwMode="auto">
          <a:xfrm flipV="1">
            <a:off x="917575" y="3762375"/>
            <a:ext cx="95250" cy="396875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3" name="Line 1293"/>
          <p:cNvSpPr>
            <a:spLocks noChangeShapeType="1"/>
          </p:cNvSpPr>
          <p:nvPr/>
        </p:nvSpPr>
        <p:spPr bwMode="auto">
          <a:xfrm flipV="1">
            <a:off x="1012825" y="3387725"/>
            <a:ext cx="198438" cy="374650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4" name="Line 1294"/>
          <p:cNvSpPr>
            <a:spLocks noChangeShapeType="1"/>
          </p:cNvSpPr>
          <p:nvPr/>
        </p:nvSpPr>
        <p:spPr bwMode="auto">
          <a:xfrm flipV="1">
            <a:off x="1211263" y="3155950"/>
            <a:ext cx="198437" cy="231775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5" name="Line 1295"/>
          <p:cNvSpPr>
            <a:spLocks noChangeShapeType="1"/>
          </p:cNvSpPr>
          <p:nvPr/>
        </p:nvSpPr>
        <p:spPr bwMode="auto">
          <a:xfrm flipV="1">
            <a:off x="1409700" y="2767013"/>
            <a:ext cx="388938" cy="388937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6" name="Line 1296"/>
          <p:cNvSpPr>
            <a:spLocks noChangeShapeType="1"/>
          </p:cNvSpPr>
          <p:nvPr/>
        </p:nvSpPr>
        <p:spPr bwMode="auto">
          <a:xfrm flipV="1">
            <a:off x="1798638" y="2568575"/>
            <a:ext cx="395287" cy="198438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7" name="Line 1297"/>
          <p:cNvSpPr>
            <a:spLocks noChangeShapeType="1"/>
          </p:cNvSpPr>
          <p:nvPr/>
        </p:nvSpPr>
        <p:spPr bwMode="auto">
          <a:xfrm flipV="1">
            <a:off x="2193925" y="2432050"/>
            <a:ext cx="395288" cy="136525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8" name="Line 1298"/>
          <p:cNvSpPr>
            <a:spLocks noChangeShapeType="1"/>
          </p:cNvSpPr>
          <p:nvPr/>
        </p:nvSpPr>
        <p:spPr bwMode="auto">
          <a:xfrm flipV="1">
            <a:off x="2589213" y="2357438"/>
            <a:ext cx="388937" cy="74612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9" name="Line 1299"/>
          <p:cNvSpPr>
            <a:spLocks noChangeShapeType="1"/>
          </p:cNvSpPr>
          <p:nvPr/>
        </p:nvSpPr>
        <p:spPr bwMode="auto">
          <a:xfrm flipV="1">
            <a:off x="2978150" y="2308225"/>
            <a:ext cx="388938" cy="49213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0" name="Line 1300"/>
          <p:cNvSpPr>
            <a:spLocks noChangeShapeType="1"/>
          </p:cNvSpPr>
          <p:nvPr/>
        </p:nvSpPr>
        <p:spPr bwMode="auto">
          <a:xfrm flipV="1">
            <a:off x="3367088" y="2274888"/>
            <a:ext cx="388937" cy="33337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1" name="Line 1301"/>
          <p:cNvSpPr>
            <a:spLocks noChangeShapeType="1"/>
          </p:cNvSpPr>
          <p:nvPr/>
        </p:nvSpPr>
        <p:spPr bwMode="auto">
          <a:xfrm flipV="1">
            <a:off x="3756025" y="2227263"/>
            <a:ext cx="293688" cy="47625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2" name="Line 1302"/>
          <p:cNvSpPr>
            <a:spLocks noChangeShapeType="1"/>
          </p:cNvSpPr>
          <p:nvPr/>
        </p:nvSpPr>
        <p:spPr bwMode="auto">
          <a:xfrm flipV="1">
            <a:off x="4049713" y="2152650"/>
            <a:ext cx="293687" cy="74613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3" name="Line 1303"/>
          <p:cNvSpPr>
            <a:spLocks noChangeShapeType="1"/>
          </p:cNvSpPr>
          <p:nvPr/>
        </p:nvSpPr>
        <p:spPr bwMode="auto">
          <a:xfrm flipV="1">
            <a:off x="992188" y="4062413"/>
            <a:ext cx="198437" cy="622300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4" name="Line 1304"/>
          <p:cNvSpPr>
            <a:spLocks noChangeShapeType="1"/>
          </p:cNvSpPr>
          <p:nvPr/>
        </p:nvSpPr>
        <p:spPr bwMode="auto">
          <a:xfrm flipV="1">
            <a:off x="1190625" y="3729038"/>
            <a:ext cx="198438" cy="33337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5" name="Line 1305"/>
          <p:cNvSpPr>
            <a:spLocks noChangeShapeType="1"/>
          </p:cNvSpPr>
          <p:nvPr/>
        </p:nvSpPr>
        <p:spPr bwMode="auto">
          <a:xfrm flipV="1">
            <a:off x="1389063" y="3516313"/>
            <a:ext cx="190500" cy="21272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6" name="Line 1306"/>
          <p:cNvSpPr>
            <a:spLocks noChangeShapeType="1"/>
          </p:cNvSpPr>
          <p:nvPr/>
        </p:nvSpPr>
        <p:spPr bwMode="auto">
          <a:xfrm flipV="1">
            <a:off x="1579563" y="3373438"/>
            <a:ext cx="192087" cy="14287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7" name="Line 1307"/>
          <p:cNvSpPr>
            <a:spLocks noChangeShapeType="1"/>
          </p:cNvSpPr>
          <p:nvPr/>
        </p:nvSpPr>
        <p:spPr bwMode="auto">
          <a:xfrm flipV="1">
            <a:off x="1771650" y="3224213"/>
            <a:ext cx="196850" cy="14922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8" name="Line 1308"/>
          <p:cNvSpPr>
            <a:spLocks noChangeShapeType="1"/>
          </p:cNvSpPr>
          <p:nvPr/>
        </p:nvSpPr>
        <p:spPr bwMode="auto">
          <a:xfrm flipV="1">
            <a:off x="1968500" y="3032125"/>
            <a:ext cx="395288" cy="192088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9" name="Line 1309"/>
          <p:cNvSpPr>
            <a:spLocks noChangeShapeType="1"/>
          </p:cNvSpPr>
          <p:nvPr/>
        </p:nvSpPr>
        <p:spPr bwMode="auto">
          <a:xfrm flipV="1">
            <a:off x="2363788" y="2895600"/>
            <a:ext cx="390525" cy="13652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0" name="Line 1310"/>
          <p:cNvSpPr>
            <a:spLocks noChangeShapeType="1"/>
          </p:cNvSpPr>
          <p:nvPr/>
        </p:nvSpPr>
        <p:spPr bwMode="auto">
          <a:xfrm flipV="1">
            <a:off x="2754313" y="2767013"/>
            <a:ext cx="395287" cy="128587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1" name="Line 1311"/>
          <p:cNvSpPr>
            <a:spLocks noChangeShapeType="1"/>
          </p:cNvSpPr>
          <p:nvPr/>
        </p:nvSpPr>
        <p:spPr bwMode="auto">
          <a:xfrm flipV="1">
            <a:off x="3149600" y="2663825"/>
            <a:ext cx="388938" cy="103188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2" name="Line 1312"/>
          <p:cNvSpPr>
            <a:spLocks noChangeShapeType="1"/>
          </p:cNvSpPr>
          <p:nvPr/>
        </p:nvSpPr>
        <p:spPr bwMode="auto">
          <a:xfrm flipV="1">
            <a:off x="3538538" y="2581275"/>
            <a:ext cx="388937" cy="82550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3" name="Line 1313"/>
          <p:cNvSpPr>
            <a:spLocks noChangeShapeType="1"/>
          </p:cNvSpPr>
          <p:nvPr/>
        </p:nvSpPr>
        <p:spPr bwMode="auto">
          <a:xfrm flipV="1">
            <a:off x="3927475" y="2506663"/>
            <a:ext cx="395288" cy="74612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4" name="Line 1314"/>
          <p:cNvSpPr>
            <a:spLocks noChangeShapeType="1"/>
          </p:cNvSpPr>
          <p:nvPr/>
        </p:nvSpPr>
        <p:spPr bwMode="auto">
          <a:xfrm flipV="1">
            <a:off x="4322763" y="2405063"/>
            <a:ext cx="396875" cy="101600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5" name="Line 1315"/>
          <p:cNvSpPr>
            <a:spLocks noChangeShapeType="1"/>
          </p:cNvSpPr>
          <p:nvPr/>
        </p:nvSpPr>
        <p:spPr bwMode="auto">
          <a:xfrm flipV="1">
            <a:off x="4719638" y="2349500"/>
            <a:ext cx="196850" cy="55563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6" name="Line 1316"/>
          <p:cNvSpPr>
            <a:spLocks noChangeShapeType="1"/>
          </p:cNvSpPr>
          <p:nvPr/>
        </p:nvSpPr>
        <p:spPr bwMode="auto">
          <a:xfrm flipV="1">
            <a:off x="4916488" y="2308225"/>
            <a:ext cx="204787" cy="41275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7" name="Line 1317"/>
          <p:cNvSpPr>
            <a:spLocks noChangeShapeType="1"/>
          </p:cNvSpPr>
          <p:nvPr/>
        </p:nvSpPr>
        <p:spPr bwMode="auto">
          <a:xfrm flipV="1">
            <a:off x="5121275" y="2295525"/>
            <a:ext cx="192088" cy="12700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8" name="Line 1318"/>
          <p:cNvSpPr>
            <a:spLocks noChangeShapeType="1"/>
          </p:cNvSpPr>
          <p:nvPr/>
        </p:nvSpPr>
        <p:spPr bwMode="auto">
          <a:xfrm flipV="1">
            <a:off x="887413" y="5810250"/>
            <a:ext cx="17462" cy="35560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19" name="Line 1319"/>
          <p:cNvSpPr>
            <a:spLocks noChangeShapeType="1"/>
          </p:cNvSpPr>
          <p:nvPr/>
        </p:nvSpPr>
        <p:spPr bwMode="auto">
          <a:xfrm flipV="1">
            <a:off x="904875" y="5216525"/>
            <a:ext cx="101600" cy="5937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0" name="Line 1320"/>
          <p:cNvSpPr>
            <a:spLocks noChangeShapeType="1"/>
          </p:cNvSpPr>
          <p:nvPr/>
        </p:nvSpPr>
        <p:spPr bwMode="auto">
          <a:xfrm flipV="1">
            <a:off x="1006475" y="4643438"/>
            <a:ext cx="190500" cy="5730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1" name="Line 1321"/>
          <p:cNvSpPr>
            <a:spLocks noChangeShapeType="1"/>
          </p:cNvSpPr>
          <p:nvPr/>
        </p:nvSpPr>
        <p:spPr bwMode="auto">
          <a:xfrm flipV="1">
            <a:off x="1196975" y="4343400"/>
            <a:ext cx="198438" cy="30003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2" name="Line 1322"/>
          <p:cNvSpPr>
            <a:spLocks noChangeShapeType="1"/>
          </p:cNvSpPr>
          <p:nvPr/>
        </p:nvSpPr>
        <p:spPr bwMode="auto">
          <a:xfrm flipV="1">
            <a:off x="1395413" y="4130675"/>
            <a:ext cx="198437" cy="2127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3" name="Line 1323"/>
          <p:cNvSpPr>
            <a:spLocks noChangeShapeType="1"/>
          </p:cNvSpPr>
          <p:nvPr/>
        </p:nvSpPr>
        <p:spPr bwMode="auto">
          <a:xfrm flipV="1">
            <a:off x="1593850" y="3960813"/>
            <a:ext cx="190500" cy="1698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4" name="Line 1324"/>
          <p:cNvSpPr>
            <a:spLocks noChangeShapeType="1"/>
          </p:cNvSpPr>
          <p:nvPr/>
        </p:nvSpPr>
        <p:spPr bwMode="auto">
          <a:xfrm flipV="1">
            <a:off x="1784350" y="3838575"/>
            <a:ext cx="198438" cy="12223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5" name="Line 1325"/>
          <p:cNvSpPr>
            <a:spLocks noChangeShapeType="1"/>
          </p:cNvSpPr>
          <p:nvPr/>
        </p:nvSpPr>
        <p:spPr bwMode="auto">
          <a:xfrm flipV="1">
            <a:off x="1982788" y="3714750"/>
            <a:ext cx="190500" cy="1238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6" name="Line 1326"/>
          <p:cNvSpPr>
            <a:spLocks noChangeShapeType="1"/>
          </p:cNvSpPr>
          <p:nvPr/>
        </p:nvSpPr>
        <p:spPr bwMode="auto">
          <a:xfrm flipV="1">
            <a:off x="2173288" y="3625850"/>
            <a:ext cx="198437" cy="8890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7" name="Line 1327"/>
          <p:cNvSpPr>
            <a:spLocks noChangeShapeType="1"/>
          </p:cNvSpPr>
          <p:nvPr/>
        </p:nvSpPr>
        <p:spPr bwMode="auto">
          <a:xfrm flipV="1">
            <a:off x="2371725" y="3455988"/>
            <a:ext cx="388938" cy="1698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28" name="Line 1328"/>
          <p:cNvSpPr>
            <a:spLocks noChangeShapeType="1"/>
          </p:cNvSpPr>
          <p:nvPr/>
        </p:nvSpPr>
        <p:spPr bwMode="auto">
          <a:xfrm flipV="1">
            <a:off x="2760663" y="3387725"/>
            <a:ext cx="196850" cy="682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0" name="Line 1330"/>
          <p:cNvSpPr>
            <a:spLocks noChangeShapeType="1"/>
          </p:cNvSpPr>
          <p:nvPr/>
        </p:nvSpPr>
        <p:spPr bwMode="auto">
          <a:xfrm flipV="1">
            <a:off x="1055688" y="5932488"/>
            <a:ext cx="46037" cy="2333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1" name="Line 1331"/>
          <p:cNvSpPr>
            <a:spLocks noChangeShapeType="1"/>
          </p:cNvSpPr>
          <p:nvPr/>
        </p:nvSpPr>
        <p:spPr bwMode="auto">
          <a:xfrm flipV="1">
            <a:off x="1101725" y="5626100"/>
            <a:ext cx="95250" cy="3063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" name="Line 1332"/>
          <p:cNvSpPr>
            <a:spLocks noChangeShapeType="1"/>
          </p:cNvSpPr>
          <p:nvPr/>
        </p:nvSpPr>
        <p:spPr bwMode="auto">
          <a:xfrm flipV="1">
            <a:off x="1196975" y="5394325"/>
            <a:ext cx="96838" cy="2317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3" name="Line 1333"/>
          <p:cNvSpPr>
            <a:spLocks noChangeShapeType="1"/>
          </p:cNvSpPr>
          <p:nvPr/>
        </p:nvSpPr>
        <p:spPr bwMode="auto">
          <a:xfrm flipV="1">
            <a:off x="1293813" y="5202238"/>
            <a:ext cx="101600" cy="1920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4" name="Line 1334"/>
          <p:cNvSpPr>
            <a:spLocks noChangeShapeType="1"/>
          </p:cNvSpPr>
          <p:nvPr/>
        </p:nvSpPr>
        <p:spPr bwMode="auto">
          <a:xfrm flipV="1">
            <a:off x="1395413" y="5045075"/>
            <a:ext cx="95250" cy="1571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5" name="Line 1335"/>
          <p:cNvSpPr>
            <a:spLocks noChangeShapeType="1"/>
          </p:cNvSpPr>
          <p:nvPr/>
        </p:nvSpPr>
        <p:spPr bwMode="auto">
          <a:xfrm flipV="1">
            <a:off x="1490663" y="4908550"/>
            <a:ext cx="95250" cy="1365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6" name="Line 1336"/>
          <p:cNvSpPr>
            <a:spLocks noChangeShapeType="1"/>
          </p:cNvSpPr>
          <p:nvPr/>
        </p:nvSpPr>
        <p:spPr bwMode="auto">
          <a:xfrm flipV="1">
            <a:off x="1585913" y="4786313"/>
            <a:ext cx="96837" cy="12223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7" name="Line 1337"/>
          <p:cNvSpPr>
            <a:spLocks noChangeShapeType="1"/>
          </p:cNvSpPr>
          <p:nvPr/>
        </p:nvSpPr>
        <p:spPr bwMode="auto">
          <a:xfrm flipV="1">
            <a:off x="1682750" y="4676775"/>
            <a:ext cx="101600" cy="10953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8" name="Line 1338"/>
          <p:cNvSpPr>
            <a:spLocks noChangeShapeType="1"/>
          </p:cNvSpPr>
          <p:nvPr/>
        </p:nvSpPr>
        <p:spPr bwMode="auto">
          <a:xfrm flipV="1">
            <a:off x="1784350" y="4575175"/>
            <a:ext cx="95250" cy="10160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9" name="Line 1339"/>
          <p:cNvSpPr>
            <a:spLocks noChangeShapeType="1"/>
          </p:cNvSpPr>
          <p:nvPr/>
        </p:nvSpPr>
        <p:spPr bwMode="auto">
          <a:xfrm flipV="1">
            <a:off x="1879600" y="4548188"/>
            <a:ext cx="95250" cy="269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0" name="Line 1340"/>
          <p:cNvSpPr>
            <a:spLocks noChangeShapeType="1"/>
          </p:cNvSpPr>
          <p:nvPr/>
        </p:nvSpPr>
        <p:spPr bwMode="auto">
          <a:xfrm>
            <a:off x="1974850" y="4548188"/>
            <a:ext cx="103188" cy="1571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1" name="Line 1341"/>
          <p:cNvSpPr>
            <a:spLocks noChangeShapeType="1"/>
          </p:cNvSpPr>
          <p:nvPr/>
        </p:nvSpPr>
        <p:spPr bwMode="auto">
          <a:xfrm>
            <a:off x="2078038" y="4705350"/>
            <a:ext cx="95250" cy="1968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2" name="Line 1342"/>
          <p:cNvSpPr>
            <a:spLocks noChangeShapeType="1"/>
          </p:cNvSpPr>
          <p:nvPr/>
        </p:nvSpPr>
        <p:spPr bwMode="auto">
          <a:xfrm>
            <a:off x="2173288" y="4902200"/>
            <a:ext cx="95250" cy="2047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3" name="Line 1343"/>
          <p:cNvSpPr>
            <a:spLocks noChangeShapeType="1"/>
          </p:cNvSpPr>
          <p:nvPr/>
        </p:nvSpPr>
        <p:spPr bwMode="auto">
          <a:xfrm>
            <a:off x="2268538" y="5106988"/>
            <a:ext cx="103187" cy="2190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4" name="Line 1344"/>
          <p:cNvSpPr>
            <a:spLocks noChangeShapeType="1"/>
          </p:cNvSpPr>
          <p:nvPr/>
        </p:nvSpPr>
        <p:spPr bwMode="auto">
          <a:xfrm>
            <a:off x="2371725" y="5326063"/>
            <a:ext cx="95250" cy="2254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5" name="Line 1345"/>
          <p:cNvSpPr>
            <a:spLocks noChangeShapeType="1"/>
          </p:cNvSpPr>
          <p:nvPr/>
        </p:nvSpPr>
        <p:spPr bwMode="auto">
          <a:xfrm>
            <a:off x="2466975" y="5551488"/>
            <a:ext cx="95250" cy="22383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6" name="Line 1346"/>
          <p:cNvSpPr>
            <a:spLocks noChangeShapeType="1"/>
          </p:cNvSpPr>
          <p:nvPr/>
        </p:nvSpPr>
        <p:spPr bwMode="auto">
          <a:xfrm>
            <a:off x="2562225" y="5775325"/>
            <a:ext cx="103188" cy="2333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47" name="Line 1347"/>
          <p:cNvSpPr>
            <a:spLocks noChangeShapeType="1"/>
          </p:cNvSpPr>
          <p:nvPr/>
        </p:nvSpPr>
        <p:spPr bwMode="auto">
          <a:xfrm>
            <a:off x="2665413" y="6008688"/>
            <a:ext cx="61912" cy="1571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55" name="Freeform 1355"/>
          <p:cNvSpPr>
            <a:spLocks/>
          </p:cNvSpPr>
          <p:nvPr/>
        </p:nvSpPr>
        <p:spPr bwMode="auto">
          <a:xfrm>
            <a:off x="973138" y="3367088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56" name="Freeform 1356"/>
          <p:cNvSpPr>
            <a:spLocks/>
          </p:cNvSpPr>
          <p:nvPr/>
        </p:nvSpPr>
        <p:spPr bwMode="auto">
          <a:xfrm>
            <a:off x="1163638" y="2862263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57" name="Freeform 1357"/>
          <p:cNvSpPr>
            <a:spLocks/>
          </p:cNvSpPr>
          <p:nvPr/>
        </p:nvSpPr>
        <p:spPr bwMode="auto">
          <a:xfrm>
            <a:off x="1265238" y="2738438"/>
            <a:ext cx="68262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2"/>
              </a:cxn>
              <a:cxn ang="0">
                <a:pos x="22" y="43"/>
              </a:cxn>
              <a:cxn ang="0">
                <a:pos x="0" y="22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2"/>
                </a:lnTo>
                <a:lnTo>
                  <a:pt x="22" y="43"/>
                </a:lnTo>
                <a:lnTo>
                  <a:pt x="0" y="22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58" name="Freeform 1358"/>
          <p:cNvSpPr>
            <a:spLocks/>
          </p:cNvSpPr>
          <p:nvPr/>
        </p:nvSpPr>
        <p:spPr bwMode="auto">
          <a:xfrm>
            <a:off x="1362075" y="2678113"/>
            <a:ext cx="68263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59" name="Freeform 1359"/>
          <p:cNvSpPr>
            <a:spLocks/>
          </p:cNvSpPr>
          <p:nvPr/>
        </p:nvSpPr>
        <p:spPr bwMode="auto">
          <a:xfrm>
            <a:off x="1457325" y="2657475"/>
            <a:ext cx="68263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0" name="Freeform 1360"/>
          <p:cNvSpPr>
            <a:spLocks/>
          </p:cNvSpPr>
          <p:nvPr/>
        </p:nvSpPr>
        <p:spPr bwMode="auto">
          <a:xfrm>
            <a:off x="1558925" y="2670175"/>
            <a:ext cx="68263" cy="682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2"/>
              </a:cxn>
              <a:cxn ang="0">
                <a:pos x="22" y="43"/>
              </a:cxn>
              <a:cxn ang="0">
                <a:pos x="0" y="22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2"/>
                </a:lnTo>
                <a:lnTo>
                  <a:pt x="22" y="43"/>
                </a:lnTo>
                <a:lnTo>
                  <a:pt x="0" y="22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1" name="Freeform 1361"/>
          <p:cNvSpPr>
            <a:spLocks/>
          </p:cNvSpPr>
          <p:nvPr/>
        </p:nvSpPr>
        <p:spPr bwMode="auto">
          <a:xfrm>
            <a:off x="1654175" y="2732088"/>
            <a:ext cx="68263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2"/>
              </a:cxn>
              <a:cxn ang="0">
                <a:pos x="22" y="43"/>
              </a:cxn>
              <a:cxn ang="0">
                <a:pos x="0" y="22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2"/>
                </a:lnTo>
                <a:lnTo>
                  <a:pt x="22" y="43"/>
                </a:lnTo>
                <a:lnTo>
                  <a:pt x="0" y="22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2" name="Freeform 1362"/>
          <p:cNvSpPr>
            <a:spLocks/>
          </p:cNvSpPr>
          <p:nvPr/>
        </p:nvSpPr>
        <p:spPr bwMode="auto">
          <a:xfrm>
            <a:off x="1751013" y="2841625"/>
            <a:ext cx="68262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3" name="Freeform 1363"/>
          <p:cNvSpPr>
            <a:spLocks/>
          </p:cNvSpPr>
          <p:nvPr/>
        </p:nvSpPr>
        <p:spPr bwMode="auto">
          <a:xfrm>
            <a:off x="1852613" y="2990850"/>
            <a:ext cx="68262" cy="682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2"/>
              </a:cxn>
              <a:cxn ang="0">
                <a:pos x="22" y="43"/>
              </a:cxn>
              <a:cxn ang="0">
                <a:pos x="0" y="22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2"/>
                </a:lnTo>
                <a:lnTo>
                  <a:pt x="22" y="43"/>
                </a:lnTo>
                <a:lnTo>
                  <a:pt x="0" y="22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4" name="Freeform 1364"/>
          <p:cNvSpPr>
            <a:spLocks/>
          </p:cNvSpPr>
          <p:nvPr/>
        </p:nvSpPr>
        <p:spPr bwMode="auto">
          <a:xfrm>
            <a:off x="1947863" y="3182938"/>
            <a:ext cx="68262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1"/>
              </a:cxn>
              <a:cxn ang="0">
                <a:pos x="22" y="43"/>
              </a:cxn>
              <a:cxn ang="0">
                <a:pos x="0" y="21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1"/>
                </a:lnTo>
                <a:lnTo>
                  <a:pt x="22" y="43"/>
                </a:lnTo>
                <a:lnTo>
                  <a:pt x="0" y="21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5" name="Freeform 1365"/>
          <p:cNvSpPr>
            <a:spLocks/>
          </p:cNvSpPr>
          <p:nvPr/>
        </p:nvSpPr>
        <p:spPr bwMode="auto">
          <a:xfrm>
            <a:off x="2139950" y="3783013"/>
            <a:ext cx="68263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2"/>
              </a:cxn>
              <a:cxn ang="0">
                <a:pos x="21" y="43"/>
              </a:cxn>
              <a:cxn ang="0">
                <a:pos x="0" y="22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2"/>
                </a:lnTo>
                <a:lnTo>
                  <a:pt x="21" y="43"/>
                </a:lnTo>
                <a:lnTo>
                  <a:pt x="0" y="22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6" name="Freeform 1366"/>
          <p:cNvSpPr>
            <a:spLocks/>
          </p:cNvSpPr>
          <p:nvPr/>
        </p:nvSpPr>
        <p:spPr bwMode="auto">
          <a:xfrm>
            <a:off x="2336800" y="5026025"/>
            <a:ext cx="68263" cy="682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1"/>
              </a:cxn>
              <a:cxn ang="0">
                <a:pos x="22" y="43"/>
              </a:cxn>
              <a:cxn ang="0">
                <a:pos x="0" y="21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1"/>
                </a:lnTo>
                <a:lnTo>
                  <a:pt x="22" y="43"/>
                </a:lnTo>
                <a:lnTo>
                  <a:pt x="0" y="21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7" name="Freeform 1367"/>
          <p:cNvSpPr>
            <a:spLocks/>
          </p:cNvSpPr>
          <p:nvPr/>
        </p:nvSpPr>
        <p:spPr bwMode="auto">
          <a:xfrm>
            <a:off x="2432050" y="6000750"/>
            <a:ext cx="68263" cy="682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22"/>
              </a:cxn>
              <a:cxn ang="0">
                <a:pos x="22" y="43"/>
              </a:cxn>
              <a:cxn ang="0">
                <a:pos x="0" y="22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22"/>
                </a:lnTo>
                <a:lnTo>
                  <a:pt x="22" y="43"/>
                </a:lnTo>
                <a:lnTo>
                  <a:pt x="0" y="22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8" name="Freeform 1368"/>
          <p:cNvSpPr>
            <a:spLocks/>
          </p:cNvSpPr>
          <p:nvPr/>
        </p:nvSpPr>
        <p:spPr bwMode="auto">
          <a:xfrm>
            <a:off x="1163638" y="3414713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69" name="Freeform 1369"/>
          <p:cNvSpPr>
            <a:spLocks/>
          </p:cNvSpPr>
          <p:nvPr/>
        </p:nvSpPr>
        <p:spPr bwMode="auto">
          <a:xfrm>
            <a:off x="1362075" y="3216275"/>
            <a:ext cx="68263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0" name="Freeform 1370"/>
          <p:cNvSpPr>
            <a:spLocks/>
          </p:cNvSpPr>
          <p:nvPr/>
        </p:nvSpPr>
        <p:spPr bwMode="auto">
          <a:xfrm>
            <a:off x="1558925" y="3114675"/>
            <a:ext cx="68263" cy="682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43"/>
              </a:cxn>
              <a:cxn ang="0">
                <a:pos x="0" y="43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43"/>
                </a:lnTo>
                <a:lnTo>
                  <a:pt x="0" y="43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1" name="Freeform 1371"/>
          <p:cNvSpPr>
            <a:spLocks/>
          </p:cNvSpPr>
          <p:nvPr/>
        </p:nvSpPr>
        <p:spPr bwMode="auto">
          <a:xfrm>
            <a:off x="1751013" y="3073400"/>
            <a:ext cx="68262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2" name="Freeform 1372"/>
          <p:cNvSpPr>
            <a:spLocks/>
          </p:cNvSpPr>
          <p:nvPr/>
        </p:nvSpPr>
        <p:spPr bwMode="auto">
          <a:xfrm>
            <a:off x="1947863" y="3100388"/>
            <a:ext cx="68262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43"/>
              </a:cxn>
              <a:cxn ang="0">
                <a:pos x="0" y="43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43"/>
                </a:lnTo>
                <a:lnTo>
                  <a:pt x="0" y="43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3" name="Freeform 1373"/>
          <p:cNvSpPr>
            <a:spLocks/>
          </p:cNvSpPr>
          <p:nvPr/>
        </p:nvSpPr>
        <p:spPr bwMode="auto">
          <a:xfrm>
            <a:off x="2139950" y="3216275"/>
            <a:ext cx="68263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4" name="Freeform 1374"/>
          <p:cNvSpPr>
            <a:spLocks/>
          </p:cNvSpPr>
          <p:nvPr/>
        </p:nvSpPr>
        <p:spPr bwMode="auto">
          <a:xfrm>
            <a:off x="2336800" y="3462338"/>
            <a:ext cx="68263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43"/>
              </a:cxn>
              <a:cxn ang="0">
                <a:pos x="0" y="43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43"/>
                </a:lnTo>
                <a:lnTo>
                  <a:pt x="0" y="43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5" name="Freeform 1375"/>
          <p:cNvSpPr>
            <a:spLocks/>
          </p:cNvSpPr>
          <p:nvPr/>
        </p:nvSpPr>
        <p:spPr bwMode="auto">
          <a:xfrm>
            <a:off x="2535238" y="4002088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6" name="Freeform 1376"/>
          <p:cNvSpPr>
            <a:spLocks/>
          </p:cNvSpPr>
          <p:nvPr/>
        </p:nvSpPr>
        <p:spPr bwMode="auto">
          <a:xfrm>
            <a:off x="2725738" y="4916488"/>
            <a:ext cx="68262" cy="682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3" y="43"/>
              </a:cxn>
              <a:cxn ang="0">
                <a:pos x="0" y="43"/>
              </a:cxn>
              <a:cxn ang="0">
                <a:pos x="22" y="0"/>
              </a:cxn>
            </a:cxnLst>
            <a:rect l="0" t="0" r="r" b="b"/>
            <a:pathLst>
              <a:path w="43" h="43">
                <a:moveTo>
                  <a:pt x="22" y="0"/>
                </a:moveTo>
                <a:lnTo>
                  <a:pt x="43" y="43"/>
                </a:lnTo>
                <a:lnTo>
                  <a:pt x="0" y="43"/>
                </a:lnTo>
                <a:lnTo>
                  <a:pt x="22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7" name="Oval 1377"/>
          <p:cNvSpPr>
            <a:spLocks noChangeArrowheads="1"/>
          </p:cNvSpPr>
          <p:nvPr/>
        </p:nvSpPr>
        <p:spPr bwMode="auto">
          <a:xfrm>
            <a:off x="973138" y="3135313"/>
            <a:ext cx="60325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8" name="Oval 1378"/>
          <p:cNvSpPr>
            <a:spLocks noChangeArrowheads="1"/>
          </p:cNvSpPr>
          <p:nvPr/>
        </p:nvSpPr>
        <p:spPr bwMode="auto">
          <a:xfrm>
            <a:off x="1020763" y="3168650"/>
            <a:ext cx="60325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9" name="Oval 1379"/>
          <p:cNvSpPr>
            <a:spLocks noChangeArrowheads="1"/>
          </p:cNvSpPr>
          <p:nvPr/>
        </p:nvSpPr>
        <p:spPr bwMode="auto">
          <a:xfrm>
            <a:off x="1068388" y="3182938"/>
            <a:ext cx="60325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0" name="Oval 1380"/>
          <p:cNvSpPr>
            <a:spLocks noChangeArrowheads="1"/>
          </p:cNvSpPr>
          <p:nvPr/>
        </p:nvSpPr>
        <p:spPr bwMode="auto">
          <a:xfrm>
            <a:off x="1122363" y="3079750"/>
            <a:ext cx="61912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1" name="Oval 1381"/>
          <p:cNvSpPr>
            <a:spLocks noChangeArrowheads="1"/>
          </p:cNvSpPr>
          <p:nvPr/>
        </p:nvSpPr>
        <p:spPr bwMode="auto">
          <a:xfrm>
            <a:off x="1163638" y="2868613"/>
            <a:ext cx="61912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2" name="Oval 1382"/>
          <p:cNvSpPr>
            <a:spLocks noChangeArrowheads="1"/>
          </p:cNvSpPr>
          <p:nvPr/>
        </p:nvSpPr>
        <p:spPr bwMode="auto">
          <a:xfrm>
            <a:off x="1217613" y="2657475"/>
            <a:ext cx="61912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3" name="Oval 1383"/>
          <p:cNvSpPr>
            <a:spLocks noChangeArrowheads="1"/>
          </p:cNvSpPr>
          <p:nvPr/>
        </p:nvSpPr>
        <p:spPr bwMode="auto">
          <a:xfrm>
            <a:off x="1265238" y="2479675"/>
            <a:ext cx="61912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4" name="Oval 1384"/>
          <p:cNvSpPr>
            <a:spLocks noChangeArrowheads="1"/>
          </p:cNvSpPr>
          <p:nvPr/>
        </p:nvSpPr>
        <p:spPr bwMode="auto">
          <a:xfrm>
            <a:off x="1320800" y="2322513"/>
            <a:ext cx="60325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5" name="Oval 1385"/>
          <p:cNvSpPr>
            <a:spLocks noChangeArrowheads="1"/>
          </p:cNvSpPr>
          <p:nvPr/>
        </p:nvSpPr>
        <p:spPr bwMode="auto">
          <a:xfrm>
            <a:off x="1362075" y="2212975"/>
            <a:ext cx="60325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6" name="Oval 1386"/>
          <p:cNvSpPr>
            <a:spLocks noChangeArrowheads="1"/>
          </p:cNvSpPr>
          <p:nvPr/>
        </p:nvSpPr>
        <p:spPr bwMode="auto">
          <a:xfrm>
            <a:off x="1416050" y="2144713"/>
            <a:ext cx="61913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7" name="Oval 1387"/>
          <p:cNvSpPr>
            <a:spLocks noChangeArrowheads="1"/>
          </p:cNvSpPr>
          <p:nvPr/>
        </p:nvSpPr>
        <p:spPr bwMode="auto">
          <a:xfrm>
            <a:off x="1457325" y="2084388"/>
            <a:ext cx="60325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8" name="Oval 1388"/>
          <p:cNvSpPr>
            <a:spLocks noChangeArrowheads="1"/>
          </p:cNvSpPr>
          <p:nvPr/>
        </p:nvSpPr>
        <p:spPr bwMode="auto">
          <a:xfrm>
            <a:off x="1558925" y="2090738"/>
            <a:ext cx="61913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9" name="Oval 1389"/>
          <p:cNvSpPr>
            <a:spLocks noChangeArrowheads="1"/>
          </p:cNvSpPr>
          <p:nvPr/>
        </p:nvSpPr>
        <p:spPr bwMode="auto">
          <a:xfrm>
            <a:off x="1654175" y="2171700"/>
            <a:ext cx="61913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0" name="Oval 1390"/>
          <p:cNvSpPr>
            <a:spLocks noChangeArrowheads="1"/>
          </p:cNvSpPr>
          <p:nvPr/>
        </p:nvSpPr>
        <p:spPr bwMode="auto">
          <a:xfrm>
            <a:off x="1751013" y="2322513"/>
            <a:ext cx="60325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1" name="Oval 1391"/>
          <p:cNvSpPr>
            <a:spLocks noChangeArrowheads="1"/>
          </p:cNvSpPr>
          <p:nvPr/>
        </p:nvSpPr>
        <p:spPr bwMode="auto">
          <a:xfrm>
            <a:off x="1852613" y="2500313"/>
            <a:ext cx="61912" cy="61912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2" name="Oval 1392"/>
          <p:cNvSpPr>
            <a:spLocks noChangeArrowheads="1"/>
          </p:cNvSpPr>
          <p:nvPr/>
        </p:nvSpPr>
        <p:spPr bwMode="auto">
          <a:xfrm>
            <a:off x="1947863" y="2717800"/>
            <a:ext cx="61912" cy="61913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3" name="Freeform 1393"/>
          <p:cNvSpPr>
            <a:spLocks/>
          </p:cNvSpPr>
          <p:nvPr/>
        </p:nvSpPr>
        <p:spPr bwMode="auto">
          <a:xfrm>
            <a:off x="958850" y="293052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4" name="Freeform 1394"/>
          <p:cNvSpPr>
            <a:spLocks/>
          </p:cNvSpPr>
          <p:nvPr/>
        </p:nvSpPr>
        <p:spPr bwMode="auto">
          <a:xfrm>
            <a:off x="1149350" y="2159000"/>
            <a:ext cx="96838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1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61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5" name="Freeform 1395"/>
          <p:cNvSpPr>
            <a:spLocks/>
          </p:cNvSpPr>
          <p:nvPr/>
        </p:nvSpPr>
        <p:spPr bwMode="auto">
          <a:xfrm>
            <a:off x="1347788" y="191293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6" name="Freeform 1396"/>
          <p:cNvSpPr>
            <a:spLocks/>
          </p:cNvSpPr>
          <p:nvPr/>
        </p:nvSpPr>
        <p:spPr bwMode="auto">
          <a:xfrm>
            <a:off x="1546225" y="1892300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7" name="Freeform 1397"/>
          <p:cNvSpPr>
            <a:spLocks/>
          </p:cNvSpPr>
          <p:nvPr/>
        </p:nvSpPr>
        <p:spPr bwMode="auto">
          <a:xfrm>
            <a:off x="1736725" y="190658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8" name="Freeform 1398"/>
          <p:cNvSpPr>
            <a:spLocks/>
          </p:cNvSpPr>
          <p:nvPr/>
        </p:nvSpPr>
        <p:spPr bwMode="auto">
          <a:xfrm>
            <a:off x="1935163" y="1974850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9" name="Freeform 1399"/>
          <p:cNvSpPr>
            <a:spLocks/>
          </p:cNvSpPr>
          <p:nvPr/>
        </p:nvSpPr>
        <p:spPr bwMode="auto">
          <a:xfrm>
            <a:off x="2125663" y="2070100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0" name="Freeform 1400"/>
          <p:cNvSpPr>
            <a:spLocks/>
          </p:cNvSpPr>
          <p:nvPr/>
        </p:nvSpPr>
        <p:spPr bwMode="auto">
          <a:xfrm>
            <a:off x="2324100" y="2171700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1"/>
              </a:cxn>
              <a:cxn ang="0">
                <a:pos x="30" y="61"/>
              </a:cxn>
              <a:cxn ang="0">
                <a:pos x="0" y="3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31"/>
                </a:lnTo>
                <a:lnTo>
                  <a:pt x="30" y="61"/>
                </a:lnTo>
                <a:lnTo>
                  <a:pt x="0" y="31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1" name="Freeform 1401"/>
          <p:cNvSpPr>
            <a:spLocks/>
          </p:cNvSpPr>
          <p:nvPr/>
        </p:nvSpPr>
        <p:spPr bwMode="auto">
          <a:xfrm>
            <a:off x="2520950" y="2322513"/>
            <a:ext cx="96838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1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61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2" name="Freeform 1402"/>
          <p:cNvSpPr>
            <a:spLocks/>
          </p:cNvSpPr>
          <p:nvPr/>
        </p:nvSpPr>
        <p:spPr bwMode="auto">
          <a:xfrm>
            <a:off x="2713038" y="248602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3" name="Freeform 1403"/>
          <p:cNvSpPr>
            <a:spLocks/>
          </p:cNvSpPr>
          <p:nvPr/>
        </p:nvSpPr>
        <p:spPr bwMode="auto">
          <a:xfrm>
            <a:off x="2909888" y="2690813"/>
            <a:ext cx="96837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1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61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4" name="Freeform 1404"/>
          <p:cNvSpPr>
            <a:spLocks/>
          </p:cNvSpPr>
          <p:nvPr/>
        </p:nvSpPr>
        <p:spPr bwMode="auto">
          <a:xfrm>
            <a:off x="3108325" y="294322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30"/>
              </a:cxn>
              <a:cxn ang="0">
                <a:pos x="30" y="60"/>
              </a:cxn>
              <a:cxn ang="0">
                <a:pos x="0" y="3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5" name="Oval 1405"/>
          <p:cNvSpPr>
            <a:spLocks noChangeArrowheads="1"/>
          </p:cNvSpPr>
          <p:nvPr/>
        </p:nvSpPr>
        <p:spPr bwMode="auto">
          <a:xfrm>
            <a:off x="3298825" y="2738438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6" name="Oval 1406"/>
          <p:cNvSpPr>
            <a:spLocks noChangeArrowheads="1"/>
          </p:cNvSpPr>
          <p:nvPr/>
        </p:nvSpPr>
        <p:spPr bwMode="auto">
          <a:xfrm>
            <a:off x="3108325" y="2609850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7" name="Oval 1407"/>
          <p:cNvSpPr>
            <a:spLocks noChangeArrowheads="1"/>
          </p:cNvSpPr>
          <p:nvPr/>
        </p:nvSpPr>
        <p:spPr bwMode="auto">
          <a:xfrm>
            <a:off x="2909888" y="2493963"/>
            <a:ext cx="88900" cy="87312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8" name="Oval 1408"/>
          <p:cNvSpPr>
            <a:spLocks noChangeArrowheads="1"/>
          </p:cNvSpPr>
          <p:nvPr/>
        </p:nvSpPr>
        <p:spPr bwMode="auto">
          <a:xfrm>
            <a:off x="2713038" y="2397125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9" name="Oval 1409"/>
          <p:cNvSpPr>
            <a:spLocks noChangeArrowheads="1"/>
          </p:cNvSpPr>
          <p:nvPr/>
        </p:nvSpPr>
        <p:spPr bwMode="auto">
          <a:xfrm>
            <a:off x="2520950" y="2322513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0" name="Oval 1410"/>
          <p:cNvSpPr>
            <a:spLocks noChangeArrowheads="1"/>
          </p:cNvSpPr>
          <p:nvPr/>
        </p:nvSpPr>
        <p:spPr bwMode="auto">
          <a:xfrm>
            <a:off x="2324100" y="2254250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1" name="Oval 1411"/>
          <p:cNvSpPr>
            <a:spLocks noChangeArrowheads="1"/>
          </p:cNvSpPr>
          <p:nvPr/>
        </p:nvSpPr>
        <p:spPr bwMode="auto">
          <a:xfrm>
            <a:off x="2125663" y="2212975"/>
            <a:ext cx="88900" cy="88900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2" name="Freeform 1412"/>
          <p:cNvSpPr>
            <a:spLocks/>
          </p:cNvSpPr>
          <p:nvPr/>
        </p:nvSpPr>
        <p:spPr bwMode="auto">
          <a:xfrm>
            <a:off x="3108325" y="193357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3" name="Freeform 1413"/>
          <p:cNvSpPr>
            <a:spLocks/>
          </p:cNvSpPr>
          <p:nvPr/>
        </p:nvSpPr>
        <p:spPr bwMode="auto">
          <a:xfrm>
            <a:off x="3122613" y="193992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4" name="Freeform 1414"/>
          <p:cNvSpPr>
            <a:spLocks/>
          </p:cNvSpPr>
          <p:nvPr/>
        </p:nvSpPr>
        <p:spPr bwMode="auto">
          <a:xfrm>
            <a:off x="3135313" y="1947863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5" name="Freeform 1415"/>
          <p:cNvSpPr>
            <a:spLocks/>
          </p:cNvSpPr>
          <p:nvPr/>
        </p:nvSpPr>
        <p:spPr bwMode="auto">
          <a:xfrm>
            <a:off x="3149600" y="1954213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6" name="Freeform 1416"/>
          <p:cNvSpPr>
            <a:spLocks/>
          </p:cNvSpPr>
          <p:nvPr/>
        </p:nvSpPr>
        <p:spPr bwMode="auto">
          <a:xfrm>
            <a:off x="3170238" y="1960563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7" name="Freeform 1417"/>
          <p:cNvSpPr>
            <a:spLocks/>
          </p:cNvSpPr>
          <p:nvPr/>
        </p:nvSpPr>
        <p:spPr bwMode="auto">
          <a:xfrm>
            <a:off x="3182938" y="1968500"/>
            <a:ext cx="96837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1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61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8" name="Freeform 1418"/>
          <p:cNvSpPr>
            <a:spLocks/>
          </p:cNvSpPr>
          <p:nvPr/>
        </p:nvSpPr>
        <p:spPr bwMode="auto">
          <a:xfrm>
            <a:off x="3197225" y="1974850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9" name="Freeform 1419"/>
          <p:cNvSpPr>
            <a:spLocks/>
          </p:cNvSpPr>
          <p:nvPr/>
        </p:nvSpPr>
        <p:spPr bwMode="auto">
          <a:xfrm>
            <a:off x="3217863" y="1987550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0" name="Freeform 1420"/>
          <p:cNvSpPr>
            <a:spLocks/>
          </p:cNvSpPr>
          <p:nvPr/>
        </p:nvSpPr>
        <p:spPr bwMode="auto">
          <a:xfrm>
            <a:off x="3230563" y="1995488"/>
            <a:ext cx="96837" cy="952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61" y="60"/>
              </a:cxn>
              <a:cxn ang="0">
                <a:pos x="0" y="60"/>
              </a:cxn>
              <a:cxn ang="0">
                <a:pos x="31" y="0"/>
              </a:cxn>
            </a:cxnLst>
            <a:rect l="0" t="0" r="r" b="b"/>
            <a:pathLst>
              <a:path w="61" h="60">
                <a:moveTo>
                  <a:pt x="31" y="0"/>
                </a:moveTo>
                <a:lnTo>
                  <a:pt x="61" y="60"/>
                </a:lnTo>
                <a:lnTo>
                  <a:pt x="0" y="60"/>
                </a:lnTo>
                <a:lnTo>
                  <a:pt x="31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1" name="Freeform 1421"/>
          <p:cNvSpPr>
            <a:spLocks/>
          </p:cNvSpPr>
          <p:nvPr/>
        </p:nvSpPr>
        <p:spPr bwMode="auto">
          <a:xfrm>
            <a:off x="3244850" y="200183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2" name="Freeform 1422"/>
          <p:cNvSpPr>
            <a:spLocks/>
          </p:cNvSpPr>
          <p:nvPr/>
        </p:nvSpPr>
        <p:spPr bwMode="auto">
          <a:xfrm>
            <a:off x="3259138" y="200818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3" name="Freeform 1423"/>
          <p:cNvSpPr>
            <a:spLocks/>
          </p:cNvSpPr>
          <p:nvPr/>
        </p:nvSpPr>
        <p:spPr bwMode="auto">
          <a:xfrm>
            <a:off x="3271838" y="202247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4" name="Freeform 1424"/>
          <p:cNvSpPr>
            <a:spLocks/>
          </p:cNvSpPr>
          <p:nvPr/>
        </p:nvSpPr>
        <p:spPr bwMode="auto">
          <a:xfrm>
            <a:off x="3292475" y="202882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5" name="Freeform 1425"/>
          <p:cNvSpPr>
            <a:spLocks/>
          </p:cNvSpPr>
          <p:nvPr/>
        </p:nvSpPr>
        <p:spPr bwMode="auto">
          <a:xfrm>
            <a:off x="3298825" y="2035175"/>
            <a:ext cx="96838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1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1" h="61">
                <a:moveTo>
                  <a:pt x="30" y="0"/>
                </a:moveTo>
                <a:lnTo>
                  <a:pt x="61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6" name="Freeform 1426"/>
          <p:cNvSpPr>
            <a:spLocks/>
          </p:cNvSpPr>
          <p:nvPr/>
        </p:nvSpPr>
        <p:spPr bwMode="auto">
          <a:xfrm>
            <a:off x="3497263" y="2152650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7" name="Freeform 1427"/>
          <p:cNvSpPr>
            <a:spLocks/>
          </p:cNvSpPr>
          <p:nvPr/>
        </p:nvSpPr>
        <p:spPr bwMode="auto">
          <a:xfrm>
            <a:off x="3592513" y="221297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8" name="Freeform 1428"/>
          <p:cNvSpPr>
            <a:spLocks/>
          </p:cNvSpPr>
          <p:nvPr/>
        </p:nvSpPr>
        <p:spPr bwMode="auto">
          <a:xfrm>
            <a:off x="3695700" y="2289175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9" name="Freeform 1429"/>
          <p:cNvSpPr>
            <a:spLocks/>
          </p:cNvSpPr>
          <p:nvPr/>
        </p:nvSpPr>
        <p:spPr bwMode="auto">
          <a:xfrm>
            <a:off x="3790950" y="2363788"/>
            <a:ext cx="95250" cy="952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0"/>
              </a:cxn>
              <a:cxn ang="0">
                <a:pos x="0" y="60"/>
              </a:cxn>
              <a:cxn ang="0">
                <a:pos x="30" y="0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0" name="Freeform 1430"/>
          <p:cNvSpPr>
            <a:spLocks/>
          </p:cNvSpPr>
          <p:nvPr/>
        </p:nvSpPr>
        <p:spPr bwMode="auto">
          <a:xfrm>
            <a:off x="3886200" y="2444750"/>
            <a:ext cx="95250" cy="96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61"/>
              </a:cxn>
              <a:cxn ang="0">
                <a:pos x="0" y="61"/>
              </a:cxn>
              <a:cxn ang="0">
                <a:pos x="30" y="0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60" y="61"/>
                </a:lnTo>
                <a:lnTo>
                  <a:pt x="0" y="61"/>
                </a:lnTo>
                <a:lnTo>
                  <a:pt x="30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232" name="Group 1632"/>
          <p:cNvGrpSpPr>
            <a:grpSpLocks/>
          </p:cNvGrpSpPr>
          <p:nvPr/>
        </p:nvGrpSpPr>
        <p:grpSpPr bwMode="auto">
          <a:xfrm>
            <a:off x="808038" y="1831975"/>
            <a:ext cx="4565650" cy="4203700"/>
            <a:chOff x="509" y="1154"/>
            <a:chExt cx="2876" cy="2648"/>
          </a:xfrm>
        </p:grpSpPr>
        <p:sp>
          <p:nvSpPr>
            <p:cNvPr id="27032" name="Oval 1432"/>
            <p:cNvSpPr>
              <a:spLocks noChangeArrowheads="1"/>
            </p:cNvSpPr>
            <p:nvPr/>
          </p:nvSpPr>
          <p:spPr bwMode="auto">
            <a:xfrm>
              <a:off x="2246" y="1945"/>
              <a:ext cx="56" cy="55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3" name="Oval 1433"/>
            <p:cNvSpPr>
              <a:spLocks noChangeArrowheads="1"/>
            </p:cNvSpPr>
            <p:nvPr/>
          </p:nvSpPr>
          <p:spPr bwMode="auto">
            <a:xfrm>
              <a:off x="2482" y="2026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4" name="Oval 1434"/>
            <p:cNvSpPr>
              <a:spLocks noChangeArrowheads="1"/>
            </p:cNvSpPr>
            <p:nvPr/>
          </p:nvSpPr>
          <p:spPr bwMode="auto">
            <a:xfrm>
              <a:off x="2719" y="2267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5" name="Oval 1435"/>
            <p:cNvSpPr>
              <a:spLocks noChangeArrowheads="1"/>
            </p:cNvSpPr>
            <p:nvPr/>
          </p:nvSpPr>
          <p:spPr bwMode="auto">
            <a:xfrm>
              <a:off x="2839" y="2460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6" name="Oval 1436"/>
            <p:cNvSpPr>
              <a:spLocks noChangeArrowheads="1"/>
            </p:cNvSpPr>
            <p:nvPr/>
          </p:nvSpPr>
          <p:spPr bwMode="auto">
            <a:xfrm>
              <a:off x="2960" y="2637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7" name="Oval 1437"/>
            <p:cNvSpPr>
              <a:spLocks noChangeArrowheads="1"/>
            </p:cNvSpPr>
            <p:nvPr/>
          </p:nvSpPr>
          <p:spPr bwMode="auto">
            <a:xfrm>
              <a:off x="3076" y="2916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8" name="Oval 1438"/>
            <p:cNvSpPr>
              <a:spLocks noChangeArrowheads="1"/>
            </p:cNvSpPr>
            <p:nvPr/>
          </p:nvSpPr>
          <p:spPr bwMode="auto">
            <a:xfrm>
              <a:off x="3196" y="3226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9" name="Oval 1439"/>
            <p:cNvSpPr>
              <a:spLocks noChangeArrowheads="1"/>
            </p:cNvSpPr>
            <p:nvPr/>
          </p:nvSpPr>
          <p:spPr bwMode="auto">
            <a:xfrm>
              <a:off x="3316" y="3630"/>
              <a:ext cx="56" cy="56"/>
            </a:xfrm>
            <a:prstGeom prst="ellips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0" name="Freeform 1440"/>
            <p:cNvSpPr>
              <a:spLocks/>
            </p:cNvSpPr>
            <p:nvPr/>
          </p:nvSpPr>
          <p:spPr bwMode="auto">
            <a:xfrm>
              <a:off x="1808" y="1154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1" name="Freeform 1441"/>
            <p:cNvSpPr>
              <a:spLocks/>
            </p:cNvSpPr>
            <p:nvPr/>
          </p:nvSpPr>
          <p:spPr bwMode="auto">
            <a:xfrm>
              <a:off x="1949" y="1197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2" name="Freeform 1442"/>
            <p:cNvSpPr>
              <a:spLocks/>
            </p:cNvSpPr>
            <p:nvPr/>
          </p:nvSpPr>
          <p:spPr bwMode="auto">
            <a:xfrm>
              <a:off x="2104" y="1278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3" name="Freeform 1443"/>
            <p:cNvSpPr>
              <a:spLocks/>
            </p:cNvSpPr>
            <p:nvPr/>
          </p:nvSpPr>
          <p:spPr bwMode="auto">
            <a:xfrm>
              <a:off x="2246" y="1416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4" name="Freeform 1444"/>
            <p:cNvSpPr>
              <a:spLocks/>
            </p:cNvSpPr>
            <p:nvPr/>
          </p:nvSpPr>
          <p:spPr bwMode="auto">
            <a:xfrm>
              <a:off x="2401" y="1540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5" name="Freeform 1445"/>
            <p:cNvSpPr>
              <a:spLocks/>
            </p:cNvSpPr>
            <p:nvPr/>
          </p:nvSpPr>
          <p:spPr bwMode="auto">
            <a:xfrm>
              <a:off x="2547" y="1751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6" name="Freeform 1446"/>
            <p:cNvSpPr>
              <a:spLocks/>
            </p:cNvSpPr>
            <p:nvPr/>
          </p:nvSpPr>
          <p:spPr bwMode="auto">
            <a:xfrm>
              <a:off x="2620" y="1859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7" name="Freeform 1447"/>
            <p:cNvSpPr>
              <a:spLocks/>
            </p:cNvSpPr>
            <p:nvPr/>
          </p:nvSpPr>
          <p:spPr bwMode="auto">
            <a:xfrm>
              <a:off x="2697" y="1992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8" name="Freeform 1448"/>
            <p:cNvSpPr>
              <a:spLocks/>
            </p:cNvSpPr>
            <p:nvPr/>
          </p:nvSpPr>
          <p:spPr bwMode="auto">
            <a:xfrm>
              <a:off x="2766" y="2142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9" name="Freeform 1449"/>
            <p:cNvSpPr>
              <a:spLocks/>
            </p:cNvSpPr>
            <p:nvPr/>
          </p:nvSpPr>
          <p:spPr bwMode="auto">
            <a:xfrm>
              <a:off x="2835" y="2306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0" name="Freeform 1450"/>
            <p:cNvSpPr>
              <a:spLocks/>
            </p:cNvSpPr>
            <p:nvPr/>
          </p:nvSpPr>
          <p:spPr bwMode="auto">
            <a:xfrm>
              <a:off x="2912" y="2503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2"/>
                </a:cxn>
                <a:cxn ang="0">
                  <a:pos x="22" y="43"/>
                </a:cxn>
                <a:cxn ang="0">
                  <a:pos x="0" y="22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2"/>
                  </a:lnTo>
                  <a:lnTo>
                    <a:pt x="22" y="43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1" name="Freeform 1451"/>
            <p:cNvSpPr>
              <a:spLocks/>
            </p:cNvSpPr>
            <p:nvPr/>
          </p:nvSpPr>
          <p:spPr bwMode="auto">
            <a:xfrm>
              <a:off x="2990" y="2774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2" name="Freeform 1452"/>
            <p:cNvSpPr>
              <a:spLocks/>
            </p:cNvSpPr>
            <p:nvPr/>
          </p:nvSpPr>
          <p:spPr bwMode="auto">
            <a:xfrm>
              <a:off x="3054" y="3011"/>
              <a:ext cx="43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3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43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3" name="Freeform 1453"/>
            <p:cNvSpPr>
              <a:spLocks/>
            </p:cNvSpPr>
            <p:nvPr/>
          </p:nvSpPr>
          <p:spPr bwMode="auto">
            <a:xfrm>
              <a:off x="3132" y="3402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4" name="Freeform 1454"/>
            <p:cNvSpPr>
              <a:spLocks/>
            </p:cNvSpPr>
            <p:nvPr/>
          </p:nvSpPr>
          <p:spPr bwMode="auto">
            <a:xfrm>
              <a:off x="3209" y="3759"/>
              <a:ext cx="43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3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43" y="21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5" name="Oval 1455"/>
            <p:cNvSpPr>
              <a:spLocks noChangeArrowheads="1"/>
            </p:cNvSpPr>
            <p:nvPr/>
          </p:nvSpPr>
          <p:spPr bwMode="auto">
            <a:xfrm>
              <a:off x="509" y="3105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6" name="Oval 1456"/>
            <p:cNvSpPr>
              <a:spLocks noChangeArrowheads="1"/>
            </p:cNvSpPr>
            <p:nvPr/>
          </p:nvSpPr>
          <p:spPr bwMode="auto">
            <a:xfrm>
              <a:off x="527" y="2830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7" name="Oval 1457"/>
            <p:cNvSpPr>
              <a:spLocks noChangeArrowheads="1"/>
            </p:cNvSpPr>
            <p:nvPr/>
          </p:nvSpPr>
          <p:spPr bwMode="auto">
            <a:xfrm>
              <a:off x="557" y="2598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8" name="Oval 1458"/>
            <p:cNvSpPr>
              <a:spLocks noChangeArrowheads="1"/>
            </p:cNvSpPr>
            <p:nvPr/>
          </p:nvSpPr>
          <p:spPr bwMode="auto">
            <a:xfrm>
              <a:off x="617" y="2349"/>
              <a:ext cx="39" cy="38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9" name="Oval 1459"/>
            <p:cNvSpPr>
              <a:spLocks noChangeArrowheads="1"/>
            </p:cNvSpPr>
            <p:nvPr/>
          </p:nvSpPr>
          <p:spPr bwMode="auto">
            <a:xfrm>
              <a:off x="742" y="2112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0" name="Oval 1460"/>
            <p:cNvSpPr>
              <a:spLocks noChangeArrowheads="1"/>
            </p:cNvSpPr>
            <p:nvPr/>
          </p:nvSpPr>
          <p:spPr bwMode="auto">
            <a:xfrm>
              <a:off x="866" y="1966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1" name="Oval 1461"/>
            <p:cNvSpPr>
              <a:spLocks noChangeArrowheads="1"/>
            </p:cNvSpPr>
            <p:nvPr/>
          </p:nvSpPr>
          <p:spPr bwMode="auto">
            <a:xfrm>
              <a:off x="1111" y="1721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2" name="Oval 1462"/>
            <p:cNvSpPr>
              <a:spLocks noChangeArrowheads="1"/>
            </p:cNvSpPr>
            <p:nvPr/>
          </p:nvSpPr>
          <p:spPr bwMode="auto">
            <a:xfrm>
              <a:off x="1361" y="1596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3" name="Oval 1463"/>
            <p:cNvSpPr>
              <a:spLocks noChangeArrowheads="1"/>
            </p:cNvSpPr>
            <p:nvPr/>
          </p:nvSpPr>
          <p:spPr bwMode="auto">
            <a:xfrm>
              <a:off x="1610" y="1510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4" name="Oval 1464"/>
            <p:cNvSpPr>
              <a:spLocks noChangeArrowheads="1"/>
            </p:cNvSpPr>
            <p:nvPr/>
          </p:nvSpPr>
          <p:spPr bwMode="auto">
            <a:xfrm>
              <a:off x="1855" y="1463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5" name="Oval 1465"/>
            <p:cNvSpPr>
              <a:spLocks noChangeArrowheads="1"/>
            </p:cNvSpPr>
            <p:nvPr/>
          </p:nvSpPr>
          <p:spPr bwMode="auto">
            <a:xfrm>
              <a:off x="2100" y="1433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6" name="Oval 1466"/>
            <p:cNvSpPr>
              <a:spLocks noChangeArrowheads="1"/>
            </p:cNvSpPr>
            <p:nvPr/>
          </p:nvSpPr>
          <p:spPr bwMode="auto">
            <a:xfrm>
              <a:off x="2345" y="1411"/>
              <a:ext cx="39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7" name="Oval 1467"/>
            <p:cNvSpPr>
              <a:spLocks noChangeArrowheads="1"/>
            </p:cNvSpPr>
            <p:nvPr/>
          </p:nvSpPr>
          <p:spPr bwMode="auto">
            <a:xfrm>
              <a:off x="2530" y="1381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8" name="Oval 1468"/>
            <p:cNvSpPr>
              <a:spLocks noChangeArrowheads="1"/>
            </p:cNvSpPr>
            <p:nvPr/>
          </p:nvSpPr>
          <p:spPr bwMode="auto">
            <a:xfrm>
              <a:off x="2715" y="1334"/>
              <a:ext cx="38" cy="39"/>
            </a:xfrm>
            <a:prstGeom prst="ellipse">
              <a:avLst/>
            </a:prstGeom>
            <a:solidFill>
              <a:srgbClr val="FF8080"/>
            </a:solidFill>
            <a:ln w="635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9" name="Rectangle 1469"/>
            <p:cNvSpPr>
              <a:spLocks noChangeArrowheads="1"/>
            </p:cNvSpPr>
            <p:nvPr/>
          </p:nvSpPr>
          <p:spPr bwMode="auto">
            <a:xfrm>
              <a:off x="591" y="2916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0" name="Line 1470"/>
            <p:cNvSpPr>
              <a:spLocks noChangeShapeType="1"/>
            </p:cNvSpPr>
            <p:nvPr/>
          </p:nvSpPr>
          <p:spPr bwMode="auto">
            <a:xfrm flipV="1">
              <a:off x="625" y="2921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1" name="Line 1471"/>
            <p:cNvSpPr>
              <a:spLocks noChangeShapeType="1"/>
            </p:cNvSpPr>
            <p:nvPr/>
          </p:nvSpPr>
          <p:spPr bwMode="auto">
            <a:xfrm>
              <a:off x="625" y="2951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2" name="Line 1472"/>
            <p:cNvSpPr>
              <a:spLocks noChangeShapeType="1"/>
            </p:cNvSpPr>
            <p:nvPr/>
          </p:nvSpPr>
          <p:spPr bwMode="auto">
            <a:xfrm flipH="1">
              <a:off x="595" y="2951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3" name="Line 1473"/>
            <p:cNvSpPr>
              <a:spLocks noChangeShapeType="1"/>
            </p:cNvSpPr>
            <p:nvPr/>
          </p:nvSpPr>
          <p:spPr bwMode="auto">
            <a:xfrm>
              <a:off x="625" y="2951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4" name="Rectangle 1474"/>
            <p:cNvSpPr>
              <a:spLocks noChangeArrowheads="1"/>
            </p:cNvSpPr>
            <p:nvPr/>
          </p:nvSpPr>
          <p:spPr bwMode="auto">
            <a:xfrm>
              <a:off x="716" y="2525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5" name="Line 1475"/>
            <p:cNvSpPr>
              <a:spLocks noChangeShapeType="1"/>
            </p:cNvSpPr>
            <p:nvPr/>
          </p:nvSpPr>
          <p:spPr bwMode="auto">
            <a:xfrm flipV="1">
              <a:off x="750" y="252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6" name="Line 1476"/>
            <p:cNvSpPr>
              <a:spLocks noChangeShapeType="1"/>
            </p:cNvSpPr>
            <p:nvPr/>
          </p:nvSpPr>
          <p:spPr bwMode="auto">
            <a:xfrm>
              <a:off x="750" y="255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7" name="Line 1477"/>
            <p:cNvSpPr>
              <a:spLocks noChangeShapeType="1"/>
            </p:cNvSpPr>
            <p:nvPr/>
          </p:nvSpPr>
          <p:spPr bwMode="auto">
            <a:xfrm flipH="1">
              <a:off x="720" y="255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8" name="Line 1478"/>
            <p:cNvSpPr>
              <a:spLocks noChangeShapeType="1"/>
            </p:cNvSpPr>
            <p:nvPr/>
          </p:nvSpPr>
          <p:spPr bwMode="auto">
            <a:xfrm>
              <a:off x="750" y="255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9" name="Rectangle 1479"/>
            <p:cNvSpPr>
              <a:spLocks noChangeArrowheads="1"/>
            </p:cNvSpPr>
            <p:nvPr/>
          </p:nvSpPr>
          <p:spPr bwMode="auto">
            <a:xfrm>
              <a:off x="840" y="2314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0" name="Line 1480"/>
            <p:cNvSpPr>
              <a:spLocks noChangeShapeType="1"/>
            </p:cNvSpPr>
            <p:nvPr/>
          </p:nvSpPr>
          <p:spPr bwMode="auto">
            <a:xfrm flipV="1">
              <a:off x="875" y="231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1" name="Line 1481"/>
            <p:cNvSpPr>
              <a:spLocks noChangeShapeType="1"/>
            </p:cNvSpPr>
            <p:nvPr/>
          </p:nvSpPr>
          <p:spPr bwMode="auto">
            <a:xfrm>
              <a:off x="875" y="234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2" name="Line 1482"/>
            <p:cNvSpPr>
              <a:spLocks noChangeShapeType="1"/>
            </p:cNvSpPr>
            <p:nvPr/>
          </p:nvSpPr>
          <p:spPr bwMode="auto">
            <a:xfrm flipH="1">
              <a:off x="845" y="234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3" name="Line 1483"/>
            <p:cNvSpPr>
              <a:spLocks noChangeShapeType="1"/>
            </p:cNvSpPr>
            <p:nvPr/>
          </p:nvSpPr>
          <p:spPr bwMode="auto">
            <a:xfrm>
              <a:off x="875" y="234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4" name="Rectangle 1484"/>
            <p:cNvSpPr>
              <a:spLocks noChangeArrowheads="1"/>
            </p:cNvSpPr>
            <p:nvPr/>
          </p:nvSpPr>
          <p:spPr bwMode="auto">
            <a:xfrm>
              <a:off x="961" y="2181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5" name="Line 1485"/>
            <p:cNvSpPr>
              <a:spLocks noChangeShapeType="1"/>
            </p:cNvSpPr>
            <p:nvPr/>
          </p:nvSpPr>
          <p:spPr bwMode="auto">
            <a:xfrm flipV="1">
              <a:off x="995" y="2185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6" name="Line 1486"/>
            <p:cNvSpPr>
              <a:spLocks noChangeShapeType="1"/>
            </p:cNvSpPr>
            <p:nvPr/>
          </p:nvSpPr>
          <p:spPr bwMode="auto">
            <a:xfrm>
              <a:off x="995" y="2215"/>
              <a:ext cx="1" cy="3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7" name="Line 1487"/>
            <p:cNvSpPr>
              <a:spLocks noChangeShapeType="1"/>
            </p:cNvSpPr>
            <p:nvPr/>
          </p:nvSpPr>
          <p:spPr bwMode="auto">
            <a:xfrm flipH="1">
              <a:off x="965" y="2215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8" name="Line 1488"/>
            <p:cNvSpPr>
              <a:spLocks noChangeShapeType="1"/>
            </p:cNvSpPr>
            <p:nvPr/>
          </p:nvSpPr>
          <p:spPr bwMode="auto">
            <a:xfrm>
              <a:off x="995" y="2215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9" name="Rectangle 1489"/>
            <p:cNvSpPr>
              <a:spLocks noChangeArrowheads="1"/>
            </p:cNvSpPr>
            <p:nvPr/>
          </p:nvSpPr>
          <p:spPr bwMode="auto">
            <a:xfrm>
              <a:off x="1081" y="2091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0" name="Line 1490"/>
            <p:cNvSpPr>
              <a:spLocks noChangeShapeType="1"/>
            </p:cNvSpPr>
            <p:nvPr/>
          </p:nvSpPr>
          <p:spPr bwMode="auto">
            <a:xfrm flipV="1">
              <a:off x="1116" y="2095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1" name="Line 1491"/>
            <p:cNvSpPr>
              <a:spLocks noChangeShapeType="1"/>
            </p:cNvSpPr>
            <p:nvPr/>
          </p:nvSpPr>
          <p:spPr bwMode="auto">
            <a:xfrm>
              <a:off x="1116" y="2125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2" name="Line 1492"/>
            <p:cNvSpPr>
              <a:spLocks noChangeShapeType="1"/>
            </p:cNvSpPr>
            <p:nvPr/>
          </p:nvSpPr>
          <p:spPr bwMode="auto">
            <a:xfrm flipH="1">
              <a:off x="1085" y="2125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3" name="Line 1493"/>
            <p:cNvSpPr>
              <a:spLocks noChangeShapeType="1"/>
            </p:cNvSpPr>
            <p:nvPr/>
          </p:nvSpPr>
          <p:spPr bwMode="auto">
            <a:xfrm>
              <a:off x="1116" y="2125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4" name="Rectangle 1494"/>
            <p:cNvSpPr>
              <a:spLocks noChangeArrowheads="1"/>
            </p:cNvSpPr>
            <p:nvPr/>
          </p:nvSpPr>
          <p:spPr bwMode="auto">
            <a:xfrm>
              <a:off x="1206" y="1996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5" name="Line 1495"/>
            <p:cNvSpPr>
              <a:spLocks noChangeShapeType="1"/>
            </p:cNvSpPr>
            <p:nvPr/>
          </p:nvSpPr>
          <p:spPr bwMode="auto">
            <a:xfrm flipV="1">
              <a:off x="1240" y="2000"/>
              <a:ext cx="1" cy="3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6" name="Line 1496"/>
            <p:cNvSpPr>
              <a:spLocks noChangeShapeType="1"/>
            </p:cNvSpPr>
            <p:nvPr/>
          </p:nvSpPr>
          <p:spPr bwMode="auto">
            <a:xfrm>
              <a:off x="1240" y="2031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7" name="Line 1497"/>
            <p:cNvSpPr>
              <a:spLocks noChangeShapeType="1"/>
            </p:cNvSpPr>
            <p:nvPr/>
          </p:nvSpPr>
          <p:spPr bwMode="auto">
            <a:xfrm flipH="1">
              <a:off x="1210" y="2031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8" name="Line 1498"/>
            <p:cNvSpPr>
              <a:spLocks noChangeShapeType="1"/>
            </p:cNvSpPr>
            <p:nvPr/>
          </p:nvSpPr>
          <p:spPr bwMode="auto">
            <a:xfrm>
              <a:off x="1240" y="2031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9" name="Rectangle 1499"/>
            <p:cNvSpPr>
              <a:spLocks noChangeArrowheads="1"/>
            </p:cNvSpPr>
            <p:nvPr/>
          </p:nvSpPr>
          <p:spPr bwMode="auto">
            <a:xfrm>
              <a:off x="1455" y="1876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0" name="Line 1500"/>
            <p:cNvSpPr>
              <a:spLocks noChangeShapeType="1"/>
            </p:cNvSpPr>
            <p:nvPr/>
          </p:nvSpPr>
          <p:spPr bwMode="auto">
            <a:xfrm flipV="1">
              <a:off x="1489" y="1880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1" name="Line 1501"/>
            <p:cNvSpPr>
              <a:spLocks noChangeShapeType="1"/>
            </p:cNvSpPr>
            <p:nvPr/>
          </p:nvSpPr>
          <p:spPr bwMode="auto">
            <a:xfrm>
              <a:off x="1489" y="1910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2" name="Line 1502"/>
            <p:cNvSpPr>
              <a:spLocks noChangeShapeType="1"/>
            </p:cNvSpPr>
            <p:nvPr/>
          </p:nvSpPr>
          <p:spPr bwMode="auto">
            <a:xfrm flipH="1">
              <a:off x="1459" y="1910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3" name="Line 1503"/>
            <p:cNvSpPr>
              <a:spLocks noChangeShapeType="1"/>
            </p:cNvSpPr>
            <p:nvPr/>
          </p:nvSpPr>
          <p:spPr bwMode="auto">
            <a:xfrm>
              <a:off x="1489" y="1910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4" name="Rectangle 1504"/>
            <p:cNvSpPr>
              <a:spLocks noChangeArrowheads="1"/>
            </p:cNvSpPr>
            <p:nvPr/>
          </p:nvSpPr>
          <p:spPr bwMode="auto">
            <a:xfrm>
              <a:off x="1700" y="1790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5" name="Line 1505"/>
            <p:cNvSpPr>
              <a:spLocks noChangeShapeType="1"/>
            </p:cNvSpPr>
            <p:nvPr/>
          </p:nvSpPr>
          <p:spPr bwMode="auto">
            <a:xfrm flipV="1">
              <a:off x="1735" y="1794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6" name="Line 1506"/>
            <p:cNvSpPr>
              <a:spLocks noChangeShapeType="1"/>
            </p:cNvSpPr>
            <p:nvPr/>
          </p:nvSpPr>
          <p:spPr bwMode="auto">
            <a:xfrm>
              <a:off x="1735" y="1824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7" name="Line 1507"/>
            <p:cNvSpPr>
              <a:spLocks noChangeShapeType="1"/>
            </p:cNvSpPr>
            <p:nvPr/>
          </p:nvSpPr>
          <p:spPr bwMode="auto">
            <a:xfrm flipH="1">
              <a:off x="1704" y="1824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8" name="Line 1508"/>
            <p:cNvSpPr>
              <a:spLocks noChangeShapeType="1"/>
            </p:cNvSpPr>
            <p:nvPr/>
          </p:nvSpPr>
          <p:spPr bwMode="auto">
            <a:xfrm>
              <a:off x="1735" y="1824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9" name="Rectangle 1509"/>
            <p:cNvSpPr>
              <a:spLocks noChangeArrowheads="1"/>
            </p:cNvSpPr>
            <p:nvPr/>
          </p:nvSpPr>
          <p:spPr bwMode="auto">
            <a:xfrm>
              <a:off x="1949" y="1708"/>
              <a:ext cx="7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0" name="Line 1510"/>
            <p:cNvSpPr>
              <a:spLocks noChangeShapeType="1"/>
            </p:cNvSpPr>
            <p:nvPr/>
          </p:nvSpPr>
          <p:spPr bwMode="auto">
            <a:xfrm flipV="1">
              <a:off x="1984" y="1712"/>
              <a:ext cx="1" cy="3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1" name="Line 1511"/>
            <p:cNvSpPr>
              <a:spLocks noChangeShapeType="1"/>
            </p:cNvSpPr>
            <p:nvPr/>
          </p:nvSpPr>
          <p:spPr bwMode="auto">
            <a:xfrm>
              <a:off x="1984" y="1743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2" name="Line 1512"/>
            <p:cNvSpPr>
              <a:spLocks noChangeShapeType="1"/>
            </p:cNvSpPr>
            <p:nvPr/>
          </p:nvSpPr>
          <p:spPr bwMode="auto">
            <a:xfrm flipH="1">
              <a:off x="1954" y="1743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3" name="Line 1513"/>
            <p:cNvSpPr>
              <a:spLocks noChangeShapeType="1"/>
            </p:cNvSpPr>
            <p:nvPr/>
          </p:nvSpPr>
          <p:spPr bwMode="auto">
            <a:xfrm>
              <a:off x="1984" y="1743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4" name="Rectangle 1514"/>
            <p:cNvSpPr>
              <a:spLocks noChangeArrowheads="1"/>
            </p:cNvSpPr>
            <p:nvPr/>
          </p:nvSpPr>
          <p:spPr bwMode="auto">
            <a:xfrm>
              <a:off x="2194" y="1644"/>
              <a:ext cx="7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5" name="Line 1515"/>
            <p:cNvSpPr>
              <a:spLocks noChangeShapeType="1"/>
            </p:cNvSpPr>
            <p:nvPr/>
          </p:nvSpPr>
          <p:spPr bwMode="auto">
            <a:xfrm flipV="1">
              <a:off x="2229" y="1648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6" name="Line 1516"/>
            <p:cNvSpPr>
              <a:spLocks noChangeShapeType="1"/>
            </p:cNvSpPr>
            <p:nvPr/>
          </p:nvSpPr>
          <p:spPr bwMode="auto">
            <a:xfrm>
              <a:off x="2229" y="1678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7" name="Line 1517"/>
            <p:cNvSpPr>
              <a:spLocks noChangeShapeType="1"/>
            </p:cNvSpPr>
            <p:nvPr/>
          </p:nvSpPr>
          <p:spPr bwMode="auto">
            <a:xfrm flipH="1">
              <a:off x="2199" y="1678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8" name="Line 1518"/>
            <p:cNvSpPr>
              <a:spLocks noChangeShapeType="1"/>
            </p:cNvSpPr>
            <p:nvPr/>
          </p:nvSpPr>
          <p:spPr bwMode="auto">
            <a:xfrm>
              <a:off x="2229" y="1678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9" name="Rectangle 1519"/>
            <p:cNvSpPr>
              <a:spLocks noChangeArrowheads="1"/>
            </p:cNvSpPr>
            <p:nvPr/>
          </p:nvSpPr>
          <p:spPr bwMode="auto">
            <a:xfrm>
              <a:off x="2439" y="1592"/>
              <a:ext cx="7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0" name="Line 1520"/>
            <p:cNvSpPr>
              <a:spLocks noChangeShapeType="1"/>
            </p:cNvSpPr>
            <p:nvPr/>
          </p:nvSpPr>
          <p:spPr bwMode="auto">
            <a:xfrm flipV="1">
              <a:off x="2474" y="1596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1" name="Line 1521"/>
            <p:cNvSpPr>
              <a:spLocks noChangeShapeType="1"/>
            </p:cNvSpPr>
            <p:nvPr/>
          </p:nvSpPr>
          <p:spPr bwMode="auto">
            <a:xfrm>
              <a:off x="2474" y="1626"/>
              <a:ext cx="1" cy="3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2" name="Line 1522"/>
            <p:cNvSpPr>
              <a:spLocks noChangeShapeType="1"/>
            </p:cNvSpPr>
            <p:nvPr/>
          </p:nvSpPr>
          <p:spPr bwMode="auto">
            <a:xfrm flipH="1">
              <a:off x="2444" y="1626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3" name="Line 1523"/>
            <p:cNvSpPr>
              <a:spLocks noChangeShapeType="1"/>
            </p:cNvSpPr>
            <p:nvPr/>
          </p:nvSpPr>
          <p:spPr bwMode="auto">
            <a:xfrm>
              <a:off x="2474" y="1626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4" name="Rectangle 1524"/>
            <p:cNvSpPr>
              <a:spLocks noChangeArrowheads="1"/>
            </p:cNvSpPr>
            <p:nvPr/>
          </p:nvSpPr>
          <p:spPr bwMode="auto">
            <a:xfrm>
              <a:off x="2689" y="1545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5" name="Line 1525"/>
            <p:cNvSpPr>
              <a:spLocks noChangeShapeType="1"/>
            </p:cNvSpPr>
            <p:nvPr/>
          </p:nvSpPr>
          <p:spPr bwMode="auto">
            <a:xfrm flipV="1">
              <a:off x="2723" y="154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6" name="Line 1526"/>
            <p:cNvSpPr>
              <a:spLocks noChangeShapeType="1"/>
            </p:cNvSpPr>
            <p:nvPr/>
          </p:nvSpPr>
          <p:spPr bwMode="auto">
            <a:xfrm>
              <a:off x="2723" y="1579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7" name="Line 1527"/>
            <p:cNvSpPr>
              <a:spLocks noChangeShapeType="1"/>
            </p:cNvSpPr>
            <p:nvPr/>
          </p:nvSpPr>
          <p:spPr bwMode="auto">
            <a:xfrm flipH="1">
              <a:off x="2693" y="157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8" name="Line 1528"/>
            <p:cNvSpPr>
              <a:spLocks noChangeShapeType="1"/>
            </p:cNvSpPr>
            <p:nvPr/>
          </p:nvSpPr>
          <p:spPr bwMode="auto">
            <a:xfrm>
              <a:off x="2723" y="1579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9" name="Rectangle 1529"/>
            <p:cNvSpPr>
              <a:spLocks noChangeArrowheads="1"/>
            </p:cNvSpPr>
            <p:nvPr/>
          </p:nvSpPr>
          <p:spPr bwMode="auto">
            <a:xfrm>
              <a:off x="2938" y="1480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0" name="Line 1530"/>
            <p:cNvSpPr>
              <a:spLocks noChangeShapeType="1"/>
            </p:cNvSpPr>
            <p:nvPr/>
          </p:nvSpPr>
          <p:spPr bwMode="auto">
            <a:xfrm flipV="1">
              <a:off x="2973" y="1485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1" name="Line 1531"/>
            <p:cNvSpPr>
              <a:spLocks noChangeShapeType="1"/>
            </p:cNvSpPr>
            <p:nvPr/>
          </p:nvSpPr>
          <p:spPr bwMode="auto">
            <a:xfrm>
              <a:off x="2973" y="1515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2" name="Line 1532"/>
            <p:cNvSpPr>
              <a:spLocks noChangeShapeType="1"/>
            </p:cNvSpPr>
            <p:nvPr/>
          </p:nvSpPr>
          <p:spPr bwMode="auto">
            <a:xfrm flipH="1">
              <a:off x="2942" y="1515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3" name="Line 1533"/>
            <p:cNvSpPr>
              <a:spLocks noChangeShapeType="1"/>
            </p:cNvSpPr>
            <p:nvPr/>
          </p:nvSpPr>
          <p:spPr bwMode="auto">
            <a:xfrm>
              <a:off x="2973" y="1515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4" name="Rectangle 1534"/>
            <p:cNvSpPr>
              <a:spLocks noChangeArrowheads="1"/>
            </p:cNvSpPr>
            <p:nvPr/>
          </p:nvSpPr>
          <p:spPr bwMode="auto">
            <a:xfrm>
              <a:off x="3063" y="1446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5" name="Line 1535"/>
            <p:cNvSpPr>
              <a:spLocks noChangeShapeType="1"/>
            </p:cNvSpPr>
            <p:nvPr/>
          </p:nvSpPr>
          <p:spPr bwMode="auto">
            <a:xfrm flipV="1">
              <a:off x="3097" y="1450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6" name="Line 1536"/>
            <p:cNvSpPr>
              <a:spLocks noChangeShapeType="1"/>
            </p:cNvSpPr>
            <p:nvPr/>
          </p:nvSpPr>
          <p:spPr bwMode="auto">
            <a:xfrm>
              <a:off x="3097" y="1480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" name="Line 1537"/>
            <p:cNvSpPr>
              <a:spLocks noChangeShapeType="1"/>
            </p:cNvSpPr>
            <p:nvPr/>
          </p:nvSpPr>
          <p:spPr bwMode="auto">
            <a:xfrm flipH="1">
              <a:off x="3067" y="1480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8" name="Line 1538"/>
            <p:cNvSpPr>
              <a:spLocks noChangeShapeType="1"/>
            </p:cNvSpPr>
            <p:nvPr/>
          </p:nvSpPr>
          <p:spPr bwMode="auto">
            <a:xfrm>
              <a:off x="3097" y="1480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" name="Rectangle 1539"/>
            <p:cNvSpPr>
              <a:spLocks noChangeArrowheads="1"/>
            </p:cNvSpPr>
            <p:nvPr/>
          </p:nvSpPr>
          <p:spPr bwMode="auto">
            <a:xfrm>
              <a:off x="3192" y="1420"/>
              <a:ext cx="7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" name="Line 1540"/>
            <p:cNvSpPr>
              <a:spLocks noChangeShapeType="1"/>
            </p:cNvSpPr>
            <p:nvPr/>
          </p:nvSpPr>
          <p:spPr bwMode="auto">
            <a:xfrm flipV="1">
              <a:off x="3226" y="1424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1" name="Line 1541"/>
            <p:cNvSpPr>
              <a:spLocks noChangeShapeType="1"/>
            </p:cNvSpPr>
            <p:nvPr/>
          </p:nvSpPr>
          <p:spPr bwMode="auto">
            <a:xfrm>
              <a:off x="3226" y="1454"/>
              <a:ext cx="1" cy="3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2" name="Line 1542"/>
            <p:cNvSpPr>
              <a:spLocks noChangeShapeType="1"/>
            </p:cNvSpPr>
            <p:nvPr/>
          </p:nvSpPr>
          <p:spPr bwMode="auto">
            <a:xfrm flipH="1">
              <a:off x="3196" y="1454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3" name="Line 1543"/>
            <p:cNvSpPr>
              <a:spLocks noChangeShapeType="1"/>
            </p:cNvSpPr>
            <p:nvPr/>
          </p:nvSpPr>
          <p:spPr bwMode="auto">
            <a:xfrm>
              <a:off x="3226" y="1454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4" name="Rectangle 1544"/>
            <p:cNvSpPr>
              <a:spLocks noChangeArrowheads="1"/>
            </p:cNvSpPr>
            <p:nvPr/>
          </p:nvSpPr>
          <p:spPr bwMode="auto">
            <a:xfrm>
              <a:off x="3312" y="1411"/>
              <a:ext cx="73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5" name="Line 1545"/>
            <p:cNvSpPr>
              <a:spLocks noChangeShapeType="1"/>
            </p:cNvSpPr>
            <p:nvPr/>
          </p:nvSpPr>
          <p:spPr bwMode="auto">
            <a:xfrm flipV="1">
              <a:off x="3347" y="1416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6" name="Line 1546"/>
            <p:cNvSpPr>
              <a:spLocks noChangeShapeType="1"/>
            </p:cNvSpPr>
            <p:nvPr/>
          </p:nvSpPr>
          <p:spPr bwMode="auto">
            <a:xfrm>
              <a:off x="3347" y="1446"/>
              <a:ext cx="1" cy="30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7" name="Line 1547"/>
            <p:cNvSpPr>
              <a:spLocks noChangeShapeType="1"/>
            </p:cNvSpPr>
            <p:nvPr/>
          </p:nvSpPr>
          <p:spPr bwMode="auto">
            <a:xfrm flipH="1">
              <a:off x="3316" y="1446"/>
              <a:ext cx="31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8" name="Line 1548"/>
            <p:cNvSpPr>
              <a:spLocks noChangeShapeType="1"/>
            </p:cNvSpPr>
            <p:nvPr/>
          </p:nvSpPr>
          <p:spPr bwMode="auto">
            <a:xfrm>
              <a:off x="3347" y="1446"/>
              <a:ext cx="30" cy="1"/>
            </a:xfrm>
            <a:prstGeom prst="line">
              <a:avLst/>
            </a:prstGeom>
            <a:noFill/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9" name="Rectangle 1549"/>
            <p:cNvSpPr>
              <a:spLocks noChangeArrowheads="1"/>
            </p:cNvSpPr>
            <p:nvPr/>
          </p:nvSpPr>
          <p:spPr bwMode="auto">
            <a:xfrm>
              <a:off x="548" y="3638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0" name="Rectangle 1550"/>
            <p:cNvSpPr>
              <a:spLocks noChangeArrowheads="1"/>
            </p:cNvSpPr>
            <p:nvPr/>
          </p:nvSpPr>
          <p:spPr bwMode="auto">
            <a:xfrm>
              <a:off x="613" y="3264"/>
              <a:ext cx="38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1" name="Rectangle 1551"/>
            <p:cNvSpPr>
              <a:spLocks noChangeArrowheads="1"/>
            </p:cNvSpPr>
            <p:nvPr/>
          </p:nvSpPr>
          <p:spPr bwMode="auto">
            <a:xfrm>
              <a:off x="733" y="2903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2" name="Rectangle 1552"/>
            <p:cNvSpPr>
              <a:spLocks noChangeArrowheads="1"/>
            </p:cNvSpPr>
            <p:nvPr/>
          </p:nvSpPr>
          <p:spPr bwMode="auto">
            <a:xfrm>
              <a:off x="858" y="2714"/>
              <a:ext cx="38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3" name="Rectangle 1553"/>
            <p:cNvSpPr>
              <a:spLocks noChangeArrowheads="1"/>
            </p:cNvSpPr>
            <p:nvPr/>
          </p:nvSpPr>
          <p:spPr bwMode="auto">
            <a:xfrm>
              <a:off x="982" y="2581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4" name="Rectangle 1554"/>
            <p:cNvSpPr>
              <a:spLocks noChangeArrowheads="1"/>
            </p:cNvSpPr>
            <p:nvPr/>
          </p:nvSpPr>
          <p:spPr bwMode="auto">
            <a:xfrm>
              <a:off x="1103" y="2473"/>
              <a:ext cx="38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5" name="Rectangle 1555"/>
            <p:cNvSpPr>
              <a:spLocks noChangeArrowheads="1"/>
            </p:cNvSpPr>
            <p:nvPr/>
          </p:nvSpPr>
          <p:spPr bwMode="auto">
            <a:xfrm>
              <a:off x="1227" y="2396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6" name="Rectangle 1556"/>
            <p:cNvSpPr>
              <a:spLocks noChangeArrowheads="1"/>
            </p:cNvSpPr>
            <p:nvPr/>
          </p:nvSpPr>
          <p:spPr bwMode="auto">
            <a:xfrm>
              <a:off x="1348" y="2319"/>
              <a:ext cx="38" cy="38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7" name="Rectangle 1557"/>
            <p:cNvSpPr>
              <a:spLocks noChangeArrowheads="1"/>
            </p:cNvSpPr>
            <p:nvPr/>
          </p:nvSpPr>
          <p:spPr bwMode="auto">
            <a:xfrm>
              <a:off x="1472" y="2263"/>
              <a:ext cx="39" cy="38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8" name="Rectangle 1558"/>
            <p:cNvSpPr>
              <a:spLocks noChangeArrowheads="1"/>
            </p:cNvSpPr>
            <p:nvPr/>
          </p:nvSpPr>
          <p:spPr bwMode="auto">
            <a:xfrm>
              <a:off x="1717" y="2155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9" name="Rectangle 1559"/>
            <p:cNvSpPr>
              <a:spLocks noChangeArrowheads="1"/>
            </p:cNvSpPr>
            <p:nvPr/>
          </p:nvSpPr>
          <p:spPr bwMode="auto">
            <a:xfrm>
              <a:off x="1842" y="2112"/>
              <a:ext cx="39" cy="39"/>
            </a:xfrm>
            <a:prstGeom prst="rect">
              <a:avLst/>
            </a:pr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0" name="Rectangle 1560"/>
            <p:cNvSpPr>
              <a:spLocks noChangeArrowheads="1"/>
            </p:cNvSpPr>
            <p:nvPr/>
          </p:nvSpPr>
          <p:spPr bwMode="auto">
            <a:xfrm>
              <a:off x="677" y="3720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1" name="Line 1561"/>
            <p:cNvSpPr>
              <a:spLocks noChangeShapeType="1"/>
            </p:cNvSpPr>
            <p:nvPr/>
          </p:nvSpPr>
          <p:spPr bwMode="auto">
            <a:xfrm flipH="1" flipV="1">
              <a:off x="681" y="372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2" name="Line 1562"/>
            <p:cNvSpPr>
              <a:spLocks noChangeShapeType="1"/>
            </p:cNvSpPr>
            <p:nvPr/>
          </p:nvSpPr>
          <p:spPr bwMode="auto">
            <a:xfrm>
              <a:off x="694" y="373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3" name="Line 1563"/>
            <p:cNvSpPr>
              <a:spLocks noChangeShapeType="1"/>
            </p:cNvSpPr>
            <p:nvPr/>
          </p:nvSpPr>
          <p:spPr bwMode="auto">
            <a:xfrm flipH="1">
              <a:off x="681" y="373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4" name="Line 1564"/>
            <p:cNvSpPr>
              <a:spLocks noChangeShapeType="1"/>
            </p:cNvSpPr>
            <p:nvPr/>
          </p:nvSpPr>
          <p:spPr bwMode="auto">
            <a:xfrm flipV="1">
              <a:off x="694" y="372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5" name="Rectangle 1565"/>
            <p:cNvSpPr>
              <a:spLocks noChangeArrowheads="1"/>
            </p:cNvSpPr>
            <p:nvPr/>
          </p:nvSpPr>
          <p:spPr bwMode="auto">
            <a:xfrm>
              <a:off x="737" y="3527"/>
              <a:ext cx="3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6" name="Line 1566"/>
            <p:cNvSpPr>
              <a:spLocks noChangeShapeType="1"/>
            </p:cNvSpPr>
            <p:nvPr/>
          </p:nvSpPr>
          <p:spPr bwMode="auto">
            <a:xfrm flipH="1" flipV="1">
              <a:off x="742" y="3531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7" name="Line 1567"/>
            <p:cNvSpPr>
              <a:spLocks noChangeShapeType="1"/>
            </p:cNvSpPr>
            <p:nvPr/>
          </p:nvSpPr>
          <p:spPr bwMode="auto">
            <a:xfrm>
              <a:off x="754" y="354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8" name="Line 1568"/>
            <p:cNvSpPr>
              <a:spLocks noChangeShapeType="1"/>
            </p:cNvSpPr>
            <p:nvPr/>
          </p:nvSpPr>
          <p:spPr bwMode="auto">
            <a:xfrm flipH="1">
              <a:off x="742" y="3544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9" name="Line 1569"/>
            <p:cNvSpPr>
              <a:spLocks noChangeShapeType="1"/>
            </p:cNvSpPr>
            <p:nvPr/>
          </p:nvSpPr>
          <p:spPr bwMode="auto">
            <a:xfrm flipV="1">
              <a:off x="754" y="3531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0" name="Rectangle 1570"/>
            <p:cNvSpPr>
              <a:spLocks noChangeArrowheads="1"/>
            </p:cNvSpPr>
            <p:nvPr/>
          </p:nvSpPr>
          <p:spPr bwMode="auto">
            <a:xfrm>
              <a:off x="797" y="3381"/>
              <a:ext cx="3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1" name="Line 1571"/>
            <p:cNvSpPr>
              <a:spLocks noChangeShapeType="1"/>
            </p:cNvSpPr>
            <p:nvPr/>
          </p:nvSpPr>
          <p:spPr bwMode="auto">
            <a:xfrm flipH="1" flipV="1">
              <a:off x="802" y="338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2" name="Line 1572"/>
            <p:cNvSpPr>
              <a:spLocks noChangeShapeType="1"/>
            </p:cNvSpPr>
            <p:nvPr/>
          </p:nvSpPr>
          <p:spPr bwMode="auto">
            <a:xfrm>
              <a:off x="815" y="3398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3" name="Line 1573"/>
            <p:cNvSpPr>
              <a:spLocks noChangeShapeType="1"/>
            </p:cNvSpPr>
            <p:nvPr/>
          </p:nvSpPr>
          <p:spPr bwMode="auto">
            <a:xfrm flipH="1">
              <a:off x="802" y="339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4" name="Line 1574"/>
            <p:cNvSpPr>
              <a:spLocks noChangeShapeType="1"/>
            </p:cNvSpPr>
            <p:nvPr/>
          </p:nvSpPr>
          <p:spPr bwMode="auto">
            <a:xfrm flipV="1">
              <a:off x="815" y="3385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5" name="Rectangle 1575"/>
            <p:cNvSpPr>
              <a:spLocks noChangeArrowheads="1"/>
            </p:cNvSpPr>
            <p:nvPr/>
          </p:nvSpPr>
          <p:spPr bwMode="auto">
            <a:xfrm>
              <a:off x="862" y="3260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6" name="Line 1576"/>
            <p:cNvSpPr>
              <a:spLocks noChangeShapeType="1"/>
            </p:cNvSpPr>
            <p:nvPr/>
          </p:nvSpPr>
          <p:spPr bwMode="auto">
            <a:xfrm flipH="1" flipV="1">
              <a:off x="866" y="326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7" name="Line 1577"/>
            <p:cNvSpPr>
              <a:spLocks noChangeShapeType="1"/>
            </p:cNvSpPr>
            <p:nvPr/>
          </p:nvSpPr>
          <p:spPr bwMode="auto">
            <a:xfrm>
              <a:off x="879" y="327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8" name="Line 1578"/>
            <p:cNvSpPr>
              <a:spLocks noChangeShapeType="1"/>
            </p:cNvSpPr>
            <p:nvPr/>
          </p:nvSpPr>
          <p:spPr bwMode="auto">
            <a:xfrm flipH="1">
              <a:off x="866" y="327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9" name="Line 1579"/>
            <p:cNvSpPr>
              <a:spLocks noChangeShapeType="1"/>
            </p:cNvSpPr>
            <p:nvPr/>
          </p:nvSpPr>
          <p:spPr bwMode="auto">
            <a:xfrm flipV="1">
              <a:off x="879" y="326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0" name="Rectangle 1580"/>
            <p:cNvSpPr>
              <a:spLocks noChangeArrowheads="1"/>
            </p:cNvSpPr>
            <p:nvPr/>
          </p:nvSpPr>
          <p:spPr bwMode="auto">
            <a:xfrm>
              <a:off x="922" y="3161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1" name="Line 1581"/>
            <p:cNvSpPr>
              <a:spLocks noChangeShapeType="1"/>
            </p:cNvSpPr>
            <p:nvPr/>
          </p:nvSpPr>
          <p:spPr bwMode="auto">
            <a:xfrm flipH="1" flipV="1">
              <a:off x="926" y="3166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2" name="Line 1582"/>
            <p:cNvSpPr>
              <a:spLocks noChangeShapeType="1"/>
            </p:cNvSpPr>
            <p:nvPr/>
          </p:nvSpPr>
          <p:spPr bwMode="auto">
            <a:xfrm>
              <a:off x="939" y="317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3" name="Line 1583"/>
            <p:cNvSpPr>
              <a:spLocks noChangeShapeType="1"/>
            </p:cNvSpPr>
            <p:nvPr/>
          </p:nvSpPr>
          <p:spPr bwMode="auto">
            <a:xfrm flipH="1">
              <a:off x="926" y="317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4" name="Line 1584"/>
            <p:cNvSpPr>
              <a:spLocks noChangeShapeType="1"/>
            </p:cNvSpPr>
            <p:nvPr/>
          </p:nvSpPr>
          <p:spPr bwMode="auto">
            <a:xfrm flipV="1">
              <a:off x="939" y="3166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5" name="Rectangle 1585"/>
            <p:cNvSpPr>
              <a:spLocks noChangeArrowheads="1"/>
            </p:cNvSpPr>
            <p:nvPr/>
          </p:nvSpPr>
          <p:spPr bwMode="auto">
            <a:xfrm>
              <a:off x="982" y="3075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6" name="Line 1586"/>
            <p:cNvSpPr>
              <a:spLocks noChangeShapeType="1"/>
            </p:cNvSpPr>
            <p:nvPr/>
          </p:nvSpPr>
          <p:spPr bwMode="auto">
            <a:xfrm flipH="1" flipV="1">
              <a:off x="987" y="3080"/>
              <a:ext cx="1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7" name="Line 1587"/>
            <p:cNvSpPr>
              <a:spLocks noChangeShapeType="1"/>
            </p:cNvSpPr>
            <p:nvPr/>
          </p:nvSpPr>
          <p:spPr bwMode="auto">
            <a:xfrm>
              <a:off x="999" y="309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8" name="Line 1588"/>
            <p:cNvSpPr>
              <a:spLocks noChangeShapeType="1"/>
            </p:cNvSpPr>
            <p:nvPr/>
          </p:nvSpPr>
          <p:spPr bwMode="auto">
            <a:xfrm flipH="1">
              <a:off x="987" y="3092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9" name="Line 1589"/>
            <p:cNvSpPr>
              <a:spLocks noChangeShapeType="1"/>
            </p:cNvSpPr>
            <p:nvPr/>
          </p:nvSpPr>
          <p:spPr bwMode="auto">
            <a:xfrm flipV="1">
              <a:off x="999" y="3080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0" name="Rectangle 1590"/>
            <p:cNvSpPr>
              <a:spLocks noChangeArrowheads="1"/>
            </p:cNvSpPr>
            <p:nvPr/>
          </p:nvSpPr>
          <p:spPr bwMode="auto">
            <a:xfrm>
              <a:off x="1042" y="2998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1" name="Line 1591"/>
            <p:cNvSpPr>
              <a:spLocks noChangeShapeType="1"/>
            </p:cNvSpPr>
            <p:nvPr/>
          </p:nvSpPr>
          <p:spPr bwMode="auto">
            <a:xfrm flipH="1" flipV="1">
              <a:off x="1047" y="300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2" name="Line 1592"/>
            <p:cNvSpPr>
              <a:spLocks noChangeShapeType="1"/>
            </p:cNvSpPr>
            <p:nvPr/>
          </p:nvSpPr>
          <p:spPr bwMode="auto">
            <a:xfrm>
              <a:off x="1060" y="301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3" name="Line 1593"/>
            <p:cNvSpPr>
              <a:spLocks noChangeShapeType="1"/>
            </p:cNvSpPr>
            <p:nvPr/>
          </p:nvSpPr>
          <p:spPr bwMode="auto">
            <a:xfrm flipH="1">
              <a:off x="1047" y="301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4" name="Line 1594"/>
            <p:cNvSpPr>
              <a:spLocks noChangeShapeType="1"/>
            </p:cNvSpPr>
            <p:nvPr/>
          </p:nvSpPr>
          <p:spPr bwMode="auto">
            <a:xfrm flipV="1">
              <a:off x="1060" y="300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5" name="Rectangle 1595"/>
            <p:cNvSpPr>
              <a:spLocks noChangeArrowheads="1"/>
            </p:cNvSpPr>
            <p:nvPr/>
          </p:nvSpPr>
          <p:spPr bwMode="auto">
            <a:xfrm>
              <a:off x="1107" y="2929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6" name="Line 1596"/>
            <p:cNvSpPr>
              <a:spLocks noChangeShapeType="1"/>
            </p:cNvSpPr>
            <p:nvPr/>
          </p:nvSpPr>
          <p:spPr bwMode="auto">
            <a:xfrm flipH="1" flipV="1">
              <a:off x="1111" y="2933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7" name="Line 1597"/>
            <p:cNvSpPr>
              <a:spLocks noChangeShapeType="1"/>
            </p:cNvSpPr>
            <p:nvPr/>
          </p:nvSpPr>
          <p:spPr bwMode="auto">
            <a:xfrm>
              <a:off x="1124" y="2946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8" name="Line 1598"/>
            <p:cNvSpPr>
              <a:spLocks noChangeShapeType="1"/>
            </p:cNvSpPr>
            <p:nvPr/>
          </p:nvSpPr>
          <p:spPr bwMode="auto">
            <a:xfrm flipH="1">
              <a:off x="1111" y="2946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9" name="Line 1599"/>
            <p:cNvSpPr>
              <a:spLocks noChangeShapeType="1"/>
            </p:cNvSpPr>
            <p:nvPr/>
          </p:nvSpPr>
          <p:spPr bwMode="auto">
            <a:xfrm flipV="1">
              <a:off x="1124" y="2933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0" name="Rectangle 1600"/>
            <p:cNvSpPr>
              <a:spLocks noChangeArrowheads="1"/>
            </p:cNvSpPr>
            <p:nvPr/>
          </p:nvSpPr>
          <p:spPr bwMode="auto">
            <a:xfrm>
              <a:off x="1167" y="2865"/>
              <a:ext cx="3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1" name="Line 1601"/>
            <p:cNvSpPr>
              <a:spLocks noChangeShapeType="1"/>
            </p:cNvSpPr>
            <p:nvPr/>
          </p:nvSpPr>
          <p:spPr bwMode="auto">
            <a:xfrm flipH="1" flipV="1">
              <a:off x="1171" y="2869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2" name="Line 1602"/>
            <p:cNvSpPr>
              <a:spLocks noChangeShapeType="1"/>
            </p:cNvSpPr>
            <p:nvPr/>
          </p:nvSpPr>
          <p:spPr bwMode="auto">
            <a:xfrm>
              <a:off x="1184" y="288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3" name="Line 1603"/>
            <p:cNvSpPr>
              <a:spLocks noChangeShapeType="1"/>
            </p:cNvSpPr>
            <p:nvPr/>
          </p:nvSpPr>
          <p:spPr bwMode="auto">
            <a:xfrm flipH="1">
              <a:off x="1171" y="288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4" name="Line 1604"/>
            <p:cNvSpPr>
              <a:spLocks noChangeShapeType="1"/>
            </p:cNvSpPr>
            <p:nvPr/>
          </p:nvSpPr>
          <p:spPr bwMode="auto">
            <a:xfrm flipV="1">
              <a:off x="1184" y="2869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5" name="Rectangle 1605"/>
            <p:cNvSpPr>
              <a:spLocks noChangeArrowheads="1"/>
            </p:cNvSpPr>
            <p:nvPr/>
          </p:nvSpPr>
          <p:spPr bwMode="auto">
            <a:xfrm>
              <a:off x="1227" y="2847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6" name="Line 1606"/>
            <p:cNvSpPr>
              <a:spLocks noChangeShapeType="1"/>
            </p:cNvSpPr>
            <p:nvPr/>
          </p:nvSpPr>
          <p:spPr bwMode="auto">
            <a:xfrm flipH="1" flipV="1">
              <a:off x="1232" y="2852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7" name="Line 1607"/>
            <p:cNvSpPr>
              <a:spLocks noChangeShapeType="1"/>
            </p:cNvSpPr>
            <p:nvPr/>
          </p:nvSpPr>
          <p:spPr bwMode="auto">
            <a:xfrm>
              <a:off x="1244" y="286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8" name="Line 1608"/>
            <p:cNvSpPr>
              <a:spLocks noChangeShapeType="1"/>
            </p:cNvSpPr>
            <p:nvPr/>
          </p:nvSpPr>
          <p:spPr bwMode="auto">
            <a:xfrm flipH="1">
              <a:off x="1232" y="2865"/>
              <a:ext cx="1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9" name="Line 1609"/>
            <p:cNvSpPr>
              <a:spLocks noChangeShapeType="1"/>
            </p:cNvSpPr>
            <p:nvPr/>
          </p:nvSpPr>
          <p:spPr bwMode="auto">
            <a:xfrm flipV="1">
              <a:off x="1244" y="285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0" name="Rectangle 1610"/>
            <p:cNvSpPr>
              <a:spLocks noChangeArrowheads="1"/>
            </p:cNvSpPr>
            <p:nvPr/>
          </p:nvSpPr>
          <p:spPr bwMode="auto">
            <a:xfrm>
              <a:off x="1292" y="2946"/>
              <a:ext cx="3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1" name="Line 1611"/>
            <p:cNvSpPr>
              <a:spLocks noChangeShapeType="1"/>
            </p:cNvSpPr>
            <p:nvPr/>
          </p:nvSpPr>
          <p:spPr bwMode="auto">
            <a:xfrm flipH="1" flipV="1">
              <a:off x="1296" y="2951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2" name="Line 1612"/>
            <p:cNvSpPr>
              <a:spLocks noChangeShapeType="1"/>
            </p:cNvSpPr>
            <p:nvPr/>
          </p:nvSpPr>
          <p:spPr bwMode="auto">
            <a:xfrm>
              <a:off x="1309" y="2964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3" name="Line 1613"/>
            <p:cNvSpPr>
              <a:spLocks noChangeShapeType="1"/>
            </p:cNvSpPr>
            <p:nvPr/>
          </p:nvSpPr>
          <p:spPr bwMode="auto">
            <a:xfrm flipH="1">
              <a:off x="1296" y="2964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4" name="Line 1614"/>
            <p:cNvSpPr>
              <a:spLocks noChangeShapeType="1"/>
            </p:cNvSpPr>
            <p:nvPr/>
          </p:nvSpPr>
          <p:spPr bwMode="auto">
            <a:xfrm flipV="1">
              <a:off x="1309" y="2951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5" name="Rectangle 1615"/>
            <p:cNvSpPr>
              <a:spLocks noChangeArrowheads="1"/>
            </p:cNvSpPr>
            <p:nvPr/>
          </p:nvSpPr>
          <p:spPr bwMode="auto">
            <a:xfrm>
              <a:off x="1352" y="3071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6" name="Line 1616"/>
            <p:cNvSpPr>
              <a:spLocks noChangeShapeType="1"/>
            </p:cNvSpPr>
            <p:nvPr/>
          </p:nvSpPr>
          <p:spPr bwMode="auto">
            <a:xfrm flipH="1" flipV="1">
              <a:off x="1356" y="307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7" name="Line 1617"/>
            <p:cNvSpPr>
              <a:spLocks noChangeShapeType="1"/>
            </p:cNvSpPr>
            <p:nvPr/>
          </p:nvSpPr>
          <p:spPr bwMode="auto">
            <a:xfrm>
              <a:off x="1369" y="308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8" name="Line 1618"/>
            <p:cNvSpPr>
              <a:spLocks noChangeShapeType="1"/>
            </p:cNvSpPr>
            <p:nvPr/>
          </p:nvSpPr>
          <p:spPr bwMode="auto">
            <a:xfrm flipH="1">
              <a:off x="1356" y="3088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9" name="Line 1619"/>
            <p:cNvSpPr>
              <a:spLocks noChangeShapeType="1"/>
            </p:cNvSpPr>
            <p:nvPr/>
          </p:nvSpPr>
          <p:spPr bwMode="auto">
            <a:xfrm flipV="1">
              <a:off x="1369" y="307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0" name="Rectangle 1620"/>
            <p:cNvSpPr>
              <a:spLocks noChangeArrowheads="1"/>
            </p:cNvSpPr>
            <p:nvPr/>
          </p:nvSpPr>
          <p:spPr bwMode="auto">
            <a:xfrm>
              <a:off x="1412" y="3200"/>
              <a:ext cx="39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1" name="Line 1621"/>
            <p:cNvSpPr>
              <a:spLocks noChangeShapeType="1"/>
            </p:cNvSpPr>
            <p:nvPr/>
          </p:nvSpPr>
          <p:spPr bwMode="auto">
            <a:xfrm flipH="1" flipV="1">
              <a:off x="1416" y="320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2" name="Line 1622"/>
            <p:cNvSpPr>
              <a:spLocks noChangeShapeType="1"/>
            </p:cNvSpPr>
            <p:nvPr/>
          </p:nvSpPr>
          <p:spPr bwMode="auto">
            <a:xfrm>
              <a:off x="1429" y="321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3" name="Line 1623"/>
            <p:cNvSpPr>
              <a:spLocks noChangeShapeType="1"/>
            </p:cNvSpPr>
            <p:nvPr/>
          </p:nvSpPr>
          <p:spPr bwMode="auto">
            <a:xfrm flipH="1">
              <a:off x="1416" y="3217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4" name="Line 1624"/>
            <p:cNvSpPr>
              <a:spLocks noChangeShapeType="1"/>
            </p:cNvSpPr>
            <p:nvPr/>
          </p:nvSpPr>
          <p:spPr bwMode="auto">
            <a:xfrm flipV="1">
              <a:off x="1429" y="320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5" name="Rectangle 1625"/>
            <p:cNvSpPr>
              <a:spLocks noChangeArrowheads="1"/>
            </p:cNvSpPr>
            <p:nvPr/>
          </p:nvSpPr>
          <p:spPr bwMode="auto">
            <a:xfrm>
              <a:off x="1477" y="3338"/>
              <a:ext cx="38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6" name="Line 1626"/>
            <p:cNvSpPr>
              <a:spLocks noChangeShapeType="1"/>
            </p:cNvSpPr>
            <p:nvPr/>
          </p:nvSpPr>
          <p:spPr bwMode="auto">
            <a:xfrm flipH="1" flipV="1">
              <a:off x="1481" y="334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7" name="Line 1627"/>
            <p:cNvSpPr>
              <a:spLocks noChangeShapeType="1"/>
            </p:cNvSpPr>
            <p:nvPr/>
          </p:nvSpPr>
          <p:spPr bwMode="auto">
            <a:xfrm>
              <a:off x="1494" y="335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8" name="Line 1628"/>
            <p:cNvSpPr>
              <a:spLocks noChangeShapeType="1"/>
            </p:cNvSpPr>
            <p:nvPr/>
          </p:nvSpPr>
          <p:spPr bwMode="auto">
            <a:xfrm flipH="1">
              <a:off x="1481" y="3355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9" name="Line 1629"/>
            <p:cNvSpPr>
              <a:spLocks noChangeShapeType="1"/>
            </p:cNvSpPr>
            <p:nvPr/>
          </p:nvSpPr>
          <p:spPr bwMode="auto">
            <a:xfrm flipV="1">
              <a:off x="1494" y="3342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0" name="Rectangle 1630"/>
            <p:cNvSpPr>
              <a:spLocks noChangeArrowheads="1"/>
            </p:cNvSpPr>
            <p:nvPr/>
          </p:nvSpPr>
          <p:spPr bwMode="auto">
            <a:xfrm>
              <a:off x="1537" y="3479"/>
              <a:ext cx="3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1" name="Line 1631"/>
            <p:cNvSpPr>
              <a:spLocks noChangeShapeType="1"/>
            </p:cNvSpPr>
            <p:nvPr/>
          </p:nvSpPr>
          <p:spPr bwMode="auto">
            <a:xfrm flipH="1" flipV="1">
              <a:off x="1541" y="3484"/>
              <a:ext cx="1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33" name="Line 1633"/>
          <p:cNvSpPr>
            <a:spLocks noChangeShapeType="1"/>
          </p:cNvSpPr>
          <p:nvPr/>
        </p:nvSpPr>
        <p:spPr bwMode="auto">
          <a:xfrm>
            <a:off x="2466975" y="5551488"/>
            <a:ext cx="20638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4" name="Line 1634"/>
          <p:cNvSpPr>
            <a:spLocks noChangeShapeType="1"/>
          </p:cNvSpPr>
          <p:nvPr/>
        </p:nvSpPr>
        <p:spPr bwMode="auto">
          <a:xfrm flipH="1">
            <a:off x="2446338" y="5551488"/>
            <a:ext cx="20637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5" name="Line 1635"/>
          <p:cNvSpPr>
            <a:spLocks noChangeShapeType="1"/>
          </p:cNvSpPr>
          <p:nvPr/>
        </p:nvSpPr>
        <p:spPr bwMode="auto">
          <a:xfrm flipV="1">
            <a:off x="2466975" y="5530850"/>
            <a:ext cx="2063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6" name="Rectangle 1636"/>
          <p:cNvSpPr>
            <a:spLocks noChangeArrowheads="1"/>
          </p:cNvSpPr>
          <p:nvPr/>
        </p:nvSpPr>
        <p:spPr bwMode="auto">
          <a:xfrm>
            <a:off x="2535238" y="5748338"/>
            <a:ext cx="61912" cy="6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7" name="Line 1637"/>
          <p:cNvSpPr>
            <a:spLocks noChangeShapeType="1"/>
          </p:cNvSpPr>
          <p:nvPr/>
        </p:nvSpPr>
        <p:spPr bwMode="auto">
          <a:xfrm flipH="1" flipV="1">
            <a:off x="2541588" y="5756275"/>
            <a:ext cx="20637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8" name="Line 1638"/>
          <p:cNvSpPr>
            <a:spLocks noChangeShapeType="1"/>
          </p:cNvSpPr>
          <p:nvPr/>
        </p:nvSpPr>
        <p:spPr bwMode="auto">
          <a:xfrm>
            <a:off x="2562225" y="5775325"/>
            <a:ext cx="2063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9" name="Line 1639"/>
          <p:cNvSpPr>
            <a:spLocks noChangeShapeType="1"/>
          </p:cNvSpPr>
          <p:nvPr/>
        </p:nvSpPr>
        <p:spPr bwMode="auto">
          <a:xfrm flipH="1">
            <a:off x="2541588" y="5775325"/>
            <a:ext cx="20637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0" name="Line 1640"/>
          <p:cNvSpPr>
            <a:spLocks noChangeShapeType="1"/>
          </p:cNvSpPr>
          <p:nvPr/>
        </p:nvSpPr>
        <p:spPr bwMode="auto">
          <a:xfrm flipV="1">
            <a:off x="2562225" y="5756275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1" name="Rectangle 1641"/>
          <p:cNvSpPr>
            <a:spLocks noChangeArrowheads="1"/>
          </p:cNvSpPr>
          <p:nvPr/>
        </p:nvSpPr>
        <p:spPr bwMode="auto">
          <a:xfrm>
            <a:off x="2636838" y="5980113"/>
            <a:ext cx="61912" cy="6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2" name="Line 1642"/>
          <p:cNvSpPr>
            <a:spLocks noChangeShapeType="1"/>
          </p:cNvSpPr>
          <p:nvPr/>
        </p:nvSpPr>
        <p:spPr bwMode="auto">
          <a:xfrm flipH="1" flipV="1">
            <a:off x="2644775" y="5988050"/>
            <a:ext cx="2063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3" name="Line 1643"/>
          <p:cNvSpPr>
            <a:spLocks noChangeShapeType="1"/>
          </p:cNvSpPr>
          <p:nvPr/>
        </p:nvSpPr>
        <p:spPr bwMode="auto">
          <a:xfrm>
            <a:off x="2665413" y="6008688"/>
            <a:ext cx="20637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4" name="Line 1644"/>
          <p:cNvSpPr>
            <a:spLocks noChangeShapeType="1"/>
          </p:cNvSpPr>
          <p:nvPr/>
        </p:nvSpPr>
        <p:spPr bwMode="auto">
          <a:xfrm flipH="1">
            <a:off x="2644775" y="6008688"/>
            <a:ext cx="20638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5" name="Line 1645"/>
          <p:cNvSpPr>
            <a:spLocks noChangeShapeType="1"/>
          </p:cNvSpPr>
          <p:nvPr/>
        </p:nvSpPr>
        <p:spPr bwMode="auto">
          <a:xfrm flipV="1">
            <a:off x="2665413" y="5988050"/>
            <a:ext cx="20637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46" name="Rectangle 1646"/>
          <p:cNvSpPr>
            <a:spLocks noChangeArrowheads="1"/>
          </p:cNvSpPr>
          <p:nvPr/>
        </p:nvSpPr>
        <p:spPr bwMode="auto">
          <a:xfrm>
            <a:off x="631825" y="6042025"/>
            <a:ext cx="142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</a:t>
            </a:r>
            <a:endParaRPr lang="en-US" b="0"/>
          </a:p>
        </p:txBody>
      </p:sp>
      <p:sp>
        <p:nvSpPr>
          <p:cNvPr id="27247" name="Rectangle 1647"/>
          <p:cNvSpPr>
            <a:spLocks noChangeArrowheads="1"/>
          </p:cNvSpPr>
          <p:nvPr/>
        </p:nvSpPr>
        <p:spPr bwMode="auto">
          <a:xfrm>
            <a:off x="555625" y="3667125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</a:t>
            </a:r>
            <a:endParaRPr lang="en-US" b="0"/>
          </a:p>
        </p:txBody>
      </p:sp>
      <p:sp>
        <p:nvSpPr>
          <p:cNvPr id="27248" name="Rectangle 1648"/>
          <p:cNvSpPr>
            <a:spLocks noChangeArrowheads="1"/>
          </p:cNvSpPr>
          <p:nvPr/>
        </p:nvSpPr>
        <p:spPr bwMode="auto">
          <a:xfrm>
            <a:off x="481013" y="1285875"/>
            <a:ext cx="293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100</a:t>
            </a:r>
            <a:endParaRPr lang="en-US" b="0"/>
          </a:p>
        </p:txBody>
      </p:sp>
      <p:sp>
        <p:nvSpPr>
          <p:cNvPr id="27249" name="Rectangle 1649"/>
          <p:cNvSpPr>
            <a:spLocks noChangeArrowheads="1"/>
          </p:cNvSpPr>
          <p:nvPr/>
        </p:nvSpPr>
        <p:spPr bwMode="auto">
          <a:xfrm>
            <a:off x="774700" y="6234113"/>
            <a:ext cx="142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27250" name="Rectangle 1650"/>
          <p:cNvSpPr>
            <a:spLocks noChangeArrowheads="1"/>
          </p:cNvSpPr>
          <p:nvPr/>
        </p:nvSpPr>
        <p:spPr bwMode="auto">
          <a:xfrm>
            <a:off x="1751013" y="6234113"/>
            <a:ext cx="142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5</a:t>
            </a:r>
            <a:endParaRPr lang="en-US" b="0"/>
          </a:p>
        </p:txBody>
      </p:sp>
      <p:sp>
        <p:nvSpPr>
          <p:cNvPr id="27251" name="Rectangle 1651"/>
          <p:cNvSpPr>
            <a:spLocks noChangeArrowheads="1"/>
          </p:cNvSpPr>
          <p:nvPr/>
        </p:nvSpPr>
        <p:spPr bwMode="auto">
          <a:xfrm>
            <a:off x="2686050" y="6234113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10</a:t>
            </a:r>
            <a:endParaRPr lang="en-US" b="0"/>
          </a:p>
        </p:txBody>
      </p:sp>
      <p:sp>
        <p:nvSpPr>
          <p:cNvPr id="27252" name="Rectangle 1652"/>
          <p:cNvSpPr>
            <a:spLocks noChangeArrowheads="1"/>
          </p:cNvSpPr>
          <p:nvPr/>
        </p:nvSpPr>
        <p:spPr bwMode="auto">
          <a:xfrm>
            <a:off x="3668713" y="6234113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15</a:t>
            </a:r>
            <a:endParaRPr lang="en-US" b="0"/>
          </a:p>
        </p:txBody>
      </p:sp>
      <p:sp>
        <p:nvSpPr>
          <p:cNvPr id="27253" name="Rectangle 1653"/>
          <p:cNvSpPr>
            <a:spLocks noChangeArrowheads="1"/>
          </p:cNvSpPr>
          <p:nvPr/>
        </p:nvSpPr>
        <p:spPr bwMode="auto">
          <a:xfrm>
            <a:off x="4643438" y="6234113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20</a:t>
            </a:r>
            <a:endParaRPr lang="en-US" b="0"/>
          </a:p>
        </p:txBody>
      </p:sp>
      <p:sp>
        <p:nvSpPr>
          <p:cNvPr id="27254" name="Rectangle 1654"/>
          <p:cNvSpPr>
            <a:spLocks noChangeArrowheads="1"/>
          </p:cNvSpPr>
          <p:nvPr/>
        </p:nvSpPr>
        <p:spPr bwMode="auto">
          <a:xfrm>
            <a:off x="5619750" y="6234113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25</a:t>
            </a:r>
            <a:endParaRPr lang="en-US" b="0"/>
          </a:p>
        </p:txBody>
      </p:sp>
      <p:sp>
        <p:nvSpPr>
          <p:cNvPr id="27255" name="Rectangle 1655"/>
          <p:cNvSpPr>
            <a:spLocks noChangeArrowheads="1"/>
          </p:cNvSpPr>
          <p:nvPr/>
        </p:nvSpPr>
        <p:spPr bwMode="auto">
          <a:xfrm>
            <a:off x="2740025" y="6451600"/>
            <a:ext cx="1139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Applied Field (T)</a:t>
            </a:r>
            <a:endParaRPr lang="en-US" b="0"/>
          </a:p>
        </p:txBody>
      </p:sp>
      <p:sp>
        <p:nvSpPr>
          <p:cNvPr id="27256" name="Rectangle 1656"/>
          <p:cNvSpPr>
            <a:spLocks noChangeArrowheads="1"/>
          </p:cNvSpPr>
          <p:nvPr/>
        </p:nvSpPr>
        <p:spPr bwMode="auto">
          <a:xfrm rot="16200000">
            <a:off x="-288131" y="3920332"/>
            <a:ext cx="1392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Bulk Pinning Force, </a:t>
            </a:r>
            <a:endParaRPr lang="en-US" b="0"/>
          </a:p>
        </p:txBody>
      </p:sp>
      <p:sp>
        <p:nvSpPr>
          <p:cNvPr id="27257" name="Rectangle 1657"/>
          <p:cNvSpPr>
            <a:spLocks noChangeArrowheads="1"/>
          </p:cNvSpPr>
          <p:nvPr/>
        </p:nvSpPr>
        <p:spPr bwMode="auto">
          <a:xfrm rot="16200000">
            <a:off x="335757" y="3261519"/>
            <a:ext cx="1508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FFFFFF"/>
                </a:solidFill>
                <a:latin typeface="Arial" charset="0"/>
              </a:rPr>
              <a:t>F</a:t>
            </a:r>
            <a:endParaRPr lang="en-US" b="0"/>
          </a:p>
        </p:txBody>
      </p:sp>
      <p:sp>
        <p:nvSpPr>
          <p:cNvPr id="27258" name="Rectangle 1658"/>
          <p:cNvSpPr>
            <a:spLocks noChangeArrowheads="1"/>
          </p:cNvSpPr>
          <p:nvPr/>
        </p:nvSpPr>
        <p:spPr bwMode="auto">
          <a:xfrm rot="16200000">
            <a:off x="370682" y="3221831"/>
            <a:ext cx="95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FFFFFF"/>
                </a:solidFill>
                <a:latin typeface="Arial" charset="0"/>
              </a:rPr>
              <a:t>p</a:t>
            </a:r>
            <a:endParaRPr lang="en-US" b="0"/>
          </a:p>
        </p:txBody>
      </p:sp>
      <p:sp>
        <p:nvSpPr>
          <p:cNvPr id="27259" name="Rectangle 1659"/>
          <p:cNvSpPr>
            <a:spLocks noChangeArrowheads="1"/>
          </p:cNvSpPr>
          <p:nvPr/>
        </p:nvSpPr>
        <p:spPr bwMode="auto">
          <a:xfrm rot="16200000">
            <a:off x="103981" y="2878932"/>
            <a:ext cx="608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 (GN/m³)</a:t>
            </a:r>
            <a:endParaRPr lang="en-US" b="0"/>
          </a:p>
        </p:txBody>
      </p:sp>
      <p:sp>
        <p:nvSpPr>
          <p:cNvPr id="27260" name="Rectangle 1660"/>
          <p:cNvSpPr>
            <a:spLocks noChangeArrowheads="1"/>
          </p:cNvSpPr>
          <p:nvPr/>
        </p:nvSpPr>
        <p:spPr bwMode="auto">
          <a:xfrm>
            <a:off x="5810250" y="1114425"/>
            <a:ext cx="2968625" cy="54610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61" name="Line 1661"/>
          <p:cNvSpPr>
            <a:spLocks noChangeShapeType="1"/>
          </p:cNvSpPr>
          <p:nvPr/>
        </p:nvSpPr>
        <p:spPr bwMode="auto">
          <a:xfrm>
            <a:off x="5845175" y="1209675"/>
            <a:ext cx="401638" cy="1588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62" name="Freeform 1662"/>
          <p:cNvSpPr>
            <a:spLocks/>
          </p:cNvSpPr>
          <p:nvPr/>
        </p:nvSpPr>
        <p:spPr bwMode="auto">
          <a:xfrm>
            <a:off x="6008688" y="1176338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63" name="Rectangle 1663"/>
          <p:cNvSpPr>
            <a:spLocks noChangeArrowheads="1"/>
          </p:cNvSpPr>
          <p:nvPr/>
        </p:nvSpPr>
        <p:spPr bwMode="auto">
          <a:xfrm>
            <a:off x="6281738" y="1128713"/>
            <a:ext cx="2443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Nb-Ti:  APC strand Nb-47wt.%Ti with</a:t>
            </a:r>
            <a:endParaRPr lang="en-US" b="0"/>
          </a:p>
        </p:txBody>
      </p:sp>
      <p:sp>
        <p:nvSpPr>
          <p:cNvPr id="27264" name="Rectangle 1664"/>
          <p:cNvSpPr>
            <a:spLocks noChangeArrowheads="1"/>
          </p:cNvSpPr>
          <p:nvPr/>
        </p:nvSpPr>
        <p:spPr bwMode="auto">
          <a:xfrm>
            <a:off x="6281738" y="1277938"/>
            <a:ext cx="2349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24vol.%Nb pins (24nm nominal diam.) -</a:t>
            </a:r>
            <a:endParaRPr lang="en-US" b="0"/>
          </a:p>
        </p:txBody>
      </p:sp>
      <p:sp>
        <p:nvSpPr>
          <p:cNvPr id="27265" name="Rectangle 1665"/>
          <p:cNvSpPr>
            <a:spLocks noChangeArrowheads="1"/>
          </p:cNvSpPr>
          <p:nvPr/>
        </p:nvSpPr>
        <p:spPr bwMode="auto">
          <a:xfrm>
            <a:off x="6281738" y="1428750"/>
            <a:ext cx="172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Heussner et al. (UW-ASC)</a:t>
            </a:r>
            <a:endParaRPr lang="en-US" b="0"/>
          </a:p>
        </p:txBody>
      </p:sp>
      <p:sp>
        <p:nvSpPr>
          <p:cNvPr id="27266" name="Line 1666"/>
          <p:cNvSpPr>
            <a:spLocks noChangeShapeType="1"/>
          </p:cNvSpPr>
          <p:nvPr/>
        </p:nvSpPr>
        <p:spPr bwMode="auto">
          <a:xfrm>
            <a:off x="5845175" y="1660525"/>
            <a:ext cx="401638" cy="1588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67" name="Freeform 1667"/>
          <p:cNvSpPr>
            <a:spLocks/>
          </p:cNvSpPr>
          <p:nvPr/>
        </p:nvSpPr>
        <p:spPr bwMode="auto">
          <a:xfrm>
            <a:off x="6008688" y="1627188"/>
            <a:ext cx="68262" cy="68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43"/>
              </a:cxn>
              <a:cxn ang="0">
                <a:pos x="0" y="43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43"/>
                </a:lnTo>
                <a:lnTo>
                  <a:pt x="0" y="43"/>
                </a:lnTo>
                <a:lnTo>
                  <a:pt x="21" y="0"/>
                </a:lnTo>
                <a:close/>
              </a:path>
            </a:pathLst>
          </a:custGeom>
          <a:solidFill>
            <a:srgbClr val="FF8080"/>
          </a:solidFill>
          <a:ln w="63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68" name="Rectangle 1668"/>
          <p:cNvSpPr>
            <a:spLocks noChangeArrowheads="1"/>
          </p:cNvSpPr>
          <p:nvPr/>
        </p:nvSpPr>
        <p:spPr bwMode="auto">
          <a:xfrm>
            <a:off x="6281738" y="1577975"/>
            <a:ext cx="237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Nb-Ti: Best Heat Treated UW Mono-</a:t>
            </a:r>
            <a:endParaRPr lang="en-US" b="0"/>
          </a:p>
        </p:txBody>
      </p:sp>
      <p:sp>
        <p:nvSpPr>
          <p:cNvPr id="27269" name="Rectangle 1669"/>
          <p:cNvSpPr>
            <a:spLocks noChangeArrowheads="1"/>
          </p:cNvSpPr>
          <p:nvPr/>
        </p:nvSpPr>
        <p:spPr bwMode="auto">
          <a:xfrm>
            <a:off x="6281738" y="1728788"/>
            <a:ext cx="2279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Filament. (Li and Larbalestier, '87)</a:t>
            </a:r>
            <a:endParaRPr lang="en-US" b="0"/>
          </a:p>
        </p:txBody>
      </p:sp>
      <p:sp>
        <p:nvSpPr>
          <p:cNvPr id="27270" name="Line 1670"/>
          <p:cNvSpPr>
            <a:spLocks noChangeShapeType="1"/>
          </p:cNvSpPr>
          <p:nvPr/>
        </p:nvSpPr>
        <p:spPr bwMode="auto">
          <a:xfrm>
            <a:off x="5845175" y="2117725"/>
            <a:ext cx="401638" cy="1588"/>
          </a:xfrm>
          <a:prstGeom prst="line">
            <a:avLst/>
          </a:prstGeom>
          <a:noFill/>
          <a:ln w="14288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1" name="Oval 1671"/>
          <p:cNvSpPr>
            <a:spLocks noChangeArrowheads="1"/>
          </p:cNvSpPr>
          <p:nvPr/>
        </p:nvSpPr>
        <p:spPr bwMode="auto">
          <a:xfrm>
            <a:off x="6008688" y="2084388"/>
            <a:ext cx="61912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2" name="Rectangle 1672"/>
          <p:cNvSpPr>
            <a:spLocks noChangeArrowheads="1"/>
          </p:cNvSpPr>
          <p:nvPr/>
        </p:nvSpPr>
        <p:spPr bwMode="auto">
          <a:xfrm>
            <a:off x="6281738" y="2035175"/>
            <a:ext cx="2660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Nb-Ti: Nb-Ti/Nb (21/6) 390 nm multilayer</a:t>
            </a:r>
            <a:endParaRPr lang="en-US" b="0"/>
          </a:p>
        </p:txBody>
      </p:sp>
      <p:sp>
        <p:nvSpPr>
          <p:cNvPr id="27273" name="Rectangle 1673"/>
          <p:cNvSpPr>
            <a:spLocks noChangeArrowheads="1"/>
          </p:cNvSpPr>
          <p:nvPr/>
        </p:nvSpPr>
        <p:spPr bwMode="auto">
          <a:xfrm>
            <a:off x="6281738" y="2185988"/>
            <a:ext cx="2511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'95 (5°), 50 µV/cm, McCambridge et al.</a:t>
            </a:r>
            <a:endParaRPr lang="en-US" b="0"/>
          </a:p>
        </p:txBody>
      </p:sp>
      <p:sp>
        <p:nvSpPr>
          <p:cNvPr id="27274" name="Rectangle 1674"/>
          <p:cNvSpPr>
            <a:spLocks noChangeArrowheads="1"/>
          </p:cNvSpPr>
          <p:nvPr/>
        </p:nvSpPr>
        <p:spPr bwMode="auto">
          <a:xfrm>
            <a:off x="6281738" y="2336800"/>
            <a:ext cx="442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(Yale)</a:t>
            </a:r>
            <a:endParaRPr lang="en-US" b="0"/>
          </a:p>
        </p:txBody>
      </p:sp>
      <p:sp>
        <p:nvSpPr>
          <p:cNvPr id="27275" name="Freeform 1675"/>
          <p:cNvSpPr>
            <a:spLocks/>
          </p:cNvSpPr>
          <p:nvPr/>
        </p:nvSpPr>
        <p:spPr bwMode="auto">
          <a:xfrm>
            <a:off x="5838825" y="2554288"/>
            <a:ext cx="95250" cy="206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5"/>
              </a:cxn>
            </a:cxnLst>
            <a:rect l="0" t="0" r="r" b="b"/>
            <a:pathLst>
              <a:path w="60" h="13">
                <a:moveTo>
                  <a:pt x="0" y="5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5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6" name="Freeform 1676"/>
          <p:cNvSpPr>
            <a:spLocks/>
          </p:cNvSpPr>
          <p:nvPr/>
        </p:nvSpPr>
        <p:spPr bwMode="auto">
          <a:xfrm>
            <a:off x="5988050" y="2554288"/>
            <a:ext cx="95250" cy="206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5"/>
              </a:cxn>
            </a:cxnLst>
            <a:rect l="0" t="0" r="r" b="b"/>
            <a:pathLst>
              <a:path w="60" h="13">
                <a:moveTo>
                  <a:pt x="0" y="5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5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7" name="Freeform 1677"/>
          <p:cNvSpPr>
            <a:spLocks/>
          </p:cNvSpPr>
          <p:nvPr/>
        </p:nvSpPr>
        <p:spPr bwMode="auto">
          <a:xfrm>
            <a:off x="6138863" y="2554288"/>
            <a:ext cx="95250" cy="206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5"/>
              </a:cxn>
            </a:cxnLst>
            <a:rect l="0" t="0" r="r" b="b"/>
            <a:pathLst>
              <a:path w="60" h="13">
                <a:moveTo>
                  <a:pt x="0" y="5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5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8" name="Freeform 1678"/>
          <p:cNvSpPr>
            <a:spLocks/>
          </p:cNvSpPr>
          <p:nvPr/>
        </p:nvSpPr>
        <p:spPr bwMode="auto">
          <a:xfrm>
            <a:off x="6002338" y="2527300"/>
            <a:ext cx="80962" cy="825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51" y="26"/>
              </a:cxn>
              <a:cxn ang="0">
                <a:pos x="25" y="52"/>
              </a:cxn>
              <a:cxn ang="0">
                <a:pos x="0" y="26"/>
              </a:cxn>
              <a:cxn ang="0">
                <a:pos x="25" y="0"/>
              </a:cxn>
            </a:cxnLst>
            <a:rect l="0" t="0" r="r" b="b"/>
            <a:pathLst>
              <a:path w="51" h="52">
                <a:moveTo>
                  <a:pt x="25" y="0"/>
                </a:moveTo>
                <a:lnTo>
                  <a:pt x="51" y="26"/>
                </a:lnTo>
                <a:lnTo>
                  <a:pt x="25" y="52"/>
                </a:lnTo>
                <a:lnTo>
                  <a:pt x="0" y="26"/>
                </a:lnTo>
                <a:lnTo>
                  <a:pt x="25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79" name="Rectangle 1679"/>
          <p:cNvSpPr>
            <a:spLocks noChangeArrowheads="1"/>
          </p:cNvSpPr>
          <p:nvPr/>
        </p:nvSpPr>
        <p:spPr bwMode="auto">
          <a:xfrm>
            <a:off x="6281738" y="2486025"/>
            <a:ext cx="224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Sn: Sn plated Cu APC, 40 hr@650</a:t>
            </a:r>
            <a:endParaRPr lang="en-US" b="0"/>
          </a:p>
        </p:txBody>
      </p:sp>
      <p:sp>
        <p:nvSpPr>
          <p:cNvPr id="27280" name="Rectangle 1680"/>
          <p:cNvSpPr>
            <a:spLocks noChangeArrowheads="1"/>
          </p:cNvSpPr>
          <p:nvPr/>
        </p:nvSpPr>
        <p:spPr bwMode="auto">
          <a:xfrm>
            <a:off x="6281738" y="2636838"/>
            <a:ext cx="2259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°C, R. Zhou PhD Thesis (OST), '94</a:t>
            </a:r>
            <a:endParaRPr lang="en-US" b="0"/>
          </a:p>
        </p:txBody>
      </p:sp>
      <p:sp>
        <p:nvSpPr>
          <p:cNvPr id="27281" name="Freeform 1681"/>
          <p:cNvSpPr>
            <a:spLocks/>
          </p:cNvSpPr>
          <p:nvPr/>
        </p:nvSpPr>
        <p:spPr bwMode="auto">
          <a:xfrm>
            <a:off x="5838825" y="3005138"/>
            <a:ext cx="95250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60" h="13">
                <a:moveTo>
                  <a:pt x="0" y="4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2" name="Freeform 1682"/>
          <p:cNvSpPr>
            <a:spLocks/>
          </p:cNvSpPr>
          <p:nvPr/>
        </p:nvSpPr>
        <p:spPr bwMode="auto">
          <a:xfrm>
            <a:off x="5988050" y="3005138"/>
            <a:ext cx="95250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60" h="13">
                <a:moveTo>
                  <a:pt x="0" y="4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3" name="Freeform 1683"/>
          <p:cNvSpPr>
            <a:spLocks/>
          </p:cNvSpPr>
          <p:nvPr/>
        </p:nvSpPr>
        <p:spPr bwMode="auto">
          <a:xfrm>
            <a:off x="6138863" y="3005138"/>
            <a:ext cx="95250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0" y="0"/>
              </a:cxn>
              <a:cxn ang="0">
                <a:pos x="60" y="9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60" h="13">
                <a:moveTo>
                  <a:pt x="0" y="4"/>
                </a:moveTo>
                <a:lnTo>
                  <a:pt x="60" y="0"/>
                </a:lnTo>
                <a:lnTo>
                  <a:pt x="60" y="9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69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4" name="Oval 1684"/>
          <p:cNvSpPr>
            <a:spLocks noChangeArrowheads="1"/>
          </p:cNvSpPr>
          <p:nvPr/>
        </p:nvSpPr>
        <p:spPr bwMode="auto">
          <a:xfrm>
            <a:off x="6002338" y="2978150"/>
            <a:ext cx="74612" cy="74613"/>
          </a:xfrm>
          <a:prstGeom prst="ellipse">
            <a:avLst/>
          </a:prstGeom>
          <a:solidFill>
            <a:srgbClr val="69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5" name="Rectangle 1685"/>
          <p:cNvSpPr>
            <a:spLocks noChangeArrowheads="1"/>
          </p:cNvSpPr>
          <p:nvPr/>
        </p:nvSpPr>
        <p:spPr bwMode="auto">
          <a:xfrm>
            <a:off x="6281738" y="2936875"/>
            <a:ext cx="220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Sn: Mitsubishi ITER BM3 Internal</a:t>
            </a:r>
            <a:endParaRPr lang="en-US" b="0"/>
          </a:p>
        </p:txBody>
      </p:sp>
      <p:sp>
        <p:nvSpPr>
          <p:cNvPr id="27286" name="Rectangle 1686"/>
          <p:cNvSpPr>
            <a:spLocks noChangeArrowheads="1"/>
          </p:cNvSpPr>
          <p:nvPr/>
        </p:nvSpPr>
        <p:spPr bwMode="auto">
          <a:xfrm>
            <a:off x="6281738" y="3087688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27287" name="Line 1687"/>
          <p:cNvSpPr>
            <a:spLocks noChangeShapeType="1"/>
          </p:cNvSpPr>
          <p:nvPr/>
        </p:nvSpPr>
        <p:spPr bwMode="auto">
          <a:xfrm>
            <a:off x="5845175" y="3476625"/>
            <a:ext cx="401638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8" name="Freeform 1688"/>
          <p:cNvSpPr>
            <a:spLocks/>
          </p:cNvSpPr>
          <p:nvPr/>
        </p:nvSpPr>
        <p:spPr bwMode="auto">
          <a:xfrm>
            <a:off x="6002338" y="3435350"/>
            <a:ext cx="80962" cy="8096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51" y="51"/>
              </a:cxn>
              <a:cxn ang="0">
                <a:pos x="0" y="51"/>
              </a:cxn>
              <a:cxn ang="0">
                <a:pos x="25" y="0"/>
              </a:cxn>
            </a:cxnLst>
            <a:rect l="0" t="0" r="r" b="b"/>
            <a:pathLst>
              <a:path w="51" h="51">
                <a:moveTo>
                  <a:pt x="25" y="0"/>
                </a:moveTo>
                <a:lnTo>
                  <a:pt x="51" y="51"/>
                </a:lnTo>
                <a:lnTo>
                  <a:pt x="0" y="51"/>
                </a:lnTo>
                <a:lnTo>
                  <a:pt x="25" y="0"/>
                </a:lnTo>
                <a:close/>
              </a:path>
            </a:pathLst>
          </a:custGeom>
          <a:solidFill>
            <a:srgbClr val="69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89" name="Rectangle 1689"/>
          <p:cNvSpPr>
            <a:spLocks noChangeArrowheads="1"/>
          </p:cNvSpPr>
          <p:nvPr/>
        </p:nvSpPr>
        <p:spPr bwMode="auto">
          <a:xfrm>
            <a:off x="6281738" y="3394075"/>
            <a:ext cx="232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Sn Strand: High </a:t>
            </a:r>
            <a:r>
              <a:rPr lang="en-US" sz="10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 Internal Sn RRP</a:t>
            </a:r>
            <a:endParaRPr lang="en-US" b="0"/>
          </a:p>
        </p:txBody>
      </p:sp>
      <p:sp>
        <p:nvSpPr>
          <p:cNvPr id="27290" name="Rectangle 1690"/>
          <p:cNvSpPr>
            <a:spLocks noChangeArrowheads="1"/>
          </p:cNvSpPr>
          <p:nvPr/>
        </p:nvSpPr>
        <p:spPr bwMode="auto">
          <a:xfrm>
            <a:off x="6281738" y="3544888"/>
            <a:ext cx="1398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(Parrell et al ASC'02)</a:t>
            </a:r>
            <a:endParaRPr lang="en-US" b="0"/>
          </a:p>
        </p:txBody>
      </p:sp>
      <p:sp>
        <p:nvSpPr>
          <p:cNvPr id="27291" name="Line 1691"/>
          <p:cNvSpPr>
            <a:spLocks noChangeShapeType="1"/>
          </p:cNvSpPr>
          <p:nvPr/>
        </p:nvSpPr>
        <p:spPr bwMode="auto">
          <a:xfrm>
            <a:off x="5845175" y="3925888"/>
            <a:ext cx="40163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92" name="Oval 1692"/>
          <p:cNvSpPr>
            <a:spLocks noChangeArrowheads="1"/>
          </p:cNvSpPr>
          <p:nvPr/>
        </p:nvSpPr>
        <p:spPr bwMode="auto">
          <a:xfrm>
            <a:off x="6002338" y="3886200"/>
            <a:ext cx="74612" cy="74613"/>
          </a:xfrm>
          <a:prstGeom prst="ellips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93" name="Rectangle 1693"/>
          <p:cNvSpPr>
            <a:spLocks noChangeArrowheads="1"/>
          </p:cNvSpPr>
          <p:nvPr/>
        </p:nvSpPr>
        <p:spPr bwMode="auto">
          <a:xfrm>
            <a:off x="6281738" y="3844925"/>
            <a:ext cx="2286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Al: Transformed rod-in-tube Nb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Al</a:t>
            </a:r>
            <a:endParaRPr lang="en-US" b="0"/>
          </a:p>
        </p:txBody>
      </p:sp>
      <p:sp>
        <p:nvSpPr>
          <p:cNvPr id="27294" name="Rectangle 1694"/>
          <p:cNvSpPr>
            <a:spLocks noChangeArrowheads="1"/>
          </p:cNvSpPr>
          <p:nvPr/>
        </p:nvSpPr>
        <p:spPr bwMode="auto">
          <a:xfrm>
            <a:off x="6281738" y="3994150"/>
            <a:ext cx="2689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(Hitachi,TML-NRIM), Nb Stabilized - non-</a:t>
            </a:r>
            <a:endParaRPr lang="en-US" b="0"/>
          </a:p>
        </p:txBody>
      </p:sp>
      <p:sp>
        <p:nvSpPr>
          <p:cNvPr id="27295" name="Rectangle 1695"/>
          <p:cNvSpPr>
            <a:spLocks noChangeArrowheads="1"/>
          </p:cNvSpPr>
          <p:nvPr/>
        </p:nvSpPr>
        <p:spPr bwMode="auto">
          <a:xfrm>
            <a:off x="6281738" y="4144963"/>
            <a:ext cx="2379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 </a:t>
            </a:r>
            <a:r>
              <a:rPr lang="en-US" sz="1000" i="1">
                <a:solidFill>
                  <a:srgbClr val="FFFFFF"/>
                </a:solidFill>
                <a:latin typeface="Arial" charset="0"/>
              </a:rPr>
              <a:t>J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, APL, vol. 71(1), pp.122-124), 1997</a:t>
            </a:r>
            <a:endParaRPr lang="en-US" b="0"/>
          </a:p>
        </p:txBody>
      </p:sp>
      <p:sp>
        <p:nvSpPr>
          <p:cNvPr id="27296" name="Freeform 1696"/>
          <p:cNvSpPr>
            <a:spLocks/>
          </p:cNvSpPr>
          <p:nvPr/>
        </p:nvSpPr>
        <p:spPr bwMode="auto">
          <a:xfrm>
            <a:off x="5838825" y="4370388"/>
            <a:ext cx="269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17" h="13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97" name="Freeform 1697"/>
          <p:cNvSpPr>
            <a:spLocks/>
          </p:cNvSpPr>
          <p:nvPr/>
        </p:nvSpPr>
        <p:spPr bwMode="auto">
          <a:xfrm>
            <a:off x="5919788" y="4370388"/>
            <a:ext cx="26987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17" h="13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98" name="Freeform 1698"/>
          <p:cNvSpPr>
            <a:spLocks/>
          </p:cNvSpPr>
          <p:nvPr/>
        </p:nvSpPr>
        <p:spPr bwMode="auto">
          <a:xfrm>
            <a:off x="6002338" y="4370388"/>
            <a:ext cx="26987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17" h="13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99" name="Freeform 1699"/>
          <p:cNvSpPr>
            <a:spLocks/>
          </p:cNvSpPr>
          <p:nvPr/>
        </p:nvSpPr>
        <p:spPr bwMode="auto">
          <a:xfrm>
            <a:off x="6083300" y="4370388"/>
            <a:ext cx="269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17" h="13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0" name="Freeform 1700"/>
          <p:cNvSpPr>
            <a:spLocks/>
          </p:cNvSpPr>
          <p:nvPr/>
        </p:nvSpPr>
        <p:spPr bwMode="auto">
          <a:xfrm>
            <a:off x="6165850" y="4370388"/>
            <a:ext cx="26988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7" y="0"/>
              </a:cxn>
              <a:cxn ang="0">
                <a:pos x="17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17" h="13">
                <a:moveTo>
                  <a:pt x="0" y="4"/>
                </a:moveTo>
                <a:lnTo>
                  <a:pt x="17" y="0"/>
                </a:lnTo>
                <a:lnTo>
                  <a:pt x="17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1" name="Freeform 1701"/>
          <p:cNvSpPr>
            <a:spLocks/>
          </p:cNvSpPr>
          <p:nvPr/>
        </p:nvSpPr>
        <p:spPr bwMode="auto">
          <a:xfrm>
            <a:off x="6246813" y="4370388"/>
            <a:ext cx="7937" cy="206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" y="0"/>
              </a:cxn>
              <a:cxn ang="0">
                <a:pos x="5" y="8"/>
              </a:cxn>
              <a:cxn ang="0">
                <a:pos x="0" y="13"/>
              </a:cxn>
              <a:cxn ang="0">
                <a:pos x="0" y="4"/>
              </a:cxn>
            </a:cxnLst>
            <a:rect l="0" t="0" r="r" b="b"/>
            <a:pathLst>
              <a:path w="5" h="13">
                <a:moveTo>
                  <a:pt x="0" y="4"/>
                </a:moveTo>
                <a:lnTo>
                  <a:pt x="5" y="0"/>
                </a:lnTo>
                <a:lnTo>
                  <a:pt x="5" y="8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2" name="Freeform 1702"/>
          <p:cNvSpPr>
            <a:spLocks/>
          </p:cNvSpPr>
          <p:nvPr/>
        </p:nvSpPr>
        <p:spPr bwMode="auto">
          <a:xfrm>
            <a:off x="6008688" y="4349750"/>
            <a:ext cx="68262" cy="682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3" y="21"/>
              </a:cxn>
              <a:cxn ang="0">
                <a:pos x="21" y="43"/>
              </a:cxn>
              <a:cxn ang="0">
                <a:pos x="0" y="21"/>
              </a:cxn>
              <a:cxn ang="0">
                <a:pos x="21" y="0"/>
              </a:cxn>
            </a:cxnLst>
            <a:rect l="0" t="0" r="r" b="b"/>
            <a:pathLst>
              <a:path w="43" h="43">
                <a:moveTo>
                  <a:pt x="21" y="0"/>
                </a:moveTo>
                <a:lnTo>
                  <a:pt x="43" y="21"/>
                </a:lnTo>
                <a:lnTo>
                  <a:pt x="21" y="43"/>
                </a:lnTo>
                <a:lnTo>
                  <a:pt x="0" y="21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3" name="Rectangle 1703"/>
          <p:cNvSpPr>
            <a:spLocks noChangeArrowheads="1"/>
          </p:cNvSpPr>
          <p:nvPr/>
        </p:nvSpPr>
        <p:spPr bwMode="auto">
          <a:xfrm>
            <a:off x="6281738" y="4302125"/>
            <a:ext cx="2457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NbN: 13 nmNbN/2 nmAlN multi-layer || B,</a:t>
            </a:r>
            <a:endParaRPr lang="en-US" b="0"/>
          </a:p>
        </p:txBody>
      </p:sp>
      <p:sp>
        <p:nvSpPr>
          <p:cNvPr id="27304" name="Rectangle 1704"/>
          <p:cNvSpPr>
            <a:spLocks noChangeArrowheads="1"/>
          </p:cNvSpPr>
          <p:nvPr/>
        </p:nvSpPr>
        <p:spPr bwMode="auto">
          <a:xfrm>
            <a:off x="6281738" y="4451350"/>
            <a:ext cx="211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Gray et al. (ANL) Physica C, 152 '88</a:t>
            </a:r>
            <a:endParaRPr lang="en-US" b="0"/>
          </a:p>
        </p:txBody>
      </p:sp>
      <p:sp>
        <p:nvSpPr>
          <p:cNvPr id="27305" name="Line 1705"/>
          <p:cNvSpPr>
            <a:spLocks noChangeShapeType="1"/>
          </p:cNvSpPr>
          <p:nvPr/>
        </p:nvSpPr>
        <p:spPr bwMode="auto">
          <a:xfrm>
            <a:off x="5845175" y="4833938"/>
            <a:ext cx="401638" cy="1587"/>
          </a:xfrm>
          <a:prstGeom prst="line">
            <a:avLst/>
          </a:prstGeom>
          <a:noFill/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6" name="Oval 1706"/>
          <p:cNvSpPr>
            <a:spLocks noChangeArrowheads="1"/>
          </p:cNvSpPr>
          <p:nvPr/>
        </p:nvSpPr>
        <p:spPr bwMode="auto">
          <a:xfrm>
            <a:off x="6008688" y="4800600"/>
            <a:ext cx="61912" cy="60325"/>
          </a:xfrm>
          <a:prstGeom prst="ellipse">
            <a:avLst/>
          </a:prstGeom>
          <a:solidFill>
            <a:srgbClr val="FF8080"/>
          </a:solidFill>
          <a:ln w="63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07" name="Rectangle 1707"/>
          <p:cNvSpPr>
            <a:spLocks noChangeArrowheads="1"/>
          </p:cNvSpPr>
          <p:nvPr/>
        </p:nvSpPr>
        <p:spPr bwMode="auto">
          <a:xfrm>
            <a:off x="6281738" y="4752975"/>
            <a:ext cx="1814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YBCO: /Ni/YSZ ~1 µm thick</a:t>
            </a:r>
            <a:endParaRPr lang="en-US" b="0"/>
          </a:p>
        </p:txBody>
      </p:sp>
      <p:sp>
        <p:nvSpPr>
          <p:cNvPr id="27308" name="Rectangle 1708"/>
          <p:cNvSpPr>
            <a:spLocks noChangeArrowheads="1"/>
          </p:cNvSpPr>
          <p:nvPr/>
        </p:nvSpPr>
        <p:spPr bwMode="auto">
          <a:xfrm>
            <a:off x="6281738" y="4902200"/>
            <a:ext cx="2185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microbridge, H||ab 75 K, Foltyn et al.</a:t>
            </a:r>
            <a:endParaRPr lang="en-US" b="0"/>
          </a:p>
        </p:txBody>
      </p:sp>
      <p:sp>
        <p:nvSpPr>
          <p:cNvPr id="27309" name="Rectangle 1709"/>
          <p:cNvSpPr>
            <a:spLocks noChangeArrowheads="1"/>
          </p:cNvSpPr>
          <p:nvPr/>
        </p:nvSpPr>
        <p:spPr bwMode="auto">
          <a:xfrm>
            <a:off x="6281738" y="5053013"/>
            <a:ext cx="744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(LANL) '96</a:t>
            </a:r>
            <a:endParaRPr lang="en-US" b="0"/>
          </a:p>
        </p:txBody>
      </p:sp>
      <p:sp>
        <p:nvSpPr>
          <p:cNvPr id="27310" name="Line 1710"/>
          <p:cNvSpPr>
            <a:spLocks noChangeShapeType="1"/>
          </p:cNvSpPr>
          <p:nvPr/>
        </p:nvSpPr>
        <p:spPr bwMode="auto">
          <a:xfrm>
            <a:off x="5845175" y="5284788"/>
            <a:ext cx="401638" cy="1587"/>
          </a:xfrm>
          <a:prstGeom prst="line">
            <a:avLst/>
          </a:prstGeom>
          <a:noFill/>
          <a:ln w="14288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1" name="Rectangle 1711"/>
          <p:cNvSpPr>
            <a:spLocks noChangeArrowheads="1"/>
          </p:cNvSpPr>
          <p:nvPr/>
        </p:nvSpPr>
        <p:spPr bwMode="auto">
          <a:xfrm>
            <a:off x="5994400" y="5237163"/>
            <a:ext cx="103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2" name="Line 1712"/>
          <p:cNvSpPr>
            <a:spLocks noChangeShapeType="1"/>
          </p:cNvSpPr>
          <p:nvPr/>
        </p:nvSpPr>
        <p:spPr bwMode="auto">
          <a:xfrm flipV="1">
            <a:off x="6042025" y="5243513"/>
            <a:ext cx="1588" cy="41275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3" name="Line 1713"/>
          <p:cNvSpPr>
            <a:spLocks noChangeShapeType="1"/>
          </p:cNvSpPr>
          <p:nvPr/>
        </p:nvSpPr>
        <p:spPr bwMode="auto">
          <a:xfrm>
            <a:off x="6042025" y="5284788"/>
            <a:ext cx="1588" cy="41275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4" name="Line 1714"/>
          <p:cNvSpPr>
            <a:spLocks noChangeShapeType="1"/>
          </p:cNvSpPr>
          <p:nvPr/>
        </p:nvSpPr>
        <p:spPr bwMode="auto">
          <a:xfrm flipH="1">
            <a:off x="6002338" y="5284788"/>
            <a:ext cx="39687" cy="1587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5" name="Line 1715"/>
          <p:cNvSpPr>
            <a:spLocks noChangeShapeType="1"/>
          </p:cNvSpPr>
          <p:nvPr/>
        </p:nvSpPr>
        <p:spPr bwMode="auto">
          <a:xfrm>
            <a:off x="6042025" y="5284788"/>
            <a:ext cx="41275" cy="1587"/>
          </a:xfrm>
          <a:prstGeom prst="line">
            <a:avLst/>
          </a:prstGeom>
          <a:noFill/>
          <a:ln w="635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6" name="Rectangle 1716"/>
          <p:cNvSpPr>
            <a:spLocks noChangeArrowheads="1"/>
          </p:cNvSpPr>
          <p:nvPr/>
        </p:nvSpPr>
        <p:spPr bwMode="auto">
          <a:xfrm>
            <a:off x="6281738" y="5202238"/>
            <a:ext cx="2606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Bi-2212:  19 filament tape B||tape face -</a:t>
            </a:r>
            <a:endParaRPr lang="en-US" b="0"/>
          </a:p>
        </p:txBody>
      </p:sp>
      <p:sp>
        <p:nvSpPr>
          <p:cNvPr id="27317" name="Rectangle 1717"/>
          <p:cNvSpPr>
            <a:spLocks noChangeArrowheads="1"/>
          </p:cNvSpPr>
          <p:nvPr/>
        </p:nvSpPr>
        <p:spPr bwMode="auto">
          <a:xfrm>
            <a:off x="6281738" y="5353050"/>
            <a:ext cx="160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Okada et al (Hitachi) '95</a:t>
            </a:r>
            <a:endParaRPr lang="en-US" b="0"/>
          </a:p>
        </p:txBody>
      </p:sp>
      <p:sp>
        <p:nvSpPr>
          <p:cNvPr id="27318" name="Line 1718"/>
          <p:cNvSpPr>
            <a:spLocks noChangeShapeType="1"/>
          </p:cNvSpPr>
          <p:nvPr/>
        </p:nvSpPr>
        <p:spPr bwMode="auto">
          <a:xfrm>
            <a:off x="5845175" y="5741988"/>
            <a:ext cx="401638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19" name="Rectangle 1719"/>
          <p:cNvSpPr>
            <a:spLocks noChangeArrowheads="1"/>
          </p:cNvSpPr>
          <p:nvPr/>
        </p:nvSpPr>
        <p:spPr bwMode="auto">
          <a:xfrm>
            <a:off x="6008688" y="5708650"/>
            <a:ext cx="61912" cy="60325"/>
          </a:xfrm>
          <a:prstGeom prst="rect">
            <a:avLst/>
          </a:prstGeom>
          <a:noFill/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0" name="Rectangle 1720"/>
          <p:cNvSpPr>
            <a:spLocks noChangeArrowheads="1"/>
          </p:cNvSpPr>
          <p:nvPr/>
        </p:nvSpPr>
        <p:spPr bwMode="auto">
          <a:xfrm>
            <a:off x="6281738" y="5659438"/>
            <a:ext cx="2362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Bi 2223: Rolled 85 Fil. Tape (AmSC) B||,</a:t>
            </a:r>
            <a:endParaRPr lang="en-US" b="0"/>
          </a:p>
        </p:txBody>
      </p:sp>
      <p:sp>
        <p:nvSpPr>
          <p:cNvPr id="27321" name="Rectangle 1721"/>
          <p:cNvSpPr>
            <a:spLocks noChangeArrowheads="1"/>
          </p:cNvSpPr>
          <p:nvPr/>
        </p:nvSpPr>
        <p:spPr bwMode="auto">
          <a:xfrm>
            <a:off x="6281738" y="5810250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UW'6/96</a:t>
            </a:r>
            <a:endParaRPr lang="en-US" b="0"/>
          </a:p>
        </p:txBody>
      </p:sp>
      <p:sp>
        <p:nvSpPr>
          <p:cNvPr id="27322" name="Line 1722"/>
          <p:cNvSpPr>
            <a:spLocks noChangeShapeType="1"/>
          </p:cNvSpPr>
          <p:nvPr/>
        </p:nvSpPr>
        <p:spPr bwMode="auto">
          <a:xfrm>
            <a:off x="5845175" y="6184900"/>
            <a:ext cx="401638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3" name="Rectangle 1723"/>
          <p:cNvSpPr>
            <a:spLocks noChangeArrowheads="1"/>
          </p:cNvSpPr>
          <p:nvPr/>
        </p:nvSpPr>
        <p:spPr bwMode="auto">
          <a:xfrm>
            <a:off x="6015038" y="6157913"/>
            <a:ext cx="61912" cy="6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4" name="Line 1724"/>
          <p:cNvSpPr>
            <a:spLocks noChangeShapeType="1"/>
          </p:cNvSpPr>
          <p:nvPr/>
        </p:nvSpPr>
        <p:spPr bwMode="auto">
          <a:xfrm flipH="1" flipV="1">
            <a:off x="6022975" y="6165850"/>
            <a:ext cx="19050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5" name="Line 1725"/>
          <p:cNvSpPr>
            <a:spLocks noChangeShapeType="1"/>
          </p:cNvSpPr>
          <p:nvPr/>
        </p:nvSpPr>
        <p:spPr bwMode="auto">
          <a:xfrm>
            <a:off x="6042025" y="6184900"/>
            <a:ext cx="2063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6" name="Line 1726"/>
          <p:cNvSpPr>
            <a:spLocks noChangeShapeType="1"/>
          </p:cNvSpPr>
          <p:nvPr/>
        </p:nvSpPr>
        <p:spPr bwMode="auto">
          <a:xfrm flipH="1">
            <a:off x="6022975" y="6184900"/>
            <a:ext cx="1905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7" name="Line 1727"/>
          <p:cNvSpPr>
            <a:spLocks noChangeShapeType="1"/>
          </p:cNvSpPr>
          <p:nvPr/>
        </p:nvSpPr>
        <p:spPr bwMode="auto">
          <a:xfrm flipV="1">
            <a:off x="6042025" y="6165850"/>
            <a:ext cx="20638" cy="19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28" name="Rectangle 1728"/>
          <p:cNvSpPr>
            <a:spLocks noChangeArrowheads="1"/>
          </p:cNvSpPr>
          <p:nvPr/>
        </p:nvSpPr>
        <p:spPr bwMode="auto">
          <a:xfrm>
            <a:off x="6281738" y="6110288"/>
            <a:ext cx="211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MgB</a:t>
            </a:r>
            <a:r>
              <a:rPr lang="en-US" sz="10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: 10%-wt SiC doped (Dou et al</a:t>
            </a:r>
            <a:endParaRPr lang="en-US" b="0"/>
          </a:p>
        </p:txBody>
      </p:sp>
      <p:sp>
        <p:nvSpPr>
          <p:cNvPr id="27329" name="Rectangle 1729"/>
          <p:cNvSpPr>
            <a:spLocks noChangeArrowheads="1"/>
          </p:cNvSpPr>
          <p:nvPr/>
        </p:nvSpPr>
        <p:spPr bwMode="auto">
          <a:xfrm>
            <a:off x="6281738" y="6261100"/>
            <a:ext cx="2033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APL 2002, UW measurements)</a:t>
            </a:r>
            <a:endParaRPr lang="en-US" b="0"/>
          </a:p>
        </p:txBody>
      </p:sp>
      <p:grpSp>
        <p:nvGrpSpPr>
          <p:cNvPr id="27334" name="Group 1734"/>
          <p:cNvGrpSpPr>
            <a:grpSpLocks/>
          </p:cNvGrpSpPr>
          <p:nvPr/>
        </p:nvGrpSpPr>
        <p:grpSpPr bwMode="auto">
          <a:xfrm>
            <a:off x="1995488" y="2663825"/>
            <a:ext cx="669925" cy="327025"/>
            <a:chOff x="1257" y="1678"/>
            <a:chExt cx="422" cy="206"/>
          </a:xfrm>
        </p:grpSpPr>
        <p:sp>
          <p:nvSpPr>
            <p:cNvPr id="27331" name="Rectangle 1731"/>
            <p:cNvSpPr>
              <a:spLocks noChangeArrowheads="1"/>
            </p:cNvSpPr>
            <p:nvPr/>
          </p:nvSpPr>
          <p:spPr bwMode="auto">
            <a:xfrm>
              <a:off x="1257" y="1678"/>
              <a:ext cx="422" cy="20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2" name="Rectangle 1732"/>
            <p:cNvSpPr>
              <a:spLocks noChangeArrowheads="1"/>
            </p:cNvSpPr>
            <p:nvPr/>
          </p:nvSpPr>
          <p:spPr bwMode="auto">
            <a:xfrm>
              <a:off x="1257" y="1678"/>
              <a:ext cx="422" cy="2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3" name="Rectangle 1733"/>
            <p:cNvSpPr>
              <a:spLocks noChangeArrowheads="1"/>
            </p:cNvSpPr>
            <p:nvPr/>
          </p:nvSpPr>
          <p:spPr bwMode="auto">
            <a:xfrm>
              <a:off x="1257" y="1678"/>
              <a:ext cx="422" cy="20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35" name="Rectangle 1735"/>
          <p:cNvSpPr>
            <a:spLocks noChangeArrowheads="1"/>
          </p:cNvSpPr>
          <p:nvPr/>
        </p:nvSpPr>
        <p:spPr bwMode="auto">
          <a:xfrm>
            <a:off x="2166938" y="2670175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Nb-Ti</a:t>
            </a:r>
            <a:endParaRPr lang="en-US" b="0"/>
          </a:p>
        </p:txBody>
      </p:sp>
      <p:sp>
        <p:nvSpPr>
          <p:cNvPr id="27336" name="Rectangle 1736"/>
          <p:cNvSpPr>
            <a:spLocks noChangeArrowheads="1"/>
          </p:cNvSpPr>
          <p:nvPr/>
        </p:nvSpPr>
        <p:spPr bwMode="auto">
          <a:xfrm>
            <a:off x="1995488" y="2835275"/>
            <a:ext cx="633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MultiLayer</a:t>
            </a:r>
            <a:endParaRPr lang="en-US" b="0"/>
          </a:p>
        </p:txBody>
      </p:sp>
      <p:grpSp>
        <p:nvGrpSpPr>
          <p:cNvPr id="27340" name="Group 1740"/>
          <p:cNvGrpSpPr>
            <a:grpSpLocks/>
          </p:cNvGrpSpPr>
          <p:nvPr/>
        </p:nvGrpSpPr>
        <p:grpSpPr bwMode="auto">
          <a:xfrm>
            <a:off x="2466975" y="5038725"/>
            <a:ext cx="641350" cy="163513"/>
            <a:chOff x="1554" y="3174"/>
            <a:chExt cx="404" cy="103"/>
          </a:xfrm>
        </p:grpSpPr>
        <p:sp>
          <p:nvSpPr>
            <p:cNvPr id="27337" name="Rectangle 1737"/>
            <p:cNvSpPr>
              <a:spLocks noChangeArrowheads="1"/>
            </p:cNvSpPr>
            <p:nvPr/>
          </p:nvSpPr>
          <p:spPr bwMode="auto">
            <a:xfrm>
              <a:off x="1554" y="3174"/>
              <a:ext cx="404" cy="10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8" name="Rectangle 1738"/>
            <p:cNvSpPr>
              <a:spLocks noChangeArrowheads="1"/>
            </p:cNvSpPr>
            <p:nvPr/>
          </p:nvSpPr>
          <p:spPr bwMode="auto">
            <a:xfrm>
              <a:off x="1554" y="3174"/>
              <a:ext cx="404" cy="103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9" name="Rectangle 1739"/>
            <p:cNvSpPr>
              <a:spLocks noChangeArrowheads="1"/>
            </p:cNvSpPr>
            <p:nvPr/>
          </p:nvSpPr>
          <p:spPr bwMode="auto">
            <a:xfrm>
              <a:off x="1554" y="3174"/>
              <a:ext cx="404" cy="10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1" name="Rectangle 1741"/>
          <p:cNvSpPr>
            <a:spLocks noChangeArrowheads="1"/>
          </p:cNvSpPr>
          <p:nvPr/>
        </p:nvSpPr>
        <p:spPr bwMode="auto">
          <a:xfrm>
            <a:off x="2466975" y="5045075"/>
            <a:ext cx="736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APC Nb-Ti</a:t>
            </a:r>
            <a:endParaRPr lang="en-US" b="0"/>
          </a:p>
        </p:txBody>
      </p:sp>
      <p:grpSp>
        <p:nvGrpSpPr>
          <p:cNvPr id="27345" name="Group 1745"/>
          <p:cNvGrpSpPr>
            <a:grpSpLocks/>
          </p:cNvGrpSpPr>
          <p:nvPr/>
        </p:nvGrpSpPr>
        <p:grpSpPr bwMode="auto">
          <a:xfrm>
            <a:off x="938213" y="1517650"/>
            <a:ext cx="908050" cy="354013"/>
            <a:chOff x="591" y="956"/>
            <a:chExt cx="572" cy="223"/>
          </a:xfrm>
        </p:grpSpPr>
        <p:sp>
          <p:nvSpPr>
            <p:cNvPr id="27342" name="Rectangle 1742"/>
            <p:cNvSpPr>
              <a:spLocks noChangeArrowheads="1"/>
            </p:cNvSpPr>
            <p:nvPr/>
          </p:nvSpPr>
          <p:spPr bwMode="auto">
            <a:xfrm>
              <a:off x="591" y="956"/>
              <a:ext cx="572" cy="22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3" name="Rectangle 1743"/>
            <p:cNvSpPr>
              <a:spLocks noChangeArrowheads="1"/>
            </p:cNvSpPr>
            <p:nvPr/>
          </p:nvSpPr>
          <p:spPr bwMode="auto">
            <a:xfrm>
              <a:off x="591" y="956"/>
              <a:ext cx="572" cy="223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4" name="Rectangle 1744"/>
            <p:cNvSpPr>
              <a:spLocks noChangeArrowheads="1"/>
            </p:cNvSpPr>
            <p:nvPr/>
          </p:nvSpPr>
          <p:spPr bwMode="auto">
            <a:xfrm>
              <a:off x="591" y="956"/>
              <a:ext cx="572" cy="22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6" name="Rectangle 1746"/>
          <p:cNvSpPr>
            <a:spLocks noChangeArrowheads="1"/>
          </p:cNvSpPr>
          <p:nvPr/>
        </p:nvSpPr>
        <p:spPr bwMode="auto">
          <a:xfrm>
            <a:off x="938213" y="1538288"/>
            <a:ext cx="2524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27347" name="Rectangle 1747"/>
          <p:cNvSpPr>
            <a:spLocks noChangeArrowheads="1"/>
          </p:cNvSpPr>
          <p:nvPr/>
        </p:nvSpPr>
        <p:spPr bwMode="auto">
          <a:xfrm>
            <a:off x="1109663" y="1592263"/>
            <a:ext cx="88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27348" name="Rectangle 1748"/>
          <p:cNvSpPr>
            <a:spLocks noChangeArrowheads="1"/>
          </p:cNvSpPr>
          <p:nvPr/>
        </p:nvSpPr>
        <p:spPr bwMode="auto">
          <a:xfrm>
            <a:off x="1157288" y="1538288"/>
            <a:ext cx="246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27349" name="Rectangle 1749"/>
          <p:cNvSpPr>
            <a:spLocks noChangeArrowheads="1"/>
          </p:cNvSpPr>
          <p:nvPr/>
        </p:nvSpPr>
        <p:spPr bwMode="auto">
          <a:xfrm>
            <a:off x="938213" y="1714500"/>
            <a:ext cx="1017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Cu plated APC</a:t>
            </a:r>
            <a:endParaRPr lang="en-US" b="0"/>
          </a:p>
        </p:txBody>
      </p:sp>
      <p:grpSp>
        <p:nvGrpSpPr>
          <p:cNvPr id="27353" name="Group 1753"/>
          <p:cNvGrpSpPr>
            <a:grpSpLocks/>
          </p:cNvGrpSpPr>
          <p:nvPr/>
        </p:nvGrpSpPr>
        <p:grpSpPr bwMode="auto">
          <a:xfrm>
            <a:off x="2705100" y="3536950"/>
            <a:ext cx="506413" cy="328613"/>
            <a:chOff x="1704" y="2228"/>
            <a:chExt cx="319" cy="207"/>
          </a:xfrm>
        </p:grpSpPr>
        <p:sp>
          <p:nvSpPr>
            <p:cNvPr id="27350" name="Rectangle 1750"/>
            <p:cNvSpPr>
              <a:spLocks noChangeArrowheads="1"/>
            </p:cNvSpPr>
            <p:nvPr/>
          </p:nvSpPr>
          <p:spPr bwMode="auto">
            <a:xfrm>
              <a:off x="1704" y="2228"/>
              <a:ext cx="319" cy="20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1" name="Rectangle 1751"/>
            <p:cNvSpPr>
              <a:spLocks noChangeArrowheads="1"/>
            </p:cNvSpPr>
            <p:nvPr/>
          </p:nvSpPr>
          <p:spPr bwMode="auto">
            <a:xfrm>
              <a:off x="1704" y="2228"/>
              <a:ext cx="319" cy="20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2" name="Rectangle 1752"/>
            <p:cNvSpPr>
              <a:spLocks noChangeArrowheads="1"/>
            </p:cNvSpPr>
            <p:nvPr/>
          </p:nvSpPr>
          <p:spPr bwMode="auto">
            <a:xfrm>
              <a:off x="1704" y="2228"/>
              <a:ext cx="319" cy="20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54" name="Rectangle 1754"/>
          <p:cNvSpPr>
            <a:spLocks noChangeArrowheads="1"/>
          </p:cNvSpPr>
          <p:nvPr/>
        </p:nvSpPr>
        <p:spPr bwMode="auto">
          <a:xfrm>
            <a:off x="2808288" y="3544888"/>
            <a:ext cx="374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Arial" charset="0"/>
              </a:rPr>
              <a:t>2223</a:t>
            </a:r>
            <a:endParaRPr lang="en-US" b="0"/>
          </a:p>
        </p:txBody>
      </p:sp>
      <p:sp>
        <p:nvSpPr>
          <p:cNvPr id="27355" name="Rectangle 1755"/>
          <p:cNvSpPr>
            <a:spLocks noChangeArrowheads="1"/>
          </p:cNvSpPr>
          <p:nvPr/>
        </p:nvSpPr>
        <p:spPr bwMode="auto">
          <a:xfrm>
            <a:off x="2705100" y="3708400"/>
            <a:ext cx="600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Arial" charset="0"/>
              </a:rPr>
              <a:t>Tape B||</a:t>
            </a:r>
            <a:endParaRPr lang="en-US" b="0"/>
          </a:p>
        </p:txBody>
      </p:sp>
      <p:grpSp>
        <p:nvGrpSpPr>
          <p:cNvPr id="27359" name="Group 1759"/>
          <p:cNvGrpSpPr>
            <a:grpSpLocks/>
          </p:cNvGrpSpPr>
          <p:nvPr/>
        </p:nvGrpSpPr>
        <p:grpSpPr bwMode="auto">
          <a:xfrm>
            <a:off x="4779963" y="2043113"/>
            <a:ext cx="682625" cy="177800"/>
            <a:chOff x="3011" y="1287"/>
            <a:chExt cx="430" cy="112"/>
          </a:xfrm>
        </p:grpSpPr>
        <p:sp>
          <p:nvSpPr>
            <p:cNvPr id="27356" name="Rectangle 1756"/>
            <p:cNvSpPr>
              <a:spLocks noChangeArrowheads="1"/>
            </p:cNvSpPr>
            <p:nvPr/>
          </p:nvSpPr>
          <p:spPr bwMode="auto">
            <a:xfrm>
              <a:off x="3011" y="1287"/>
              <a:ext cx="430" cy="11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7" name="Rectangle 1757"/>
            <p:cNvSpPr>
              <a:spLocks noChangeArrowheads="1"/>
            </p:cNvSpPr>
            <p:nvPr/>
          </p:nvSpPr>
          <p:spPr bwMode="auto">
            <a:xfrm>
              <a:off x="3011" y="1287"/>
              <a:ext cx="430" cy="1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8" name="Rectangle 1758"/>
            <p:cNvSpPr>
              <a:spLocks noChangeArrowheads="1"/>
            </p:cNvSpPr>
            <p:nvPr/>
          </p:nvSpPr>
          <p:spPr bwMode="auto">
            <a:xfrm>
              <a:off x="3011" y="1287"/>
              <a:ext cx="430" cy="11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60" name="Rectangle 1760"/>
          <p:cNvSpPr>
            <a:spLocks noChangeArrowheads="1"/>
          </p:cNvSpPr>
          <p:nvPr/>
        </p:nvSpPr>
        <p:spPr bwMode="auto">
          <a:xfrm>
            <a:off x="4794250" y="2049463"/>
            <a:ext cx="730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CC99FF"/>
                </a:solidFill>
                <a:latin typeface="Arial" charset="0"/>
              </a:rPr>
              <a:t>2212 Tape</a:t>
            </a:r>
            <a:endParaRPr lang="en-US" b="0"/>
          </a:p>
        </p:txBody>
      </p:sp>
      <p:sp>
        <p:nvSpPr>
          <p:cNvPr id="27361" name="Rectangle 1761"/>
          <p:cNvSpPr>
            <a:spLocks noChangeArrowheads="1"/>
          </p:cNvSpPr>
          <p:nvPr/>
        </p:nvSpPr>
        <p:spPr bwMode="auto">
          <a:xfrm>
            <a:off x="5121275" y="2212975"/>
            <a:ext cx="68263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grpSp>
        <p:nvGrpSpPr>
          <p:cNvPr id="27365" name="Group 1765"/>
          <p:cNvGrpSpPr>
            <a:grpSpLocks/>
          </p:cNvGrpSpPr>
          <p:nvPr/>
        </p:nvGrpSpPr>
        <p:grpSpPr bwMode="auto">
          <a:xfrm>
            <a:off x="1362075" y="5427663"/>
            <a:ext cx="341313" cy="355600"/>
            <a:chOff x="858" y="3419"/>
            <a:chExt cx="215" cy="224"/>
          </a:xfrm>
        </p:grpSpPr>
        <p:sp>
          <p:nvSpPr>
            <p:cNvPr id="27362" name="Rectangle 1762"/>
            <p:cNvSpPr>
              <a:spLocks noChangeArrowheads="1"/>
            </p:cNvSpPr>
            <p:nvPr/>
          </p:nvSpPr>
          <p:spPr bwMode="auto">
            <a:xfrm>
              <a:off x="858" y="3419"/>
              <a:ext cx="215" cy="224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63" name="Rectangle 1763"/>
            <p:cNvSpPr>
              <a:spLocks noChangeArrowheads="1"/>
            </p:cNvSpPr>
            <p:nvPr/>
          </p:nvSpPr>
          <p:spPr bwMode="auto">
            <a:xfrm>
              <a:off x="858" y="3419"/>
              <a:ext cx="215" cy="2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64" name="Rectangle 1764"/>
            <p:cNvSpPr>
              <a:spLocks noChangeArrowheads="1"/>
            </p:cNvSpPr>
            <p:nvPr/>
          </p:nvSpPr>
          <p:spPr bwMode="auto">
            <a:xfrm>
              <a:off x="858" y="3419"/>
              <a:ext cx="215" cy="224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66" name="Rectangle 1766"/>
          <p:cNvSpPr>
            <a:spLocks noChangeArrowheads="1"/>
          </p:cNvSpPr>
          <p:nvPr/>
        </p:nvSpPr>
        <p:spPr bwMode="auto">
          <a:xfrm>
            <a:off x="1362075" y="5448300"/>
            <a:ext cx="361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MgB</a:t>
            </a:r>
            <a:endParaRPr lang="en-US" b="0"/>
          </a:p>
        </p:txBody>
      </p:sp>
      <p:sp>
        <p:nvSpPr>
          <p:cNvPr id="27367" name="Rectangle 1767"/>
          <p:cNvSpPr>
            <a:spLocks noChangeArrowheads="1"/>
          </p:cNvSpPr>
          <p:nvPr/>
        </p:nvSpPr>
        <p:spPr bwMode="auto">
          <a:xfrm>
            <a:off x="1654175" y="5503863"/>
            <a:ext cx="88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FFFFFF"/>
                </a:solidFill>
                <a:latin typeface="Arial" charset="0"/>
              </a:rPr>
              <a:t>2</a:t>
            </a:r>
            <a:endParaRPr lang="en-US" b="0"/>
          </a:p>
        </p:txBody>
      </p:sp>
      <p:sp>
        <p:nvSpPr>
          <p:cNvPr id="27368" name="Rectangle 1768"/>
          <p:cNvSpPr>
            <a:spLocks noChangeArrowheads="1"/>
          </p:cNvSpPr>
          <p:nvPr/>
        </p:nvSpPr>
        <p:spPr bwMode="auto">
          <a:xfrm>
            <a:off x="1422400" y="5626100"/>
            <a:ext cx="211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SiC</a:t>
            </a:r>
            <a:endParaRPr lang="en-US" b="0"/>
          </a:p>
        </p:txBody>
      </p:sp>
      <p:grpSp>
        <p:nvGrpSpPr>
          <p:cNvPr id="27372" name="Group 1772"/>
          <p:cNvGrpSpPr>
            <a:grpSpLocks/>
          </p:cNvGrpSpPr>
          <p:nvPr/>
        </p:nvGrpSpPr>
        <p:grpSpPr bwMode="auto">
          <a:xfrm>
            <a:off x="2276475" y="1701800"/>
            <a:ext cx="388938" cy="354013"/>
            <a:chOff x="1434" y="1072"/>
            <a:chExt cx="245" cy="223"/>
          </a:xfrm>
        </p:grpSpPr>
        <p:sp>
          <p:nvSpPr>
            <p:cNvPr id="27369" name="Rectangle 1769"/>
            <p:cNvSpPr>
              <a:spLocks noChangeArrowheads="1"/>
            </p:cNvSpPr>
            <p:nvPr/>
          </p:nvSpPr>
          <p:spPr bwMode="auto">
            <a:xfrm>
              <a:off x="1434" y="1072"/>
              <a:ext cx="245" cy="22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0" name="Rectangle 1770"/>
            <p:cNvSpPr>
              <a:spLocks noChangeArrowheads="1"/>
            </p:cNvSpPr>
            <p:nvPr/>
          </p:nvSpPr>
          <p:spPr bwMode="auto">
            <a:xfrm>
              <a:off x="1434" y="1072"/>
              <a:ext cx="245" cy="2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1" name="Rectangle 1771"/>
            <p:cNvSpPr>
              <a:spLocks noChangeArrowheads="1"/>
            </p:cNvSpPr>
            <p:nvPr/>
          </p:nvSpPr>
          <p:spPr bwMode="auto">
            <a:xfrm>
              <a:off x="1434" y="1072"/>
              <a:ext cx="245" cy="22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73" name="Rectangle 1773"/>
          <p:cNvSpPr>
            <a:spLocks noChangeArrowheads="1"/>
          </p:cNvSpPr>
          <p:nvPr/>
        </p:nvSpPr>
        <p:spPr bwMode="auto">
          <a:xfrm>
            <a:off x="2276475" y="1722438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27374" name="Rectangle 1774"/>
          <p:cNvSpPr>
            <a:spLocks noChangeArrowheads="1"/>
          </p:cNvSpPr>
          <p:nvPr/>
        </p:nvSpPr>
        <p:spPr bwMode="auto">
          <a:xfrm>
            <a:off x="2446338" y="1776413"/>
            <a:ext cx="88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27375" name="Rectangle 1775"/>
          <p:cNvSpPr>
            <a:spLocks noChangeArrowheads="1"/>
          </p:cNvSpPr>
          <p:nvPr/>
        </p:nvSpPr>
        <p:spPr bwMode="auto">
          <a:xfrm>
            <a:off x="2493963" y="1722438"/>
            <a:ext cx="246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</a:t>
            </a:r>
            <a:endParaRPr lang="en-US" b="0"/>
          </a:p>
        </p:txBody>
      </p:sp>
      <p:sp>
        <p:nvSpPr>
          <p:cNvPr id="27376" name="Rectangle 1776"/>
          <p:cNvSpPr>
            <a:spLocks noChangeArrowheads="1"/>
          </p:cNvSpPr>
          <p:nvPr/>
        </p:nvSpPr>
        <p:spPr bwMode="auto">
          <a:xfrm>
            <a:off x="2276475" y="1900238"/>
            <a:ext cx="374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ITER</a:t>
            </a:r>
            <a:endParaRPr lang="en-US" b="0"/>
          </a:p>
        </p:txBody>
      </p:sp>
      <p:grpSp>
        <p:nvGrpSpPr>
          <p:cNvPr id="27380" name="Group 1780"/>
          <p:cNvGrpSpPr>
            <a:grpSpLocks/>
          </p:cNvGrpSpPr>
          <p:nvPr/>
        </p:nvGrpSpPr>
        <p:grpSpPr bwMode="auto">
          <a:xfrm>
            <a:off x="3736975" y="1558925"/>
            <a:ext cx="1104900" cy="381000"/>
            <a:chOff x="2354" y="982"/>
            <a:chExt cx="696" cy="240"/>
          </a:xfrm>
        </p:grpSpPr>
        <p:sp>
          <p:nvSpPr>
            <p:cNvPr id="27377" name="Rectangle 1777"/>
            <p:cNvSpPr>
              <a:spLocks noChangeArrowheads="1"/>
            </p:cNvSpPr>
            <p:nvPr/>
          </p:nvSpPr>
          <p:spPr bwMode="auto">
            <a:xfrm>
              <a:off x="2354" y="982"/>
              <a:ext cx="696" cy="24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8" name="Rectangle 1778"/>
            <p:cNvSpPr>
              <a:spLocks noChangeArrowheads="1"/>
            </p:cNvSpPr>
            <p:nvPr/>
          </p:nvSpPr>
          <p:spPr bwMode="auto">
            <a:xfrm>
              <a:off x="2354" y="982"/>
              <a:ext cx="696" cy="24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9" name="Rectangle 1779"/>
            <p:cNvSpPr>
              <a:spLocks noChangeArrowheads="1"/>
            </p:cNvSpPr>
            <p:nvPr/>
          </p:nvSpPr>
          <p:spPr bwMode="auto">
            <a:xfrm>
              <a:off x="2354" y="982"/>
              <a:ext cx="696" cy="24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81" name="Rectangle 1781"/>
          <p:cNvSpPr>
            <a:spLocks noChangeArrowheads="1"/>
          </p:cNvSpPr>
          <p:nvPr/>
        </p:nvSpPr>
        <p:spPr bwMode="auto">
          <a:xfrm>
            <a:off x="3736975" y="1577975"/>
            <a:ext cx="252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27382" name="Rectangle 1782"/>
          <p:cNvSpPr>
            <a:spLocks noChangeArrowheads="1"/>
          </p:cNvSpPr>
          <p:nvPr/>
        </p:nvSpPr>
        <p:spPr bwMode="auto">
          <a:xfrm>
            <a:off x="3906838" y="1633538"/>
            <a:ext cx="88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27383" name="Rectangle 1783"/>
          <p:cNvSpPr>
            <a:spLocks noChangeArrowheads="1"/>
          </p:cNvSpPr>
          <p:nvPr/>
        </p:nvSpPr>
        <p:spPr bwMode="auto">
          <a:xfrm>
            <a:off x="3954463" y="1577975"/>
            <a:ext cx="989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Sn Internal Sn</a:t>
            </a:r>
            <a:endParaRPr lang="en-US" b="0"/>
          </a:p>
        </p:txBody>
      </p:sp>
      <p:sp>
        <p:nvSpPr>
          <p:cNvPr id="27384" name="Rectangle 1784"/>
          <p:cNvSpPr>
            <a:spLocks noChangeArrowheads="1"/>
          </p:cNvSpPr>
          <p:nvPr/>
        </p:nvSpPr>
        <p:spPr bwMode="auto">
          <a:xfrm>
            <a:off x="3736975" y="1770063"/>
            <a:ext cx="4778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"High </a:t>
            </a:r>
            <a:endParaRPr lang="en-US" b="0"/>
          </a:p>
        </p:txBody>
      </p:sp>
      <p:sp>
        <p:nvSpPr>
          <p:cNvPr id="27385" name="Rectangle 1785"/>
          <p:cNvSpPr>
            <a:spLocks noChangeArrowheads="1"/>
          </p:cNvSpPr>
          <p:nvPr/>
        </p:nvSpPr>
        <p:spPr bwMode="auto">
          <a:xfrm>
            <a:off x="4117975" y="1770063"/>
            <a:ext cx="142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FFFF"/>
                </a:solidFill>
                <a:latin typeface="Arial" charset="0"/>
              </a:rPr>
              <a:t>J</a:t>
            </a:r>
            <a:endParaRPr lang="en-US" b="0"/>
          </a:p>
        </p:txBody>
      </p:sp>
      <p:sp>
        <p:nvSpPr>
          <p:cNvPr id="27386" name="Rectangle 1786"/>
          <p:cNvSpPr>
            <a:spLocks noChangeArrowheads="1"/>
          </p:cNvSpPr>
          <p:nvPr/>
        </p:nvSpPr>
        <p:spPr bwMode="auto">
          <a:xfrm>
            <a:off x="4213225" y="1824038"/>
            <a:ext cx="88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FF"/>
                </a:solidFill>
                <a:latin typeface="Arial" charset="0"/>
              </a:rPr>
              <a:t>c</a:t>
            </a:r>
            <a:endParaRPr lang="en-US" b="0"/>
          </a:p>
        </p:txBody>
      </p:sp>
      <p:sp>
        <p:nvSpPr>
          <p:cNvPr id="27387" name="Rectangle 1787"/>
          <p:cNvSpPr>
            <a:spLocks noChangeArrowheads="1"/>
          </p:cNvSpPr>
          <p:nvPr/>
        </p:nvSpPr>
        <p:spPr bwMode="auto">
          <a:xfrm>
            <a:off x="4262438" y="1770063"/>
            <a:ext cx="136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" charset="0"/>
              </a:rPr>
              <a:t>"</a:t>
            </a:r>
            <a:endParaRPr lang="en-US" b="0"/>
          </a:p>
        </p:txBody>
      </p:sp>
      <p:grpSp>
        <p:nvGrpSpPr>
          <p:cNvPr id="27391" name="Group 1791"/>
          <p:cNvGrpSpPr>
            <a:grpSpLocks/>
          </p:cNvGrpSpPr>
          <p:nvPr/>
        </p:nvGrpSpPr>
        <p:grpSpPr bwMode="auto">
          <a:xfrm>
            <a:off x="3592513" y="3489325"/>
            <a:ext cx="587375" cy="192088"/>
            <a:chOff x="2263" y="2198"/>
            <a:chExt cx="370" cy="121"/>
          </a:xfrm>
        </p:grpSpPr>
        <p:sp>
          <p:nvSpPr>
            <p:cNvPr id="27388" name="Rectangle 1788"/>
            <p:cNvSpPr>
              <a:spLocks noChangeArrowheads="1"/>
            </p:cNvSpPr>
            <p:nvPr/>
          </p:nvSpPr>
          <p:spPr bwMode="auto">
            <a:xfrm>
              <a:off x="2263" y="2198"/>
              <a:ext cx="370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89" name="Rectangle 1789"/>
            <p:cNvSpPr>
              <a:spLocks noChangeArrowheads="1"/>
            </p:cNvSpPr>
            <p:nvPr/>
          </p:nvSpPr>
          <p:spPr bwMode="auto">
            <a:xfrm>
              <a:off x="2263" y="2198"/>
              <a:ext cx="370" cy="12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90" name="Rectangle 1790"/>
            <p:cNvSpPr>
              <a:spLocks noChangeArrowheads="1"/>
            </p:cNvSpPr>
            <p:nvPr/>
          </p:nvSpPr>
          <p:spPr bwMode="auto">
            <a:xfrm>
              <a:off x="2263" y="2198"/>
              <a:ext cx="370" cy="12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92" name="Rectangle 1792"/>
          <p:cNvSpPr>
            <a:spLocks noChangeArrowheads="1"/>
          </p:cNvSpPr>
          <p:nvPr/>
        </p:nvSpPr>
        <p:spPr bwMode="auto">
          <a:xfrm>
            <a:off x="3592513" y="3509963"/>
            <a:ext cx="2524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Nb</a:t>
            </a:r>
            <a:endParaRPr lang="en-US" b="0"/>
          </a:p>
        </p:txBody>
      </p:sp>
      <p:sp>
        <p:nvSpPr>
          <p:cNvPr id="27393" name="Rectangle 1793"/>
          <p:cNvSpPr>
            <a:spLocks noChangeArrowheads="1"/>
          </p:cNvSpPr>
          <p:nvPr/>
        </p:nvSpPr>
        <p:spPr bwMode="auto">
          <a:xfrm>
            <a:off x="3763963" y="3565525"/>
            <a:ext cx="88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FF00"/>
                </a:solidFill>
                <a:latin typeface="Arial" charset="0"/>
              </a:rPr>
              <a:t>3</a:t>
            </a:r>
            <a:endParaRPr lang="en-US" b="0"/>
          </a:p>
        </p:txBody>
      </p:sp>
      <p:sp>
        <p:nvSpPr>
          <p:cNvPr id="27394" name="Rectangle 1794"/>
          <p:cNvSpPr>
            <a:spLocks noChangeArrowheads="1"/>
          </p:cNvSpPr>
          <p:nvPr/>
        </p:nvSpPr>
        <p:spPr bwMode="auto">
          <a:xfrm>
            <a:off x="3811588" y="35099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" charset="0"/>
              </a:rPr>
              <a:t>Al RIT</a:t>
            </a:r>
            <a:endParaRPr lang="en-US" b="0"/>
          </a:p>
        </p:txBody>
      </p:sp>
      <p:grpSp>
        <p:nvGrpSpPr>
          <p:cNvPr id="27398" name="Group 1798"/>
          <p:cNvGrpSpPr>
            <a:grpSpLocks/>
          </p:cNvGrpSpPr>
          <p:nvPr/>
        </p:nvGrpSpPr>
        <p:grpSpPr bwMode="auto">
          <a:xfrm>
            <a:off x="2671763" y="4124325"/>
            <a:ext cx="579437" cy="163513"/>
            <a:chOff x="1683" y="2598"/>
            <a:chExt cx="365" cy="103"/>
          </a:xfrm>
        </p:grpSpPr>
        <p:sp>
          <p:nvSpPr>
            <p:cNvPr id="27395" name="Rectangle 1795"/>
            <p:cNvSpPr>
              <a:spLocks noChangeArrowheads="1"/>
            </p:cNvSpPr>
            <p:nvPr/>
          </p:nvSpPr>
          <p:spPr bwMode="auto">
            <a:xfrm>
              <a:off x="1683" y="2598"/>
              <a:ext cx="365" cy="10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96" name="Rectangle 1796"/>
            <p:cNvSpPr>
              <a:spLocks noChangeArrowheads="1"/>
            </p:cNvSpPr>
            <p:nvPr/>
          </p:nvSpPr>
          <p:spPr bwMode="auto">
            <a:xfrm>
              <a:off x="1683" y="2598"/>
              <a:ext cx="365" cy="10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97" name="Rectangle 1797"/>
            <p:cNvSpPr>
              <a:spLocks noChangeArrowheads="1"/>
            </p:cNvSpPr>
            <p:nvPr/>
          </p:nvSpPr>
          <p:spPr bwMode="auto">
            <a:xfrm>
              <a:off x="1683" y="2598"/>
              <a:ext cx="365" cy="10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99" name="Rectangle 1799"/>
          <p:cNvSpPr>
            <a:spLocks noChangeArrowheads="1"/>
          </p:cNvSpPr>
          <p:nvPr/>
        </p:nvSpPr>
        <p:spPr bwMode="auto">
          <a:xfrm>
            <a:off x="2671763" y="4130675"/>
            <a:ext cx="676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8080"/>
                </a:solidFill>
                <a:latin typeface="Arial" charset="0"/>
              </a:rPr>
              <a:t> HT Nb-Ti</a:t>
            </a:r>
            <a:endParaRPr lang="en-US" b="0"/>
          </a:p>
        </p:txBody>
      </p:sp>
      <p:grpSp>
        <p:nvGrpSpPr>
          <p:cNvPr id="27403" name="Group 1803"/>
          <p:cNvGrpSpPr>
            <a:grpSpLocks/>
          </p:cNvGrpSpPr>
          <p:nvPr/>
        </p:nvGrpSpPr>
        <p:grpSpPr bwMode="auto">
          <a:xfrm>
            <a:off x="4405313" y="3019425"/>
            <a:ext cx="374650" cy="176213"/>
            <a:chOff x="2775" y="1902"/>
            <a:chExt cx="236" cy="111"/>
          </a:xfrm>
        </p:grpSpPr>
        <p:sp>
          <p:nvSpPr>
            <p:cNvPr id="27400" name="Rectangle 1800"/>
            <p:cNvSpPr>
              <a:spLocks noChangeArrowheads="1"/>
            </p:cNvSpPr>
            <p:nvPr/>
          </p:nvSpPr>
          <p:spPr bwMode="auto">
            <a:xfrm>
              <a:off x="2775" y="1902"/>
              <a:ext cx="236" cy="11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1" name="Rectangle 1801"/>
            <p:cNvSpPr>
              <a:spLocks noChangeArrowheads="1"/>
            </p:cNvSpPr>
            <p:nvPr/>
          </p:nvSpPr>
          <p:spPr bwMode="auto">
            <a:xfrm>
              <a:off x="2775" y="1902"/>
              <a:ext cx="236" cy="111"/>
            </a:xfrm>
            <a:prstGeom prst="rect">
              <a:avLst/>
            </a:prstGeom>
            <a:solidFill>
              <a:srgbClr val="FF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2" name="Rectangle 1802"/>
            <p:cNvSpPr>
              <a:spLocks noChangeArrowheads="1"/>
            </p:cNvSpPr>
            <p:nvPr/>
          </p:nvSpPr>
          <p:spPr bwMode="auto">
            <a:xfrm>
              <a:off x="2775" y="1902"/>
              <a:ext cx="236" cy="11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04" name="Rectangle 1804"/>
          <p:cNvSpPr>
            <a:spLocks noChangeArrowheads="1"/>
          </p:cNvSpPr>
          <p:nvPr/>
        </p:nvSpPr>
        <p:spPr bwMode="auto">
          <a:xfrm>
            <a:off x="4459288" y="3025775"/>
            <a:ext cx="261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00FF"/>
                </a:solidFill>
                <a:latin typeface="Arial" charset="0"/>
              </a:rPr>
              <a:t>NbN</a:t>
            </a:r>
            <a:endParaRPr lang="en-US" b="0"/>
          </a:p>
        </p:txBody>
      </p:sp>
      <p:sp>
        <p:nvSpPr>
          <p:cNvPr id="27405" name="Rectangle 1805"/>
          <p:cNvSpPr>
            <a:spLocks noChangeArrowheads="1"/>
          </p:cNvSpPr>
          <p:nvPr/>
        </p:nvSpPr>
        <p:spPr bwMode="auto">
          <a:xfrm>
            <a:off x="4589463" y="3189288"/>
            <a:ext cx="68262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grpSp>
        <p:nvGrpSpPr>
          <p:cNvPr id="27408" name="Group 1808"/>
          <p:cNvGrpSpPr>
            <a:grpSpLocks/>
          </p:cNvGrpSpPr>
          <p:nvPr/>
        </p:nvGrpSpPr>
        <p:grpSpPr bwMode="auto">
          <a:xfrm>
            <a:off x="2636838" y="1954213"/>
            <a:ext cx="280987" cy="519112"/>
            <a:chOff x="1661" y="1231"/>
            <a:chExt cx="177" cy="327"/>
          </a:xfrm>
        </p:grpSpPr>
        <p:sp>
          <p:nvSpPr>
            <p:cNvPr id="27406" name="Line 1806"/>
            <p:cNvSpPr>
              <a:spLocks noChangeShapeType="1"/>
            </p:cNvSpPr>
            <p:nvPr/>
          </p:nvSpPr>
          <p:spPr bwMode="auto">
            <a:xfrm>
              <a:off x="1661" y="1231"/>
              <a:ext cx="138" cy="262"/>
            </a:xfrm>
            <a:prstGeom prst="line">
              <a:avLst/>
            </a:prstGeom>
            <a:noFill/>
            <a:ln w="206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7" name="Freeform 1807"/>
            <p:cNvSpPr>
              <a:spLocks/>
            </p:cNvSpPr>
            <p:nvPr/>
          </p:nvSpPr>
          <p:spPr bwMode="auto">
            <a:xfrm>
              <a:off x="1765" y="1467"/>
              <a:ext cx="73" cy="9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3" y="91"/>
                </a:cxn>
                <a:cxn ang="0">
                  <a:pos x="73" y="0"/>
                </a:cxn>
                <a:cxn ang="0">
                  <a:pos x="0" y="35"/>
                </a:cxn>
              </a:cxnLst>
              <a:rect l="0" t="0" r="r" b="b"/>
              <a:pathLst>
                <a:path w="73" h="91">
                  <a:moveTo>
                    <a:pt x="0" y="35"/>
                  </a:moveTo>
                  <a:lnTo>
                    <a:pt x="73" y="91"/>
                  </a:lnTo>
                  <a:lnTo>
                    <a:pt x="73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11" name="Group 1811"/>
          <p:cNvGrpSpPr>
            <a:grpSpLocks/>
          </p:cNvGrpSpPr>
          <p:nvPr/>
        </p:nvGrpSpPr>
        <p:grpSpPr bwMode="auto">
          <a:xfrm>
            <a:off x="3565525" y="1763713"/>
            <a:ext cx="115888" cy="368300"/>
            <a:chOff x="2246" y="1111"/>
            <a:chExt cx="73" cy="232"/>
          </a:xfrm>
        </p:grpSpPr>
        <p:sp>
          <p:nvSpPr>
            <p:cNvPr id="27409" name="Line 1809"/>
            <p:cNvSpPr>
              <a:spLocks noChangeShapeType="1"/>
            </p:cNvSpPr>
            <p:nvPr/>
          </p:nvSpPr>
          <p:spPr bwMode="auto">
            <a:xfrm flipH="1">
              <a:off x="2280" y="1111"/>
              <a:ext cx="39" cy="163"/>
            </a:xfrm>
            <a:prstGeom prst="line">
              <a:avLst/>
            </a:prstGeom>
            <a:noFill/>
            <a:ln w="206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" name="Freeform 1810"/>
            <p:cNvSpPr>
              <a:spLocks/>
            </p:cNvSpPr>
            <p:nvPr/>
          </p:nvSpPr>
          <p:spPr bwMode="auto">
            <a:xfrm>
              <a:off x="2246" y="1257"/>
              <a:ext cx="7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86"/>
                </a:cxn>
                <a:cxn ang="0">
                  <a:pos x="73" y="17"/>
                </a:cxn>
                <a:cxn ang="0">
                  <a:pos x="0" y="0"/>
                </a:cxn>
              </a:cxnLst>
              <a:rect l="0" t="0" r="r" b="b"/>
              <a:pathLst>
                <a:path w="73" h="86">
                  <a:moveTo>
                    <a:pt x="0" y="0"/>
                  </a:moveTo>
                  <a:lnTo>
                    <a:pt x="22" y="86"/>
                  </a:lnTo>
                  <a:lnTo>
                    <a:pt x="7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 </a:t>
            </a:r>
            <a:r>
              <a:rPr lang="en-US" sz="3200" i="1"/>
              <a:t>J</a:t>
            </a:r>
            <a:r>
              <a:rPr lang="en-US" sz="3200" baseline="-25000"/>
              <a:t>c</a:t>
            </a:r>
            <a:r>
              <a:rPr lang="en-US" sz="3200"/>
              <a:t> Internal Sn (twisted): 0.5% Bend Strain</a:t>
            </a:r>
          </a:p>
        </p:txBody>
      </p:sp>
      <p:pic>
        <p:nvPicPr>
          <p:cNvPr id="53251" name="Picture 3" descr="D:\Data\My Pictures\Photos\LEO1530\Nb3Sn\bendsamples\IGC\Etched\EP2-1-3-2\20%67%x30-rb10-25kV-mo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1060450"/>
            <a:ext cx="6477000" cy="800100"/>
          </a:xfrm>
          <a:prstGeom prst="rect">
            <a:avLst/>
          </a:prstGeom>
          <a:noFill/>
        </p:spPr>
      </p:pic>
      <p:pic>
        <p:nvPicPr>
          <p:cNvPr id="53252" name="Picture 4" descr="D:\Data\My Pictures\Photos\LEO1530\Nb3Sn\bendsamples\IGC\Etched\EP2-1-3-2\34%x125-fullwidth-bse10-3d-tif-fromjpeg-jpg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1879600"/>
            <a:ext cx="6502400" cy="479425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521700" y="3962400"/>
            <a:ext cx="488950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Tensile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521700" y="1905000"/>
            <a:ext cx="48895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Compressive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83100" y="646112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Barrier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5626100" y="6324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730500" y="646112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Cu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 flipV="1">
            <a:off x="2197100" y="6553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2501900" y="57912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921500" y="3505200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9900"/>
                </a:solidFill>
                <a:latin typeface="Arial" charset="0"/>
              </a:rPr>
              <a:t>Nb</a:t>
            </a:r>
            <a:r>
              <a:rPr lang="en-US" sz="2000" baseline="-25000">
                <a:solidFill>
                  <a:srgbClr val="CC9900"/>
                </a:solidFill>
                <a:latin typeface="Arial" charset="0"/>
              </a:rPr>
              <a:t>3</a:t>
            </a:r>
            <a:r>
              <a:rPr lang="en-US" sz="2000">
                <a:solidFill>
                  <a:srgbClr val="CC9900"/>
                </a:solidFill>
                <a:latin typeface="Arial" charset="0"/>
              </a:rPr>
              <a:t>Sn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6559550" y="3714750"/>
            <a:ext cx="3810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64" name="Picture 16" descr="D:\Data\My Pictures\LOGOS\ASC\ASC-3d\ASC_in_3D\Brown\20%brwn-white-revglass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914400"/>
            <a:ext cx="1447800" cy="814388"/>
          </a:xfrm>
          <a:prstGeom prst="rect">
            <a:avLst/>
          </a:prstGeom>
          <a:noFill/>
        </p:spPr>
      </p:pic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52400" y="1143000"/>
            <a:ext cx="17526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Nb</a:t>
            </a:r>
            <a:r>
              <a:rPr lang="en-US" baseline="-25000"/>
              <a:t>3</a:t>
            </a:r>
            <a:r>
              <a:rPr lang="en-US"/>
              <a:t>Sn is susceptible to filament breakage under small bend strains ~0.5%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If the Nb</a:t>
            </a:r>
            <a:r>
              <a:rPr lang="en-US" baseline="-25000"/>
              <a:t>3</a:t>
            </a:r>
            <a:r>
              <a:rPr lang="en-US"/>
              <a:t>Sn layer us continuous (as in the prototype IGC-AS strand) breakage spans the entire tensile side.</a:t>
            </a:r>
          </a:p>
        </p:txBody>
      </p:sp>
      <p:pic>
        <p:nvPicPr>
          <p:cNvPr id="53266" name="Picture 18" descr="D:\Data\Presentations\MEM03\MVC-042F-final2-jpg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76913"/>
            <a:ext cx="1100138" cy="1004887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006475"/>
          </a:xfrm>
          <a:noFill/>
          <a:ln/>
        </p:spPr>
        <p:txBody>
          <a:bodyPr/>
          <a:lstStyle/>
          <a:p>
            <a:r>
              <a:rPr lang="en-US" sz="2400"/>
              <a:t>PIT geometry leaves thick unreacted Nb and corners of hexagonal filaments.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410200" y="60039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chemeClr val="hlink"/>
                </a:solidFill>
                <a:latin typeface="Arial" charset="0"/>
              </a:rPr>
              <a:t>After HT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: Weakly bonded porous core left inside A15</a:t>
            </a:r>
          </a:p>
        </p:txBody>
      </p: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5486400" y="2514600"/>
            <a:ext cx="3409950" cy="3505200"/>
            <a:chOff x="3456" y="1584"/>
            <a:chExt cx="2148" cy="2208"/>
          </a:xfrm>
        </p:grpSpPr>
        <p:pic>
          <p:nvPicPr>
            <p:cNvPr id="51205" name="Picture 5" descr="C:\Chad\Images\Research\Nb3Sn\Billet34\64h_675C 400x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6" y="1584"/>
              <a:ext cx="2148" cy="2149"/>
            </a:xfrm>
            <a:prstGeom prst="rect">
              <a:avLst/>
            </a:prstGeom>
            <a:noFill/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flipV="1">
              <a:off x="3984" y="3216"/>
              <a:ext cx="384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3894" y="2993"/>
              <a:ext cx="90" cy="22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936" y="2400"/>
              <a:ext cx="192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 flipH="1" flipV="1">
              <a:off x="4464" y="2592"/>
              <a:ext cx="388" cy="24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 flipH="1">
              <a:off x="4608" y="2256"/>
              <a:ext cx="252" cy="16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410200" y="1600200"/>
            <a:ext cx="35814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latin typeface="Arial" charset="0"/>
              </a:rPr>
              <a:t>SMI-PIT filaments are otherwise remarkably homogeneous in area cross-section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447800" y="60039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solidFill>
                  <a:schemeClr val="hlink"/>
                </a:solidFill>
                <a:latin typeface="Arial" charset="0"/>
              </a:rPr>
              <a:t>Before HT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: Homogeneous stack of powder in Nb tubes</a:t>
            </a:r>
          </a:p>
        </p:txBody>
      </p:sp>
      <p:grpSp>
        <p:nvGrpSpPr>
          <p:cNvPr id="51223" name="Group 23"/>
          <p:cNvGrpSpPr>
            <a:grpSpLocks/>
          </p:cNvGrpSpPr>
          <p:nvPr/>
        </p:nvGrpSpPr>
        <p:grpSpPr bwMode="auto">
          <a:xfrm>
            <a:off x="0" y="1524000"/>
            <a:ext cx="5556250" cy="4495800"/>
            <a:chOff x="0" y="1104"/>
            <a:chExt cx="3500" cy="2832"/>
          </a:xfrm>
        </p:grpSpPr>
        <p:pic>
          <p:nvPicPr>
            <p:cNvPr id="51212" name="Picture 12" descr="D:\Data\My Pictures\Photos\LEO1530\Nb3Sn\SMI-PIT\Arno\SMI-PIT\B34-out-nht\x75-si11-20kV-ovw-02329-cropgcstr-gammaprowhitebkg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1104"/>
              <a:ext cx="2828" cy="2832"/>
            </a:xfrm>
            <a:prstGeom prst="rect">
              <a:avLst/>
            </a:prstGeom>
            <a:noFill/>
          </p:spPr>
        </p:pic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V="1">
              <a:off x="672" y="3200"/>
              <a:ext cx="748" cy="2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0" y="3300"/>
              <a:ext cx="68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Sn-rich powders</a:t>
              </a: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0" y="2976"/>
              <a:ext cx="68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Nb or Nb-Ta tube</a:t>
              </a: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 flipV="1">
              <a:off x="672" y="2976"/>
              <a:ext cx="480" cy="1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2160" y="3664"/>
              <a:ext cx="39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Cu</a:t>
              </a:r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000" y="1093788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000" i="1"/>
              <a:t>Commercial PIT strand is manufactured by Shapemetal Innovation BV, the Netherlands. This process was originally developed by ECN and is termed the ECN process.</a:t>
            </a:r>
          </a:p>
        </p:txBody>
      </p:sp>
      <p:pic>
        <p:nvPicPr>
          <p:cNvPr id="51222" name="Picture 22" descr="D:\Data\My Pictures\LOGOS\Industry\smisymbool.k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69988"/>
            <a:ext cx="1219200" cy="811212"/>
          </a:xfrm>
          <a:prstGeom prst="rect">
            <a:avLst/>
          </a:prstGeom>
          <a:noFill/>
          <a:effectLst>
            <a:outerShdw dist="17961" dir="27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1143000"/>
          </a:xfrm>
          <a:noFill/>
          <a:ln/>
        </p:spPr>
        <p:txBody>
          <a:bodyPr/>
          <a:lstStyle/>
          <a:p>
            <a:r>
              <a:rPr lang="en-US" sz="2800"/>
              <a:t>Very high Sn levels can be achieved at elevated temperatures: PIT(Ta): SMI 34 64hrs@800C</a:t>
            </a:r>
            <a:br>
              <a:rPr lang="en-US" sz="2800"/>
            </a:br>
            <a:endParaRPr lang="en-US" sz="2800"/>
          </a:p>
        </p:txBody>
      </p:sp>
      <p:pic>
        <p:nvPicPr>
          <p:cNvPr id="6042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019800" cy="4514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0421" name="Text Box 1029"/>
          <p:cNvSpPr txBox="1">
            <a:spLocks noChangeArrowheads="1"/>
          </p:cNvSpPr>
          <p:nvPr/>
        </p:nvSpPr>
        <p:spPr bwMode="auto">
          <a:xfrm rot="16200000">
            <a:off x="-68263" y="2005013"/>
            <a:ext cx="9683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Nb(Ta)</a:t>
            </a:r>
          </a:p>
        </p:txBody>
      </p:sp>
      <p:sp>
        <p:nvSpPr>
          <p:cNvPr id="60422" name="Text Box 1030"/>
          <p:cNvSpPr txBox="1">
            <a:spLocks noChangeArrowheads="1"/>
          </p:cNvSpPr>
          <p:nvPr/>
        </p:nvSpPr>
        <p:spPr bwMode="auto">
          <a:xfrm>
            <a:off x="2514600" y="2057400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A15</a:t>
            </a:r>
          </a:p>
        </p:txBody>
      </p:sp>
      <p:sp>
        <p:nvSpPr>
          <p:cNvPr id="60423" name="Text Box 1031"/>
          <p:cNvSpPr txBox="1">
            <a:spLocks noChangeArrowheads="1"/>
          </p:cNvSpPr>
          <p:nvPr/>
        </p:nvSpPr>
        <p:spPr bwMode="auto">
          <a:xfrm>
            <a:off x="5638800" y="2133600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Core</a:t>
            </a:r>
          </a:p>
        </p:txBody>
      </p:sp>
      <p:sp>
        <p:nvSpPr>
          <p:cNvPr id="60424" name="Rectangle 1032"/>
          <p:cNvSpPr>
            <a:spLocks noChangeArrowheads="1"/>
          </p:cNvSpPr>
          <p:nvPr/>
        </p:nvSpPr>
        <p:spPr bwMode="auto">
          <a:xfrm>
            <a:off x="6934200" y="4648200"/>
            <a:ext cx="1701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* = ignoring Cu</a:t>
            </a:r>
          </a:p>
        </p:txBody>
      </p:sp>
      <p:sp>
        <p:nvSpPr>
          <p:cNvPr id="60425" name="Oval 1033"/>
          <p:cNvSpPr>
            <a:spLocks noChangeAspect="1" noChangeArrowheads="1"/>
          </p:cNvSpPr>
          <p:nvPr/>
        </p:nvSpPr>
        <p:spPr bwMode="auto">
          <a:xfrm>
            <a:off x="2868613" y="3429000"/>
            <a:ext cx="520700" cy="5207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034"/>
          <p:cNvSpPr>
            <a:spLocks noChangeArrowheads="1"/>
          </p:cNvSpPr>
          <p:nvPr/>
        </p:nvSpPr>
        <p:spPr bwMode="auto">
          <a:xfrm>
            <a:off x="6629400" y="1295400"/>
            <a:ext cx="2328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  <a:latin typeface="Arial" charset="0"/>
              </a:rPr>
              <a:t>25.20 (±0.1) At.%Sn*</a:t>
            </a:r>
          </a:p>
        </p:txBody>
      </p:sp>
      <p:sp>
        <p:nvSpPr>
          <p:cNvPr id="60427" name="Line 1035"/>
          <p:cNvSpPr>
            <a:spLocks noChangeShapeType="1"/>
          </p:cNvSpPr>
          <p:nvPr/>
        </p:nvSpPr>
        <p:spPr bwMode="auto">
          <a:xfrm flipH="1">
            <a:off x="3352800" y="1676400"/>
            <a:ext cx="32004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Oval 1036"/>
          <p:cNvSpPr>
            <a:spLocks noChangeAspect="1" noChangeArrowheads="1"/>
          </p:cNvSpPr>
          <p:nvPr/>
        </p:nvSpPr>
        <p:spPr bwMode="auto">
          <a:xfrm>
            <a:off x="5313363" y="2690813"/>
            <a:ext cx="520700" cy="520700"/>
          </a:xfrm>
          <a:prstGeom prst="ellips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037"/>
          <p:cNvSpPr>
            <a:spLocks noChangeShapeType="1"/>
          </p:cNvSpPr>
          <p:nvPr/>
        </p:nvSpPr>
        <p:spPr bwMode="auto">
          <a:xfrm flipH="1">
            <a:off x="5867400" y="2667000"/>
            <a:ext cx="6858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Rectangle 1038"/>
          <p:cNvSpPr>
            <a:spLocks noChangeArrowheads="1"/>
          </p:cNvSpPr>
          <p:nvPr/>
        </p:nvSpPr>
        <p:spPr bwMode="auto">
          <a:xfrm>
            <a:off x="6629400" y="3124200"/>
            <a:ext cx="2201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CC9900"/>
                </a:solidFill>
                <a:latin typeface="Arial" charset="0"/>
              </a:rPr>
              <a:t>24.8 (±0.2) At.%Sn*</a:t>
            </a:r>
          </a:p>
        </p:txBody>
      </p:sp>
      <p:sp>
        <p:nvSpPr>
          <p:cNvPr id="60431" name="Line 1039"/>
          <p:cNvSpPr>
            <a:spLocks noChangeShapeType="1"/>
          </p:cNvSpPr>
          <p:nvPr/>
        </p:nvSpPr>
        <p:spPr bwMode="auto">
          <a:xfrm flipH="1" flipV="1">
            <a:off x="5029200" y="3505200"/>
            <a:ext cx="1600200" cy="0"/>
          </a:xfrm>
          <a:prstGeom prst="line">
            <a:avLst/>
          </a:prstGeom>
          <a:noFill/>
          <a:ln w="25400">
            <a:solidFill>
              <a:srgbClr val="CC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2" name="Rectangle 1040"/>
          <p:cNvSpPr>
            <a:spLocks noChangeArrowheads="1"/>
          </p:cNvSpPr>
          <p:nvPr/>
        </p:nvSpPr>
        <p:spPr bwMode="auto">
          <a:xfrm>
            <a:off x="6629400" y="4038600"/>
            <a:ext cx="2201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24.5 (±0.3) At.%Sn*</a:t>
            </a:r>
          </a:p>
        </p:txBody>
      </p:sp>
      <p:sp>
        <p:nvSpPr>
          <p:cNvPr id="60433" name="Line 1041"/>
          <p:cNvSpPr>
            <a:spLocks noChangeShapeType="1"/>
          </p:cNvSpPr>
          <p:nvPr/>
        </p:nvSpPr>
        <p:spPr bwMode="auto">
          <a:xfrm flipH="1" flipV="1">
            <a:off x="1828800" y="4343400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4" name="Rectangle 1042"/>
          <p:cNvSpPr>
            <a:spLocks noChangeArrowheads="1"/>
          </p:cNvSpPr>
          <p:nvPr/>
        </p:nvSpPr>
        <p:spPr bwMode="auto">
          <a:xfrm>
            <a:off x="1812925" y="2667000"/>
            <a:ext cx="2468563" cy="1981200"/>
          </a:xfrm>
          <a:prstGeom prst="rect">
            <a:avLst/>
          </a:prstGeom>
          <a:noFill/>
          <a:ln w="25400">
            <a:solidFill>
              <a:srgbClr val="CC9900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043"/>
          <p:cNvSpPr>
            <a:spLocks noChangeArrowheads="1"/>
          </p:cNvSpPr>
          <p:nvPr/>
        </p:nvSpPr>
        <p:spPr bwMode="auto">
          <a:xfrm>
            <a:off x="4298950" y="2667000"/>
            <a:ext cx="685800" cy="1981200"/>
          </a:xfrm>
          <a:prstGeom prst="rect">
            <a:avLst/>
          </a:prstGeom>
          <a:noFill/>
          <a:ln w="12700">
            <a:solidFill>
              <a:srgbClr val="CC9900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Rectangle 1044"/>
          <p:cNvSpPr>
            <a:spLocks noChangeArrowheads="1"/>
          </p:cNvSpPr>
          <p:nvPr/>
        </p:nvSpPr>
        <p:spPr bwMode="auto">
          <a:xfrm>
            <a:off x="1219200" y="2667000"/>
            <a:ext cx="576263" cy="1981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437" name="Picture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2057400" cy="84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0438" name="Text Box 1046"/>
          <p:cNvSpPr txBox="1">
            <a:spLocks noChangeArrowheads="1"/>
          </p:cNvSpPr>
          <p:nvPr/>
        </p:nvSpPr>
        <p:spPr bwMode="auto">
          <a:xfrm>
            <a:off x="6553200" y="53340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792163"/>
            <a:r>
              <a:rPr lang="en-US" sz="2000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Very large grain sizes, however, result in low J</a:t>
            </a:r>
            <a:r>
              <a:rPr lang="en-US" sz="2000" i="1" baseline="-250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839200" cy="1017588"/>
          </a:xfrm>
        </p:spPr>
        <p:txBody>
          <a:bodyPr/>
          <a:lstStyle/>
          <a:p>
            <a:r>
              <a:rPr lang="en-US" sz="3200"/>
              <a:t>Powder-in-tube Nb(Ta): Twisted, 0.5% bend</a:t>
            </a:r>
          </a:p>
        </p:txBody>
      </p:sp>
      <p:pic>
        <p:nvPicPr>
          <p:cNvPr id="54275" name="Picture 3" descr="D:\Data\My Pictures\Photos\LEO1530\Nb3Sn\bendsamples\smi\B34-twstd\0·47%\50%x140-se10-25kV-15dt-02949-procombo+-jpg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5410200" cy="5229225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867400" y="1066800"/>
            <a:ext cx="3276600" cy="3560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No cracking seen at 0.5% strain (eventually cracks at 0.6%)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Although the Nb layer reduces the efficiency of the non-Cu package it applies more precompression to the A15</a:t>
            </a:r>
          </a:p>
        </p:txBody>
      </p:sp>
      <p:pic>
        <p:nvPicPr>
          <p:cNvPr id="54278" name="Picture 6" descr="D:\Data\Presentations\MEM03\MVC-042F-final2-jpg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1100138" cy="1004888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4296" name="Freeform 24"/>
          <p:cNvSpPr>
            <a:spLocks/>
          </p:cNvSpPr>
          <p:nvPr/>
        </p:nvSpPr>
        <p:spPr bwMode="auto">
          <a:xfrm>
            <a:off x="6376988" y="5926138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6376988" y="628650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6376988" y="633412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6376988" y="6526213"/>
            <a:ext cx="3175" cy="6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584" name="Group 312"/>
          <p:cNvGrpSpPr>
            <a:grpSpLocks/>
          </p:cNvGrpSpPr>
          <p:nvPr/>
        </p:nvGrpSpPr>
        <p:grpSpPr bwMode="auto">
          <a:xfrm>
            <a:off x="6019800" y="4800600"/>
            <a:ext cx="2886075" cy="1952625"/>
            <a:chOff x="3792" y="3024"/>
            <a:chExt cx="1818" cy="1230"/>
          </a:xfrm>
        </p:grpSpPr>
        <p:grpSp>
          <p:nvGrpSpPr>
            <p:cNvPr id="54582" name="Group 310"/>
            <p:cNvGrpSpPr>
              <a:grpSpLocks/>
            </p:cNvGrpSpPr>
            <p:nvPr/>
          </p:nvGrpSpPr>
          <p:grpSpPr bwMode="auto">
            <a:xfrm>
              <a:off x="3792" y="3024"/>
              <a:ext cx="1818" cy="1230"/>
              <a:chOff x="3792" y="3024"/>
              <a:chExt cx="1818" cy="1230"/>
            </a:xfrm>
          </p:grpSpPr>
          <p:sp>
            <p:nvSpPr>
              <p:cNvPr id="54281" name="Freeform 9"/>
              <p:cNvSpPr>
                <a:spLocks/>
              </p:cNvSpPr>
              <p:nvPr/>
            </p:nvSpPr>
            <p:spPr bwMode="auto">
              <a:xfrm>
                <a:off x="3911" y="3052"/>
                <a:ext cx="3" cy="108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087"/>
                  </a:cxn>
                  <a:cxn ang="0">
                    <a:pos x="3" y="1087"/>
                  </a:cxn>
                  <a:cxn ang="0">
                    <a:pos x="3" y="1086"/>
                  </a:cxn>
                  <a:cxn ang="0">
                    <a:pos x="3" y="2"/>
                  </a:cxn>
                </a:cxnLst>
                <a:rect l="0" t="0" r="r" b="b"/>
                <a:pathLst>
                  <a:path w="3" h="1087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87"/>
                    </a:lnTo>
                    <a:lnTo>
                      <a:pt x="3" y="1087"/>
                    </a:lnTo>
                    <a:lnTo>
                      <a:pt x="3" y="108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" name="Freeform 10"/>
              <p:cNvSpPr>
                <a:spLocks/>
              </p:cNvSpPr>
              <p:nvPr/>
            </p:nvSpPr>
            <p:spPr bwMode="auto">
              <a:xfrm>
                <a:off x="3893" y="4136"/>
                <a:ext cx="2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" name="Freeform 11"/>
              <p:cNvSpPr>
                <a:spLocks/>
              </p:cNvSpPr>
              <p:nvPr/>
            </p:nvSpPr>
            <p:spPr bwMode="auto">
              <a:xfrm>
                <a:off x="3893" y="3955"/>
                <a:ext cx="2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" name="Freeform 12"/>
              <p:cNvSpPr>
                <a:spLocks/>
              </p:cNvSpPr>
              <p:nvPr/>
            </p:nvSpPr>
            <p:spPr bwMode="auto">
              <a:xfrm>
                <a:off x="3893" y="3776"/>
                <a:ext cx="2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" name="Freeform 13"/>
              <p:cNvSpPr>
                <a:spLocks/>
              </p:cNvSpPr>
              <p:nvPr/>
            </p:nvSpPr>
            <p:spPr bwMode="auto">
              <a:xfrm>
                <a:off x="3893" y="3597"/>
                <a:ext cx="2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" name="Freeform 14"/>
              <p:cNvSpPr>
                <a:spLocks/>
              </p:cNvSpPr>
              <p:nvPr/>
            </p:nvSpPr>
            <p:spPr bwMode="auto">
              <a:xfrm>
                <a:off x="3893" y="3412"/>
                <a:ext cx="2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1" y="4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" name="Freeform 15"/>
              <p:cNvSpPr>
                <a:spLocks/>
              </p:cNvSpPr>
              <p:nvPr/>
            </p:nvSpPr>
            <p:spPr bwMode="auto">
              <a:xfrm>
                <a:off x="3893" y="3233"/>
                <a:ext cx="2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1" y="4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" name="Freeform 16"/>
              <p:cNvSpPr>
                <a:spLocks/>
              </p:cNvSpPr>
              <p:nvPr/>
            </p:nvSpPr>
            <p:spPr bwMode="auto">
              <a:xfrm>
                <a:off x="3893" y="3052"/>
                <a:ext cx="2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1" y="4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" y="0"/>
                  </a:cxn>
                </a:cxnLst>
                <a:rect l="0" t="0" r="r" b="b"/>
                <a:pathLst>
                  <a:path w="21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Freeform 17"/>
              <p:cNvSpPr>
                <a:spLocks/>
              </p:cNvSpPr>
              <p:nvPr/>
            </p:nvSpPr>
            <p:spPr bwMode="auto">
              <a:xfrm>
                <a:off x="3911" y="4136"/>
                <a:ext cx="1661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3" y="3"/>
                  </a:cxn>
                  <a:cxn ang="0">
                    <a:pos x="1661" y="3"/>
                  </a:cxn>
                  <a:cxn ang="0">
                    <a:pos x="1661" y="0"/>
                  </a:cxn>
                  <a:cxn ang="0">
                    <a:pos x="166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1661" h="21">
                    <a:moveTo>
                      <a:pt x="0" y="19"/>
                    </a:moveTo>
                    <a:lnTo>
                      <a:pt x="0" y="21"/>
                    </a:lnTo>
                    <a:lnTo>
                      <a:pt x="3" y="21"/>
                    </a:lnTo>
                    <a:lnTo>
                      <a:pt x="3" y="3"/>
                    </a:lnTo>
                    <a:lnTo>
                      <a:pt x="1661" y="3"/>
                    </a:lnTo>
                    <a:lnTo>
                      <a:pt x="1661" y="0"/>
                    </a:lnTo>
                    <a:lnTo>
                      <a:pt x="166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" name="Freeform 18"/>
              <p:cNvSpPr>
                <a:spLocks/>
              </p:cNvSpPr>
              <p:nvPr/>
            </p:nvSpPr>
            <p:spPr bwMode="auto">
              <a:xfrm>
                <a:off x="4185" y="4136"/>
                <a:ext cx="4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" name="Freeform 19"/>
              <p:cNvSpPr>
                <a:spLocks/>
              </p:cNvSpPr>
              <p:nvPr/>
            </p:nvSpPr>
            <p:spPr bwMode="auto">
              <a:xfrm>
                <a:off x="4465" y="4136"/>
                <a:ext cx="4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" name="Freeform 20"/>
              <p:cNvSpPr>
                <a:spLocks/>
              </p:cNvSpPr>
              <p:nvPr/>
            </p:nvSpPr>
            <p:spPr bwMode="auto">
              <a:xfrm>
                <a:off x="4741" y="4136"/>
                <a:ext cx="4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" name="Freeform 21"/>
              <p:cNvSpPr>
                <a:spLocks/>
              </p:cNvSpPr>
              <p:nvPr/>
            </p:nvSpPr>
            <p:spPr bwMode="auto">
              <a:xfrm>
                <a:off x="5014" y="4136"/>
                <a:ext cx="4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Freeform 22"/>
              <p:cNvSpPr>
                <a:spLocks/>
              </p:cNvSpPr>
              <p:nvPr/>
            </p:nvSpPr>
            <p:spPr bwMode="auto">
              <a:xfrm>
                <a:off x="5292" y="4136"/>
                <a:ext cx="4" cy="2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" name="Freeform 25"/>
              <p:cNvSpPr>
                <a:spLocks/>
              </p:cNvSpPr>
              <p:nvPr/>
            </p:nvSpPr>
            <p:spPr bwMode="auto">
              <a:xfrm>
                <a:off x="4015" y="3731"/>
                <a:ext cx="6" cy="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8">
                    <a:moveTo>
                      <a:pt x="2" y="6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Freeform 26"/>
              <p:cNvSpPr>
                <a:spLocks/>
              </p:cNvSpPr>
              <p:nvPr/>
            </p:nvSpPr>
            <p:spPr bwMode="auto">
              <a:xfrm>
                <a:off x="4015" y="3143"/>
                <a:ext cx="1538" cy="594"/>
              </a:xfrm>
              <a:custGeom>
                <a:avLst/>
                <a:gdLst/>
                <a:ahLst/>
                <a:cxnLst>
                  <a:cxn ang="0">
                    <a:pos x="2" y="590"/>
                  </a:cxn>
                  <a:cxn ang="0">
                    <a:pos x="0" y="590"/>
                  </a:cxn>
                  <a:cxn ang="0">
                    <a:pos x="0" y="594"/>
                  </a:cxn>
                  <a:cxn ang="0">
                    <a:pos x="2" y="594"/>
                  </a:cxn>
                  <a:cxn ang="0">
                    <a:pos x="151" y="512"/>
                  </a:cxn>
                  <a:cxn ang="0">
                    <a:pos x="301" y="432"/>
                  </a:cxn>
                  <a:cxn ang="0">
                    <a:pos x="434" y="358"/>
                  </a:cxn>
                  <a:cxn ang="0">
                    <a:pos x="601" y="273"/>
                  </a:cxn>
                  <a:cxn ang="0">
                    <a:pos x="750" y="195"/>
                  </a:cxn>
                  <a:cxn ang="0">
                    <a:pos x="900" y="124"/>
                  </a:cxn>
                  <a:cxn ang="0">
                    <a:pos x="1049" y="60"/>
                  </a:cxn>
                  <a:cxn ang="0">
                    <a:pos x="1137" y="25"/>
                  </a:cxn>
                  <a:cxn ang="0">
                    <a:pos x="1219" y="7"/>
                  </a:cxn>
                  <a:cxn ang="0">
                    <a:pos x="1309" y="3"/>
                  </a:cxn>
                  <a:cxn ang="0">
                    <a:pos x="1419" y="30"/>
                  </a:cxn>
                  <a:cxn ang="0">
                    <a:pos x="1536" y="69"/>
                  </a:cxn>
                  <a:cxn ang="0">
                    <a:pos x="1538" y="69"/>
                  </a:cxn>
                  <a:cxn ang="0">
                    <a:pos x="1538" y="65"/>
                  </a:cxn>
                  <a:cxn ang="0">
                    <a:pos x="1536" y="65"/>
                  </a:cxn>
                  <a:cxn ang="0">
                    <a:pos x="1419" y="26"/>
                  </a:cxn>
                  <a:cxn ang="0">
                    <a:pos x="1309" y="0"/>
                  </a:cxn>
                  <a:cxn ang="0">
                    <a:pos x="1219" y="3"/>
                  </a:cxn>
                  <a:cxn ang="0">
                    <a:pos x="1137" y="21"/>
                  </a:cxn>
                  <a:cxn ang="0">
                    <a:pos x="1049" y="57"/>
                  </a:cxn>
                  <a:cxn ang="0">
                    <a:pos x="900" y="120"/>
                  </a:cxn>
                  <a:cxn ang="0">
                    <a:pos x="750" y="191"/>
                  </a:cxn>
                  <a:cxn ang="0">
                    <a:pos x="601" y="269"/>
                  </a:cxn>
                  <a:cxn ang="0">
                    <a:pos x="434" y="354"/>
                  </a:cxn>
                  <a:cxn ang="0">
                    <a:pos x="301" y="429"/>
                  </a:cxn>
                  <a:cxn ang="0">
                    <a:pos x="151" y="509"/>
                  </a:cxn>
                  <a:cxn ang="0">
                    <a:pos x="2" y="590"/>
                  </a:cxn>
                </a:cxnLst>
                <a:rect l="0" t="0" r="r" b="b"/>
                <a:pathLst>
                  <a:path w="1538" h="594">
                    <a:moveTo>
                      <a:pt x="2" y="590"/>
                    </a:moveTo>
                    <a:lnTo>
                      <a:pt x="0" y="590"/>
                    </a:lnTo>
                    <a:lnTo>
                      <a:pt x="0" y="594"/>
                    </a:lnTo>
                    <a:lnTo>
                      <a:pt x="2" y="594"/>
                    </a:lnTo>
                    <a:lnTo>
                      <a:pt x="151" y="512"/>
                    </a:lnTo>
                    <a:lnTo>
                      <a:pt x="301" y="432"/>
                    </a:lnTo>
                    <a:lnTo>
                      <a:pt x="434" y="358"/>
                    </a:lnTo>
                    <a:lnTo>
                      <a:pt x="601" y="273"/>
                    </a:lnTo>
                    <a:lnTo>
                      <a:pt x="750" y="195"/>
                    </a:lnTo>
                    <a:lnTo>
                      <a:pt x="900" y="124"/>
                    </a:lnTo>
                    <a:lnTo>
                      <a:pt x="1049" y="60"/>
                    </a:lnTo>
                    <a:lnTo>
                      <a:pt x="1137" y="25"/>
                    </a:lnTo>
                    <a:lnTo>
                      <a:pt x="1219" y="7"/>
                    </a:lnTo>
                    <a:lnTo>
                      <a:pt x="1309" y="3"/>
                    </a:lnTo>
                    <a:lnTo>
                      <a:pt x="1419" y="30"/>
                    </a:lnTo>
                    <a:lnTo>
                      <a:pt x="1536" y="69"/>
                    </a:lnTo>
                    <a:lnTo>
                      <a:pt x="1538" y="69"/>
                    </a:lnTo>
                    <a:lnTo>
                      <a:pt x="1538" y="65"/>
                    </a:lnTo>
                    <a:lnTo>
                      <a:pt x="1536" y="65"/>
                    </a:lnTo>
                    <a:lnTo>
                      <a:pt x="1419" y="26"/>
                    </a:lnTo>
                    <a:lnTo>
                      <a:pt x="1309" y="0"/>
                    </a:lnTo>
                    <a:lnTo>
                      <a:pt x="1219" y="3"/>
                    </a:lnTo>
                    <a:lnTo>
                      <a:pt x="1137" y="21"/>
                    </a:lnTo>
                    <a:lnTo>
                      <a:pt x="1049" y="57"/>
                    </a:lnTo>
                    <a:lnTo>
                      <a:pt x="900" y="120"/>
                    </a:lnTo>
                    <a:lnTo>
                      <a:pt x="750" y="191"/>
                    </a:lnTo>
                    <a:lnTo>
                      <a:pt x="601" y="269"/>
                    </a:lnTo>
                    <a:lnTo>
                      <a:pt x="434" y="354"/>
                    </a:lnTo>
                    <a:lnTo>
                      <a:pt x="301" y="429"/>
                    </a:lnTo>
                    <a:lnTo>
                      <a:pt x="151" y="509"/>
                    </a:lnTo>
                    <a:lnTo>
                      <a:pt x="2" y="59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Freeform 28"/>
              <p:cNvSpPr>
                <a:spLocks/>
              </p:cNvSpPr>
              <p:nvPr/>
            </p:nvSpPr>
            <p:spPr bwMode="auto">
              <a:xfrm>
                <a:off x="4015" y="3958"/>
                <a:ext cx="6" cy="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8">
                    <a:moveTo>
                      <a:pt x="2" y="6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Freeform 29"/>
              <p:cNvSpPr>
                <a:spLocks/>
              </p:cNvSpPr>
              <p:nvPr/>
            </p:nvSpPr>
            <p:spPr bwMode="auto">
              <a:xfrm>
                <a:off x="4015" y="3455"/>
                <a:ext cx="1538" cy="507"/>
              </a:xfrm>
              <a:custGeom>
                <a:avLst/>
                <a:gdLst/>
                <a:ahLst/>
                <a:cxnLst>
                  <a:cxn ang="0">
                    <a:pos x="2" y="503"/>
                  </a:cxn>
                  <a:cxn ang="0">
                    <a:pos x="0" y="503"/>
                  </a:cxn>
                  <a:cxn ang="0">
                    <a:pos x="0" y="507"/>
                  </a:cxn>
                  <a:cxn ang="0">
                    <a:pos x="2" y="507"/>
                  </a:cxn>
                  <a:cxn ang="0">
                    <a:pos x="151" y="445"/>
                  </a:cxn>
                  <a:cxn ang="0">
                    <a:pos x="301" y="379"/>
                  </a:cxn>
                  <a:cxn ang="0">
                    <a:pos x="434" y="321"/>
                  </a:cxn>
                  <a:cxn ang="0">
                    <a:pos x="601" y="243"/>
                  </a:cxn>
                  <a:cxn ang="0">
                    <a:pos x="750" y="179"/>
                  </a:cxn>
                  <a:cxn ang="0">
                    <a:pos x="900" y="110"/>
                  </a:cxn>
                  <a:cxn ang="0">
                    <a:pos x="1049" y="51"/>
                  </a:cxn>
                  <a:cxn ang="0">
                    <a:pos x="1137" y="21"/>
                  </a:cxn>
                  <a:cxn ang="0">
                    <a:pos x="1219" y="3"/>
                  </a:cxn>
                  <a:cxn ang="0">
                    <a:pos x="1309" y="3"/>
                  </a:cxn>
                  <a:cxn ang="0">
                    <a:pos x="1419" y="25"/>
                  </a:cxn>
                  <a:cxn ang="0">
                    <a:pos x="1536" y="64"/>
                  </a:cxn>
                  <a:cxn ang="0">
                    <a:pos x="1538" y="64"/>
                  </a:cxn>
                  <a:cxn ang="0">
                    <a:pos x="1538" y="60"/>
                  </a:cxn>
                  <a:cxn ang="0">
                    <a:pos x="1536" y="60"/>
                  </a:cxn>
                  <a:cxn ang="0">
                    <a:pos x="1419" y="21"/>
                  </a:cxn>
                  <a:cxn ang="0">
                    <a:pos x="1309" y="0"/>
                  </a:cxn>
                  <a:cxn ang="0">
                    <a:pos x="1219" y="0"/>
                  </a:cxn>
                  <a:cxn ang="0">
                    <a:pos x="1137" y="18"/>
                  </a:cxn>
                  <a:cxn ang="0">
                    <a:pos x="1049" y="48"/>
                  </a:cxn>
                  <a:cxn ang="0">
                    <a:pos x="900" y="106"/>
                  </a:cxn>
                  <a:cxn ang="0">
                    <a:pos x="750" y="175"/>
                  </a:cxn>
                  <a:cxn ang="0">
                    <a:pos x="601" y="239"/>
                  </a:cxn>
                  <a:cxn ang="0">
                    <a:pos x="434" y="317"/>
                  </a:cxn>
                  <a:cxn ang="0">
                    <a:pos x="301" y="376"/>
                  </a:cxn>
                  <a:cxn ang="0">
                    <a:pos x="151" y="441"/>
                  </a:cxn>
                  <a:cxn ang="0">
                    <a:pos x="2" y="503"/>
                  </a:cxn>
                </a:cxnLst>
                <a:rect l="0" t="0" r="r" b="b"/>
                <a:pathLst>
                  <a:path w="1538" h="507">
                    <a:moveTo>
                      <a:pt x="2" y="503"/>
                    </a:moveTo>
                    <a:lnTo>
                      <a:pt x="0" y="503"/>
                    </a:lnTo>
                    <a:lnTo>
                      <a:pt x="0" y="507"/>
                    </a:lnTo>
                    <a:lnTo>
                      <a:pt x="2" y="507"/>
                    </a:lnTo>
                    <a:lnTo>
                      <a:pt x="151" y="445"/>
                    </a:lnTo>
                    <a:lnTo>
                      <a:pt x="301" y="379"/>
                    </a:lnTo>
                    <a:lnTo>
                      <a:pt x="434" y="321"/>
                    </a:lnTo>
                    <a:lnTo>
                      <a:pt x="601" y="243"/>
                    </a:lnTo>
                    <a:lnTo>
                      <a:pt x="750" y="179"/>
                    </a:lnTo>
                    <a:lnTo>
                      <a:pt x="900" y="110"/>
                    </a:lnTo>
                    <a:lnTo>
                      <a:pt x="1049" y="51"/>
                    </a:lnTo>
                    <a:lnTo>
                      <a:pt x="1137" y="21"/>
                    </a:lnTo>
                    <a:lnTo>
                      <a:pt x="1219" y="3"/>
                    </a:lnTo>
                    <a:lnTo>
                      <a:pt x="1309" y="3"/>
                    </a:lnTo>
                    <a:lnTo>
                      <a:pt x="1419" y="25"/>
                    </a:lnTo>
                    <a:lnTo>
                      <a:pt x="1536" y="64"/>
                    </a:lnTo>
                    <a:lnTo>
                      <a:pt x="1538" y="64"/>
                    </a:lnTo>
                    <a:lnTo>
                      <a:pt x="1538" y="60"/>
                    </a:lnTo>
                    <a:lnTo>
                      <a:pt x="1536" y="60"/>
                    </a:lnTo>
                    <a:lnTo>
                      <a:pt x="1419" y="21"/>
                    </a:lnTo>
                    <a:lnTo>
                      <a:pt x="1309" y="0"/>
                    </a:lnTo>
                    <a:lnTo>
                      <a:pt x="1219" y="0"/>
                    </a:lnTo>
                    <a:lnTo>
                      <a:pt x="1137" y="18"/>
                    </a:lnTo>
                    <a:lnTo>
                      <a:pt x="1049" y="48"/>
                    </a:lnTo>
                    <a:lnTo>
                      <a:pt x="900" y="106"/>
                    </a:lnTo>
                    <a:lnTo>
                      <a:pt x="750" y="175"/>
                    </a:lnTo>
                    <a:lnTo>
                      <a:pt x="601" y="239"/>
                    </a:lnTo>
                    <a:lnTo>
                      <a:pt x="434" y="317"/>
                    </a:lnTo>
                    <a:lnTo>
                      <a:pt x="301" y="376"/>
                    </a:lnTo>
                    <a:lnTo>
                      <a:pt x="151" y="441"/>
                    </a:lnTo>
                    <a:lnTo>
                      <a:pt x="2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Freeform 31"/>
              <p:cNvSpPr>
                <a:spLocks/>
              </p:cNvSpPr>
              <p:nvPr/>
            </p:nvSpPr>
            <p:spPr bwMode="auto">
              <a:xfrm>
                <a:off x="4015" y="3989"/>
                <a:ext cx="6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lnTo>
                      <a:pt x="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Freeform 32"/>
              <p:cNvSpPr>
                <a:spLocks/>
              </p:cNvSpPr>
              <p:nvPr/>
            </p:nvSpPr>
            <p:spPr bwMode="auto">
              <a:xfrm>
                <a:off x="4015" y="3540"/>
                <a:ext cx="1556" cy="454"/>
              </a:xfrm>
              <a:custGeom>
                <a:avLst/>
                <a:gdLst/>
                <a:ahLst/>
                <a:cxnLst>
                  <a:cxn ang="0">
                    <a:pos x="2" y="450"/>
                  </a:cxn>
                  <a:cxn ang="0">
                    <a:pos x="0" y="450"/>
                  </a:cxn>
                  <a:cxn ang="0">
                    <a:pos x="0" y="454"/>
                  </a:cxn>
                  <a:cxn ang="0">
                    <a:pos x="2" y="454"/>
                  </a:cxn>
                  <a:cxn ang="0">
                    <a:pos x="151" y="403"/>
                  </a:cxn>
                  <a:cxn ang="0">
                    <a:pos x="301" y="342"/>
                  </a:cxn>
                  <a:cxn ang="0">
                    <a:pos x="434" y="285"/>
                  </a:cxn>
                  <a:cxn ang="0">
                    <a:pos x="601" y="223"/>
                  </a:cxn>
                  <a:cxn ang="0">
                    <a:pos x="750" y="158"/>
                  </a:cxn>
                  <a:cxn ang="0">
                    <a:pos x="900" y="103"/>
                  </a:cxn>
                  <a:cxn ang="0">
                    <a:pos x="1049" y="46"/>
                  </a:cxn>
                  <a:cxn ang="0">
                    <a:pos x="1134" y="19"/>
                  </a:cxn>
                  <a:cxn ang="0">
                    <a:pos x="1219" y="4"/>
                  </a:cxn>
                  <a:cxn ang="0">
                    <a:pos x="1318" y="4"/>
                  </a:cxn>
                  <a:cxn ang="0">
                    <a:pos x="1417" y="19"/>
                  </a:cxn>
                  <a:cxn ang="0">
                    <a:pos x="1554" y="64"/>
                  </a:cxn>
                  <a:cxn ang="0">
                    <a:pos x="1556" y="64"/>
                  </a:cxn>
                  <a:cxn ang="0">
                    <a:pos x="1556" y="60"/>
                  </a:cxn>
                  <a:cxn ang="0">
                    <a:pos x="1554" y="60"/>
                  </a:cxn>
                  <a:cxn ang="0">
                    <a:pos x="1417" y="16"/>
                  </a:cxn>
                  <a:cxn ang="0">
                    <a:pos x="1318" y="0"/>
                  </a:cxn>
                  <a:cxn ang="0">
                    <a:pos x="1219" y="0"/>
                  </a:cxn>
                  <a:cxn ang="0">
                    <a:pos x="1134" y="16"/>
                  </a:cxn>
                  <a:cxn ang="0">
                    <a:pos x="1049" y="43"/>
                  </a:cxn>
                  <a:cxn ang="0">
                    <a:pos x="900" y="99"/>
                  </a:cxn>
                  <a:cxn ang="0">
                    <a:pos x="750" y="154"/>
                  </a:cxn>
                  <a:cxn ang="0">
                    <a:pos x="601" y="220"/>
                  </a:cxn>
                  <a:cxn ang="0">
                    <a:pos x="434" y="282"/>
                  </a:cxn>
                  <a:cxn ang="0">
                    <a:pos x="301" y="339"/>
                  </a:cxn>
                  <a:cxn ang="0">
                    <a:pos x="151" y="399"/>
                  </a:cxn>
                  <a:cxn ang="0">
                    <a:pos x="2" y="450"/>
                  </a:cxn>
                </a:cxnLst>
                <a:rect l="0" t="0" r="r" b="b"/>
                <a:pathLst>
                  <a:path w="1556" h="454">
                    <a:moveTo>
                      <a:pt x="2" y="450"/>
                    </a:moveTo>
                    <a:lnTo>
                      <a:pt x="0" y="450"/>
                    </a:lnTo>
                    <a:lnTo>
                      <a:pt x="0" y="454"/>
                    </a:lnTo>
                    <a:lnTo>
                      <a:pt x="2" y="454"/>
                    </a:lnTo>
                    <a:lnTo>
                      <a:pt x="151" y="403"/>
                    </a:lnTo>
                    <a:lnTo>
                      <a:pt x="301" y="342"/>
                    </a:lnTo>
                    <a:lnTo>
                      <a:pt x="434" y="285"/>
                    </a:lnTo>
                    <a:lnTo>
                      <a:pt x="601" y="223"/>
                    </a:lnTo>
                    <a:lnTo>
                      <a:pt x="750" y="158"/>
                    </a:lnTo>
                    <a:lnTo>
                      <a:pt x="900" y="103"/>
                    </a:lnTo>
                    <a:lnTo>
                      <a:pt x="1049" y="46"/>
                    </a:lnTo>
                    <a:lnTo>
                      <a:pt x="1134" y="19"/>
                    </a:lnTo>
                    <a:lnTo>
                      <a:pt x="1219" y="4"/>
                    </a:lnTo>
                    <a:lnTo>
                      <a:pt x="1318" y="4"/>
                    </a:lnTo>
                    <a:lnTo>
                      <a:pt x="1417" y="19"/>
                    </a:lnTo>
                    <a:lnTo>
                      <a:pt x="1554" y="64"/>
                    </a:lnTo>
                    <a:lnTo>
                      <a:pt x="1556" y="64"/>
                    </a:lnTo>
                    <a:lnTo>
                      <a:pt x="1556" y="60"/>
                    </a:lnTo>
                    <a:lnTo>
                      <a:pt x="1554" y="60"/>
                    </a:lnTo>
                    <a:lnTo>
                      <a:pt x="1417" y="16"/>
                    </a:lnTo>
                    <a:lnTo>
                      <a:pt x="1318" y="0"/>
                    </a:lnTo>
                    <a:lnTo>
                      <a:pt x="1219" y="0"/>
                    </a:lnTo>
                    <a:lnTo>
                      <a:pt x="1134" y="16"/>
                    </a:lnTo>
                    <a:lnTo>
                      <a:pt x="1049" y="43"/>
                    </a:lnTo>
                    <a:lnTo>
                      <a:pt x="900" y="99"/>
                    </a:lnTo>
                    <a:lnTo>
                      <a:pt x="750" y="154"/>
                    </a:lnTo>
                    <a:lnTo>
                      <a:pt x="601" y="220"/>
                    </a:lnTo>
                    <a:lnTo>
                      <a:pt x="434" y="282"/>
                    </a:lnTo>
                    <a:lnTo>
                      <a:pt x="301" y="339"/>
                    </a:lnTo>
                    <a:lnTo>
                      <a:pt x="151" y="399"/>
                    </a:lnTo>
                    <a:lnTo>
                      <a:pt x="2" y="45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Freeform 34"/>
              <p:cNvSpPr>
                <a:spLocks/>
              </p:cNvSpPr>
              <p:nvPr/>
            </p:nvSpPr>
            <p:spPr bwMode="auto">
              <a:xfrm>
                <a:off x="4015" y="4109"/>
                <a:ext cx="6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4"/>
                  </a:cxn>
                </a:cxnLst>
                <a:rect l="0" t="0" r="r" b="b"/>
                <a:pathLst>
                  <a:path w="6" h="7">
                    <a:moveTo>
                      <a:pt x="2" y="4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" name="Freeform 35"/>
              <p:cNvSpPr>
                <a:spLocks/>
              </p:cNvSpPr>
              <p:nvPr/>
            </p:nvSpPr>
            <p:spPr bwMode="auto">
              <a:xfrm>
                <a:off x="4015" y="3776"/>
                <a:ext cx="1556" cy="337"/>
              </a:xfrm>
              <a:custGeom>
                <a:avLst/>
                <a:gdLst/>
                <a:ahLst/>
                <a:cxnLst>
                  <a:cxn ang="0">
                    <a:pos x="2" y="333"/>
                  </a:cxn>
                  <a:cxn ang="0">
                    <a:pos x="0" y="333"/>
                  </a:cxn>
                  <a:cxn ang="0">
                    <a:pos x="0" y="337"/>
                  </a:cxn>
                  <a:cxn ang="0">
                    <a:pos x="2" y="337"/>
                  </a:cxn>
                  <a:cxn ang="0">
                    <a:pos x="151" y="307"/>
                  </a:cxn>
                  <a:cxn ang="0">
                    <a:pos x="301" y="269"/>
                  </a:cxn>
                  <a:cxn ang="0">
                    <a:pos x="434" y="234"/>
                  </a:cxn>
                  <a:cxn ang="0">
                    <a:pos x="601" y="182"/>
                  </a:cxn>
                  <a:cxn ang="0">
                    <a:pos x="750" y="136"/>
                  </a:cxn>
                  <a:cxn ang="0">
                    <a:pos x="900" y="83"/>
                  </a:cxn>
                  <a:cxn ang="0">
                    <a:pos x="1049" y="41"/>
                  </a:cxn>
                  <a:cxn ang="0">
                    <a:pos x="1134" y="16"/>
                  </a:cxn>
                  <a:cxn ang="0">
                    <a:pos x="1219" y="3"/>
                  </a:cxn>
                  <a:cxn ang="0">
                    <a:pos x="1318" y="3"/>
                  </a:cxn>
                  <a:cxn ang="0">
                    <a:pos x="1417" y="16"/>
                  </a:cxn>
                  <a:cxn ang="0">
                    <a:pos x="1554" y="55"/>
                  </a:cxn>
                  <a:cxn ang="0">
                    <a:pos x="1556" y="55"/>
                  </a:cxn>
                  <a:cxn ang="0">
                    <a:pos x="1556" y="51"/>
                  </a:cxn>
                  <a:cxn ang="0">
                    <a:pos x="1554" y="51"/>
                  </a:cxn>
                  <a:cxn ang="0">
                    <a:pos x="1417" y="12"/>
                  </a:cxn>
                  <a:cxn ang="0">
                    <a:pos x="1318" y="0"/>
                  </a:cxn>
                  <a:cxn ang="0">
                    <a:pos x="1219" y="0"/>
                  </a:cxn>
                  <a:cxn ang="0">
                    <a:pos x="1134" y="12"/>
                  </a:cxn>
                  <a:cxn ang="0">
                    <a:pos x="1049" y="37"/>
                  </a:cxn>
                  <a:cxn ang="0">
                    <a:pos x="900" y="80"/>
                  </a:cxn>
                  <a:cxn ang="0">
                    <a:pos x="750" y="133"/>
                  </a:cxn>
                  <a:cxn ang="0">
                    <a:pos x="601" y="179"/>
                  </a:cxn>
                  <a:cxn ang="0">
                    <a:pos x="434" y="230"/>
                  </a:cxn>
                  <a:cxn ang="0">
                    <a:pos x="301" y="266"/>
                  </a:cxn>
                  <a:cxn ang="0">
                    <a:pos x="151" y="303"/>
                  </a:cxn>
                  <a:cxn ang="0">
                    <a:pos x="2" y="333"/>
                  </a:cxn>
                </a:cxnLst>
                <a:rect l="0" t="0" r="r" b="b"/>
                <a:pathLst>
                  <a:path w="1556" h="337">
                    <a:moveTo>
                      <a:pt x="2" y="333"/>
                    </a:moveTo>
                    <a:lnTo>
                      <a:pt x="0" y="333"/>
                    </a:lnTo>
                    <a:lnTo>
                      <a:pt x="0" y="337"/>
                    </a:lnTo>
                    <a:lnTo>
                      <a:pt x="2" y="337"/>
                    </a:lnTo>
                    <a:lnTo>
                      <a:pt x="151" y="307"/>
                    </a:lnTo>
                    <a:lnTo>
                      <a:pt x="301" y="269"/>
                    </a:lnTo>
                    <a:lnTo>
                      <a:pt x="434" y="234"/>
                    </a:lnTo>
                    <a:lnTo>
                      <a:pt x="601" y="182"/>
                    </a:lnTo>
                    <a:lnTo>
                      <a:pt x="750" y="136"/>
                    </a:lnTo>
                    <a:lnTo>
                      <a:pt x="900" y="83"/>
                    </a:lnTo>
                    <a:lnTo>
                      <a:pt x="1049" y="41"/>
                    </a:lnTo>
                    <a:lnTo>
                      <a:pt x="1134" y="16"/>
                    </a:lnTo>
                    <a:lnTo>
                      <a:pt x="1219" y="3"/>
                    </a:lnTo>
                    <a:lnTo>
                      <a:pt x="1318" y="3"/>
                    </a:lnTo>
                    <a:lnTo>
                      <a:pt x="1417" y="16"/>
                    </a:lnTo>
                    <a:lnTo>
                      <a:pt x="1554" y="55"/>
                    </a:lnTo>
                    <a:lnTo>
                      <a:pt x="1556" y="55"/>
                    </a:lnTo>
                    <a:lnTo>
                      <a:pt x="1556" y="51"/>
                    </a:lnTo>
                    <a:lnTo>
                      <a:pt x="1554" y="51"/>
                    </a:lnTo>
                    <a:lnTo>
                      <a:pt x="1417" y="12"/>
                    </a:lnTo>
                    <a:lnTo>
                      <a:pt x="1318" y="0"/>
                    </a:lnTo>
                    <a:lnTo>
                      <a:pt x="1219" y="0"/>
                    </a:lnTo>
                    <a:lnTo>
                      <a:pt x="1134" y="12"/>
                    </a:lnTo>
                    <a:lnTo>
                      <a:pt x="1049" y="37"/>
                    </a:lnTo>
                    <a:lnTo>
                      <a:pt x="900" y="80"/>
                    </a:lnTo>
                    <a:lnTo>
                      <a:pt x="750" y="133"/>
                    </a:lnTo>
                    <a:lnTo>
                      <a:pt x="601" y="179"/>
                    </a:lnTo>
                    <a:lnTo>
                      <a:pt x="434" y="230"/>
                    </a:lnTo>
                    <a:lnTo>
                      <a:pt x="301" y="266"/>
                    </a:lnTo>
                    <a:lnTo>
                      <a:pt x="151" y="303"/>
                    </a:lnTo>
                    <a:lnTo>
                      <a:pt x="2" y="33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Freeform 36"/>
              <p:cNvSpPr>
                <a:spLocks/>
              </p:cNvSpPr>
              <p:nvPr/>
            </p:nvSpPr>
            <p:spPr bwMode="auto">
              <a:xfrm>
                <a:off x="4003" y="3716"/>
                <a:ext cx="28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25" y="14"/>
                  </a:cxn>
                  <a:cxn ang="0">
                    <a:pos x="14" y="24"/>
                  </a:cxn>
                  <a:cxn ang="0">
                    <a:pos x="3" y="14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28" y="15"/>
                  </a:cxn>
                  <a:cxn ang="0">
                    <a:pos x="28" y="12"/>
                  </a:cxn>
                  <a:cxn ang="0">
                    <a:pos x="16" y="0"/>
                  </a:cxn>
                </a:cxnLst>
                <a:rect l="0" t="0" r="r" b="b"/>
                <a:pathLst>
                  <a:path w="28" h="30">
                    <a:moveTo>
                      <a:pt x="16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14" y="24"/>
                    </a:lnTo>
                    <a:lnTo>
                      <a:pt x="3" y="14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Freeform 37"/>
              <p:cNvSpPr>
                <a:spLocks/>
              </p:cNvSpPr>
              <p:nvPr/>
            </p:nvSpPr>
            <p:spPr bwMode="auto">
              <a:xfrm>
                <a:off x="4152" y="3639"/>
                <a:ext cx="30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6" y="14"/>
                  </a:cxn>
                  <a:cxn ang="0">
                    <a:pos x="14" y="27"/>
                  </a:cxn>
                  <a:cxn ang="0">
                    <a:pos x="3" y="1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30" y="16"/>
                  </a:cxn>
                  <a:cxn ang="0">
                    <a:pos x="30" y="13"/>
                  </a:cxn>
                  <a:cxn ang="0">
                    <a:pos x="16" y="0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26" y="14"/>
                    </a:lnTo>
                    <a:lnTo>
                      <a:pt x="14" y="27"/>
                    </a:lnTo>
                    <a:lnTo>
                      <a:pt x="3" y="1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" name="Freeform 38"/>
              <p:cNvSpPr>
                <a:spLocks/>
              </p:cNvSpPr>
              <p:nvPr/>
            </p:nvSpPr>
            <p:spPr bwMode="auto">
              <a:xfrm>
                <a:off x="4302" y="3565"/>
                <a:ext cx="29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5" y="16"/>
                  </a:cxn>
                  <a:cxn ang="0">
                    <a:pos x="14" y="26"/>
                  </a:cxn>
                  <a:cxn ang="0">
                    <a:pos x="4" y="1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29" y="18"/>
                  </a:cxn>
                  <a:cxn ang="0">
                    <a:pos x="29" y="14"/>
                  </a:cxn>
                  <a:cxn ang="0">
                    <a:pos x="16" y="0"/>
                  </a:cxn>
                </a:cxnLst>
                <a:rect l="0" t="0" r="r" b="b"/>
                <a:pathLst>
                  <a:path w="29" h="30">
                    <a:moveTo>
                      <a:pt x="1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25" y="16"/>
                    </a:lnTo>
                    <a:lnTo>
                      <a:pt x="14" y="26"/>
                    </a:lnTo>
                    <a:lnTo>
                      <a:pt x="4" y="1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" name="Freeform 39"/>
              <p:cNvSpPr>
                <a:spLocks/>
              </p:cNvSpPr>
              <p:nvPr/>
            </p:nvSpPr>
            <p:spPr bwMode="auto">
              <a:xfrm>
                <a:off x="4433" y="3489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0"/>
                  </a:cxn>
                  <a:cxn ang="0">
                    <a:pos x="14" y="3"/>
                  </a:cxn>
                  <a:cxn ang="0">
                    <a:pos x="27" y="16"/>
                  </a:cxn>
                  <a:cxn ang="0">
                    <a:pos x="16" y="26"/>
                  </a:cxn>
                  <a:cxn ang="0">
                    <a:pos x="4" y="16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27" y="16"/>
                    </a:lnTo>
                    <a:lnTo>
                      <a:pt x="16" y="26"/>
                    </a:lnTo>
                    <a:lnTo>
                      <a:pt x="4" y="16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" name="Freeform 40"/>
              <p:cNvSpPr>
                <a:spLocks/>
              </p:cNvSpPr>
              <p:nvPr/>
            </p:nvSpPr>
            <p:spPr bwMode="auto">
              <a:xfrm>
                <a:off x="4602" y="3391"/>
                <a:ext cx="28" cy="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4" y="14"/>
                  </a:cxn>
                  <a:cxn ang="0">
                    <a:pos x="14" y="25"/>
                  </a:cxn>
                  <a:cxn ang="0">
                    <a:pos x="3" y="14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2" y="30"/>
                  </a:cxn>
                  <a:cxn ang="0">
                    <a:pos x="15" y="30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15" y="0"/>
                  </a:cxn>
                </a:cxnLst>
                <a:rect l="0" t="0" r="r" b="b"/>
                <a:pathLst>
                  <a:path w="28" h="30">
                    <a:moveTo>
                      <a:pt x="15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24" y="14"/>
                    </a:lnTo>
                    <a:lnTo>
                      <a:pt x="14" y="25"/>
                    </a:lnTo>
                    <a:lnTo>
                      <a:pt x="3" y="1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auto">
              <a:xfrm>
                <a:off x="4750" y="3317"/>
                <a:ext cx="30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7" y="16"/>
                  </a:cxn>
                  <a:cxn ang="0">
                    <a:pos x="15" y="26"/>
                  </a:cxn>
                  <a:cxn ang="0">
                    <a:pos x="4" y="1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16" y="0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27" y="16"/>
                    </a:lnTo>
                    <a:lnTo>
                      <a:pt x="15" y="26"/>
                    </a:lnTo>
                    <a:lnTo>
                      <a:pt x="4" y="1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" name="Freeform 42"/>
              <p:cNvSpPr>
                <a:spLocks/>
              </p:cNvSpPr>
              <p:nvPr/>
            </p:nvSpPr>
            <p:spPr bwMode="auto">
              <a:xfrm>
                <a:off x="4899" y="3240"/>
                <a:ext cx="30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0"/>
                  </a:cxn>
                  <a:cxn ang="0">
                    <a:pos x="14" y="4"/>
                  </a:cxn>
                  <a:cxn ang="0">
                    <a:pos x="27" y="16"/>
                  </a:cxn>
                  <a:cxn ang="0">
                    <a:pos x="16" y="27"/>
                  </a:cxn>
                  <a:cxn ang="0">
                    <a:pos x="4" y="16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30" y="18"/>
                  </a:cxn>
                  <a:cxn ang="0">
                    <a:pos x="30" y="15"/>
                  </a:cxn>
                  <a:cxn ang="0">
                    <a:pos x="18" y="0"/>
                  </a:cxn>
                </a:cxnLst>
                <a:rect l="0" t="0" r="r" b="b"/>
                <a:pathLst>
                  <a:path w="30" h="30">
                    <a:moveTo>
                      <a:pt x="18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27" y="16"/>
                    </a:lnTo>
                    <a:lnTo>
                      <a:pt x="16" y="27"/>
                    </a:lnTo>
                    <a:lnTo>
                      <a:pt x="4" y="16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43"/>
              <p:cNvSpPr>
                <a:spLocks/>
              </p:cNvSpPr>
              <p:nvPr/>
            </p:nvSpPr>
            <p:spPr bwMode="auto">
              <a:xfrm>
                <a:off x="5050" y="3178"/>
                <a:ext cx="28" cy="2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5" y="14"/>
                  </a:cxn>
                  <a:cxn ang="0">
                    <a:pos x="14" y="25"/>
                  </a:cxn>
                  <a:cxn ang="0">
                    <a:pos x="3" y="1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2" y="29"/>
                  </a:cxn>
                  <a:cxn ang="0">
                    <a:pos x="16" y="29"/>
                  </a:cxn>
                  <a:cxn ang="0">
                    <a:pos x="28" y="16"/>
                  </a:cxn>
                  <a:cxn ang="0">
                    <a:pos x="28" y="13"/>
                  </a:cxn>
                  <a:cxn ang="0">
                    <a:pos x="16" y="0"/>
                  </a:cxn>
                </a:cxnLst>
                <a:rect l="0" t="0" r="r" b="b"/>
                <a:pathLst>
                  <a:path w="28" h="29">
                    <a:moveTo>
                      <a:pt x="1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25" y="14"/>
                    </a:lnTo>
                    <a:lnTo>
                      <a:pt x="14" y="25"/>
                    </a:lnTo>
                    <a:lnTo>
                      <a:pt x="3" y="1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2" y="29"/>
                    </a:lnTo>
                    <a:lnTo>
                      <a:pt x="16" y="29"/>
                    </a:lnTo>
                    <a:lnTo>
                      <a:pt x="28" y="16"/>
                    </a:lnTo>
                    <a:lnTo>
                      <a:pt x="28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44"/>
              <p:cNvSpPr>
                <a:spLocks/>
              </p:cNvSpPr>
              <p:nvPr/>
            </p:nvSpPr>
            <p:spPr bwMode="auto">
              <a:xfrm>
                <a:off x="5138" y="3152"/>
                <a:ext cx="30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7" y="14"/>
                  </a:cxn>
                  <a:cxn ang="0">
                    <a:pos x="14" y="26"/>
                  </a:cxn>
                  <a:cxn ang="0">
                    <a:pos x="4" y="14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30" y="16"/>
                  </a:cxn>
                  <a:cxn ang="0">
                    <a:pos x="30" y="12"/>
                  </a:cxn>
                  <a:cxn ang="0">
                    <a:pos x="16" y="0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27" y="14"/>
                    </a:lnTo>
                    <a:lnTo>
                      <a:pt x="14" y="26"/>
                    </a:lnTo>
                    <a:lnTo>
                      <a:pt x="4" y="14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" name="Freeform 45"/>
              <p:cNvSpPr>
                <a:spLocks/>
              </p:cNvSpPr>
              <p:nvPr/>
            </p:nvSpPr>
            <p:spPr bwMode="auto">
              <a:xfrm>
                <a:off x="5220" y="3127"/>
                <a:ext cx="28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25" y="14"/>
                  </a:cxn>
                  <a:cxn ang="0">
                    <a:pos x="14" y="25"/>
                  </a:cxn>
                  <a:cxn ang="0">
                    <a:pos x="3" y="14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16" y="0"/>
                  </a:cxn>
                </a:cxnLst>
                <a:rect l="0" t="0" r="r" b="b"/>
                <a:pathLst>
                  <a:path w="28" h="28">
                    <a:moveTo>
                      <a:pt x="16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14" y="25"/>
                    </a:lnTo>
                    <a:lnTo>
                      <a:pt x="3" y="14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" name="Freeform 46"/>
              <p:cNvSpPr>
                <a:spLocks/>
              </p:cNvSpPr>
              <p:nvPr/>
            </p:nvSpPr>
            <p:spPr bwMode="auto">
              <a:xfrm>
                <a:off x="5310" y="3122"/>
                <a:ext cx="27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3" y="15"/>
                  </a:cxn>
                  <a:cxn ang="0">
                    <a:pos x="14" y="24"/>
                  </a:cxn>
                  <a:cxn ang="0">
                    <a:pos x="4" y="15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3" y="28"/>
                  </a:cxn>
                  <a:cxn ang="0">
                    <a:pos x="16" y="28"/>
                  </a:cxn>
                  <a:cxn ang="0">
                    <a:pos x="27" y="17"/>
                  </a:cxn>
                  <a:cxn ang="0">
                    <a:pos x="27" y="14"/>
                  </a:cxn>
                  <a:cxn ang="0">
                    <a:pos x="16" y="0"/>
                  </a:cxn>
                </a:cxnLst>
                <a:rect l="0" t="0" r="r" b="b"/>
                <a:pathLst>
                  <a:path w="27" h="28">
                    <a:moveTo>
                      <a:pt x="1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23" y="15"/>
                    </a:lnTo>
                    <a:lnTo>
                      <a:pt x="14" y="24"/>
                    </a:lnTo>
                    <a:lnTo>
                      <a:pt x="4" y="1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3" y="28"/>
                    </a:lnTo>
                    <a:lnTo>
                      <a:pt x="16" y="28"/>
                    </a:lnTo>
                    <a:lnTo>
                      <a:pt x="27" y="17"/>
                    </a:lnTo>
                    <a:lnTo>
                      <a:pt x="27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" name="Freeform 47"/>
              <p:cNvSpPr>
                <a:spLocks/>
              </p:cNvSpPr>
              <p:nvPr/>
            </p:nvSpPr>
            <p:spPr bwMode="auto">
              <a:xfrm>
                <a:off x="5422" y="3146"/>
                <a:ext cx="28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25" y="16"/>
                  </a:cxn>
                  <a:cxn ang="0">
                    <a:pos x="12" y="27"/>
                  </a:cxn>
                  <a:cxn ang="0">
                    <a:pos x="3" y="16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10" y="30"/>
                  </a:cxn>
                  <a:cxn ang="0">
                    <a:pos x="14" y="30"/>
                  </a:cxn>
                  <a:cxn ang="0">
                    <a:pos x="28" y="18"/>
                  </a:cxn>
                  <a:cxn ang="0">
                    <a:pos x="28" y="15"/>
                  </a:cxn>
                  <a:cxn ang="0">
                    <a:pos x="14" y="0"/>
                  </a:cxn>
                </a:cxnLst>
                <a:rect l="0" t="0" r="r" b="b"/>
                <a:pathLst>
                  <a:path w="28" h="30">
                    <a:moveTo>
                      <a:pt x="14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25" y="16"/>
                    </a:lnTo>
                    <a:lnTo>
                      <a:pt x="12" y="27"/>
                    </a:lnTo>
                    <a:lnTo>
                      <a:pt x="3" y="16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28" y="18"/>
                    </a:lnTo>
                    <a:lnTo>
                      <a:pt x="28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" name="Freeform 48"/>
              <p:cNvSpPr>
                <a:spLocks/>
              </p:cNvSpPr>
              <p:nvPr/>
            </p:nvSpPr>
            <p:spPr bwMode="auto">
              <a:xfrm>
                <a:off x="5535" y="3246"/>
                <a:ext cx="28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0"/>
                  </a:cxn>
                  <a:cxn ang="0">
                    <a:pos x="14" y="3"/>
                  </a:cxn>
                  <a:cxn ang="0">
                    <a:pos x="25" y="14"/>
                  </a:cxn>
                  <a:cxn ang="0">
                    <a:pos x="16" y="24"/>
                  </a:cxn>
                  <a:cxn ang="0">
                    <a:pos x="4" y="14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18" y="0"/>
                  </a:cxn>
                </a:cxnLst>
                <a:rect l="0" t="0" r="r" b="b"/>
                <a:pathLst>
                  <a:path w="28" h="30">
                    <a:moveTo>
                      <a:pt x="18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25" y="14"/>
                    </a:lnTo>
                    <a:lnTo>
                      <a:pt x="16" y="24"/>
                    </a:lnTo>
                    <a:lnTo>
                      <a:pt x="4" y="14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Freeform 49"/>
              <p:cNvSpPr>
                <a:spLocks/>
              </p:cNvSpPr>
              <p:nvPr/>
            </p:nvSpPr>
            <p:spPr bwMode="auto">
              <a:xfrm>
                <a:off x="4003" y="3955"/>
                <a:ext cx="28" cy="3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23" y="27"/>
                  </a:cxn>
                  <a:cxn ang="0">
                    <a:pos x="5" y="2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8"/>
                  </a:cxn>
                  <a:cxn ang="0">
                    <a:pos x="16" y="2"/>
                  </a:cxn>
                </a:cxnLst>
                <a:rect l="0" t="0" r="r" b="b"/>
                <a:pathLst>
                  <a:path w="28" h="30">
                    <a:moveTo>
                      <a:pt x="16" y="2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3" y="27"/>
                    </a:lnTo>
                    <a:lnTo>
                      <a:pt x="5" y="2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Freeform 50"/>
              <p:cNvSpPr>
                <a:spLocks/>
              </p:cNvSpPr>
              <p:nvPr/>
            </p:nvSpPr>
            <p:spPr bwMode="auto">
              <a:xfrm>
                <a:off x="4152" y="3891"/>
                <a:ext cx="30" cy="3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24" y="27"/>
                  </a:cxn>
                  <a:cxn ang="0">
                    <a:pos x="5" y="2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16" y="2"/>
                  </a:cxn>
                </a:cxnLst>
                <a:rect l="0" t="0" r="r" b="b"/>
                <a:pathLst>
                  <a:path w="30" h="30">
                    <a:moveTo>
                      <a:pt x="16" y="2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4" y="27"/>
                    </a:lnTo>
                    <a:lnTo>
                      <a:pt x="5" y="2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Freeform 51"/>
              <p:cNvSpPr>
                <a:spLocks/>
              </p:cNvSpPr>
              <p:nvPr/>
            </p:nvSpPr>
            <p:spPr bwMode="auto">
              <a:xfrm>
                <a:off x="3951" y="3345"/>
                <a:ext cx="31" cy="3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25" y="27"/>
                  </a:cxn>
                  <a:cxn ang="0">
                    <a:pos x="6" y="2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31" y="30"/>
                  </a:cxn>
                  <a:cxn ang="0">
                    <a:pos x="31" y="28"/>
                  </a:cxn>
                  <a:cxn ang="0">
                    <a:pos x="16" y="2"/>
                  </a:cxn>
                </a:cxnLst>
                <a:rect l="0" t="0" r="r" b="b"/>
                <a:pathLst>
                  <a:path w="31" h="30">
                    <a:moveTo>
                      <a:pt x="16" y="2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5" y="27"/>
                    </a:lnTo>
                    <a:lnTo>
                      <a:pt x="6" y="2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Freeform 52"/>
              <p:cNvSpPr>
                <a:spLocks/>
              </p:cNvSpPr>
              <p:nvPr/>
            </p:nvSpPr>
            <p:spPr bwMode="auto">
              <a:xfrm>
                <a:off x="4433" y="3763"/>
                <a:ext cx="30" cy="29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25" y="25"/>
                  </a:cxn>
                  <a:cxn ang="0">
                    <a:pos x="6" y="25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30" y="29"/>
                  </a:cxn>
                  <a:cxn ang="0">
                    <a:pos x="30" y="27"/>
                  </a:cxn>
                  <a:cxn ang="0">
                    <a:pos x="18" y="2"/>
                  </a:cxn>
                </a:cxnLst>
                <a:rect l="0" t="0" r="r" b="b"/>
                <a:pathLst>
                  <a:path w="30" h="29">
                    <a:moveTo>
                      <a:pt x="18" y="2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25" y="25"/>
                    </a:lnTo>
                    <a:lnTo>
                      <a:pt x="6" y="25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53"/>
              <p:cNvSpPr>
                <a:spLocks/>
              </p:cNvSpPr>
              <p:nvPr/>
            </p:nvSpPr>
            <p:spPr bwMode="auto">
              <a:xfrm>
                <a:off x="4602" y="3685"/>
                <a:ext cx="28" cy="2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23" y="25"/>
                  </a:cxn>
                  <a:cxn ang="0">
                    <a:pos x="5" y="25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28" y="29"/>
                  </a:cxn>
                  <a:cxn ang="0">
                    <a:pos x="28" y="27"/>
                  </a:cxn>
                  <a:cxn ang="0">
                    <a:pos x="15" y="2"/>
                  </a:cxn>
                </a:cxnLst>
                <a:rect l="0" t="0" r="r" b="b"/>
                <a:pathLst>
                  <a:path w="28" h="29">
                    <a:moveTo>
                      <a:pt x="15" y="2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3" y="25"/>
                    </a:lnTo>
                    <a:lnTo>
                      <a:pt x="5" y="25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" name="Freeform 54"/>
              <p:cNvSpPr>
                <a:spLocks/>
              </p:cNvSpPr>
              <p:nvPr/>
            </p:nvSpPr>
            <p:spPr bwMode="auto">
              <a:xfrm>
                <a:off x="4750" y="3618"/>
                <a:ext cx="30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4"/>
                  </a:cxn>
                  <a:cxn ang="0">
                    <a:pos x="25" y="25"/>
                  </a:cxn>
                  <a:cxn ang="0">
                    <a:pos x="6" y="25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30" y="28"/>
                  </a:cxn>
                  <a:cxn ang="0">
                    <a:pos x="30" y="27"/>
                  </a:cxn>
                  <a:cxn ang="0">
                    <a:pos x="16" y="2"/>
                  </a:cxn>
                </a:cxnLst>
                <a:rect l="0" t="0" r="r" b="b"/>
                <a:pathLst>
                  <a:path w="30" h="28">
                    <a:moveTo>
                      <a:pt x="16" y="2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25" y="25"/>
                    </a:lnTo>
                    <a:lnTo>
                      <a:pt x="6" y="2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" name="Freeform 55"/>
              <p:cNvSpPr>
                <a:spLocks/>
              </p:cNvSpPr>
              <p:nvPr/>
            </p:nvSpPr>
            <p:spPr bwMode="auto">
              <a:xfrm>
                <a:off x="4899" y="3545"/>
                <a:ext cx="30" cy="3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25" y="27"/>
                  </a:cxn>
                  <a:cxn ang="0">
                    <a:pos x="5" y="27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30" y="30"/>
                  </a:cxn>
                  <a:cxn ang="0">
                    <a:pos x="30" y="29"/>
                  </a:cxn>
                  <a:cxn ang="0">
                    <a:pos x="18" y="2"/>
                  </a:cxn>
                </a:cxnLst>
                <a:rect l="0" t="0" r="r" b="b"/>
                <a:pathLst>
                  <a:path w="30" h="30">
                    <a:moveTo>
                      <a:pt x="18" y="2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25" y="27"/>
                    </a:lnTo>
                    <a:lnTo>
                      <a:pt x="5" y="27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" name="Freeform 56"/>
              <p:cNvSpPr>
                <a:spLocks/>
              </p:cNvSpPr>
              <p:nvPr/>
            </p:nvSpPr>
            <p:spPr bwMode="auto">
              <a:xfrm>
                <a:off x="5050" y="3489"/>
                <a:ext cx="28" cy="3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23" y="26"/>
                  </a:cxn>
                  <a:cxn ang="0">
                    <a:pos x="5" y="26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8"/>
                  </a:cxn>
                  <a:cxn ang="0">
                    <a:pos x="16" y="1"/>
                  </a:cxn>
                </a:cxnLst>
                <a:rect l="0" t="0" r="r" b="b"/>
                <a:pathLst>
                  <a:path w="28" h="30">
                    <a:moveTo>
                      <a:pt x="16" y="1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23" y="26"/>
                    </a:lnTo>
                    <a:lnTo>
                      <a:pt x="5" y="26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" name="Freeform 57"/>
              <p:cNvSpPr>
                <a:spLocks/>
              </p:cNvSpPr>
              <p:nvPr/>
            </p:nvSpPr>
            <p:spPr bwMode="auto">
              <a:xfrm>
                <a:off x="5138" y="3464"/>
                <a:ext cx="30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5" y="25"/>
                  </a:cxn>
                  <a:cxn ang="0">
                    <a:pos x="6" y="25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30" y="28"/>
                  </a:cxn>
                  <a:cxn ang="0">
                    <a:pos x="30" y="26"/>
                  </a:cxn>
                  <a:cxn ang="0">
                    <a:pos x="16" y="2"/>
                  </a:cxn>
                </a:cxnLst>
                <a:rect l="0" t="0" r="r" b="b"/>
                <a:pathLst>
                  <a:path w="30" h="28">
                    <a:moveTo>
                      <a:pt x="16" y="2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25" y="25"/>
                    </a:lnTo>
                    <a:lnTo>
                      <a:pt x="6" y="2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" name="Freeform 58"/>
              <p:cNvSpPr>
                <a:spLocks/>
              </p:cNvSpPr>
              <p:nvPr/>
            </p:nvSpPr>
            <p:spPr bwMode="auto">
              <a:xfrm>
                <a:off x="5220" y="3446"/>
                <a:ext cx="28" cy="3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23" y="27"/>
                  </a:cxn>
                  <a:cxn ang="0">
                    <a:pos x="5" y="2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8"/>
                  </a:cxn>
                  <a:cxn ang="0">
                    <a:pos x="16" y="2"/>
                  </a:cxn>
                </a:cxnLst>
                <a:rect l="0" t="0" r="r" b="b"/>
                <a:pathLst>
                  <a:path w="28" h="30">
                    <a:moveTo>
                      <a:pt x="16" y="2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3" y="27"/>
                    </a:lnTo>
                    <a:lnTo>
                      <a:pt x="5" y="2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" name="Freeform 59"/>
              <p:cNvSpPr>
                <a:spLocks/>
              </p:cNvSpPr>
              <p:nvPr/>
            </p:nvSpPr>
            <p:spPr bwMode="auto">
              <a:xfrm>
                <a:off x="5310" y="3437"/>
                <a:ext cx="27" cy="3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23" y="27"/>
                  </a:cxn>
                  <a:cxn ang="0">
                    <a:pos x="5" y="2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27" y="30"/>
                  </a:cxn>
                  <a:cxn ang="0">
                    <a:pos x="27" y="29"/>
                  </a:cxn>
                  <a:cxn ang="0">
                    <a:pos x="16" y="2"/>
                  </a:cxn>
                </a:cxnLst>
                <a:rect l="0" t="0" r="r" b="b"/>
                <a:pathLst>
                  <a:path w="27" h="30">
                    <a:moveTo>
                      <a:pt x="16" y="2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3" y="27"/>
                    </a:lnTo>
                    <a:lnTo>
                      <a:pt x="5" y="2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" name="Freeform 60"/>
              <p:cNvSpPr>
                <a:spLocks/>
              </p:cNvSpPr>
              <p:nvPr/>
            </p:nvSpPr>
            <p:spPr bwMode="auto">
              <a:xfrm>
                <a:off x="5422" y="3464"/>
                <a:ext cx="28" cy="2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23" y="25"/>
                  </a:cxn>
                  <a:cxn ang="0">
                    <a:pos x="5" y="25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14" y="2"/>
                  </a:cxn>
                </a:cxnLst>
                <a:rect l="0" t="0" r="r" b="b"/>
                <a:pathLst>
                  <a:path w="28" h="28">
                    <a:moveTo>
                      <a:pt x="14" y="2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23" y="25"/>
                    </a:lnTo>
                    <a:lnTo>
                      <a:pt x="5" y="2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" name="Freeform 61"/>
              <p:cNvSpPr>
                <a:spLocks/>
              </p:cNvSpPr>
              <p:nvPr/>
            </p:nvSpPr>
            <p:spPr bwMode="auto">
              <a:xfrm>
                <a:off x="5535" y="3565"/>
                <a:ext cx="28" cy="3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25" y="26"/>
                  </a:cxn>
                  <a:cxn ang="0">
                    <a:pos x="5" y="26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8"/>
                  </a:cxn>
                  <a:cxn ang="0">
                    <a:pos x="18" y="2"/>
                  </a:cxn>
                </a:cxnLst>
                <a:rect l="0" t="0" r="r" b="b"/>
                <a:pathLst>
                  <a:path w="28" h="30">
                    <a:moveTo>
                      <a:pt x="18" y="2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25" y="26"/>
                    </a:lnTo>
                    <a:lnTo>
                      <a:pt x="5" y="26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" name="Freeform 62"/>
              <p:cNvSpPr>
                <a:spLocks/>
              </p:cNvSpPr>
              <p:nvPr/>
            </p:nvSpPr>
            <p:spPr bwMode="auto">
              <a:xfrm>
                <a:off x="3997" y="3990"/>
                <a:ext cx="25" cy="2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4"/>
                  </a:cxn>
                  <a:cxn ang="0">
                    <a:pos x="22" y="22"/>
                  </a:cxn>
                  <a:cxn ang="0">
                    <a:pos x="4" y="2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5" h="25">
                    <a:moveTo>
                      <a:pt x="2" y="4"/>
                    </a:moveTo>
                    <a:lnTo>
                      <a:pt x="22" y="4"/>
                    </a:lnTo>
                    <a:lnTo>
                      <a:pt x="22" y="22"/>
                    </a:lnTo>
                    <a:lnTo>
                      <a:pt x="4" y="2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" name="Freeform 63"/>
              <p:cNvSpPr>
                <a:spLocks/>
              </p:cNvSpPr>
              <p:nvPr/>
            </p:nvSpPr>
            <p:spPr bwMode="auto">
              <a:xfrm>
                <a:off x="4148" y="3934"/>
                <a:ext cx="25" cy="2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3"/>
                  </a:cxn>
                  <a:cxn ang="0">
                    <a:pos x="21" y="21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5" h="24">
                    <a:moveTo>
                      <a:pt x="2" y="3"/>
                    </a:moveTo>
                    <a:lnTo>
                      <a:pt x="21" y="3"/>
                    </a:lnTo>
                    <a:lnTo>
                      <a:pt x="21" y="21"/>
                    </a:lnTo>
                    <a:lnTo>
                      <a:pt x="4" y="2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" name="Freeform 64"/>
              <p:cNvSpPr>
                <a:spLocks/>
              </p:cNvSpPr>
              <p:nvPr/>
            </p:nvSpPr>
            <p:spPr bwMode="auto">
              <a:xfrm>
                <a:off x="4297" y="3879"/>
                <a:ext cx="25" cy="2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3"/>
                  </a:cxn>
                  <a:cxn ang="0">
                    <a:pos x="21" y="21"/>
                  </a:cxn>
                  <a:cxn ang="0">
                    <a:pos x="3" y="2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5" h="24">
                    <a:moveTo>
                      <a:pt x="2" y="3"/>
                    </a:moveTo>
                    <a:lnTo>
                      <a:pt x="21" y="3"/>
                    </a:lnTo>
                    <a:lnTo>
                      <a:pt x="21" y="21"/>
                    </a:lnTo>
                    <a:lnTo>
                      <a:pt x="3" y="2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Freeform 65"/>
              <p:cNvSpPr>
                <a:spLocks/>
              </p:cNvSpPr>
              <p:nvPr/>
            </p:nvSpPr>
            <p:spPr bwMode="auto">
              <a:xfrm>
                <a:off x="4430" y="3820"/>
                <a:ext cx="25" cy="2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1" y="20"/>
                  </a:cxn>
                  <a:cxn ang="0">
                    <a:pos x="3" y="2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3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5" h="23">
                    <a:moveTo>
                      <a:pt x="1" y="4"/>
                    </a:moveTo>
                    <a:lnTo>
                      <a:pt x="21" y="4"/>
                    </a:lnTo>
                    <a:lnTo>
                      <a:pt x="21" y="20"/>
                    </a:lnTo>
                    <a:lnTo>
                      <a:pt x="3" y="2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" name="Freeform 66"/>
              <p:cNvSpPr>
                <a:spLocks/>
              </p:cNvSpPr>
              <p:nvPr/>
            </p:nvSpPr>
            <p:spPr bwMode="auto">
              <a:xfrm>
                <a:off x="4594" y="3746"/>
                <a:ext cx="27" cy="2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3" y="3"/>
                  </a:cxn>
                  <a:cxn ang="0">
                    <a:pos x="23" y="23"/>
                  </a:cxn>
                  <a:cxn ang="0">
                    <a:pos x="4" y="23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26"/>
                  </a:cxn>
                  <a:cxn ang="0">
                    <a:pos x="27" y="26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7" h="26">
                    <a:moveTo>
                      <a:pt x="2" y="3"/>
                    </a:moveTo>
                    <a:lnTo>
                      <a:pt x="23" y="3"/>
                    </a:lnTo>
                    <a:lnTo>
                      <a:pt x="23" y="23"/>
                    </a:lnTo>
                    <a:lnTo>
                      <a:pt x="4" y="23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" name="Freeform 67"/>
              <p:cNvSpPr>
                <a:spLocks/>
              </p:cNvSpPr>
              <p:nvPr/>
            </p:nvSpPr>
            <p:spPr bwMode="auto">
              <a:xfrm>
                <a:off x="4745" y="3685"/>
                <a:ext cx="27" cy="2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3" y="4"/>
                  </a:cxn>
                  <a:cxn ang="0">
                    <a:pos x="23" y="22"/>
                  </a:cxn>
                  <a:cxn ang="0">
                    <a:pos x="4" y="2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7" y="25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7" h="25">
                    <a:moveTo>
                      <a:pt x="2" y="4"/>
                    </a:moveTo>
                    <a:lnTo>
                      <a:pt x="23" y="4"/>
                    </a:lnTo>
                    <a:lnTo>
                      <a:pt x="23" y="22"/>
                    </a:lnTo>
                    <a:lnTo>
                      <a:pt x="4" y="2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7" y="25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" name="Freeform 68"/>
              <p:cNvSpPr>
                <a:spLocks/>
              </p:cNvSpPr>
              <p:nvPr/>
            </p:nvSpPr>
            <p:spPr bwMode="auto">
              <a:xfrm>
                <a:off x="4896" y="3618"/>
                <a:ext cx="24" cy="2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1" y="21"/>
                  </a:cxn>
                  <a:cxn ang="0">
                    <a:pos x="3" y="2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4" y="25"/>
                  </a:cxn>
                  <a:cxn ang="0">
                    <a:pos x="24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4" h="25">
                    <a:moveTo>
                      <a:pt x="1" y="4"/>
                    </a:moveTo>
                    <a:lnTo>
                      <a:pt x="21" y="4"/>
                    </a:lnTo>
                    <a:lnTo>
                      <a:pt x="21" y="21"/>
                    </a:lnTo>
                    <a:lnTo>
                      <a:pt x="3" y="2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Freeform 69"/>
              <p:cNvSpPr>
                <a:spLocks/>
              </p:cNvSpPr>
              <p:nvPr/>
            </p:nvSpPr>
            <p:spPr bwMode="auto">
              <a:xfrm>
                <a:off x="5044" y="3565"/>
                <a:ext cx="27" cy="2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3" y="3"/>
                  </a:cxn>
                  <a:cxn ang="0">
                    <a:pos x="23" y="23"/>
                  </a:cxn>
                  <a:cxn ang="0">
                    <a:pos x="4" y="2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6"/>
                  </a:cxn>
                  <a:cxn ang="0">
                    <a:pos x="27" y="26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7" h="26">
                    <a:moveTo>
                      <a:pt x="2" y="3"/>
                    </a:moveTo>
                    <a:lnTo>
                      <a:pt x="23" y="3"/>
                    </a:lnTo>
                    <a:lnTo>
                      <a:pt x="23" y="23"/>
                    </a:lnTo>
                    <a:lnTo>
                      <a:pt x="4" y="2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" name="Freeform 70"/>
              <p:cNvSpPr>
                <a:spLocks/>
              </p:cNvSpPr>
              <p:nvPr/>
            </p:nvSpPr>
            <p:spPr bwMode="auto">
              <a:xfrm>
                <a:off x="5129" y="3549"/>
                <a:ext cx="25" cy="2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2" y="3"/>
                  </a:cxn>
                  <a:cxn ang="0">
                    <a:pos x="22" y="23"/>
                  </a:cxn>
                  <a:cxn ang="0">
                    <a:pos x="4" y="2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6"/>
                  </a:cxn>
                  <a:cxn ang="0">
                    <a:pos x="25" y="26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5" h="26">
                    <a:moveTo>
                      <a:pt x="2" y="3"/>
                    </a:moveTo>
                    <a:lnTo>
                      <a:pt x="22" y="3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6"/>
                    </a:lnTo>
                    <a:lnTo>
                      <a:pt x="25" y="26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Freeform 71"/>
              <p:cNvSpPr>
                <a:spLocks/>
              </p:cNvSpPr>
              <p:nvPr/>
            </p:nvSpPr>
            <p:spPr bwMode="auto">
              <a:xfrm>
                <a:off x="5214" y="3531"/>
                <a:ext cx="27" cy="2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3" y="4"/>
                  </a:cxn>
                  <a:cxn ang="0">
                    <a:pos x="23" y="23"/>
                  </a:cxn>
                  <a:cxn ang="0">
                    <a:pos x="4" y="2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7" h="27">
                    <a:moveTo>
                      <a:pt x="2" y="4"/>
                    </a:moveTo>
                    <a:lnTo>
                      <a:pt x="23" y="4"/>
                    </a:lnTo>
                    <a:lnTo>
                      <a:pt x="23" y="23"/>
                    </a:lnTo>
                    <a:lnTo>
                      <a:pt x="4" y="2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" name="Freeform 72"/>
              <p:cNvSpPr>
                <a:spLocks/>
              </p:cNvSpPr>
              <p:nvPr/>
            </p:nvSpPr>
            <p:spPr bwMode="auto">
              <a:xfrm>
                <a:off x="5314" y="3520"/>
                <a:ext cx="23" cy="2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9" y="4"/>
                  </a:cxn>
                  <a:cxn ang="0">
                    <a:pos x="19" y="20"/>
                  </a:cxn>
                  <a:cxn ang="0">
                    <a:pos x="3" y="2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4"/>
                  </a:cxn>
                  <a:cxn ang="0">
                    <a:pos x="23" y="24"/>
                  </a:cxn>
                  <a:cxn ang="0">
                    <a:pos x="23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3" h="24">
                    <a:moveTo>
                      <a:pt x="1" y="4"/>
                    </a:moveTo>
                    <a:lnTo>
                      <a:pt x="19" y="4"/>
                    </a:lnTo>
                    <a:lnTo>
                      <a:pt x="19" y="20"/>
                    </a:lnTo>
                    <a:lnTo>
                      <a:pt x="3" y="2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4"/>
                    </a:lnTo>
                    <a:lnTo>
                      <a:pt x="23" y="24"/>
                    </a:lnTo>
                    <a:lnTo>
                      <a:pt x="23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" name="Freeform 73"/>
              <p:cNvSpPr>
                <a:spLocks/>
              </p:cNvSpPr>
              <p:nvPr/>
            </p:nvSpPr>
            <p:spPr bwMode="auto">
              <a:xfrm>
                <a:off x="5413" y="3545"/>
                <a:ext cx="23" cy="2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9" y="4"/>
                  </a:cxn>
                  <a:cxn ang="0">
                    <a:pos x="19" y="20"/>
                  </a:cxn>
                  <a:cxn ang="0">
                    <a:pos x="3" y="2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3"/>
                  </a:cxn>
                  <a:cxn ang="0">
                    <a:pos x="23" y="23"/>
                  </a:cxn>
                  <a:cxn ang="0">
                    <a:pos x="23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3" h="23">
                    <a:moveTo>
                      <a:pt x="2" y="4"/>
                    </a:moveTo>
                    <a:lnTo>
                      <a:pt x="19" y="4"/>
                    </a:lnTo>
                    <a:lnTo>
                      <a:pt x="19" y="20"/>
                    </a:lnTo>
                    <a:lnTo>
                      <a:pt x="3" y="2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74"/>
              <p:cNvSpPr>
                <a:spLocks/>
              </p:cNvSpPr>
              <p:nvPr/>
            </p:nvSpPr>
            <p:spPr bwMode="auto">
              <a:xfrm>
                <a:off x="5549" y="3639"/>
                <a:ext cx="23" cy="2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0" y="4"/>
                  </a:cxn>
                  <a:cxn ang="0">
                    <a:pos x="20" y="22"/>
                  </a:cxn>
                  <a:cxn ang="0">
                    <a:pos x="4" y="2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3" y="25"/>
                  </a:cxn>
                  <a:cxn ang="0">
                    <a:pos x="23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3" h="25">
                    <a:moveTo>
                      <a:pt x="2" y="4"/>
                    </a:moveTo>
                    <a:lnTo>
                      <a:pt x="20" y="4"/>
                    </a:lnTo>
                    <a:lnTo>
                      <a:pt x="20" y="22"/>
                    </a:lnTo>
                    <a:lnTo>
                      <a:pt x="4" y="2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3" y="25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75"/>
              <p:cNvSpPr>
                <a:spLocks/>
              </p:cNvSpPr>
              <p:nvPr/>
            </p:nvSpPr>
            <p:spPr bwMode="auto">
              <a:xfrm>
                <a:off x="3997" y="4088"/>
                <a:ext cx="25" cy="25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25" y="12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24" y="19"/>
                  </a:cxn>
                  <a:cxn ang="0">
                    <a:pos x="22" y="18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9" y="21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6" y="19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4" y="18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6" y="7"/>
                  </a:cxn>
                  <a:cxn ang="0">
                    <a:pos x="9" y="7"/>
                  </a:cxn>
                  <a:cxn ang="0">
                    <a:pos x="9" y="3"/>
                  </a:cxn>
                  <a:cxn ang="0">
                    <a:pos x="18" y="3"/>
                  </a:cxn>
                  <a:cxn ang="0">
                    <a:pos x="18" y="7"/>
                  </a:cxn>
                  <a:cxn ang="0">
                    <a:pos x="24" y="7"/>
                  </a:cxn>
                  <a:cxn ang="0">
                    <a:pos x="22" y="14"/>
                  </a:cxn>
                  <a:cxn ang="0">
                    <a:pos x="22" y="16"/>
                  </a:cxn>
                  <a:cxn ang="0">
                    <a:pos x="25" y="16"/>
                  </a:cxn>
                  <a:cxn ang="0">
                    <a:pos x="25" y="14"/>
                  </a:cxn>
                  <a:cxn ang="0">
                    <a:pos x="25" y="5"/>
                  </a:cxn>
                  <a:cxn ang="0">
                    <a:pos x="25" y="3"/>
                  </a:cxn>
                  <a:cxn ang="0">
                    <a:pos x="20" y="3"/>
                  </a:cxn>
                  <a:cxn ang="0">
                    <a:pos x="20" y="0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2" y="3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20" y="25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5" y="19"/>
                  </a:cxn>
                  <a:cxn ang="0">
                    <a:pos x="25" y="14"/>
                  </a:cxn>
                </a:cxnLst>
                <a:rect l="0" t="0" r="r" b="b"/>
                <a:pathLst>
                  <a:path w="25" h="25">
                    <a:moveTo>
                      <a:pt x="25" y="14"/>
                    </a:moveTo>
                    <a:lnTo>
                      <a:pt x="25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4" y="19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9" y="21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24" y="7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2" y="3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" name="Freeform 76"/>
              <p:cNvSpPr>
                <a:spLocks/>
              </p:cNvSpPr>
              <p:nvPr/>
            </p:nvSpPr>
            <p:spPr bwMode="auto">
              <a:xfrm>
                <a:off x="4148" y="4067"/>
                <a:ext cx="25" cy="24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25" y="12"/>
                  </a:cxn>
                  <a:cxn ang="0">
                    <a:pos x="21" y="12"/>
                  </a:cxn>
                  <a:cxn ang="0">
                    <a:pos x="21" y="17"/>
                  </a:cxn>
                  <a:cxn ang="0">
                    <a:pos x="20" y="17"/>
                  </a:cxn>
                  <a:cxn ang="0">
                    <a:pos x="20" y="21"/>
                  </a:cxn>
                  <a:cxn ang="0">
                    <a:pos x="7" y="21"/>
                  </a:cxn>
                  <a:cxn ang="0">
                    <a:pos x="4" y="17"/>
                  </a:cxn>
                  <a:cxn ang="0">
                    <a:pos x="4" y="8"/>
                  </a:cxn>
                  <a:cxn ang="0">
                    <a:pos x="9" y="3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0" y="8"/>
                  </a:cxn>
                  <a:cxn ang="0">
                    <a:pos x="21" y="8"/>
                  </a:cxn>
                  <a:cxn ang="0">
                    <a:pos x="21" y="16"/>
                  </a:cxn>
                  <a:cxn ang="0">
                    <a:pos x="25" y="16"/>
                  </a:cxn>
                  <a:cxn ang="0">
                    <a:pos x="25" y="14"/>
                  </a:cxn>
                  <a:cxn ang="0">
                    <a:pos x="25" y="8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9"/>
                  </a:cxn>
                  <a:cxn ang="0">
                    <a:pos x="5" y="24"/>
                  </a:cxn>
                  <a:cxn ang="0">
                    <a:pos x="18" y="24"/>
                  </a:cxn>
                  <a:cxn ang="0">
                    <a:pos x="21" y="23"/>
                  </a:cxn>
                  <a:cxn ang="0">
                    <a:pos x="23" y="23"/>
                  </a:cxn>
                  <a:cxn ang="0">
                    <a:pos x="23" y="19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5" y="14"/>
                  </a:cxn>
                </a:cxnLst>
                <a:rect l="0" t="0" r="r" b="b"/>
                <a:pathLst>
                  <a:path w="25" h="24">
                    <a:moveTo>
                      <a:pt x="25" y="14"/>
                    </a:moveTo>
                    <a:lnTo>
                      <a:pt x="25" y="12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7" y="21"/>
                    </a:lnTo>
                    <a:lnTo>
                      <a:pt x="4" y="17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" name="Freeform 77"/>
              <p:cNvSpPr>
                <a:spLocks/>
              </p:cNvSpPr>
              <p:nvPr/>
            </p:nvSpPr>
            <p:spPr bwMode="auto">
              <a:xfrm>
                <a:off x="4297" y="4042"/>
                <a:ext cx="25" cy="23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5" y="10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3" y="19"/>
                  </a:cxn>
                  <a:cxn ang="0">
                    <a:pos x="19" y="18"/>
                  </a:cxn>
                  <a:cxn ang="0">
                    <a:pos x="18" y="18"/>
                  </a:cxn>
                  <a:cxn ang="0">
                    <a:pos x="18" y="19"/>
                  </a:cxn>
                  <a:cxn ang="0">
                    <a:pos x="19" y="21"/>
                  </a:cxn>
                  <a:cxn ang="0">
                    <a:pos x="7" y="19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5" y="19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3" y="16"/>
                  </a:cxn>
                  <a:cxn ang="0">
                    <a:pos x="3" y="10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8" y="5"/>
                  </a:cxn>
                  <a:cxn ang="0">
                    <a:pos x="21" y="7"/>
                  </a:cxn>
                  <a:cxn ang="0">
                    <a:pos x="21" y="14"/>
                  </a:cxn>
                  <a:cxn ang="0">
                    <a:pos x="25" y="14"/>
                  </a:cxn>
                  <a:cxn ang="0">
                    <a:pos x="25" y="12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3" y="18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3"/>
                  </a:cxn>
                  <a:cxn ang="0">
                    <a:pos x="21" y="23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5" y="19"/>
                  </a:cxn>
                  <a:cxn ang="0">
                    <a:pos x="25" y="12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25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9" y="21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" name="Freeform 78"/>
              <p:cNvSpPr>
                <a:spLocks/>
              </p:cNvSpPr>
              <p:nvPr/>
            </p:nvSpPr>
            <p:spPr bwMode="auto">
              <a:xfrm>
                <a:off x="4430" y="3997"/>
                <a:ext cx="25" cy="25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5" y="15"/>
                  </a:cxn>
                  <a:cxn ang="0">
                    <a:pos x="21" y="15"/>
                  </a:cxn>
                  <a:cxn ang="0">
                    <a:pos x="21" y="16"/>
                  </a:cxn>
                  <a:cxn ang="0">
                    <a:pos x="23" y="20"/>
                  </a:cxn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20"/>
                  </a:cxn>
                  <a:cxn ang="0">
                    <a:pos x="19" y="24"/>
                  </a:cxn>
                  <a:cxn ang="0">
                    <a:pos x="7" y="22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20"/>
                  </a:cxn>
                  <a:cxn ang="0">
                    <a:pos x="3" y="11"/>
                  </a:cxn>
                  <a:cxn ang="0">
                    <a:pos x="9" y="4"/>
                  </a:cxn>
                  <a:cxn ang="0">
                    <a:pos x="14" y="4"/>
                  </a:cxn>
                  <a:cxn ang="0">
                    <a:pos x="17" y="9"/>
                  </a:cxn>
                  <a:cxn ang="0">
                    <a:pos x="21" y="11"/>
                  </a:cxn>
                  <a:cxn ang="0">
                    <a:pos x="21" y="18"/>
                  </a:cxn>
                  <a:cxn ang="0">
                    <a:pos x="25" y="18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5" y="9"/>
                  </a:cxn>
                  <a:cxn ang="0">
                    <a:pos x="21" y="6"/>
                  </a:cxn>
                  <a:cxn ang="0">
                    <a:pos x="17" y="0"/>
                  </a:cxn>
                  <a:cxn ang="0">
                    <a:pos x="7" y="0"/>
                  </a:cxn>
                  <a:cxn ang="0">
                    <a:pos x="0" y="9"/>
                  </a:cxn>
                  <a:cxn ang="0">
                    <a:pos x="0" y="22"/>
                  </a:cxn>
                  <a:cxn ang="0">
                    <a:pos x="3" y="22"/>
                  </a:cxn>
                  <a:cxn ang="0">
                    <a:pos x="5" y="25"/>
                  </a:cxn>
                  <a:cxn ang="0">
                    <a:pos x="21" y="25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5" y="20"/>
                  </a:cxn>
                  <a:cxn ang="0">
                    <a:pos x="25" y="16"/>
                  </a:cxn>
                </a:cxnLst>
                <a:rect l="0" t="0" r="r" b="b"/>
                <a:pathLst>
                  <a:path w="25" h="25">
                    <a:moveTo>
                      <a:pt x="25" y="16"/>
                    </a:moveTo>
                    <a:lnTo>
                      <a:pt x="25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3" y="20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9" y="24"/>
                    </a:lnTo>
                    <a:lnTo>
                      <a:pt x="7" y="22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11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7" y="9"/>
                    </a:lnTo>
                    <a:lnTo>
                      <a:pt x="21" y="11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" name="Freeform 79"/>
              <p:cNvSpPr>
                <a:spLocks/>
              </p:cNvSpPr>
              <p:nvPr/>
            </p:nvSpPr>
            <p:spPr bwMode="auto">
              <a:xfrm>
                <a:off x="4594" y="3950"/>
                <a:ext cx="27" cy="26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9"/>
                  </a:cxn>
                  <a:cxn ang="0">
                    <a:pos x="20" y="19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0" y="21"/>
                  </a:cxn>
                  <a:cxn ang="0">
                    <a:pos x="18" y="21"/>
                  </a:cxn>
                  <a:cxn ang="0">
                    <a:pos x="18" y="23"/>
                  </a:cxn>
                  <a:cxn ang="0">
                    <a:pos x="13" y="23"/>
                  </a:cxn>
                  <a:cxn ang="0">
                    <a:pos x="13" y="21"/>
                  </a:cxn>
                  <a:cxn ang="0">
                    <a:pos x="9" y="21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6" y="10"/>
                  </a:cxn>
                  <a:cxn ang="0">
                    <a:pos x="8" y="7"/>
                  </a:cxn>
                  <a:cxn ang="0">
                    <a:pos x="15" y="7"/>
                  </a:cxn>
                  <a:cxn ang="0">
                    <a:pos x="18" y="1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22" y="7"/>
                  </a:cxn>
                  <a:cxn ang="0">
                    <a:pos x="22" y="8"/>
                  </a:cxn>
                  <a:cxn ang="0">
                    <a:pos x="23" y="10"/>
                  </a:cxn>
                  <a:cxn ang="0">
                    <a:pos x="23" y="17"/>
                  </a:cxn>
                  <a:cxn ang="0">
                    <a:pos x="27" y="17"/>
                  </a:cxn>
                  <a:cxn ang="0">
                    <a:pos x="27" y="16"/>
                  </a:cxn>
                  <a:cxn ang="0">
                    <a:pos x="27" y="10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3" y="3"/>
                  </a:cxn>
                  <a:cxn ang="0">
                    <a:pos x="22" y="3"/>
                  </a:cxn>
                  <a:cxn ang="0">
                    <a:pos x="20" y="5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8" y="24"/>
                  </a:cxn>
                  <a:cxn ang="0">
                    <a:pos x="11" y="24"/>
                  </a:cxn>
                  <a:cxn ang="0">
                    <a:pos x="11" y="26"/>
                  </a:cxn>
                  <a:cxn ang="0">
                    <a:pos x="20" y="26"/>
                  </a:cxn>
                  <a:cxn ang="0">
                    <a:pos x="20" y="24"/>
                  </a:cxn>
                  <a:cxn ang="0">
                    <a:pos x="23" y="24"/>
                  </a:cxn>
                  <a:cxn ang="0">
                    <a:pos x="23" y="23"/>
                  </a:cxn>
                  <a:cxn ang="0">
                    <a:pos x="25" y="23"/>
                  </a:cxn>
                  <a:cxn ang="0">
                    <a:pos x="27" y="21"/>
                  </a:cxn>
                  <a:cxn ang="0">
                    <a:pos x="27" y="19"/>
                  </a:cxn>
                  <a:cxn ang="0">
                    <a:pos x="27" y="16"/>
                  </a:cxn>
                </a:cxnLst>
                <a:rect l="0" t="0" r="r" b="b"/>
                <a:pathLst>
                  <a:path w="27" h="26">
                    <a:moveTo>
                      <a:pt x="27" y="16"/>
                    </a:moveTo>
                    <a:lnTo>
                      <a:pt x="27" y="14"/>
                    </a:lnTo>
                    <a:lnTo>
                      <a:pt x="23" y="14"/>
                    </a:lnTo>
                    <a:lnTo>
                      <a:pt x="23" y="19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2" y="23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8" y="1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7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7" y="10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" name="Freeform 80"/>
              <p:cNvSpPr>
                <a:spLocks/>
              </p:cNvSpPr>
              <p:nvPr/>
            </p:nvSpPr>
            <p:spPr bwMode="auto">
              <a:xfrm>
                <a:off x="4745" y="3900"/>
                <a:ext cx="27" cy="25"/>
              </a:xfrm>
              <a:custGeom>
                <a:avLst/>
                <a:gdLst/>
                <a:ahLst/>
                <a:cxnLst>
                  <a:cxn ang="0">
                    <a:pos x="25" y="18"/>
                  </a:cxn>
                  <a:cxn ang="0">
                    <a:pos x="27" y="18"/>
                  </a:cxn>
                  <a:cxn ang="0">
                    <a:pos x="27" y="14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23" y="19"/>
                  </a:cxn>
                  <a:cxn ang="0">
                    <a:pos x="20" y="18"/>
                  </a:cxn>
                  <a:cxn ang="0">
                    <a:pos x="18" y="18"/>
                  </a:cxn>
                  <a:cxn ang="0">
                    <a:pos x="18" y="19"/>
                  </a:cxn>
                  <a:cxn ang="0">
                    <a:pos x="20" y="21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6" y="21"/>
                  </a:cxn>
                  <a:cxn ang="0">
                    <a:pos x="18" y="23"/>
                  </a:cxn>
                  <a:cxn ang="0">
                    <a:pos x="12" y="21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7" y="18"/>
                  </a:cxn>
                  <a:cxn ang="0">
                    <a:pos x="4" y="18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20" y="3"/>
                  </a:cxn>
                  <a:cxn ang="0">
                    <a:pos x="21" y="7"/>
                  </a:cxn>
                  <a:cxn ang="0">
                    <a:pos x="21" y="11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5" y="11"/>
                  </a:cxn>
                  <a:cxn ang="0">
                    <a:pos x="25" y="5"/>
                  </a:cxn>
                  <a:cxn ang="0">
                    <a:pos x="21" y="0"/>
                  </a:cxn>
                  <a:cxn ang="0">
                    <a:pos x="5" y="0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3"/>
                  </a:cxn>
                  <a:cxn ang="0">
                    <a:pos x="9" y="23"/>
                  </a:cxn>
                  <a:cxn ang="0">
                    <a:pos x="12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21" y="23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5" y="18"/>
                  </a:cxn>
                </a:cxnLst>
                <a:rect l="0" t="0" r="r" b="b"/>
                <a:pathLst>
                  <a:path w="27" h="25">
                    <a:moveTo>
                      <a:pt x="25" y="18"/>
                    </a:moveTo>
                    <a:lnTo>
                      <a:pt x="27" y="18"/>
                    </a:lnTo>
                    <a:lnTo>
                      <a:pt x="27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3" y="19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20" y="21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8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20" y="3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1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" name="Freeform 81"/>
              <p:cNvSpPr>
                <a:spLocks/>
              </p:cNvSpPr>
              <p:nvPr/>
            </p:nvSpPr>
            <p:spPr bwMode="auto">
              <a:xfrm>
                <a:off x="4896" y="3845"/>
                <a:ext cx="24" cy="23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11"/>
                  </a:cxn>
                  <a:cxn ang="0">
                    <a:pos x="21" y="11"/>
                  </a:cxn>
                  <a:cxn ang="0">
                    <a:pos x="21" y="12"/>
                  </a:cxn>
                  <a:cxn ang="0">
                    <a:pos x="23" y="18"/>
                  </a:cxn>
                  <a:cxn ang="0">
                    <a:pos x="19" y="16"/>
                  </a:cxn>
                  <a:cxn ang="0">
                    <a:pos x="17" y="16"/>
                  </a:cxn>
                  <a:cxn ang="0">
                    <a:pos x="17" y="18"/>
                  </a:cxn>
                  <a:cxn ang="0">
                    <a:pos x="19" y="21"/>
                  </a:cxn>
                  <a:cxn ang="0">
                    <a:pos x="5" y="19"/>
                  </a:cxn>
                  <a:cxn ang="0">
                    <a:pos x="3" y="18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21" y="9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9"/>
                  </a:cxn>
                  <a:cxn ang="0">
                    <a:pos x="3" y="23"/>
                  </a:cxn>
                  <a:cxn ang="0">
                    <a:pos x="21" y="23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4" y="18"/>
                  </a:cxn>
                  <a:cxn ang="0">
                    <a:pos x="24" y="12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24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8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9" y="21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21" y="9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3" y="23"/>
                    </a:lnTo>
                    <a:lnTo>
                      <a:pt x="21" y="23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" name="Freeform 82"/>
              <p:cNvSpPr>
                <a:spLocks/>
              </p:cNvSpPr>
              <p:nvPr/>
            </p:nvSpPr>
            <p:spPr bwMode="auto">
              <a:xfrm>
                <a:off x="5044" y="3802"/>
                <a:ext cx="27" cy="23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7" y="11"/>
                  </a:cxn>
                  <a:cxn ang="0">
                    <a:pos x="23" y="11"/>
                  </a:cxn>
                  <a:cxn ang="0">
                    <a:pos x="23" y="13"/>
                  </a:cxn>
                  <a:cxn ang="0">
                    <a:pos x="25" y="16"/>
                  </a:cxn>
                  <a:cxn ang="0">
                    <a:pos x="22" y="15"/>
                  </a:cxn>
                  <a:cxn ang="0">
                    <a:pos x="20" y="15"/>
                  </a:cxn>
                  <a:cxn ang="0">
                    <a:pos x="20" y="16"/>
                  </a:cxn>
                  <a:cxn ang="0">
                    <a:pos x="22" y="20"/>
                  </a:cxn>
                  <a:cxn ang="0">
                    <a:pos x="20" y="18"/>
                  </a:cxn>
                  <a:cxn ang="0">
                    <a:pos x="18" y="18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9" y="22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4" y="20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20" y="9"/>
                  </a:cxn>
                  <a:cxn ang="0">
                    <a:pos x="23" y="15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3" y="8"/>
                  </a:cxn>
                  <a:cxn ang="0">
                    <a:pos x="22" y="4"/>
                  </a:cxn>
                  <a:cxn ang="0">
                    <a:pos x="2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2"/>
                  </a:cxn>
                  <a:cxn ang="0">
                    <a:pos x="7" y="22"/>
                  </a:cxn>
                  <a:cxn ang="0">
                    <a:pos x="6" y="22"/>
                  </a:cxn>
                  <a:cxn ang="0">
                    <a:pos x="6" y="23"/>
                  </a:cxn>
                  <a:cxn ang="0">
                    <a:pos x="22" y="23"/>
                  </a:cxn>
                  <a:cxn ang="0">
                    <a:pos x="22" y="22"/>
                  </a:cxn>
                  <a:cxn ang="0">
                    <a:pos x="23" y="22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3"/>
                  </a:cxn>
                </a:cxnLst>
                <a:rect l="0" t="0" r="r" b="b"/>
                <a:pathLst>
                  <a:path w="27" h="23">
                    <a:moveTo>
                      <a:pt x="27" y="13"/>
                    </a:moveTo>
                    <a:lnTo>
                      <a:pt x="27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2" y="20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4" y="20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9"/>
                    </a:lnTo>
                    <a:lnTo>
                      <a:pt x="23" y="15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3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" name="Freeform 83"/>
              <p:cNvSpPr>
                <a:spLocks/>
              </p:cNvSpPr>
              <p:nvPr/>
            </p:nvSpPr>
            <p:spPr bwMode="auto">
              <a:xfrm>
                <a:off x="5129" y="3785"/>
                <a:ext cx="25" cy="23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5" y="10"/>
                  </a:cxn>
                  <a:cxn ang="0">
                    <a:pos x="22" y="10"/>
                  </a:cxn>
                  <a:cxn ang="0">
                    <a:pos x="22" y="19"/>
                  </a:cxn>
                  <a:cxn ang="0">
                    <a:pos x="6" y="19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9" y="5"/>
                  </a:cxn>
                  <a:cxn ang="0">
                    <a:pos x="11" y="3"/>
                  </a:cxn>
                  <a:cxn ang="0">
                    <a:pos x="20" y="3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12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2" y="5"/>
                  </a:cxn>
                  <a:cxn ang="0">
                    <a:pos x="22" y="0"/>
                  </a:cxn>
                  <a:cxn ang="0">
                    <a:pos x="11" y="0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2" y="9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3"/>
                  </a:cxn>
                  <a:cxn ang="0">
                    <a:pos x="20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5" y="19"/>
                  </a:cxn>
                  <a:cxn ang="0">
                    <a:pos x="25" y="12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25" y="10"/>
                    </a:lnTo>
                    <a:lnTo>
                      <a:pt x="22" y="10"/>
                    </a:lnTo>
                    <a:lnTo>
                      <a:pt x="22" y="19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20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" name="Freeform 84"/>
              <p:cNvSpPr>
                <a:spLocks/>
              </p:cNvSpPr>
              <p:nvPr/>
            </p:nvSpPr>
            <p:spPr bwMode="auto">
              <a:xfrm>
                <a:off x="5214" y="3769"/>
                <a:ext cx="27" cy="23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27" y="10"/>
                  </a:cxn>
                  <a:cxn ang="0">
                    <a:pos x="23" y="10"/>
                  </a:cxn>
                  <a:cxn ang="0">
                    <a:pos x="23" y="14"/>
                  </a:cxn>
                  <a:cxn ang="0">
                    <a:pos x="22" y="14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1" y="19"/>
                  </a:cxn>
                  <a:cxn ang="0">
                    <a:pos x="8" y="17"/>
                  </a:cxn>
                  <a:cxn ang="0">
                    <a:pos x="6" y="17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8" y="3"/>
                  </a:cxn>
                  <a:cxn ang="0">
                    <a:pos x="22" y="3"/>
                  </a:cxn>
                  <a:cxn ang="0">
                    <a:pos x="20" y="5"/>
                  </a:cxn>
                  <a:cxn ang="0">
                    <a:pos x="20" y="7"/>
                  </a:cxn>
                  <a:cxn ang="0">
                    <a:pos x="23" y="7"/>
                  </a:cxn>
                  <a:cxn ang="0">
                    <a:pos x="22" y="7"/>
                  </a:cxn>
                  <a:cxn ang="0">
                    <a:pos x="23" y="10"/>
                  </a:cxn>
                  <a:cxn ang="0">
                    <a:pos x="23" y="14"/>
                  </a:cxn>
                  <a:cxn ang="0">
                    <a:pos x="27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7"/>
                  </a:cxn>
                  <a:cxn ang="0">
                    <a:pos x="25" y="3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8" y="21"/>
                  </a:cxn>
                  <a:cxn ang="0">
                    <a:pos x="11" y="23"/>
                  </a:cxn>
                  <a:cxn ang="0">
                    <a:pos x="22" y="23"/>
                  </a:cxn>
                  <a:cxn ang="0">
                    <a:pos x="25" y="19"/>
                  </a:cxn>
                  <a:cxn ang="0">
                    <a:pos x="25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7" y="12"/>
                  </a:cxn>
                </a:cxnLst>
                <a:rect l="0" t="0" r="r" b="b"/>
                <a:pathLst>
                  <a:path w="27" h="23">
                    <a:moveTo>
                      <a:pt x="27" y="12"/>
                    </a:moveTo>
                    <a:lnTo>
                      <a:pt x="27" y="10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1" y="19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22" y="23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" name="Freeform 85"/>
              <p:cNvSpPr>
                <a:spLocks/>
              </p:cNvSpPr>
              <p:nvPr/>
            </p:nvSpPr>
            <p:spPr bwMode="auto">
              <a:xfrm>
                <a:off x="5314" y="3760"/>
                <a:ext cx="23" cy="23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21" y="19"/>
                  </a:cxn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9"/>
                  </a:cxn>
                  <a:cxn ang="0">
                    <a:pos x="9" y="19"/>
                  </a:cxn>
                  <a:cxn ang="0">
                    <a:pos x="9" y="18"/>
                  </a:cxn>
                  <a:cxn ang="0">
                    <a:pos x="5" y="18"/>
                  </a:cxn>
                  <a:cxn ang="0">
                    <a:pos x="3" y="16"/>
                  </a:cxn>
                  <a:cxn ang="0">
                    <a:pos x="3" y="9"/>
                  </a:cxn>
                  <a:cxn ang="0">
                    <a:pos x="9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19" y="16"/>
                  </a:cxn>
                  <a:cxn ang="0">
                    <a:pos x="23" y="16"/>
                  </a:cxn>
                  <a:cxn ang="0">
                    <a:pos x="23" y="14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19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7" y="21"/>
                  </a:cxn>
                  <a:cxn ang="0">
                    <a:pos x="7" y="23"/>
                  </a:cxn>
                  <a:cxn ang="0">
                    <a:pos x="19" y="23"/>
                  </a:cxn>
                  <a:cxn ang="0">
                    <a:pos x="19" y="21"/>
                  </a:cxn>
                  <a:cxn ang="0">
                    <a:pos x="23" y="21"/>
                  </a:cxn>
                  <a:cxn ang="0">
                    <a:pos x="23" y="19"/>
                  </a:cxn>
                  <a:cxn ang="0">
                    <a:pos x="23" y="14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lnTo>
                      <a:pt x="23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3" y="9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19" y="16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" name="Freeform 86"/>
              <p:cNvSpPr>
                <a:spLocks/>
              </p:cNvSpPr>
              <p:nvPr/>
            </p:nvSpPr>
            <p:spPr bwMode="auto">
              <a:xfrm>
                <a:off x="5413" y="3779"/>
                <a:ext cx="23" cy="2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23" y="15"/>
                  </a:cxn>
                  <a:cxn ang="0">
                    <a:pos x="19" y="15"/>
                  </a:cxn>
                  <a:cxn ang="0">
                    <a:pos x="19" y="20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6" y="25"/>
                  </a:cxn>
                  <a:cxn ang="0">
                    <a:pos x="10" y="23"/>
                  </a:cxn>
                  <a:cxn ang="0">
                    <a:pos x="9" y="20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10" y="4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9" y="6"/>
                  </a:cxn>
                  <a:cxn ang="0">
                    <a:pos x="18" y="6"/>
                  </a:cxn>
                  <a:cxn ang="0">
                    <a:pos x="19" y="11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7" y="23"/>
                  </a:cxn>
                  <a:cxn ang="0">
                    <a:pos x="9" y="27"/>
                  </a:cxn>
                  <a:cxn ang="0">
                    <a:pos x="18" y="27"/>
                  </a:cxn>
                  <a:cxn ang="0">
                    <a:pos x="18" y="23"/>
                  </a:cxn>
                  <a:cxn ang="0">
                    <a:pos x="21" y="23"/>
                  </a:cxn>
                  <a:cxn ang="0">
                    <a:pos x="21" y="22"/>
                  </a:cxn>
                  <a:cxn ang="0">
                    <a:pos x="23" y="18"/>
                  </a:cxn>
                  <a:cxn ang="0">
                    <a:pos x="23" y="16"/>
                  </a:cxn>
                </a:cxnLst>
                <a:rect l="0" t="0" r="r" b="b"/>
                <a:pathLst>
                  <a:path w="23" h="27">
                    <a:moveTo>
                      <a:pt x="23" y="16"/>
                    </a:moveTo>
                    <a:lnTo>
                      <a:pt x="23" y="15"/>
                    </a:lnTo>
                    <a:lnTo>
                      <a:pt x="19" y="15"/>
                    </a:lnTo>
                    <a:lnTo>
                      <a:pt x="19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9" y="20"/>
                    </a:lnTo>
                    <a:lnTo>
                      <a:pt x="5" y="20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9" y="11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" name="Freeform 87"/>
              <p:cNvSpPr>
                <a:spLocks/>
              </p:cNvSpPr>
              <p:nvPr/>
            </p:nvSpPr>
            <p:spPr bwMode="auto">
              <a:xfrm>
                <a:off x="5549" y="3864"/>
                <a:ext cx="23" cy="2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20" y="22"/>
                  </a:cxn>
                  <a:cxn ang="0">
                    <a:pos x="16" y="22"/>
                  </a:cxn>
                  <a:cxn ang="0">
                    <a:pos x="16" y="24"/>
                  </a:cxn>
                  <a:cxn ang="0">
                    <a:pos x="11" y="24"/>
                  </a:cxn>
                  <a:cxn ang="0">
                    <a:pos x="11" y="22"/>
                  </a:cxn>
                  <a:cxn ang="0">
                    <a:pos x="7" y="22"/>
                  </a:cxn>
                  <a:cxn ang="0">
                    <a:pos x="6" y="20"/>
                  </a:cxn>
                  <a:cxn ang="0">
                    <a:pos x="4" y="20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11" y="6"/>
                  </a:cxn>
                  <a:cxn ang="0">
                    <a:pos x="11" y="4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3" y="16"/>
                  </a:cxn>
                  <a:cxn ang="0">
                    <a:pos x="23" y="8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4"/>
                  </a:cxn>
                  <a:cxn ang="0">
                    <a:pos x="7" y="25"/>
                  </a:cxn>
                  <a:cxn ang="0">
                    <a:pos x="9" y="25"/>
                  </a:cxn>
                  <a:cxn ang="0">
                    <a:pos x="9" y="27"/>
                  </a:cxn>
                  <a:cxn ang="0">
                    <a:pos x="18" y="27"/>
                  </a:cxn>
                  <a:cxn ang="0">
                    <a:pos x="18" y="25"/>
                  </a:cxn>
                  <a:cxn ang="0">
                    <a:pos x="22" y="25"/>
                  </a:cxn>
                  <a:cxn ang="0">
                    <a:pos x="22" y="24"/>
                  </a:cxn>
                  <a:cxn ang="0">
                    <a:pos x="23" y="20"/>
                  </a:cxn>
                  <a:cxn ang="0">
                    <a:pos x="23" y="16"/>
                  </a:cxn>
                </a:cxnLst>
                <a:rect l="0" t="0" r="r" b="b"/>
                <a:pathLst>
                  <a:path w="23" h="27">
                    <a:moveTo>
                      <a:pt x="23" y="16"/>
                    </a:moveTo>
                    <a:lnTo>
                      <a:pt x="23" y="15"/>
                    </a:lnTo>
                    <a:lnTo>
                      <a:pt x="20" y="15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3" y="2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" name="Freeform 88"/>
              <p:cNvSpPr>
                <a:spLocks/>
              </p:cNvSpPr>
              <p:nvPr/>
            </p:nvSpPr>
            <p:spPr bwMode="auto">
              <a:xfrm>
                <a:off x="3999" y="3703"/>
                <a:ext cx="27" cy="2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7" y="14"/>
                  </a:cxn>
                  <a:cxn ang="0">
                    <a:pos x="13" y="27"/>
                  </a:cxn>
                  <a:cxn ang="0">
                    <a:pos x="0" y="14"/>
                  </a:cxn>
                  <a:cxn ang="0">
                    <a:pos x="13" y="0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Freeform 89"/>
              <p:cNvSpPr>
                <a:spLocks/>
              </p:cNvSpPr>
              <p:nvPr/>
            </p:nvSpPr>
            <p:spPr bwMode="auto">
              <a:xfrm>
                <a:off x="3997" y="3701"/>
                <a:ext cx="31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4"/>
                  </a:cxn>
                  <a:cxn ang="0">
                    <a:pos x="27" y="16"/>
                  </a:cxn>
                  <a:cxn ang="0">
                    <a:pos x="15" y="27"/>
                  </a:cxn>
                  <a:cxn ang="0">
                    <a:pos x="4" y="16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31" y="18"/>
                  </a:cxn>
                  <a:cxn ang="0">
                    <a:pos x="31" y="15"/>
                  </a:cxn>
                  <a:cxn ang="0">
                    <a:pos x="16" y="0"/>
                  </a:cxn>
                </a:cxnLst>
                <a:rect l="0" t="0" r="r" b="b"/>
                <a:pathLst>
                  <a:path w="31" h="30">
                    <a:moveTo>
                      <a:pt x="16" y="0"/>
                    </a:moveTo>
                    <a:lnTo>
                      <a:pt x="13" y="0"/>
                    </a:lnTo>
                    <a:lnTo>
                      <a:pt x="13" y="4"/>
                    </a:lnTo>
                    <a:lnTo>
                      <a:pt x="27" y="16"/>
                    </a:lnTo>
                    <a:lnTo>
                      <a:pt x="15" y="27"/>
                    </a:lnTo>
                    <a:lnTo>
                      <a:pt x="4" y="1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Freeform 90"/>
              <p:cNvSpPr>
                <a:spLocks/>
              </p:cNvSpPr>
              <p:nvPr/>
            </p:nvSpPr>
            <p:spPr bwMode="auto">
              <a:xfrm>
                <a:off x="4235" y="3584"/>
                <a:ext cx="25" cy="2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5"/>
                  </a:cxn>
                  <a:cxn ang="0">
                    <a:pos x="12" y="27"/>
                  </a:cxn>
                  <a:cxn ang="0">
                    <a:pos x="0" y="15"/>
                  </a:cxn>
                  <a:cxn ang="0">
                    <a:pos x="12" y="0"/>
                  </a:cxn>
                </a:cxnLst>
                <a:rect l="0" t="0" r="r" b="b"/>
                <a:pathLst>
                  <a:path w="25" h="27">
                    <a:moveTo>
                      <a:pt x="12" y="0"/>
                    </a:moveTo>
                    <a:lnTo>
                      <a:pt x="25" y="15"/>
                    </a:lnTo>
                    <a:lnTo>
                      <a:pt x="12" y="27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Freeform 91"/>
              <p:cNvSpPr>
                <a:spLocks/>
              </p:cNvSpPr>
              <p:nvPr/>
            </p:nvSpPr>
            <p:spPr bwMode="auto">
              <a:xfrm>
                <a:off x="4233" y="3583"/>
                <a:ext cx="28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25" y="16"/>
                  </a:cxn>
                  <a:cxn ang="0">
                    <a:pos x="14" y="26"/>
                  </a:cxn>
                  <a:cxn ang="0">
                    <a:pos x="4" y="1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28" y="17"/>
                  </a:cxn>
                  <a:cxn ang="0">
                    <a:pos x="28" y="14"/>
                  </a:cxn>
                  <a:cxn ang="0">
                    <a:pos x="16" y="0"/>
                  </a:cxn>
                </a:cxnLst>
                <a:rect l="0" t="0" r="r" b="b"/>
                <a:pathLst>
                  <a:path w="28" h="30">
                    <a:moveTo>
                      <a:pt x="16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25" y="16"/>
                    </a:lnTo>
                    <a:lnTo>
                      <a:pt x="14" y="26"/>
                    </a:lnTo>
                    <a:lnTo>
                      <a:pt x="4" y="1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Freeform 92"/>
              <p:cNvSpPr>
                <a:spLocks/>
              </p:cNvSpPr>
              <p:nvPr/>
            </p:nvSpPr>
            <p:spPr bwMode="auto">
              <a:xfrm>
                <a:off x="4423" y="3481"/>
                <a:ext cx="26" cy="2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6" y="15"/>
                  </a:cxn>
                  <a:cxn ang="0">
                    <a:pos x="12" y="27"/>
                  </a:cxn>
                  <a:cxn ang="0">
                    <a:pos x="0" y="15"/>
                  </a:cxn>
                  <a:cxn ang="0">
                    <a:pos x="12" y="0"/>
                  </a:cxn>
                </a:cxnLst>
                <a:rect l="0" t="0" r="r" b="b"/>
                <a:pathLst>
                  <a:path w="26" h="27">
                    <a:moveTo>
                      <a:pt x="12" y="0"/>
                    </a:moveTo>
                    <a:lnTo>
                      <a:pt x="26" y="15"/>
                    </a:lnTo>
                    <a:lnTo>
                      <a:pt x="12" y="27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Freeform 93"/>
              <p:cNvSpPr>
                <a:spLocks/>
              </p:cNvSpPr>
              <p:nvPr/>
            </p:nvSpPr>
            <p:spPr bwMode="auto">
              <a:xfrm>
                <a:off x="4421" y="3480"/>
                <a:ext cx="30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26" y="16"/>
                  </a:cxn>
                  <a:cxn ang="0">
                    <a:pos x="14" y="26"/>
                  </a:cxn>
                  <a:cxn ang="0">
                    <a:pos x="3" y="1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16" y="0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26" y="16"/>
                    </a:lnTo>
                    <a:lnTo>
                      <a:pt x="14" y="26"/>
                    </a:lnTo>
                    <a:lnTo>
                      <a:pt x="3" y="1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Freeform 94"/>
              <p:cNvSpPr>
                <a:spLocks/>
              </p:cNvSpPr>
              <p:nvPr/>
            </p:nvSpPr>
            <p:spPr bwMode="auto">
              <a:xfrm>
                <a:off x="4586" y="3388"/>
                <a:ext cx="2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6" y="14"/>
                  </a:cxn>
                  <a:cxn ang="0">
                    <a:pos x="10" y="26"/>
                  </a:cxn>
                  <a:cxn ang="0">
                    <a:pos x="0" y="14"/>
                  </a:cxn>
                  <a:cxn ang="0">
                    <a:pos x="10" y="0"/>
                  </a:cxn>
                </a:cxnLst>
                <a:rect l="0" t="0" r="r" b="b"/>
                <a:pathLst>
                  <a:path w="26" h="26">
                    <a:moveTo>
                      <a:pt x="10" y="0"/>
                    </a:moveTo>
                    <a:lnTo>
                      <a:pt x="26" y="14"/>
                    </a:lnTo>
                    <a:lnTo>
                      <a:pt x="10" y="26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Freeform 95"/>
              <p:cNvSpPr>
                <a:spLocks/>
              </p:cNvSpPr>
              <p:nvPr/>
            </p:nvSpPr>
            <p:spPr bwMode="auto">
              <a:xfrm>
                <a:off x="4584" y="3386"/>
                <a:ext cx="30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25" y="16"/>
                  </a:cxn>
                  <a:cxn ang="0">
                    <a:pos x="12" y="26"/>
                  </a:cxn>
                  <a:cxn ang="0">
                    <a:pos x="3" y="16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0" y="30"/>
                  </a:cxn>
                  <a:cxn ang="0">
                    <a:pos x="14" y="30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14" y="0"/>
                  </a:cxn>
                </a:cxnLst>
                <a:rect l="0" t="0" r="r" b="b"/>
                <a:pathLst>
                  <a:path w="30" h="30">
                    <a:moveTo>
                      <a:pt x="14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25" y="16"/>
                    </a:lnTo>
                    <a:lnTo>
                      <a:pt x="12" y="26"/>
                    </a:lnTo>
                    <a:lnTo>
                      <a:pt x="3" y="16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Freeform 96"/>
              <p:cNvSpPr>
                <a:spLocks/>
              </p:cNvSpPr>
              <p:nvPr/>
            </p:nvSpPr>
            <p:spPr bwMode="auto">
              <a:xfrm>
                <a:off x="4807" y="3286"/>
                <a:ext cx="25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13"/>
                  </a:cxn>
                  <a:cxn ang="0">
                    <a:pos x="14" y="23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5" h="23">
                    <a:moveTo>
                      <a:pt x="14" y="0"/>
                    </a:moveTo>
                    <a:lnTo>
                      <a:pt x="25" y="13"/>
                    </a:lnTo>
                    <a:lnTo>
                      <a:pt x="14" y="23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Freeform 97"/>
              <p:cNvSpPr>
                <a:spLocks/>
              </p:cNvSpPr>
              <p:nvPr/>
            </p:nvSpPr>
            <p:spPr bwMode="auto">
              <a:xfrm>
                <a:off x="4805" y="3285"/>
                <a:ext cx="29" cy="2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0"/>
                  </a:cxn>
                  <a:cxn ang="0">
                    <a:pos x="14" y="3"/>
                  </a:cxn>
                  <a:cxn ang="0">
                    <a:pos x="25" y="14"/>
                  </a:cxn>
                  <a:cxn ang="0">
                    <a:pos x="16" y="23"/>
                  </a:cxn>
                  <a:cxn ang="0">
                    <a:pos x="6" y="14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4" y="26"/>
                  </a:cxn>
                  <a:cxn ang="0">
                    <a:pos x="18" y="26"/>
                  </a:cxn>
                  <a:cxn ang="0">
                    <a:pos x="29" y="16"/>
                  </a:cxn>
                  <a:cxn ang="0">
                    <a:pos x="29" y="12"/>
                  </a:cxn>
                  <a:cxn ang="0">
                    <a:pos x="18" y="0"/>
                  </a:cxn>
                </a:cxnLst>
                <a:rect l="0" t="0" r="r" b="b"/>
                <a:pathLst>
                  <a:path w="29" h="26">
                    <a:moveTo>
                      <a:pt x="18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25" y="14"/>
                    </a:lnTo>
                    <a:lnTo>
                      <a:pt x="16" y="23"/>
                    </a:lnTo>
                    <a:lnTo>
                      <a:pt x="6" y="14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9" y="16"/>
                    </a:lnTo>
                    <a:lnTo>
                      <a:pt x="29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" name="Freeform 98"/>
              <p:cNvSpPr>
                <a:spLocks/>
              </p:cNvSpPr>
              <p:nvPr/>
            </p:nvSpPr>
            <p:spPr bwMode="auto">
              <a:xfrm>
                <a:off x="5004" y="3196"/>
                <a:ext cx="24" cy="2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14"/>
                  </a:cxn>
                  <a:cxn ang="0">
                    <a:pos x="12" y="27"/>
                  </a:cxn>
                  <a:cxn ang="0">
                    <a:pos x="0" y="14"/>
                  </a:cxn>
                  <a:cxn ang="0">
                    <a:pos x="12" y="0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lnTo>
                      <a:pt x="24" y="14"/>
                    </a:lnTo>
                    <a:lnTo>
                      <a:pt x="12" y="27"/>
                    </a:lnTo>
                    <a:lnTo>
                      <a:pt x="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Freeform 99"/>
              <p:cNvSpPr>
                <a:spLocks/>
              </p:cNvSpPr>
              <p:nvPr/>
            </p:nvSpPr>
            <p:spPr bwMode="auto">
              <a:xfrm>
                <a:off x="5002" y="3194"/>
                <a:ext cx="28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5" y="16"/>
                  </a:cxn>
                  <a:cxn ang="0">
                    <a:pos x="14" y="27"/>
                  </a:cxn>
                  <a:cxn ang="0">
                    <a:pos x="3" y="16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28" y="18"/>
                  </a:cxn>
                  <a:cxn ang="0">
                    <a:pos x="28" y="14"/>
                  </a:cxn>
                  <a:cxn ang="0">
                    <a:pos x="16" y="0"/>
                  </a:cxn>
                </a:cxnLst>
                <a:rect l="0" t="0" r="r" b="b"/>
                <a:pathLst>
                  <a:path w="28" h="30">
                    <a:moveTo>
                      <a:pt x="1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25" y="16"/>
                    </a:lnTo>
                    <a:lnTo>
                      <a:pt x="14" y="27"/>
                    </a:lnTo>
                    <a:lnTo>
                      <a:pt x="3" y="1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" name="Freeform 100"/>
              <p:cNvSpPr>
                <a:spLocks/>
              </p:cNvSpPr>
              <p:nvPr/>
            </p:nvSpPr>
            <p:spPr bwMode="auto">
              <a:xfrm>
                <a:off x="5158" y="3171"/>
                <a:ext cx="25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3"/>
                  </a:cxn>
                  <a:cxn ang="0">
                    <a:pos x="12" y="25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101"/>
              <p:cNvSpPr>
                <a:spLocks/>
              </p:cNvSpPr>
              <p:nvPr/>
            </p:nvSpPr>
            <p:spPr bwMode="auto">
              <a:xfrm>
                <a:off x="5156" y="3169"/>
                <a:ext cx="28" cy="2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5" y="15"/>
                  </a:cxn>
                  <a:cxn ang="0">
                    <a:pos x="14" y="25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2" y="29"/>
                  </a:cxn>
                  <a:cxn ang="0">
                    <a:pos x="16" y="29"/>
                  </a:cxn>
                  <a:cxn ang="0">
                    <a:pos x="28" y="16"/>
                  </a:cxn>
                  <a:cxn ang="0">
                    <a:pos x="28" y="13"/>
                  </a:cxn>
                  <a:cxn ang="0">
                    <a:pos x="16" y="0"/>
                  </a:cxn>
                </a:cxnLst>
                <a:rect l="0" t="0" r="r" b="b"/>
                <a:pathLst>
                  <a:path w="28" h="29">
                    <a:moveTo>
                      <a:pt x="16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25" y="15"/>
                    </a:lnTo>
                    <a:lnTo>
                      <a:pt x="14" y="25"/>
                    </a:lnTo>
                    <a:lnTo>
                      <a:pt x="4" y="15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2" y="29"/>
                    </a:lnTo>
                    <a:lnTo>
                      <a:pt x="16" y="29"/>
                    </a:lnTo>
                    <a:lnTo>
                      <a:pt x="28" y="16"/>
                    </a:lnTo>
                    <a:lnTo>
                      <a:pt x="28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102"/>
              <p:cNvSpPr>
                <a:spLocks/>
              </p:cNvSpPr>
              <p:nvPr/>
            </p:nvSpPr>
            <p:spPr bwMode="auto">
              <a:xfrm>
                <a:off x="5273" y="3214"/>
                <a:ext cx="25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12"/>
                  </a:cxn>
                  <a:cxn ang="0">
                    <a:pos x="12" y="25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12"/>
                    </a:lnTo>
                    <a:lnTo>
                      <a:pt x="12" y="25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103"/>
              <p:cNvSpPr>
                <a:spLocks/>
              </p:cNvSpPr>
              <p:nvPr/>
            </p:nvSpPr>
            <p:spPr bwMode="auto">
              <a:xfrm>
                <a:off x="5271" y="3212"/>
                <a:ext cx="28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4"/>
                  </a:cxn>
                  <a:cxn ang="0">
                    <a:pos x="25" y="14"/>
                  </a:cxn>
                  <a:cxn ang="0">
                    <a:pos x="14" y="25"/>
                  </a:cxn>
                  <a:cxn ang="0">
                    <a:pos x="4" y="1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3" y="28"/>
                  </a:cxn>
                  <a:cxn ang="0">
                    <a:pos x="16" y="28"/>
                  </a:cxn>
                  <a:cxn ang="0">
                    <a:pos x="28" y="16"/>
                  </a:cxn>
                  <a:cxn ang="0">
                    <a:pos x="28" y="12"/>
                  </a:cxn>
                  <a:cxn ang="0">
                    <a:pos x="16" y="0"/>
                  </a:cxn>
                </a:cxnLst>
                <a:rect l="0" t="0" r="r" b="b"/>
                <a:pathLst>
                  <a:path w="28" h="28">
                    <a:moveTo>
                      <a:pt x="16" y="0"/>
                    </a:moveTo>
                    <a:lnTo>
                      <a:pt x="13" y="0"/>
                    </a:lnTo>
                    <a:lnTo>
                      <a:pt x="13" y="4"/>
                    </a:lnTo>
                    <a:lnTo>
                      <a:pt x="25" y="14"/>
                    </a:lnTo>
                    <a:lnTo>
                      <a:pt x="14" y="25"/>
                    </a:lnTo>
                    <a:lnTo>
                      <a:pt x="4" y="1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3" y="28"/>
                    </a:lnTo>
                    <a:lnTo>
                      <a:pt x="16" y="28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104"/>
              <p:cNvSpPr>
                <a:spLocks/>
              </p:cNvSpPr>
              <p:nvPr/>
            </p:nvSpPr>
            <p:spPr bwMode="auto">
              <a:xfrm>
                <a:off x="5418" y="3645"/>
                <a:ext cx="25" cy="2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14"/>
                  </a:cxn>
                  <a:cxn ang="0">
                    <a:pos x="14" y="26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25" h="26">
                    <a:moveTo>
                      <a:pt x="14" y="0"/>
                    </a:moveTo>
                    <a:lnTo>
                      <a:pt x="25" y="14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105"/>
              <p:cNvSpPr>
                <a:spLocks/>
              </p:cNvSpPr>
              <p:nvPr/>
            </p:nvSpPr>
            <p:spPr bwMode="auto">
              <a:xfrm>
                <a:off x="5416" y="3643"/>
                <a:ext cx="29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25" y="16"/>
                  </a:cxn>
                  <a:cxn ang="0">
                    <a:pos x="16" y="26"/>
                  </a:cxn>
                  <a:cxn ang="0">
                    <a:pos x="4" y="16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5" y="30"/>
                  </a:cxn>
                  <a:cxn ang="0">
                    <a:pos x="18" y="30"/>
                  </a:cxn>
                  <a:cxn ang="0">
                    <a:pos x="29" y="18"/>
                  </a:cxn>
                  <a:cxn ang="0">
                    <a:pos x="29" y="14"/>
                  </a:cxn>
                  <a:cxn ang="0">
                    <a:pos x="18" y="0"/>
                  </a:cxn>
                </a:cxnLst>
                <a:rect l="0" t="0" r="r" b="b"/>
                <a:pathLst>
                  <a:path w="29" h="30">
                    <a:moveTo>
                      <a:pt x="18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25" y="16"/>
                    </a:lnTo>
                    <a:lnTo>
                      <a:pt x="16" y="26"/>
                    </a:lnTo>
                    <a:lnTo>
                      <a:pt x="4" y="16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5" y="30"/>
                    </a:lnTo>
                    <a:lnTo>
                      <a:pt x="18" y="30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106"/>
              <p:cNvSpPr>
                <a:spLocks/>
              </p:cNvSpPr>
              <p:nvPr/>
            </p:nvSpPr>
            <p:spPr bwMode="auto">
              <a:xfrm>
                <a:off x="3999" y="3951"/>
                <a:ext cx="27" cy="2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7" y="27"/>
                  </a:cxn>
                  <a:cxn ang="0">
                    <a:pos x="0" y="27"/>
                  </a:cxn>
                  <a:cxn ang="0">
                    <a:pos x="13" y="0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107"/>
              <p:cNvSpPr>
                <a:spLocks/>
              </p:cNvSpPr>
              <p:nvPr/>
            </p:nvSpPr>
            <p:spPr bwMode="auto">
              <a:xfrm>
                <a:off x="3997" y="3950"/>
                <a:ext cx="31" cy="3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5" y="26"/>
                  </a:cxn>
                  <a:cxn ang="0">
                    <a:pos x="6" y="26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31" y="30"/>
                  </a:cxn>
                  <a:cxn ang="0">
                    <a:pos x="31" y="28"/>
                  </a:cxn>
                  <a:cxn ang="0">
                    <a:pos x="16" y="1"/>
                  </a:cxn>
                </a:cxnLst>
                <a:rect l="0" t="0" r="r" b="b"/>
                <a:pathLst>
                  <a:path w="31" h="30">
                    <a:moveTo>
                      <a:pt x="16" y="1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5" y="26"/>
                    </a:lnTo>
                    <a:lnTo>
                      <a:pt x="6" y="26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108"/>
              <p:cNvSpPr>
                <a:spLocks/>
              </p:cNvSpPr>
              <p:nvPr/>
            </p:nvSpPr>
            <p:spPr bwMode="auto">
              <a:xfrm>
                <a:off x="4235" y="3847"/>
                <a:ext cx="25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109"/>
              <p:cNvSpPr>
                <a:spLocks/>
              </p:cNvSpPr>
              <p:nvPr/>
            </p:nvSpPr>
            <p:spPr bwMode="auto">
              <a:xfrm>
                <a:off x="4233" y="3845"/>
                <a:ext cx="28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23" y="25"/>
                  </a:cxn>
                  <a:cxn ang="0">
                    <a:pos x="5" y="25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27"/>
                  </a:cxn>
                  <a:cxn ang="0">
                    <a:pos x="16" y="2"/>
                  </a:cxn>
                </a:cxnLst>
                <a:rect l="0" t="0" r="r" b="b"/>
                <a:pathLst>
                  <a:path w="28" h="28">
                    <a:moveTo>
                      <a:pt x="16" y="2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23" y="25"/>
                    </a:lnTo>
                    <a:lnTo>
                      <a:pt x="5" y="2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110"/>
              <p:cNvSpPr>
                <a:spLocks/>
              </p:cNvSpPr>
              <p:nvPr/>
            </p:nvSpPr>
            <p:spPr bwMode="auto">
              <a:xfrm>
                <a:off x="4423" y="3765"/>
                <a:ext cx="26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6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6" h="25">
                    <a:moveTo>
                      <a:pt x="12" y="0"/>
                    </a:moveTo>
                    <a:lnTo>
                      <a:pt x="26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111"/>
              <p:cNvSpPr>
                <a:spLocks/>
              </p:cNvSpPr>
              <p:nvPr/>
            </p:nvSpPr>
            <p:spPr bwMode="auto">
              <a:xfrm>
                <a:off x="4421" y="3763"/>
                <a:ext cx="30" cy="2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4"/>
                  </a:cxn>
                  <a:cxn ang="0">
                    <a:pos x="25" y="25"/>
                  </a:cxn>
                  <a:cxn ang="0">
                    <a:pos x="5" y="25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30" y="29"/>
                  </a:cxn>
                  <a:cxn ang="0">
                    <a:pos x="30" y="27"/>
                  </a:cxn>
                  <a:cxn ang="0">
                    <a:pos x="16" y="2"/>
                  </a:cxn>
                </a:cxnLst>
                <a:rect l="0" t="0" r="r" b="b"/>
                <a:pathLst>
                  <a:path w="30" h="29">
                    <a:moveTo>
                      <a:pt x="16" y="2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25" y="25"/>
                    </a:lnTo>
                    <a:lnTo>
                      <a:pt x="5" y="2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112"/>
              <p:cNvSpPr>
                <a:spLocks/>
              </p:cNvSpPr>
              <p:nvPr/>
            </p:nvSpPr>
            <p:spPr bwMode="auto">
              <a:xfrm>
                <a:off x="4586" y="3678"/>
                <a:ext cx="26" cy="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6" y="25"/>
                  </a:cxn>
                  <a:cxn ang="0">
                    <a:pos x="0" y="25"/>
                  </a:cxn>
                  <a:cxn ang="0">
                    <a:pos x="10" y="0"/>
                  </a:cxn>
                </a:cxnLst>
                <a:rect l="0" t="0" r="r" b="b"/>
                <a:pathLst>
                  <a:path w="26" h="25">
                    <a:moveTo>
                      <a:pt x="10" y="0"/>
                    </a:moveTo>
                    <a:lnTo>
                      <a:pt x="26" y="25"/>
                    </a:lnTo>
                    <a:lnTo>
                      <a:pt x="0" y="2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113"/>
              <p:cNvSpPr>
                <a:spLocks/>
              </p:cNvSpPr>
              <p:nvPr/>
            </p:nvSpPr>
            <p:spPr bwMode="auto">
              <a:xfrm>
                <a:off x="4584" y="3677"/>
                <a:ext cx="30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25" y="24"/>
                  </a:cxn>
                  <a:cxn ang="0">
                    <a:pos x="5" y="24"/>
                  </a:cxn>
                  <a:cxn ang="0">
                    <a:pos x="14" y="1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30" y="28"/>
                  </a:cxn>
                  <a:cxn ang="0">
                    <a:pos x="30" y="24"/>
                  </a:cxn>
                  <a:cxn ang="0">
                    <a:pos x="14" y="0"/>
                  </a:cxn>
                </a:cxnLst>
                <a:rect l="0" t="0" r="r" b="b"/>
                <a:pathLst>
                  <a:path w="30" h="28">
                    <a:moveTo>
                      <a:pt x="14" y="0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25" y="24"/>
                    </a:lnTo>
                    <a:lnTo>
                      <a:pt x="5" y="24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0" y="28"/>
                    </a:lnTo>
                    <a:lnTo>
                      <a:pt x="30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114"/>
              <p:cNvSpPr>
                <a:spLocks/>
              </p:cNvSpPr>
              <p:nvPr/>
            </p:nvSpPr>
            <p:spPr bwMode="auto">
              <a:xfrm>
                <a:off x="4807" y="3590"/>
                <a:ext cx="25" cy="2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24"/>
                  </a:cxn>
                  <a:cxn ang="0">
                    <a:pos x="0" y="24"/>
                  </a:cxn>
                  <a:cxn ang="0">
                    <a:pos x="14" y="0"/>
                  </a:cxn>
                </a:cxnLst>
                <a:rect l="0" t="0" r="r" b="b"/>
                <a:pathLst>
                  <a:path w="25" h="24">
                    <a:moveTo>
                      <a:pt x="14" y="0"/>
                    </a:moveTo>
                    <a:lnTo>
                      <a:pt x="25" y="24"/>
                    </a:lnTo>
                    <a:lnTo>
                      <a:pt x="0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115"/>
              <p:cNvSpPr>
                <a:spLocks/>
              </p:cNvSpPr>
              <p:nvPr/>
            </p:nvSpPr>
            <p:spPr bwMode="auto">
              <a:xfrm>
                <a:off x="4805" y="3588"/>
                <a:ext cx="29" cy="2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23" y="25"/>
                  </a:cxn>
                  <a:cxn ang="0">
                    <a:pos x="6" y="25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9" y="28"/>
                  </a:cxn>
                  <a:cxn ang="0">
                    <a:pos x="29" y="26"/>
                  </a:cxn>
                  <a:cxn ang="0">
                    <a:pos x="18" y="2"/>
                  </a:cxn>
                </a:cxnLst>
                <a:rect l="0" t="0" r="r" b="b"/>
                <a:pathLst>
                  <a:path w="29" h="28">
                    <a:moveTo>
                      <a:pt x="18" y="2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23" y="25"/>
                    </a:lnTo>
                    <a:lnTo>
                      <a:pt x="6" y="25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9" y="28"/>
                    </a:lnTo>
                    <a:lnTo>
                      <a:pt x="29" y="26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" name="Freeform 116"/>
              <p:cNvSpPr>
                <a:spLocks/>
              </p:cNvSpPr>
              <p:nvPr/>
            </p:nvSpPr>
            <p:spPr bwMode="auto">
              <a:xfrm>
                <a:off x="5004" y="3513"/>
                <a:ext cx="2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" name="Freeform 117"/>
              <p:cNvSpPr>
                <a:spLocks/>
              </p:cNvSpPr>
              <p:nvPr/>
            </p:nvSpPr>
            <p:spPr bwMode="auto">
              <a:xfrm>
                <a:off x="5002" y="3512"/>
                <a:ext cx="28" cy="2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23" y="24"/>
                  </a:cxn>
                  <a:cxn ang="0">
                    <a:pos x="5" y="24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16" y="1"/>
                  </a:cxn>
                </a:cxnLst>
                <a:rect l="0" t="0" r="r" b="b"/>
                <a:pathLst>
                  <a:path w="28" h="28">
                    <a:moveTo>
                      <a:pt x="16" y="1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23" y="24"/>
                    </a:lnTo>
                    <a:lnTo>
                      <a:pt x="5" y="24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118"/>
              <p:cNvSpPr>
                <a:spLocks/>
              </p:cNvSpPr>
              <p:nvPr/>
            </p:nvSpPr>
            <p:spPr bwMode="auto">
              <a:xfrm>
                <a:off x="5158" y="3481"/>
                <a:ext cx="25" cy="2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7"/>
                  </a:cxn>
                  <a:cxn ang="0">
                    <a:pos x="0" y="27"/>
                  </a:cxn>
                  <a:cxn ang="0">
                    <a:pos x="12" y="0"/>
                  </a:cxn>
                </a:cxnLst>
                <a:rect l="0" t="0" r="r" b="b"/>
                <a:pathLst>
                  <a:path w="25" h="27">
                    <a:moveTo>
                      <a:pt x="12" y="0"/>
                    </a:moveTo>
                    <a:lnTo>
                      <a:pt x="25" y="27"/>
                    </a:lnTo>
                    <a:lnTo>
                      <a:pt x="0" y="2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119"/>
              <p:cNvSpPr>
                <a:spLocks/>
              </p:cNvSpPr>
              <p:nvPr/>
            </p:nvSpPr>
            <p:spPr bwMode="auto">
              <a:xfrm>
                <a:off x="5156" y="3480"/>
                <a:ext cx="28" cy="3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23" y="26"/>
                  </a:cxn>
                  <a:cxn ang="0">
                    <a:pos x="5" y="26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8"/>
                  </a:cxn>
                  <a:cxn ang="0">
                    <a:pos x="16" y="1"/>
                  </a:cxn>
                </a:cxnLst>
                <a:rect l="0" t="0" r="r" b="b"/>
                <a:pathLst>
                  <a:path w="28" h="30">
                    <a:moveTo>
                      <a:pt x="16" y="1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23" y="26"/>
                    </a:lnTo>
                    <a:lnTo>
                      <a:pt x="5" y="26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120"/>
              <p:cNvSpPr>
                <a:spLocks/>
              </p:cNvSpPr>
              <p:nvPr/>
            </p:nvSpPr>
            <p:spPr bwMode="auto">
              <a:xfrm>
                <a:off x="5273" y="3542"/>
                <a:ext cx="25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121"/>
              <p:cNvSpPr>
                <a:spLocks/>
              </p:cNvSpPr>
              <p:nvPr/>
            </p:nvSpPr>
            <p:spPr bwMode="auto">
              <a:xfrm>
                <a:off x="5271" y="3540"/>
                <a:ext cx="28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23" y="25"/>
                  </a:cxn>
                  <a:cxn ang="0">
                    <a:pos x="5" y="25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28" y="28"/>
                  </a:cxn>
                  <a:cxn ang="0">
                    <a:pos x="28" y="27"/>
                  </a:cxn>
                  <a:cxn ang="0">
                    <a:pos x="16" y="2"/>
                  </a:cxn>
                </a:cxnLst>
                <a:rect l="0" t="0" r="r" b="b"/>
                <a:pathLst>
                  <a:path w="28" h="28">
                    <a:moveTo>
                      <a:pt x="16" y="2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3" y="25"/>
                    </a:lnTo>
                    <a:lnTo>
                      <a:pt x="5" y="2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122"/>
              <p:cNvSpPr>
                <a:spLocks/>
              </p:cNvSpPr>
              <p:nvPr/>
            </p:nvSpPr>
            <p:spPr bwMode="auto">
              <a:xfrm>
                <a:off x="5418" y="3863"/>
                <a:ext cx="25" cy="2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26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25" h="26">
                    <a:moveTo>
                      <a:pt x="14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123"/>
              <p:cNvSpPr>
                <a:spLocks/>
              </p:cNvSpPr>
              <p:nvPr/>
            </p:nvSpPr>
            <p:spPr bwMode="auto">
              <a:xfrm>
                <a:off x="5416" y="3861"/>
                <a:ext cx="29" cy="3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25" y="27"/>
                  </a:cxn>
                  <a:cxn ang="0">
                    <a:pos x="6" y="27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9" y="30"/>
                  </a:cxn>
                  <a:cxn ang="0">
                    <a:pos x="29" y="28"/>
                  </a:cxn>
                  <a:cxn ang="0">
                    <a:pos x="18" y="2"/>
                  </a:cxn>
                </a:cxnLst>
                <a:rect l="0" t="0" r="r" b="b"/>
                <a:pathLst>
                  <a:path w="29" h="30">
                    <a:moveTo>
                      <a:pt x="18" y="2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25" y="27"/>
                    </a:lnTo>
                    <a:lnTo>
                      <a:pt x="6" y="27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Rectangle 124"/>
              <p:cNvSpPr>
                <a:spLocks noChangeArrowheads="1"/>
              </p:cNvSpPr>
              <p:nvPr/>
            </p:nvSpPr>
            <p:spPr bwMode="auto">
              <a:xfrm>
                <a:off x="3990" y="3987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125"/>
              <p:cNvSpPr>
                <a:spLocks/>
              </p:cNvSpPr>
              <p:nvPr/>
            </p:nvSpPr>
            <p:spPr bwMode="auto">
              <a:xfrm>
                <a:off x="3989" y="3985"/>
                <a:ext cx="24" cy="2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1" y="21"/>
                  </a:cxn>
                  <a:cxn ang="0">
                    <a:pos x="3" y="2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4" y="25"/>
                  </a:cxn>
                  <a:cxn ang="0">
                    <a:pos x="24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4" h="25">
                    <a:moveTo>
                      <a:pt x="1" y="4"/>
                    </a:moveTo>
                    <a:lnTo>
                      <a:pt x="21" y="4"/>
                    </a:lnTo>
                    <a:lnTo>
                      <a:pt x="21" y="21"/>
                    </a:lnTo>
                    <a:lnTo>
                      <a:pt x="3" y="2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Rectangle 126"/>
              <p:cNvSpPr>
                <a:spLocks noChangeArrowheads="1"/>
              </p:cNvSpPr>
              <p:nvPr/>
            </p:nvSpPr>
            <p:spPr bwMode="auto">
              <a:xfrm>
                <a:off x="4235" y="3893"/>
                <a:ext cx="19" cy="2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127"/>
              <p:cNvSpPr>
                <a:spLocks/>
              </p:cNvSpPr>
              <p:nvPr/>
            </p:nvSpPr>
            <p:spPr bwMode="auto">
              <a:xfrm>
                <a:off x="4233" y="3891"/>
                <a:ext cx="23" cy="2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0" y="4"/>
                  </a:cxn>
                  <a:cxn ang="0">
                    <a:pos x="20" y="23"/>
                  </a:cxn>
                  <a:cxn ang="0">
                    <a:pos x="4" y="23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7"/>
                  </a:cxn>
                  <a:cxn ang="0">
                    <a:pos x="23" y="27"/>
                  </a:cxn>
                  <a:cxn ang="0">
                    <a:pos x="23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3" h="27">
                    <a:moveTo>
                      <a:pt x="2" y="4"/>
                    </a:moveTo>
                    <a:lnTo>
                      <a:pt x="20" y="4"/>
                    </a:lnTo>
                    <a:lnTo>
                      <a:pt x="20" y="23"/>
                    </a:lnTo>
                    <a:lnTo>
                      <a:pt x="4" y="23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23" y="27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Rectangle 128"/>
              <p:cNvSpPr>
                <a:spLocks noChangeArrowheads="1"/>
              </p:cNvSpPr>
              <p:nvPr/>
            </p:nvSpPr>
            <p:spPr bwMode="auto">
              <a:xfrm>
                <a:off x="4414" y="3813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129"/>
              <p:cNvSpPr>
                <a:spLocks/>
              </p:cNvSpPr>
              <p:nvPr/>
            </p:nvSpPr>
            <p:spPr bwMode="auto">
              <a:xfrm>
                <a:off x="4412" y="3811"/>
                <a:ext cx="25" cy="2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1" y="20"/>
                  </a:cxn>
                  <a:cxn ang="0">
                    <a:pos x="4" y="2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3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5" h="23">
                    <a:moveTo>
                      <a:pt x="2" y="4"/>
                    </a:moveTo>
                    <a:lnTo>
                      <a:pt x="21" y="4"/>
                    </a:lnTo>
                    <a:lnTo>
                      <a:pt x="21" y="20"/>
                    </a:lnTo>
                    <a:lnTo>
                      <a:pt x="4" y="2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Rectangle 130"/>
              <p:cNvSpPr>
                <a:spLocks noChangeArrowheads="1"/>
              </p:cNvSpPr>
              <p:nvPr/>
            </p:nvSpPr>
            <p:spPr bwMode="auto">
              <a:xfrm>
                <a:off x="4586" y="3739"/>
                <a:ext cx="21" cy="2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131"/>
              <p:cNvSpPr>
                <a:spLocks/>
              </p:cNvSpPr>
              <p:nvPr/>
            </p:nvSpPr>
            <p:spPr bwMode="auto">
              <a:xfrm>
                <a:off x="4584" y="3737"/>
                <a:ext cx="25" cy="2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3"/>
                  </a:cxn>
                  <a:cxn ang="0">
                    <a:pos x="21" y="23"/>
                  </a:cxn>
                  <a:cxn ang="0">
                    <a:pos x="3" y="2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6"/>
                  </a:cxn>
                  <a:cxn ang="0">
                    <a:pos x="25" y="26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5" h="26">
                    <a:moveTo>
                      <a:pt x="2" y="3"/>
                    </a:moveTo>
                    <a:lnTo>
                      <a:pt x="21" y="3"/>
                    </a:lnTo>
                    <a:lnTo>
                      <a:pt x="21" y="23"/>
                    </a:lnTo>
                    <a:lnTo>
                      <a:pt x="3" y="2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6"/>
                    </a:lnTo>
                    <a:lnTo>
                      <a:pt x="25" y="26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Rectangle 132"/>
              <p:cNvSpPr>
                <a:spLocks noChangeArrowheads="1"/>
              </p:cNvSpPr>
              <p:nvPr/>
            </p:nvSpPr>
            <p:spPr bwMode="auto">
              <a:xfrm>
                <a:off x="4798" y="3653"/>
                <a:ext cx="23" cy="2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" name="Freeform 133"/>
              <p:cNvSpPr>
                <a:spLocks/>
              </p:cNvSpPr>
              <p:nvPr/>
            </p:nvSpPr>
            <p:spPr bwMode="auto">
              <a:xfrm>
                <a:off x="4796" y="3652"/>
                <a:ext cx="27" cy="2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3" y="3"/>
                  </a:cxn>
                  <a:cxn ang="0">
                    <a:pos x="23" y="23"/>
                  </a:cxn>
                  <a:cxn ang="0">
                    <a:pos x="4" y="23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26"/>
                  </a:cxn>
                  <a:cxn ang="0">
                    <a:pos x="27" y="26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7" h="26">
                    <a:moveTo>
                      <a:pt x="2" y="3"/>
                    </a:moveTo>
                    <a:lnTo>
                      <a:pt x="23" y="3"/>
                    </a:lnTo>
                    <a:lnTo>
                      <a:pt x="23" y="23"/>
                    </a:lnTo>
                    <a:lnTo>
                      <a:pt x="4" y="23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" name="Rectangle 134"/>
              <p:cNvSpPr>
                <a:spLocks noChangeArrowheads="1"/>
              </p:cNvSpPr>
              <p:nvPr/>
            </p:nvSpPr>
            <p:spPr bwMode="auto">
              <a:xfrm>
                <a:off x="5004" y="3584"/>
                <a:ext cx="21" cy="2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Freeform 135"/>
              <p:cNvSpPr>
                <a:spLocks/>
              </p:cNvSpPr>
              <p:nvPr/>
            </p:nvSpPr>
            <p:spPr bwMode="auto">
              <a:xfrm>
                <a:off x="5002" y="3583"/>
                <a:ext cx="25" cy="2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1" y="3"/>
                  </a:cxn>
                  <a:cxn ang="0">
                    <a:pos x="21" y="21"/>
                  </a:cxn>
                  <a:cxn ang="0">
                    <a:pos x="3" y="2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5" h="24">
                    <a:moveTo>
                      <a:pt x="2" y="3"/>
                    </a:moveTo>
                    <a:lnTo>
                      <a:pt x="21" y="3"/>
                    </a:lnTo>
                    <a:lnTo>
                      <a:pt x="21" y="21"/>
                    </a:lnTo>
                    <a:lnTo>
                      <a:pt x="3" y="2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Rectangle 136"/>
              <p:cNvSpPr>
                <a:spLocks noChangeArrowheads="1"/>
              </p:cNvSpPr>
              <p:nvPr/>
            </p:nvSpPr>
            <p:spPr bwMode="auto">
              <a:xfrm>
                <a:off x="5144" y="3558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137"/>
              <p:cNvSpPr>
                <a:spLocks/>
              </p:cNvSpPr>
              <p:nvPr/>
            </p:nvSpPr>
            <p:spPr bwMode="auto">
              <a:xfrm>
                <a:off x="5142" y="3556"/>
                <a:ext cx="26" cy="2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3" y="3"/>
                  </a:cxn>
                  <a:cxn ang="0">
                    <a:pos x="23" y="23"/>
                  </a:cxn>
                  <a:cxn ang="0">
                    <a:pos x="3" y="2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7"/>
                  </a:cxn>
                  <a:cxn ang="0">
                    <a:pos x="26" y="27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6" h="27">
                    <a:moveTo>
                      <a:pt x="2" y="3"/>
                    </a:moveTo>
                    <a:lnTo>
                      <a:pt x="23" y="3"/>
                    </a:lnTo>
                    <a:lnTo>
                      <a:pt x="23" y="23"/>
                    </a:lnTo>
                    <a:lnTo>
                      <a:pt x="3" y="2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26" y="2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Rectangle 138"/>
              <p:cNvSpPr>
                <a:spLocks noChangeArrowheads="1"/>
              </p:cNvSpPr>
              <p:nvPr/>
            </p:nvSpPr>
            <p:spPr bwMode="auto">
              <a:xfrm>
                <a:off x="5276" y="3611"/>
                <a:ext cx="22" cy="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139"/>
              <p:cNvSpPr>
                <a:spLocks/>
              </p:cNvSpPr>
              <p:nvPr/>
            </p:nvSpPr>
            <p:spPr bwMode="auto">
              <a:xfrm>
                <a:off x="5275" y="3609"/>
                <a:ext cx="24" cy="2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1" y="21"/>
                  </a:cxn>
                  <a:cxn ang="0">
                    <a:pos x="3" y="2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4" y="25"/>
                  </a:cxn>
                  <a:cxn ang="0">
                    <a:pos x="24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4" h="25">
                    <a:moveTo>
                      <a:pt x="1" y="4"/>
                    </a:moveTo>
                    <a:lnTo>
                      <a:pt x="21" y="4"/>
                    </a:lnTo>
                    <a:lnTo>
                      <a:pt x="21" y="21"/>
                    </a:lnTo>
                    <a:lnTo>
                      <a:pt x="3" y="2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Rectangle 140"/>
              <p:cNvSpPr>
                <a:spLocks noChangeArrowheads="1"/>
              </p:cNvSpPr>
              <p:nvPr/>
            </p:nvSpPr>
            <p:spPr bwMode="auto">
              <a:xfrm>
                <a:off x="5400" y="3893"/>
                <a:ext cx="23" cy="2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141"/>
              <p:cNvSpPr>
                <a:spLocks/>
              </p:cNvSpPr>
              <p:nvPr/>
            </p:nvSpPr>
            <p:spPr bwMode="auto">
              <a:xfrm>
                <a:off x="5399" y="3891"/>
                <a:ext cx="26" cy="2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3" y="4"/>
                  </a:cxn>
                  <a:cxn ang="0">
                    <a:pos x="23" y="23"/>
                  </a:cxn>
                  <a:cxn ang="0">
                    <a:pos x="3" y="2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7"/>
                  </a:cxn>
                  <a:cxn ang="0">
                    <a:pos x="26" y="27"/>
                  </a:cxn>
                  <a:cxn ang="0">
                    <a:pos x="26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26" h="27">
                    <a:moveTo>
                      <a:pt x="1" y="4"/>
                    </a:moveTo>
                    <a:lnTo>
                      <a:pt x="23" y="4"/>
                    </a:lnTo>
                    <a:lnTo>
                      <a:pt x="23" y="23"/>
                    </a:lnTo>
                    <a:lnTo>
                      <a:pt x="3" y="2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26" y="27"/>
                    </a:lnTo>
                    <a:lnTo>
                      <a:pt x="26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142"/>
              <p:cNvSpPr>
                <a:spLocks/>
              </p:cNvSpPr>
              <p:nvPr/>
            </p:nvSpPr>
            <p:spPr bwMode="auto">
              <a:xfrm>
                <a:off x="3990" y="4090"/>
                <a:ext cx="22" cy="21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14"/>
                  </a:cxn>
                  <a:cxn ang="0">
                    <a:pos x="22" y="16"/>
                  </a:cxn>
                  <a:cxn ang="0">
                    <a:pos x="22" y="17"/>
                  </a:cxn>
                  <a:cxn ang="0">
                    <a:pos x="20" y="17"/>
                  </a:cxn>
                  <a:cxn ang="0">
                    <a:pos x="16" y="21"/>
                  </a:cxn>
                  <a:cxn ang="0">
                    <a:pos x="7" y="21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8" y="3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12"/>
                  </a:cxn>
                </a:cxnLst>
                <a:rect l="0" t="0" r="r" b="b"/>
                <a:pathLst>
                  <a:path w="22" h="21">
                    <a:moveTo>
                      <a:pt x="22" y="12"/>
                    </a:moveTo>
                    <a:lnTo>
                      <a:pt x="22" y="14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7" y="21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143"/>
              <p:cNvSpPr>
                <a:spLocks/>
              </p:cNvSpPr>
              <p:nvPr/>
            </p:nvSpPr>
            <p:spPr bwMode="auto">
              <a:xfrm>
                <a:off x="3989" y="4088"/>
                <a:ext cx="24" cy="25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4" y="12"/>
                  </a:cxn>
                  <a:cxn ang="0">
                    <a:pos x="21" y="12"/>
                  </a:cxn>
                  <a:cxn ang="0">
                    <a:pos x="21" y="14"/>
                  </a:cxn>
                  <a:cxn ang="0">
                    <a:pos x="23" y="19"/>
                  </a:cxn>
                  <a:cxn ang="0">
                    <a:pos x="21" y="18"/>
                  </a:cxn>
                  <a:cxn ang="0">
                    <a:pos x="19" y="18"/>
                  </a:cxn>
                  <a:cxn ang="0">
                    <a:pos x="17" y="21"/>
                  </a:cxn>
                  <a:cxn ang="0">
                    <a:pos x="8" y="21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3" y="16"/>
                  </a:cxn>
                  <a:cxn ang="0">
                    <a:pos x="3" y="18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8" y="3"/>
                  </a:cxn>
                  <a:cxn ang="0">
                    <a:pos x="17" y="3"/>
                  </a:cxn>
                  <a:cxn ang="0">
                    <a:pos x="17" y="7"/>
                  </a:cxn>
                  <a:cxn ang="0">
                    <a:pos x="23" y="7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24" y="16"/>
                  </a:cxn>
                  <a:cxn ang="0">
                    <a:pos x="24" y="14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1" y="3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5" y="21"/>
                  </a:cxn>
                  <a:cxn ang="0">
                    <a:pos x="7" y="25"/>
                  </a:cxn>
                  <a:cxn ang="0">
                    <a:pos x="19" y="25"/>
                  </a:cxn>
                  <a:cxn ang="0">
                    <a:pos x="21" y="21"/>
                  </a:cxn>
                  <a:cxn ang="0">
                    <a:pos x="24" y="21"/>
                  </a:cxn>
                  <a:cxn ang="0">
                    <a:pos x="24" y="19"/>
                  </a:cxn>
                  <a:cxn ang="0">
                    <a:pos x="24" y="14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lnTo>
                      <a:pt x="24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21"/>
                    </a:lnTo>
                    <a:lnTo>
                      <a:pt x="8" y="21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23" y="7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7" y="25"/>
                    </a:lnTo>
                    <a:lnTo>
                      <a:pt x="19" y="25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144"/>
              <p:cNvSpPr>
                <a:spLocks/>
              </p:cNvSpPr>
              <p:nvPr/>
            </p:nvSpPr>
            <p:spPr bwMode="auto">
              <a:xfrm>
                <a:off x="4235" y="4052"/>
                <a:ext cx="19" cy="20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9" y="15"/>
                  </a:cxn>
                  <a:cxn ang="0">
                    <a:pos x="19" y="16"/>
                  </a:cxn>
                  <a:cxn ang="0">
                    <a:pos x="19" y="18"/>
                  </a:cxn>
                  <a:cxn ang="0">
                    <a:pos x="18" y="20"/>
                  </a:cxn>
                  <a:cxn ang="0">
                    <a:pos x="5" y="20"/>
                  </a:cxn>
                  <a:cxn ang="0">
                    <a:pos x="0" y="15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9" y="2"/>
                  </a:cxn>
                  <a:cxn ang="0">
                    <a:pos x="19" y="6"/>
                  </a:cxn>
                  <a:cxn ang="0">
                    <a:pos x="19" y="11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lnTo>
                      <a:pt x="19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5" y="20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6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145"/>
              <p:cNvSpPr>
                <a:spLocks/>
              </p:cNvSpPr>
              <p:nvPr/>
            </p:nvSpPr>
            <p:spPr bwMode="auto">
              <a:xfrm>
                <a:off x="4233" y="4051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20" y="19"/>
                  </a:cxn>
                  <a:cxn ang="0">
                    <a:pos x="7" y="19"/>
                  </a:cxn>
                  <a:cxn ang="0">
                    <a:pos x="4" y="16"/>
                  </a:cxn>
                  <a:cxn ang="0">
                    <a:pos x="4" y="9"/>
                  </a:cxn>
                  <a:cxn ang="0">
                    <a:pos x="9" y="3"/>
                  </a:cxn>
                  <a:cxn ang="0">
                    <a:pos x="20" y="3"/>
                  </a:cxn>
                  <a:cxn ang="0">
                    <a:pos x="20" y="14"/>
                  </a:cxn>
                  <a:cxn ang="0">
                    <a:pos x="23" y="14"/>
                  </a:cxn>
                  <a:cxn ang="0">
                    <a:pos x="23" y="12"/>
                  </a:cxn>
                  <a:cxn ang="0">
                    <a:pos x="23" y="3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5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3" y="19"/>
                  </a:cxn>
                  <a:cxn ang="0">
                    <a:pos x="23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10"/>
                    </a:lnTo>
                    <a:lnTo>
                      <a:pt x="20" y="10"/>
                    </a:lnTo>
                    <a:lnTo>
                      <a:pt x="20" y="19"/>
                    </a:lnTo>
                    <a:lnTo>
                      <a:pt x="7" y="19"/>
                    </a:lnTo>
                    <a:lnTo>
                      <a:pt x="4" y="16"/>
                    </a:lnTo>
                    <a:lnTo>
                      <a:pt x="4" y="9"/>
                    </a:lnTo>
                    <a:lnTo>
                      <a:pt x="9" y="3"/>
                    </a:lnTo>
                    <a:lnTo>
                      <a:pt x="20" y="3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146"/>
              <p:cNvSpPr>
                <a:spLocks/>
              </p:cNvSpPr>
              <p:nvPr/>
            </p:nvSpPr>
            <p:spPr bwMode="auto">
              <a:xfrm>
                <a:off x="4414" y="3999"/>
                <a:ext cx="21" cy="22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21" y="18"/>
                  </a:cxn>
                  <a:cxn ang="0">
                    <a:pos x="19" y="18"/>
                  </a:cxn>
                  <a:cxn ang="0">
                    <a:pos x="19" y="20"/>
                  </a:cxn>
                  <a:cxn ang="0">
                    <a:pos x="17" y="22"/>
                  </a:cxn>
                  <a:cxn ang="0">
                    <a:pos x="5" y="22"/>
                  </a:cxn>
                  <a:cxn ang="0">
                    <a:pos x="3" y="18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16" y="0"/>
                  </a:cxn>
                  <a:cxn ang="0">
                    <a:pos x="19" y="6"/>
                  </a:cxn>
                  <a:cxn ang="0">
                    <a:pos x="21" y="9"/>
                  </a:cxn>
                  <a:cxn ang="0">
                    <a:pos x="21" y="14"/>
                  </a:cxn>
                </a:cxnLst>
                <a:rect l="0" t="0" r="r" b="b"/>
                <a:pathLst>
                  <a:path w="21" h="22">
                    <a:moveTo>
                      <a:pt x="21" y="14"/>
                    </a:moveTo>
                    <a:lnTo>
                      <a:pt x="21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5" y="22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21" y="9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147"/>
              <p:cNvSpPr>
                <a:spLocks/>
              </p:cNvSpPr>
              <p:nvPr/>
            </p:nvSpPr>
            <p:spPr bwMode="auto">
              <a:xfrm>
                <a:off x="4412" y="3997"/>
                <a:ext cx="25" cy="25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5" y="15"/>
                  </a:cxn>
                  <a:cxn ang="0">
                    <a:pos x="21" y="15"/>
                  </a:cxn>
                  <a:cxn ang="0">
                    <a:pos x="21" y="16"/>
                  </a:cxn>
                  <a:cxn ang="0">
                    <a:pos x="23" y="20"/>
                  </a:cxn>
                  <a:cxn ang="0">
                    <a:pos x="21" y="18"/>
                  </a:cxn>
                  <a:cxn ang="0">
                    <a:pos x="19" y="18"/>
                  </a:cxn>
                  <a:cxn ang="0">
                    <a:pos x="19" y="22"/>
                  </a:cxn>
                  <a:cxn ang="0">
                    <a:pos x="7" y="22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4" y="20"/>
                  </a:cxn>
                  <a:cxn ang="0">
                    <a:pos x="4" y="11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6" y="4"/>
                  </a:cxn>
                  <a:cxn ang="0">
                    <a:pos x="19" y="9"/>
                  </a:cxn>
                  <a:cxn ang="0">
                    <a:pos x="21" y="11"/>
                  </a:cxn>
                  <a:cxn ang="0">
                    <a:pos x="21" y="18"/>
                  </a:cxn>
                  <a:cxn ang="0">
                    <a:pos x="25" y="18"/>
                  </a:cxn>
                  <a:cxn ang="0">
                    <a:pos x="25" y="16"/>
                  </a:cxn>
                  <a:cxn ang="0">
                    <a:pos x="25" y="11"/>
                  </a:cxn>
                  <a:cxn ang="0">
                    <a:pos x="23" y="8"/>
                  </a:cxn>
                  <a:cxn ang="0">
                    <a:pos x="19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0" y="9"/>
                  </a:cxn>
                  <a:cxn ang="0">
                    <a:pos x="0" y="22"/>
                  </a:cxn>
                  <a:cxn ang="0">
                    <a:pos x="5" y="22"/>
                  </a:cxn>
                  <a:cxn ang="0">
                    <a:pos x="5" y="25"/>
                  </a:cxn>
                  <a:cxn ang="0">
                    <a:pos x="21" y="25"/>
                  </a:cxn>
                  <a:cxn ang="0">
                    <a:pos x="23" y="24"/>
                  </a:cxn>
                  <a:cxn ang="0">
                    <a:pos x="23" y="22"/>
                  </a:cxn>
                  <a:cxn ang="0">
                    <a:pos x="25" y="22"/>
                  </a:cxn>
                  <a:cxn ang="0">
                    <a:pos x="25" y="20"/>
                  </a:cxn>
                  <a:cxn ang="0">
                    <a:pos x="25" y="16"/>
                  </a:cxn>
                </a:cxnLst>
                <a:rect l="0" t="0" r="r" b="b"/>
                <a:pathLst>
                  <a:path w="25" h="25">
                    <a:moveTo>
                      <a:pt x="25" y="16"/>
                    </a:moveTo>
                    <a:lnTo>
                      <a:pt x="25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22"/>
                    </a:lnTo>
                    <a:lnTo>
                      <a:pt x="7" y="22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20"/>
                    </a:lnTo>
                    <a:lnTo>
                      <a:pt x="4" y="11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6" y="4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0" y="9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148"/>
              <p:cNvSpPr>
                <a:spLocks/>
              </p:cNvSpPr>
              <p:nvPr/>
            </p:nvSpPr>
            <p:spPr bwMode="auto">
              <a:xfrm>
                <a:off x="4586" y="3948"/>
                <a:ext cx="21" cy="21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9" y="16"/>
                  </a:cxn>
                  <a:cxn ang="0">
                    <a:pos x="19" y="18"/>
                  </a:cxn>
                  <a:cxn ang="0">
                    <a:pos x="17" y="21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14" y="0"/>
                  </a:cxn>
                  <a:cxn ang="0">
                    <a:pos x="19" y="7"/>
                  </a:cxn>
                  <a:cxn ang="0">
                    <a:pos x="19" y="12"/>
                  </a:cxn>
                  <a:cxn ang="0">
                    <a:pos x="21" y="12"/>
                  </a:cxn>
                </a:cxnLst>
                <a:rect l="0" t="0" r="r" b="b"/>
                <a:pathLst>
                  <a:path w="21" h="21">
                    <a:moveTo>
                      <a:pt x="21" y="12"/>
                    </a:moveTo>
                    <a:lnTo>
                      <a:pt x="19" y="16"/>
                    </a:lnTo>
                    <a:lnTo>
                      <a:pt x="19" y="18"/>
                    </a:lnTo>
                    <a:lnTo>
                      <a:pt x="17" y="21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7"/>
                    </a:lnTo>
                    <a:lnTo>
                      <a:pt x="19" y="12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149"/>
              <p:cNvSpPr>
                <a:spLocks/>
              </p:cNvSpPr>
              <p:nvPr/>
            </p:nvSpPr>
            <p:spPr bwMode="auto">
              <a:xfrm>
                <a:off x="4584" y="3946"/>
                <a:ext cx="25" cy="25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5" y="12"/>
                  </a:cxn>
                  <a:cxn ang="0">
                    <a:pos x="21" y="12"/>
                  </a:cxn>
                  <a:cxn ang="0">
                    <a:pos x="19" y="14"/>
                  </a:cxn>
                  <a:cxn ang="0">
                    <a:pos x="19" y="21"/>
                  </a:cxn>
                  <a:cxn ang="0">
                    <a:pos x="7" y="21"/>
                  </a:cxn>
                  <a:cxn ang="0">
                    <a:pos x="3" y="18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16" y="4"/>
                  </a:cxn>
                  <a:cxn ang="0">
                    <a:pos x="19" y="9"/>
                  </a:cxn>
                  <a:cxn ang="0">
                    <a:pos x="19" y="16"/>
                  </a:cxn>
                  <a:cxn ang="0">
                    <a:pos x="25" y="16"/>
                  </a:cxn>
                  <a:cxn ang="0">
                    <a:pos x="25" y="12"/>
                  </a:cxn>
                  <a:cxn ang="0">
                    <a:pos x="23" y="12"/>
                  </a:cxn>
                  <a:cxn ang="0">
                    <a:pos x="23" y="14"/>
                  </a:cxn>
                  <a:cxn ang="0">
                    <a:pos x="23" y="7"/>
                  </a:cxn>
                  <a:cxn ang="0">
                    <a:pos x="18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3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3" y="20"/>
                  </a:cxn>
                  <a:cxn ang="0">
                    <a:pos x="23" y="16"/>
                  </a:cxn>
                  <a:cxn ang="0">
                    <a:pos x="25" y="16"/>
                  </a:cxn>
                </a:cxnLst>
                <a:rect l="0" t="0" r="r" b="b"/>
                <a:pathLst>
                  <a:path w="25" h="25">
                    <a:moveTo>
                      <a:pt x="25" y="16"/>
                    </a:moveTo>
                    <a:lnTo>
                      <a:pt x="25" y="12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7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20"/>
                    </a:lnTo>
                    <a:lnTo>
                      <a:pt x="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150"/>
              <p:cNvSpPr>
                <a:spLocks/>
              </p:cNvSpPr>
              <p:nvPr/>
            </p:nvSpPr>
            <p:spPr bwMode="auto">
              <a:xfrm>
                <a:off x="4798" y="3875"/>
                <a:ext cx="23" cy="23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23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6" y="20"/>
                  </a:cxn>
                  <a:cxn ang="0">
                    <a:pos x="16" y="23"/>
                  </a:cxn>
                  <a:cxn ang="0">
                    <a:pos x="11" y="23"/>
                  </a:cxn>
                  <a:cxn ang="0">
                    <a:pos x="7" y="20"/>
                  </a:cxn>
                  <a:cxn ang="0">
                    <a:pos x="5" y="20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0" y="9"/>
                  </a:cxn>
                  <a:cxn ang="0">
                    <a:pos x="23" y="11"/>
                  </a:cxn>
                  <a:cxn ang="0">
                    <a:pos x="23" y="14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lnTo>
                      <a:pt x="23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3"/>
                    </a:lnTo>
                    <a:lnTo>
                      <a:pt x="11" y="23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0" y="9"/>
                    </a:lnTo>
                    <a:lnTo>
                      <a:pt x="23" y="11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" name="Freeform 151"/>
              <p:cNvSpPr>
                <a:spLocks/>
              </p:cNvSpPr>
              <p:nvPr/>
            </p:nvSpPr>
            <p:spPr bwMode="auto">
              <a:xfrm>
                <a:off x="4796" y="3873"/>
                <a:ext cx="27" cy="27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5"/>
                  </a:cxn>
                  <a:cxn ang="0">
                    <a:pos x="23" y="15"/>
                  </a:cxn>
                  <a:cxn ang="0">
                    <a:pos x="23" y="18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22" y="22"/>
                  </a:cxn>
                  <a:cxn ang="0">
                    <a:pos x="18" y="20"/>
                  </a:cxn>
                  <a:cxn ang="0">
                    <a:pos x="16" y="20"/>
                  </a:cxn>
                  <a:cxn ang="0">
                    <a:pos x="16" y="22"/>
                  </a:cxn>
                  <a:cxn ang="0">
                    <a:pos x="18" y="25"/>
                  </a:cxn>
                  <a:cxn ang="0">
                    <a:pos x="13" y="23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6" y="22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6" y="7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0" y="13"/>
                  </a:cxn>
                  <a:cxn ang="0">
                    <a:pos x="23" y="13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3"/>
                  </a:cxn>
                  <a:cxn ang="0">
                    <a:pos x="27" y="11"/>
                  </a:cxn>
                  <a:cxn ang="0">
                    <a:pos x="23" y="11"/>
                  </a:cxn>
                  <a:cxn ang="0">
                    <a:pos x="23" y="7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2" y="20"/>
                  </a:cxn>
                  <a:cxn ang="0">
                    <a:pos x="2" y="23"/>
                  </a:cxn>
                  <a:cxn ang="0">
                    <a:pos x="9" y="23"/>
                  </a:cxn>
                  <a:cxn ang="0">
                    <a:pos x="11" y="27"/>
                  </a:cxn>
                  <a:cxn ang="0">
                    <a:pos x="20" y="27"/>
                  </a:cxn>
                  <a:cxn ang="0">
                    <a:pos x="20" y="23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7" y="20"/>
                  </a:cxn>
                  <a:cxn ang="0">
                    <a:pos x="27" y="18"/>
                  </a:cxn>
                  <a:cxn ang="0">
                    <a:pos x="27" y="16"/>
                  </a:cxn>
                </a:cxnLst>
                <a:rect l="0" t="0" r="r" b="b"/>
                <a:pathLst>
                  <a:path w="27" h="27">
                    <a:moveTo>
                      <a:pt x="27" y="16"/>
                    </a:moveTo>
                    <a:lnTo>
                      <a:pt x="27" y="15"/>
                    </a:lnTo>
                    <a:lnTo>
                      <a:pt x="23" y="15"/>
                    </a:lnTo>
                    <a:lnTo>
                      <a:pt x="23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2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8" y="25"/>
                    </a:lnTo>
                    <a:lnTo>
                      <a:pt x="13" y="23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0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3" y="7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3"/>
                    </a:lnTo>
                    <a:lnTo>
                      <a:pt x="9" y="23"/>
                    </a:lnTo>
                    <a:lnTo>
                      <a:pt x="11" y="27"/>
                    </a:lnTo>
                    <a:lnTo>
                      <a:pt x="20" y="27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" name="Freeform 152"/>
              <p:cNvSpPr>
                <a:spLocks/>
              </p:cNvSpPr>
              <p:nvPr/>
            </p:nvSpPr>
            <p:spPr bwMode="auto">
              <a:xfrm>
                <a:off x="5004" y="3815"/>
                <a:ext cx="21" cy="23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21" y="16"/>
                  </a:cxn>
                  <a:cxn ang="0">
                    <a:pos x="19" y="18"/>
                  </a:cxn>
                  <a:cxn ang="0">
                    <a:pos x="19" y="19"/>
                  </a:cxn>
                  <a:cxn ang="0">
                    <a:pos x="17" y="19"/>
                  </a:cxn>
                  <a:cxn ang="0">
                    <a:pos x="16" y="23"/>
                  </a:cxn>
                  <a:cxn ang="0">
                    <a:pos x="9" y="23"/>
                  </a:cxn>
                  <a:cxn ang="0">
                    <a:pos x="7" y="21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17" y="3"/>
                  </a:cxn>
                  <a:cxn ang="0">
                    <a:pos x="19" y="7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4"/>
                  </a:cxn>
                </a:cxnLst>
                <a:rect l="0" t="0" r="r" b="b"/>
                <a:pathLst>
                  <a:path w="21" h="23">
                    <a:moveTo>
                      <a:pt x="21" y="14"/>
                    </a:moveTo>
                    <a:lnTo>
                      <a:pt x="21" y="16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10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153"/>
              <p:cNvSpPr>
                <a:spLocks/>
              </p:cNvSpPr>
              <p:nvPr/>
            </p:nvSpPr>
            <p:spPr bwMode="auto">
              <a:xfrm>
                <a:off x="5002" y="3813"/>
                <a:ext cx="25" cy="27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5" y="14"/>
                  </a:cxn>
                  <a:cxn ang="0">
                    <a:pos x="21" y="14"/>
                  </a:cxn>
                  <a:cxn ang="0">
                    <a:pos x="21" y="18"/>
                  </a:cxn>
                  <a:cxn ang="0">
                    <a:pos x="19" y="18"/>
                  </a:cxn>
                  <a:cxn ang="0">
                    <a:pos x="19" y="20"/>
                  </a:cxn>
                  <a:cxn ang="0">
                    <a:pos x="21" y="21"/>
                  </a:cxn>
                  <a:cxn ang="0">
                    <a:pos x="19" y="20"/>
                  </a:cxn>
                  <a:cxn ang="0">
                    <a:pos x="18" y="20"/>
                  </a:cxn>
                  <a:cxn ang="0">
                    <a:pos x="18" y="23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9" y="21"/>
                  </a:cxn>
                  <a:cxn ang="0">
                    <a:pos x="7" y="23"/>
                  </a:cxn>
                  <a:cxn ang="0">
                    <a:pos x="7" y="20"/>
                  </a:cxn>
                  <a:cxn ang="0">
                    <a:pos x="5" y="20"/>
                  </a:cxn>
                  <a:cxn ang="0">
                    <a:pos x="3" y="21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11" y="7"/>
                  </a:cxn>
                  <a:cxn ang="0">
                    <a:pos x="11" y="4"/>
                  </a:cxn>
                  <a:cxn ang="0">
                    <a:pos x="18" y="4"/>
                  </a:cxn>
                  <a:cxn ang="0">
                    <a:pos x="19" y="9"/>
                  </a:cxn>
                  <a:cxn ang="0">
                    <a:pos x="19" y="12"/>
                  </a:cxn>
                  <a:cxn ang="0">
                    <a:pos x="21" y="12"/>
                  </a:cxn>
                  <a:cxn ang="0">
                    <a:pos x="21" y="18"/>
                  </a:cxn>
                  <a:cxn ang="0">
                    <a:pos x="25" y="18"/>
                  </a:cxn>
                  <a:cxn ang="0">
                    <a:pos x="25" y="16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23" y="11"/>
                  </a:cxn>
                  <a:cxn ang="0">
                    <a:pos x="23" y="9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23"/>
                  </a:cxn>
                  <a:cxn ang="0">
                    <a:pos x="5" y="23"/>
                  </a:cxn>
                  <a:cxn ang="0">
                    <a:pos x="3" y="23"/>
                  </a:cxn>
                  <a:cxn ang="0">
                    <a:pos x="3" y="25"/>
                  </a:cxn>
                  <a:cxn ang="0">
                    <a:pos x="9" y="25"/>
                  </a:cxn>
                  <a:cxn ang="0">
                    <a:pos x="9" y="27"/>
                  </a:cxn>
                  <a:cxn ang="0">
                    <a:pos x="19" y="27"/>
                  </a:cxn>
                  <a:cxn ang="0">
                    <a:pos x="19" y="23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5" y="20"/>
                  </a:cxn>
                  <a:cxn ang="0">
                    <a:pos x="25" y="18"/>
                  </a:cxn>
                  <a:cxn ang="0">
                    <a:pos x="25" y="16"/>
                  </a:cxn>
                </a:cxnLst>
                <a:rect l="0" t="0" r="r" b="b"/>
                <a:pathLst>
                  <a:path w="25" h="27">
                    <a:moveTo>
                      <a:pt x="25" y="16"/>
                    </a:moveTo>
                    <a:lnTo>
                      <a:pt x="25" y="14"/>
                    </a:lnTo>
                    <a:lnTo>
                      <a:pt x="21" y="14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8" y="4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154"/>
              <p:cNvSpPr>
                <a:spLocks/>
              </p:cNvSpPr>
              <p:nvPr/>
            </p:nvSpPr>
            <p:spPr bwMode="auto">
              <a:xfrm>
                <a:off x="5144" y="3790"/>
                <a:ext cx="23" cy="23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23" y="16"/>
                  </a:cxn>
                  <a:cxn ang="0">
                    <a:pos x="17" y="20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9" y="4"/>
                  </a:cxn>
                  <a:cxn ang="0">
                    <a:pos x="19" y="5"/>
                  </a:cxn>
                  <a:cxn ang="0">
                    <a:pos x="23" y="7"/>
                  </a:cxn>
                  <a:cxn ang="0">
                    <a:pos x="23" y="14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lnTo>
                      <a:pt x="23" y="16"/>
                    </a:lnTo>
                    <a:lnTo>
                      <a:pt x="17" y="20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3" y="7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155"/>
              <p:cNvSpPr>
                <a:spLocks/>
              </p:cNvSpPr>
              <p:nvPr/>
            </p:nvSpPr>
            <p:spPr bwMode="auto">
              <a:xfrm>
                <a:off x="5142" y="3788"/>
                <a:ext cx="26" cy="27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26" y="14"/>
                  </a:cxn>
                  <a:cxn ang="0">
                    <a:pos x="23" y="14"/>
                  </a:cxn>
                  <a:cxn ang="0">
                    <a:pos x="23" y="18"/>
                  </a:cxn>
                  <a:cxn ang="0">
                    <a:pos x="18" y="20"/>
                  </a:cxn>
                  <a:cxn ang="0">
                    <a:pos x="16" y="23"/>
                  </a:cxn>
                  <a:cxn ang="0">
                    <a:pos x="12" y="23"/>
                  </a:cxn>
                  <a:cxn ang="0">
                    <a:pos x="12" y="20"/>
                  </a:cxn>
                  <a:cxn ang="0">
                    <a:pos x="3" y="20"/>
                  </a:cxn>
                  <a:cxn ang="0">
                    <a:pos x="3" y="9"/>
                  </a:cxn>
                  <a:cxn ang="0">
                    <a:pos x="7" y="6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26" y="16"/>
                  </a:cxn>
                  <a:cxn ang="0">
                    <a:pos x="26" y="9"/>
                  </a:cxn>
                  <a:cxn ang="0">
                    <a:pos x="26" y="7"/>
                  </a:cxn>
                  <a:cxn ang="0">
                    <a:pos x="23" y="7"/>
                  </a:cxn>
                  <a:cxn ang="0">
                    <a:pos x="23" y="4"/>
                  </a:cxn>
                  <a:cxn ang="0">
                    <a:pos x="21" y="2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0" y="7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2" y="23"/>
                  </a:cxn>
                  <a:cxn ang="0">
                    <a:pos x="10" y="23"/>
                  </a:cxn>
                  <a:cxn ang="0">
                    <a:pos x="10" y="27"/>
                  </a:cxn>
                  <a:cxn ang="0">
                    <a:pos x="18" y="27"/>
                  </a:cxn>
                  <a:cxn ang="0">
                    <a:pos x="21" y="23"/>
                  </a:cxn>
                  <a:cxn ang="0">
                    <a:pos x="26" y="20"/>
                  </a:cxn>
                  <a:cxn ang="0">
                    <a:pos x="26" y="18"/>
                  </a:cxn>
                  <a:cxn ang="0">
                    <a:pos x="26" y="16"/>
                  </a:cxn>
                </a:cxnLst>
                <a:rect l="0" t="0" r="r" b="b"/>
                <a:pathLst>
                  <a:path w="26" h="27">
                    <a:moveTo>
                      <a:pt x="26" y="16"/>
                    </a:moveTo>
                    <a:lnTo>
                      <a:pt x="26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3" y="20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18" y="27"/>
                    </a:lnTo>
                    <a:lnTo>
                      <a:pt x="21" y="23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156"/>
              <p:cNvSpPr>
                <a:spLocks/>
              </p:cNvSpPr>
              <p:nvPr/>
            </p:nvSpPr>
            <p:spPr bwMode="auto">
              <a:xfrm>
                <a:off x="5276" y="3838"/>
                <a:ext cx="22" cy="19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16"/>
                  </a:cxn>
                  <a:cxn ang="0">
                    <a:pos x="18" y="19"/>
                  </a:cxn>
                  <a:cxn ang="0">
                    <a:pos x="9" y="19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2" y="11"/>
                  </a:cxn>
                </a:cxnLst>
                <a:rect l="0" t="0" r="r" b="b"/>
                <a:pathLst>
                  <a:path w="22" h="19">
                    <a:moveTo>
                      <a:pt x="22" y="11"/>
                    </a:moveTo>
                    <a:lnTo>
                      <a:pt x="22" y="16"/>
                    </a:lnTo>
                    <a:lnTo>
                      <a:pt x="18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157"/>
              <p:cNvSpPr>
                <a:spLocks/>
              </p:cNvSpPr>
              <p:nvPr/>
            </p:nvSpPr>
            <p:spPr bwMode="auto">
              <a:xfrm>
                <a:off x="5275" y="3836"/>
                <a:ext cx="24" cy="23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24" y="11"/>
                  </a:cxn>
                  <a:cxn ang="0">
                    <a:pos x="21" y="11"/>
                  </a:cxn>
                  <a:cxn ang="0">
                    <a:pos x="21" y="18"/>
                  </a:cxn>
                  <a:cxn ang="0">
                    <a:pos x="19" y="20"/>
                  </a:cxn>
                  <a:cxn ang="0">
                    <a:pos x="5" y="20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5" y="7"/>
                  </a:cxn>
                  <a:cxn ang="0">
                    <a:pos x="9" y="5"/>
                  </a:cxn>
                  <a:cxn ang="0">
                    <a:pos x="10" y="4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21" y="9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4" y="13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8"/>
                  </a:cxn>
                  <a:cxn ang="0">
                    <a:pos x="3" y="21"/>
                  </a:cxn>
                  <a:cxn ang="0">
                    <a:pos x="3" y="23"/>
                  </a:cxn>
                  <a:cxn ang="0">
                    <a:pos x="21" y="23"/>
                  </a:cxn>
                  <a:cxn ang="0">
                    <a:pos x="24" y="20"/>
                  </a:cxn>
                  <a:cxn ang="0">
                    <a:pos x="24" y="18"/>
                  </a:cxn>
                  <a:cxn ang="0">
                    <a:pos x="24" y="13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24" y="11"/>
                    </a:lnTo>
                    <a:lnTo>
                      <a:pt x="21" y="11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5" y="20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21" y="9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158"/>
              <p:cNvSpPr>
                <a:spLocks/>
              </p:cNvSpPr>
              <p:nvPr/>
            </p:nvSpPr>
            <p:spPr bwMode="auto">
              <a:xfrm>
                <a:off x="5400" y="4044"/>
                <a:ext cx="23" cy="19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20" y="14"/>
                  </a:cxn>
                  <a:cxn ang="0">
                    <a:pos x="20" y="17"/>
                  </a:cxn>
                  <a:cxn ang="0">
                    <a:pos x="18" y="19"/>
                  </a:cxn>
                  <a:cxn ang="0">
                    <a:pos x="6" y="19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0" y="5"/>
                  </a:cxn>
                  <a:cxn ang="0">
                    <a:pos x="20" y="8"/>
                  </a:cxn>
                  <a:cxn ang="0">
                    <a:pos x="23" y="10"/>
                  </a:cxn>
                </a:cxnLst>
                <a:rect l="0" t="0" r="r" b="b"/>
                <a:pathLst>
                  <a:path w="23" h="19">
                    <a:moveTo>
                      <a:pt x="23" y="10"/>
                    </a:moveTo>
                    <a:lnTo>
                      <a:pt x="20" y="14"/>
                    </a:lnTo>
                    <a:lnTo>
                      <a:pt x="20" y="17"/>
                    </a:lnTo>
                    <a:lnTo>
                      <a:pt x="18" y="19"/>
                    </a:lnTo>
                    <a:lnTo>
                      <a:pt x="6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159"/>
              <p:cNvSpPr>
                <a:spLocks/>
              </p:cNvSpPr>
              <p:nvPr/>
            </p:nvSpPr>
            <p:spPr bwMode="auto">
              <a:xfrm>
                <a:off x="5399" y="4042"/>
                <a:ext cx="26" cy="23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19" y="14"/>
                  </a:cxn>
                  <a:cxn ang="0">
                    <a:pos x="19" y="19"/>
                  </a:cxn>
                  <a:cxn ang="0">
                    <a:pos x="7" y="19"/>
                  </a:cxn>
                  <a:cxn ang="0">
                    <a:pos x="3" y="16"/>
                  </a:cxn>
                  <a:cxn ang="0">
                    <a:pos x="3" y="9"/>
                  </a:cxn>
                  <a:cxn ang="0">
                    <a:pos x="9" y="3"/>
                  </a:cxn>
                  <a:cxn ang="0">
                    <a:pos x="16" y="3"/>
                  </a:cxn>
                  <a:cxn ang="0">
                    <a:pos x="19" y="7"/>
                  </a:cxn>
                  <a:cxn ang="0">
                    <a:pos x="19" y="12"/>
                  </a:cxn>
                  <a:cxn ang="0">
                    <a:pos x="21" y="12"/>
                  </a:cxn>
                  <a:cxn ang="0">
                    <a:pos x="24" y="14"/>
                  </a:cxn>
                  <a:cxn ang="0">
                    <a:pos x="26" y="14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3" y="10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5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3" y="16"/>
                  </a:cxn>
                  <a:cxn ang="0">
                    <a:pos x="26" y="14"/>
                  </a:cxn>
                </a:cxnLst>
                <a:rect l="0" t="0" r="r" b="b"/>
                <a:pathLst>
                  <a:path w="26" h="23">
                    <a:moveTo>
                      <a:pt x="26" y="14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9" y="19"/>
                    </a:lnTo>
                    <a:lnTo>
                      <a:pt x="7" y="19"/>
                    </a:lnTo>
                    <a:lnTo>
                      <a:pt x="3" y="16"/>
                    </a:lnTo>
                    <a:lnTo>
                      <a:pt x="3" y="9"/>
                    </a:lnTo>
                    <a:lnTo>
                      <a:pt x="9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5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6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Rectangle 160"/>
              <p:cNvSpPr>
                <a:spLocks noChangeArrowheads="1"/>
              </p:cNvSpPr>
              <p:nvPr/>
            </p:nvSpPr>
            <p:spPr bwMode="auto">
              <a:xfrm>
                <a:off x="3843" y="410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33" name="Rectangle 161"/>
              <p:cNvSpPr>
                <a:spLocks noChangeArrowheads="1"/>
              </p:cNvSpPr>
              <p:nvPr/>
            </p:nvSpPr>
            <p:spPr bwMode="auto">
              <a:xfrm>
                <a:off x="3817" y="3927"/>
                <a:ext cx="62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50</a:t>
                </a:r>
                <a:endParaRPr lang="en-US"/>
              </a:p>
            </p:txBody>
          </p:sp>
          <p:sp>
            <p:nvSpPr>
              <p:cNvPr id="54434" name="Rectangle 162"/>
              <p:cNvSpPr>
                <a:spLocks noChangeArrowheads="1"/>
              </p:cNvSpPr>
              <p:nvPr/>
            </p:nvSpPr>
            <p:spPr bwMode="auto">
              <a:xfrm>
                <a:off x="3792" y="3747"/>
                <a:ext cx="9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100</a:t>
                </a:r>
                <a:endParaRPr lang="en-US"/>
              </a:p>
            </p:txBody>
          </p:sp>
          <p:sp>
            <p:nvSpPr>
              <p:cNvPr id="54435" name="Rectangle 163"/>
              <p:cNvSpPr>
                <a:spLocks noChangeArrowheads="1"/>
              </p:cNvSpPr>
              <p:nvPr/>
            </p:nvSpPr>
            <p:spPr bwMode="auto">
              <a:xfrm>
                <a:off x="3792" y="3568"/>
                <a:ext cx="9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150</a:t>
                </a:r>
                <a:endParaRPr lang="en-US"/>
              </a:p>
            </p:txBody>
          </p:sp>
          <p:sp>
            <p:nvSpPr>
              <p:cNvPr id="54436" name="Rectangle 164"/>
              <p:cNvSpPr>
                <a:spLocks noChangeArrowheads="1"/>
              </p:cNvSpPr>
              <p:nvPr/>
            </p:nvSpPr>
            <p:spPr bwMode="auto">
              <a:xfrm>
                <a:off x="3792" y="3384"/>
                <a:ext cx="9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200</a:t>
                </a:r>
                <a:endParaRPr lang="en-US"/>
              </a:p>
            </p:txBody>
          </p:sp>
          <p:sp>
            <p:nvSpPr>
              <p:cNvPr id="54437" name="Rectangle 165"/>
              <p:cNvSpPr>
                <a:spLocks noChangeArrowheads="1"/>
              </p:cNvSpPr>
              <p:nvPr/>
            </p:nvSpPr>
            <p:spPr bwMode="auto">
              <a:xfrm>
                <a:off x="3792" y="3207"/>
                <a:ext cx="9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250</a:t>
                </a:r>
                <a:endParaRPr lang="en-US"/>
              </a:p>
            </p:txBody>
          </p:sp>
          <p:sp>
            <p:nvSpPr>
              <p:cNvPr id="54438" name="Rectangle 166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9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300</a:t>
                </a:r>
                <a:endParaRPr lang="en-US"/>
              </a:p>
            </p:txBody>
          </p:sp>
          <p:sp>
            <p:nvSpPr>
              <p:cNvPr id="54439" name="Rectangle 167"/>
              <p:cNvSpPr>
                <a:spLocks noChangeArrowheads="1"/>
              </p:cNvSpPr>
              <p:nvPr/>
            </p:nvSpPr>
            <p:spPr bwMode="auto">
              <a:xfrm>
                <a:off x="3872" y="4187"/>
                <a:ext cx="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-</a:t>
                </a:r>
                <a:endParaRPr lang="en-US"/>
              </a:p>
            </p:txBody>
          </p:sp>
          <p:sp>
            <p:nvSpPr>
              <p:cNvPr id="54440" name="Rectangle 168"/>
              <p:cNvSpPr>
                <a:spLocks noChangeArrowheads="1"/>
              </p:cNvSpPr>
              <p:nvPr/>
            </p:nvSpPr>
            <p:spPr bwMode="auto">
              <a:xfrm>
                <a:off x="3889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41" name="Rectangle 169"/>
              <p:cNvSpPr>
                <a:spLocks noChangeArrowheads="1"/>
              </p:cNvSpPr>
              <p:nvPr/>
            </p:nvSpPr>
            <p:spPr bwMode="auto">
              <a:xfrm>
                <a:off x="3914" y="4187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.</a:t>
                </a:r>
                <a:endParaRPr lang="en-US"/>
              </a:p>
            </p:txBody>
          </p:sp>
          <p:sp>
            <p:nvSpPr>
              <p:cNvPr id="54442" name="Rectangle 170"/>
              <p:cNvSpPr>
                <a:spLocks noChangeArrowheads="1"/>
              </p:cNvSpPr>
              <p:nvPr/>
            </p:nvSpPr>
            <p:spPr bwMode="auto">
              <a:xfrm>
                <a:off x="3928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4</a:t>
                </a:r>
                <a:endParaRPr lang="en-US"/>
              </a:p>
            </p:txBody>
          </p:sp>
          <p:sp>
            <p:nvSpPr>
              <p:cNvPr id="54443" name="Rectangle 171"/>
              <p:cNvSpPr>
                <a:spLocks noChangeArrowheads="1"/>
              </p:cNvSpPr>
              <p:nvPr/>
            </p:nvSpPr>
            <p:spPr bwMode="auto">
              <a:xfrm>
                <a:off x="4150" y="4187"/>
                <a:ext cx="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-</a:t>
                </a:r>
                <a:endParaRPr lang="en-US"/>
              </a:p>
            </p:txBody>
          </p:sp>
          <p:sp>
            <p:nvSpPr>
              <p:cNvPr id="54444" name="Rectangle 172"/>
              <p:cNvSpPr>
                <a:spLocks noChangeArrowheads="1"/>
              </p:cNvSpPr>
              <p:nvPr/>
            </p:nvSpPr>
            <p:spPr bwMode="auto">
              <a:xfrm>
                <a:off x="4166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45" name="Rectangle 173"/>
              <p:cNvSpPr>
                <a:spLocks noChangeArrowheads="1"/>
              </p:cNvSpPr>
              <p:nvPr/>
            </p:nvSpPr>
            <p:spPr bwMode="auto">
              <a:xfrm>
                <a:off x="4192" y="4187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.</a:t>
                </a:r>
                <a:endParaRPr lang="en-US"/>
              </a:p>
            </p:txBody>
          </p:sp>
          <p:sp>
            <p:nvSpPr>
              <p:cNvPr id="54446" name="Rectangle 174"/>
              <p:cNvSpPr>
                <a:spLocks noChangeArrowheads="1"/>
              </p:cNvSpPr>
              <p:nvPr/>
            </p:nvSpPr>
            <p:spPr bwMode="auto">
              <a:xfrm>
                <a:off x="4205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54447" name="Rectangle 175"/>
              <p:cNvSpPr>
                <a:spLocks noChangeArrowheads="1"/>
              </p:cNvSpPr>
              <p:nvPr/>
            </p:nvSpPr>
            <p:spPr bwMode="auto">
              <a:xfrm>
                <a:off x="4435" y="4187"/>
                <a:ext cx="4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0.</a:t>
                </a:r>
                <a:endParaRPr lang="en-US"/>
              </a:p>
            </p:txBody>
          </p:sp>
          <p:sp>
            <p:nvSpPr>
              <p:cNvPr id="54448" name="Rectangle 176"/>
              <p:cNvSpPr>
                <a:spLocks noChangeArrowheads="1"/>
              </p:cNvSpPr>
              <p:nvPr/>
            </p:nvSpPr>
            <p:spPr bwMode="auto">
              <a:xfrm>
                <a:off x="4474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49" name="Rectangle 177"/>
              <p:cNvSpPr>
                <a:spLocks noChangeArrowheads="1"/>
              </p:cNvSpPr>
              <p:nvPr/>
            </p:nvSpPr>
            <p:spPr bwMode="auto">
              <a:xfrm>
                <a:off x="4711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50" name="Rectangle 178"/>
              <p:cNvSpPr>
                <a:spLocks noChangeArrowheads="1"/>
              </p:cNvSpPr>
              <p:nvPr/>
            </p:nvSpPr>
            <p:spPr bwMode="auto">
              <a:xfrm>
                <a:off x="4738" y="4187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.</a:t>
                </a:r>
                <a:endParaRPr lang="en-US"/>
              </a:p>
            </p:txBody>
          </p:sp>
          <p:sp>
            <p:nvSpPr>
              <p:cNvPr id="54451" name="Rectangle 179"/>
              <p:cNvSpPr>
                <a:spLocks noChangeArrowheads="1"/>
              </p:cNvSpPr>
              <p:nvPr/>
            </p:nvSpPr>
            <p:spPr bwMode="auto">
              <a:xfrm>
                <a:off x="4752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54452" name="Rectangle 180"/>
              <p:cNvSpPr>
                <a:spLocks noChangeArrowheads="1"/>
              </p:cNvSpPr>
              <p:nvPr/>
            </p:nvSpPr>
            <p:spPr bwMode="auto">
              <a:xfrm>
                <a:off x="4986" y="4187"/>
                <a:ext cx="4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0.</a:t>
                </a:r>
                <a:endParaRPr lang="en-US"/>
              </a:p>
            </p:txBody>
          </p:sp>
          <p:sp>
            <p:nvSpPr>
              <p:cNvPr id="54453" name="Rectangle 181"/>
              <p:cNvSpPr>
                <a:spLocks noChangeArrowheads="1"/>
              </p:cNvSpPr>
              <p:nvPr/>
            </p:nvSpPr>
            <p:spPr bwMode="auto">
              <a:xfrm>
                <a:off x="5025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4</a:t>
                </a:r>
                <a:endParaRPr lang="en-US"/>
              </a:p>
            </p:txBody>
          </p:sp>
          <p:sp>
            <p:nvSpPr>
              <p:cNvPr id="54454" name="Rectangle 182"/>
              <p:cNvSpPr>
                <a:spLocks noChangeArrowheads="1"/>
              </p:cNvSpPr>
              <p:nvPr/>
            </p:nvSpPr>
            <p:spPr bwMode="auto">
              <a:xfrm>
                <a:off x="5264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4455" name="Rectangle 183"/>
              <p:cNvSpPr>
                <a:spLocks noChangeArrowheads="1"/>
              </p:cNvSpPr>
              <p:nvPr/>
            </p:nvSpPr>
            <p:spPr bwMode="auto">
              <a:xfrm>
                <a:off x="5289" y="4187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.</a:t>
                </a:r>
                <a:endParaRPr lang="en-US"/>
              </a:p>
            </p:txBody>
          </p:sp>
          <p:sp>
            <p:nvSpPr>
              <p:cNvPr id="54456" name="Rectangle 184"/>
              <p:cNvSpPr>
                <a:spLocks noChangeArrowheads="1"/>
              </p:cNvSpPr>
              <p:nvPr/>
            </p:nvSpPr>
            <p:spPr bwMode="auto">
              <a:xfrm>
                <a:off x="5303" y="418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6</a:t>
                </a:r>
                <a:endParaRPr lang="en-US"/>
              </a:p>
            </p:txBody>
          </p:sp>
          <p:grpSp>
            <p:nvGrpSpPr>
              <p:cNvPr id="54581" name="Group 309"/>
              <p:cNvGrpSpPr>
                <a:grpSpLocks/>
              </p:cNvGrpSpPr>
              <p:nvPr/>
            </p:nvGrpSpPr>
            <p:grpSpPr bwMode="auto">
              <a:xfrm>
                <a:off x="5418" y="4024"/>
                <a:ext cx="192" cy="230"/>
                <a:chOff x="5418" y="4024"/>
                <a:chExt cx="192" cy="230"/>
              </a:xfrm>
            </p:grpSpPr>
            <p:sp>
              <p:nvSpPr>
                <p:cNvPr id="54295" name="Freeform 23"/>
                <p:cNvSpPr>
                  <a:spLocks/>
                </p:cNvSpPr>
                <p:nvPr/>
              </p:nvSpPr>
              <p:spPr bwMode="auto">
                <a:xfrm>
                  <a:off x="5569" y="4136"/>
                  <a:ext cx="3" cy="21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" y="2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" h="21">
                      <a:moveTo>
                        <a:pt x="0" y="19"/>
                      </a:move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57" name="Rectangle 185"/>
                <p:cNvSpPr>
                  <a:spLocks noChangeArrowheads="1"/>
                </p:cNvSpPr>
                <p:nvPr/>
              </p:nvSpPr>
              <p:spPr bwMode="auto">
                <a:xfrm>
                  <a:off x="5542" y="4187"/>
                  <a:ext cx="47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0">
                      <a:latin typeface="Arial" charset="0"/>
                    </a:rPr>
                    <a:t>0.</a:t>
                  </a:r>
                  <a:endParaRPr lang="en-US"/>
                </a:p>
              </p:txBody>
            </p:sp>
            <p:sp>
              <p:nvSpPr>
                <p:cNvPr id="54458" name="Rectangle 186"/>
                <p:cNvSpPr>
                  <a:spLocks noChangeArrowheads="1"/>
                </p:cNvSpPr>
                <p:nvPr/>
              </p:nvSpPr>
              <p:spPr bwMode="auto">
                <a:xfrm>
                  <a:off x="5579" y="4187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0">
                      <a:latin typeface="Arial" charset="0"/>
                    </a:rPr>
                    <a:t>8</a:t>
                  </a:r>
                  <a:endParaRPr lang="en-US"/>
                </a:p>
              </p:txBody>
            </p:sp>
            <p:sp>
              <p:nvSpPr>
                <p:cNvPr id="54459" name="Rectangle 187"/>
                <p:cNvSpPr>
                  <a:spLocks noChangeArrowheads="1"/>
                </p:cNvSpPr>
                <p:nvPr/>
              </p:nvSpPr>
              <p:spPr bwMode="auto">
                <a:xfrm>
                  <a:off x="5418" y="4024"/>
                  <a:ext cx="39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0">
                      <a:latin typeface="Symbol" pitchFamily="18" charset="2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446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55" y="4083"/>
                  <a:ext cx="22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 b="0" i="1">
                      <a:latin typeface="Arial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54461" name="Rectangle 189"/>
                <p:cNvSpPr>
                  <a:spLocks noChangeArrowheads="1"/>
                </p:cNvSpPr>
                <p:nvPr/>
              </p:nvSpPr>
              <p:spPr bwMode="auto">
                <a:xfrm>
                  <a:off x="5480" y="4058"/>
                  <a:ext cx="82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0">
                      <a:latin typeface="Arial" charset="0"/>
                    </a:rPr>
                    <a:t> [%</a:t>
                  </a:r>
                  <a:endParaRPr lang="en-US"/>
                </a:p>
              </p:txBody>
            </p:sp>
            <p:sp>
              <p:nvSpPr>
                <p:cNvPr id="54462" name="Rectangle 190"/>
                <p:cNvSpPr>
                  <a:spLocks noChangeArrowheads="1"/>
                </p:cNvSpPr>
                <p:nvPr/>
              </p:nvSpPr>
              <p:spPr bwMode="auto">
                <a:xfrm>
                  <a:off x="5558" y="4058"/>
                  <a:ext cx="16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0">
                      <a:latin typeface="Arial" charset="0"/>
                    </a:rPr>
                    <a:t>]</a:t>
                  </a:r>
                  <a:endParaRPr lang="en-US"/>
                </a:p>
              </p:txBody>
            </p:sp>
          </p:grpSp>
          <p:sp>
            <p:nvSpPr>
              <p:cNvPr id="54463" name="Rectangle 191"/>
              <p:cNvSpPr>
                <a:spLocks noChangeArrowheads="1"/>
              </p:cNvSpPr>
              <p:nvPr/>
            </p:nvSpPr>
            <p:spPr bwMode="auto">
              <a:xfrm>
                <a:off x="3928" y="3042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 i="1"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54464" name="Rectangle 192"/>
              <p:cNvSpPr>
                <a:spLocks noChangeArrowheads="1"/>
              </p:cNvSpPr>
              <p:nvPr/>
            </p:nvSpPr>
            <p:spPr bwMode="auto">
              <a:xfrm>
                <a:off x="3953" y="3067"/>
                <a:ext cx="2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b="0" i="1"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54465" name="Rectangle 193"/>
              <p:cNvSpPr>
                <a:spLocks noChangeArrowheads="1"/>
              </p:cNvSpPr>
              <p:nvPr/>
            </p:nvSpPr>
            <p:spPr bwMode="auto">
              <a:xfrm>
                <a:off x="3974" y="3042"/>
                <a:ext cx="6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 [A</a:t>
                </a:r>
                <a:endParaRPr lang="en-US"/>
              </a:p>
            </p:txBody>
          </p:sp>
          <p:sp>
            <p:nvSpPr>
              <p:cNvPr id="54466" name="Rectangle 194"/>
              <p:cNvSpPr>
                <a:spLocks noChangeArrowheads="1"/>
              </p:cNvSpPr>
              <p:nvPr/>
            </p:nvSpPr>
            <p:spPr bwMode="auto">
              <a:xfrm>
                <a:off x="4047" y="3042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]</a:t>
                </a:r>
                <a:endParaRPr lang="en-US"/>
              </a:p>
            </p:txBody>
          </p:sp>
          <p:sp>
            <p:nvSpPr>
              <p:cNvPr id="54467" name="Rectangle 195"/>
              <p:cNvSpPr>
                <a:spLocks noChangeArrowheads="1"/>
              </p:cNvSpPr>
              <p:nvPr/>
            </p:nvSpPr>
            <p:spPr bwMode="auto">
              <a:xfrm>
                <a:off x="3999" y="3269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10 </a:t>
                </a:r>
                <a:endParaRPr lang="en-US"/>
              </a:p>
            </p:txBody>
          </p:sp>
          <p:sp>
            <p:nvSpPr>
              <p:cNvPr id="54468" name="Rectangle 196"/>
              <p:cNvSpPr>
                <a:spLocks noChangeArrowheads="1"/>
              </p:cNvSpPr>
              <p:nvPr/>
            </p:nvSpPr>
            <p:spPr bwMode="auto">
              <a:xfrm>
                <a:off x="4063" y="3269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54469" name="Rectangle 197"/>
              <p:cNvSpPr>
                <a:spLocks noChangeArrowheads="1"/>
              </p:cNvSpPr>
              <p:nvPr/>
            </p:nvSpPr>
            <p:spPr bwMode="auto">
              <a:xfrm>
                <a:off x="4097" y="3269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,</a:t>
                </a:r>
                <a:endParaRPr lang="en-US"/>
              </a:p>
            </p:txBody>
          </p:sp>
          <p:sp>
            <p:nvSpPr>
              <p:cNvPr id="54470" name="Rectangle 198"/>
              <p:cNvSpPr>
                <a:spLocks noChangeArrowheads="1"/>
              </p:cNvSpPr>
              <p:nvPr/>
            </p:nvSpPr>
            <p:spPr bwMode="auto">
              <a:xfrm>
                <a:off x="4109" y="3269"/>
                <a:ext cx="6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 4.</a:t>
                </a:r>
                <a:endParaRPr lang="en-US"/>
              </a:p>
            </p:txBody>
          </p:sp>
          <p:sp>
            <p:nvSpPr>
              <p:cNvPr id="54471" name="Rectangle 199"/>
              <p:cNvSpPr>
                <a:spLocks noChangeArrowheads="1"/>
              </p:cNvSpPr>
              <p:nvPr/>
            </p:nvSpPr>
            <p:spPr bwMode="auto">
              <a:xfrm>
                <a:off x="4162" y="3269"/>
                <a:ext cx="8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 K</a:t>
                </a:r>
                <a:endParaRPr lang="en-US"/>
              </a:p>
            </p:txBody>
          </p:sp>
          <p:sp>
            <p:nvSpPr>
              <p:cNvPr id="54472" name="Rectangle 200"/>
              <p:cNvSpPr>
                <a:spLocks noChangeArrowheads="1"/>
              </p:cNvSpPr>
              <p:nvPr/>
            </p:nvSpPr>
            <p:spPr bwMode="auto">
              <a:xfrm>
                <a:off x="3999" y="3329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10 </a:t>
                </a:r>
                <a:endParaRPr lang="en-US"/>
              </a:p>
            </p:txBody>
          </p:sp>
          <p:sp>
            <p:nvSpPr>
              <p:cNvPr id="54473" name="Rectangle 201"/>
              <p:cNvSpPr>
                <a:spLocks noChangeArrowheads="1"/>
              </p:cNvSpPr>
              <p:nvPr/>
            </p:nvSpPr>
            <p:spPr bwMode="auto">
              <a:xfrm>
                <a:off x="4063" y="3329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54474" name="Rectangle 202"/>
              <p:cNvSpPr>
                <a:spLocks noChangeArrowheads="1"/>
              </p:cNvSpPr>
              <p:nvPr/>
            </p:nvSpPr>
            <p:spPr bwMode="auto">
              <a:xfrm>
                <a:off x="4097" y="3329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,</a:t>
                </a:r>
                <a:endParaRPr lang="en-US"/>
              </a:p>
            </p:txBody>
          </p:sp>
          <p:sp>
            <p:nvSpPr>
              <p:cNvPr id="54475" name="Rectangle 203"/>
              <p:cNvSpPr>
                <a:spLocks noChangeArrowheads="1"/>
              </p:cNvSpPr>
              <p:nvPr/>
            </p:nvSpPr>
            <p:spPr bwMode="auto">
              <a:xfrm>
                <a:off x="4109" y="3329"/>
                <a:ext cx="6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 6.</a:t>
                </a:r>
                <a:endParaRPr lang="en-US"/>
              </a:p>
            </p:txBody>
          </p:sp>
          <p:sp>
            <p:nvSpPr>
              <p:cNvPr id="54476" name="Rectangle 204"/>
              <p:cNvSpPr>
                <a:spLocks noChangeArrowheads="1"/>
              </p:cNvSpPr>
              <p:nvPr/>
            </p:nvSpPr>
            <p:spPr bwMode="auto">
              <a:xfrm>
                <a:off x="4162" y="3329"/>
                <a:ext cx="8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5 K</a:t>
                </a:r>
                <a:endParaRPr lang="en-US"/>
              </a:p>
            </p:txBody>
          </p:sp>
          <p:sp>
            <p:nvSpPr>
              <p:cNvPr id="54477" name="Rectangle 205"/>
              <p:cNvSpPr>
                <a:spLocks noChangeArrowheads="1"/>
              </p:cNvSpPr>
              <p:nvPr/>
            </p:nvSpPr>
            <p:spPr bwMode="auto">
              <a:xfrm>
                <a:off x="3999" y="3388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13 </a:t>
                </a:r>
                <a:endParaRPr lang="en-US"/>
              </a:p>
            </p:txBody>
          </p:sp>
          <p:sp>
            <p:nvSpPr>
              <p:cNvPr id="54478" name="Rectangle 206"/>
              <p:cNvSpPr>
                <a:spLocks noChangeArrowheads="1"/>
              </p:cNvSpPr>
              <p:nvPr/>
            </p:nvSpPr>
            <p:spPr bwMode="auto">
              <a:xfrm>
                <a:off x="4063" y="3388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54479" name="Rectangle 207"/>
              <p:cNvSpPr>
                <a:spLocks noChangeArrowheads="1"/>
              </p:cNvSpPr>
              <p:nvPr/>
            </p:nvSpPr>
            <p:spPr bwMode="auto">
              <a:xfrm>
                <a:off x="4097" y="3388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,</a:t>
                </a:r>
                <a:endParaRPr lang="en-US"/>
              </a:p>
            </p:txBody>
          </p:sp>
          <p:sp>
            <p:nvSpPr>
              <p:cNvPr id="54480" name="Rectangle 208"/>
              <p:cNvSpPr>
                <a:spLocks noChangeArrowheads="1"/>
              </p:cNvSpPr>
              <p:nvPr/>
            </p:nvSpPr>
            <p:spPr bwMode="auto">
              <a:xfrm>
                <a:off x="4109" y="3388"/>
                <a:ext cx="6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 4.</a:t>
                </a:r>
                <a:endParaRPr lang="en-US"/>
              </a:p>
            </p:txBody>
          </p:sp>
          <p:sp>
            <p:nvSpPr>
              <p:cNvPr id="54482" name="Rectangle 210"/>
              <p:cNvSpPr>
                <a:spLocks noChangeArrowheads="1"/>
              </p:cNvSpPr>
              <p:nvPr/>
            </p:nvSpPr>
            <p:spPr bwMode="auto">
              <a:xfrm>
                <a:off x="4162" y="3388"/>
                <a:ext cx="8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2 K</a:t>
                </a:r>
                <a:endParaRPr lang="en-US"/>
              </a:p>
            </p:txBody>
          </p:sp>
          <p:sp>
            <p:nvSpPr>
              <p:cNvPr id="54483" name="Rectangle 211"/>
              <p:cNvSpPr>
                <a:spLocks noChangeArrowheads="1"/>
              </p:cNvSpPr>
              <p:nvPr/>
            </p:nvSpPr>
            <p:spPr bwMode="auto">
              <a:xfrm>
                <a:off x="3999" y="3448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13 </a:t>
                </a:r>
                <a:endParaRPr lang="en-US"/>
              </a:p>
            </p:txBody>
          </p:sp>
          <p:sp>
            <p:nvSpPr>
              <p:cNvPr id="54484" name="Rectangle 212"/>
              <p:cNvSpPr>
                <a:spLocks noChangeArrowheads="1"/>
              </p:cNvSpPr>
              <p:nvPr/>
            </p:nvSpPr>
            <p:spPr bwMode="auto">
              <a:xfrm>
                <a:off x="4063" y="3448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54485" name="Rectangle 213"/>
              <p:cNvSpPr>
                <a:spLocks noChangeArrowheads="1"/>
              </p:cNvSpPr>
              <p:nvPr/>
            </p:nvSpPr>
            <p:spPr bwMode="auto">
              <a:xfrm>
                <a:off x="4097" y="3448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,</a:t>
                </a:r>
                <a:endParaRPr lang="en-US"/>
              </a:p>
            </p:txBody>
          </p:sp>
          <p:sp>
            <p:nvSpPr>
              <p:cNvPr id="54486" name="Rectangle 214"/>
              <p:cNvSpPr>
                <a:spLocks noChangeArrowheads="1"/>
              </p:cNvSpPr>
              <p:nvPr/>
            </p:nvSpPr>
            <p:spPr bwMode="auto">
              <a:xfrm>
                <a:off x="4109" y="3448"/>
                <a:ext cx="6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 6.</a:t>
                </a:r>
                <a:endParaRPr lang="en-US"/>
              </a:p>
            </p:txBody>
          </p:sp>
          <p:sp>
            <p:nvSpPr>
              <p:cNvPr id="54487" name="Rectangle 215"/>
              <p:cNvSpPr>
                <a:spLocks noChangeArrowheads="1"/>
              </p:cNvSpPr>
              <p:nvPr/>
            </p:nvSpPr>
            <p:spPr bwMode="auto">
              <a:xfrm>
                <a:off x="4162" y="3448"/>
                <a:ext cx="8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0">
                    <a:latin typeface="Arial" charset="0"/>
                  </a:rPr>
                  <a:t>5 K</a:t>
                </a:r>
                <a:endParaRPr lang="en-US"/>
              </a:p>
            </p:txBody>
          </p:sp>
          <p:sp>
            <p:nvSpPr>
              <p:cNvPr id="54488" name="Freeform 216"/>
              <p:cNvSpPr>
                <a:spLocks/>
              </p:cNvSpPr>
              <p:nvPr/>
            </p:nvSpPr>
            <p:spPr bwMode="auto">
              <a:xfrm>
                <a:off x="5168" y="3180"/>
                <a:ext cx="16" cy="9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9">
                    <a:moveTo>
                      <a:pt x="16" y="5"/>
                    </a:moveTo>
                    <a:lnTo>
                      <a:pt x="1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17"/>
              <p:cNvSpPr>
                <a:spLocks/>
              </p:cNvSpPr>
              <p:nvPr/>
            </p:nvSpPr>
            <p:spPr bwMode="auto">
              <a:xfrm>
                <a:off x="5191" y="3189"/>
                <a:ext cx="15" cy="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15" y="3"/>
                  </a:cxn>
                </a:cxnLst>
                <a:rect l="0" t="0" r="r" b="b"/>
                <a:pathLst>
                  <a:path w="15" h="5">
                    <a:moveTo>
                      <a:pt x="15" y="3"/>
                    </a:moveTo>
                    <a:lnTo>
                      <a:pt x="11" y="5"/>
                    </a:lnTo>
                    <a:lnTo>
                      <a:pt x="0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18"/>
              <p:cNvSpPr>
                <a:spLocks/>
              </p:cNvSpPr>
              <p:nvPr/>
            </p:nvSpPr>
            <p:spPr bwMode="auto">
              <a:xfrm>
                <a:off x="5211" y="3196"/>
                <a:ext cx="16" cy="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4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7">
                    <a:moveTo>
                      <a:pt x="16" y="5"/>
                    </a:moveTo>
                    <a:lnTo>
                      <a:pt x="14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19"/>
              <p:cNvSpPr>
                <a:spLocks/>
              </p:cNvSpPr>
              <p:nvPr/>
            </p:nvSpPr>
            <p:spPr bwMode="auto">
              <a:xfrm>
                <a:off x="5234" y="3203"/>
                <a:ext cx="12" cy="9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1" y="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2" y="7"/>
                  </a:cxn>
                </a:cxnLst>
                <a:rect l="0" t="0" r="r" b="b"/>
                <a:pathLst>
                  <a:path w="12" h="9">
                    <a:moveTo>
                      <a:pt x="12" y="7"/>
                    </a:moveTo>
                    <a:lnTo>
                      <a:pt x="1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20"/>
              <p:cNvSpPr>
                <a:spLocks/>
              </p:cNvSpPr>
              <p:nvPr/>
            </p:nvSpPr>
            <p:spPr bwMode="auto">
              <a:xfrm>
                <a:off x="5253" y="3212"/>
                <a:ext cx="15" cy="9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" y="5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1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" name="Freeform 221"/>
              <p:cNvSpPr>
                <a:spLocks/>
              </p:cNvSpPr>
              <p:nvPr/>
            </p:nvSpPr>
            <p:spPr bwMode="auto">
              <a:xfrm>
                <a:off x="5275" y="3221"/>
                <a:ext cx="12" cy="7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3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2" y="7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2" y="5"/>
                  </a:cxn>
                </a:cxnLst>
                <a:rect l="0" t="0" r="r" b="b"/>
                <a:pathLst>
                  <a:path w="12" h="7">
                    <a:moveTo>
                      <a:pt x="12" y="5"/>
                    </a:moveTo>
                    <a:lnTo>
                      <a:pt x="12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" name="Freeform 222"/>
              <p:cNvSpPr>
                <a:spLocks/>
              </p:cNvSpPr>
              <p:nvPr/>
            </p:nvSpPr>
            <p:spPr bwMode="auto">
              <a:xfrm>
                <a:off x="5285" y="322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" name="Freeform 223"/>
              <p:cNvSpPr>
                <a:spLocks/>
              </p:cNvSpPr>
              <p:nvPr/>
            </p:nvSpPr>
            <p:spPr bwMode="auto">
              <a:xfrm>
                <a:off x="5287" y="3237"/>
                <a:ext cx="9" cy="14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1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lnTo>
                      <a:pt x="7" y="1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" name="Freeform 224"/>
              <p:cNvSpPr>
                <a:spLocks/>
              </p:cNvSpPr>
              <p:nvPr/>
            </p:nvSpPr>
            <p:spPr bwMode="auto">
              <a:xfrm>
                <a:off x="5296" y="3258"/>
                <a:ext cx="7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3" y="1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" name="Freeform 225"/>
              <p:cNvSpPr>
                <a:spLocks/>
              </p:cNvSpPr>
              <p:nvPr/>
            </p:nvSpPr>
            <p:spPr bwMode="auto">
              <a:xfrm>
                <a:off x="5303" y="3281"/>
                <a:ext cx="9" cy="13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4" y="1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1"/>
                  </a:cxn>
                </a:cxnLst>
                <a:rect l="0" t="0" r="r" b="b"/>
                <a:pathLst>
                  <a:path w="9" h="13">
                    <a:moveTo>
                      <a:pt x="9" y="11"/>
                    </a:moveTo>
                    <a:lnTo>
                      <a:pt x="4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" name="Freeform 226"/>
              <p:cNvSpPr>
                <a:spLocks/>
              </p:cNvSpPr>
              <p:nvPr/>
            </p:nvSpPr>
            <p:spPr bwMode="auto">
              <a:xfrm>
                <a:off x="5312" y="3301"/>
                <a:ext cx="5" cy="16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6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" y="14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lnTo>
                      <a:pt x="3" y="1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" name="Freeform 227"/>
              <p:cNvSpPr>
                <a:spLocks/>
              </p:cNvSpPr>
              <p:nvPr/>
            </p:nvSpPr>
            <p:spPr bwMode="auto">
              <a:xfrm>
                <a:off x="5317" y="3324"/>
                <a:ext cx="9" cy="1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" name="Freeform 228"/>
              <p:cNvSpPr>
                <a:spLocks/>
              </p:cNvSpPr>
              <p:nvPr/>
            </p:nvSpPr>
            <p:spPr bwMode="auto">
              <a:xfrm>
                <a:off x="5326" y="3343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" name="Freeform 229"/>
              <p:cNvSpPr>
                <a:spLocks/>
              </p:cNvSpPr>
              <p:nvPr/>
            </p:nvSpPr>
            <p:spPr bwMode="auto">
              <a:xfrm>
                <a:off x="5333" y="3366"/>
                <a:ext cx="5" cy="1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" name="Freeform 230"/>
              <p:cNvSpPr>
                <a:spLocks/>
              </p:cNvSpPr>
              <p:nvPr/>
            </p:nvSpPr>
            <p:spPr bwMode="auto">
              <a:xfrm>
                <a:off x="5338" y="3388"/>
                <a:ext cx="9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6" y="1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4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" name="Freeform 231"/>
              <p:cNvSpPr>
                <a:spLocks/>
              </p:cNvSpPr>
              <p:nvPr/>
            </p:nvSpPr>
            <p:spPr bwMode="auto">
              <a:xfrm>
                <a:off x="5347" y="3407"/>
                <a:ext cx="9" cy="1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4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9" y="16"/>
                  </a:cxn>
                </a:cxnLst>
                <a:rect l="0" t="0" r="r" b="b"/>
                <a:pathLst>
                  <a:path w="9" h="18">
                    <a:moveTo>
                      <a:pt x="9" y="16"/>
                    </a:moveTo>
                    <a:lnTo>
                      <a:pt x="4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" name="Freeform 232"/>
              <p:cNvSpPr>
                <a:spLocks/>
              </p:cNvSpPr>
              <p:nvPr/>
            </p:nvSpPr>
            <p:spPr bwMode="auto">
              <a:xfrm>
                <a:off x="5356" y="3432"/>
                <a:ext cx="5" cy="1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2" y="12"/>
                  </a:cxn>
                  <a:cxn ang="0">
                    <a:pos x="0" y="0"/>
                  </a:cxn>
                  <a:cxn ang="0">
                    <a:pos x="5" y="12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2" y="12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" name="Freeform 233"/>
              <p:cNvSpPr>
                <a:spLocks/>
              </p:cNvSpPr>
              <p:nvPr/>
            </p:nvSpPr>
            <p:spPr bwMode="auto">
              <a:xfrm>
                <a:off x="5361" y="3453"/>
                <a:ext cx="8" cy="14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6" y="1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14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6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" name="Freeform 234"/>
              <p:cNvSpPr>
                <a:spLocks/>
              </p:cNvSpPr>
              <p:nvPr/>
            </p:nvSpPr>
            <p:spPr bwMode="auto">
              <a:xfrm>
                <a:off x="5369" y="3474"/>
                <a:ext cx="7" cy="15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5" y="1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7" y="13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lnTo>
                      <a:pt x="5" y="1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" name="Freeform 235"/>
              <p:cNvSpPr>
                <a:spLocks/>
              </p:cNvSpPr>
              <p:nvPr/>
            </p:nvSpPr>
            <p:spPr bwMode="auto">
              <a:xfrm>
                <a:off x="5376" y="3496"/>
                <a:ext cx="9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4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" name="Freeform 236"/>
              <p:cNvSpPr>
                <a:spLocks/>
              </p:cNvSpPr>
              <p:nvPr/>
            </p:nvSpPr>
            <p:spPr bwMode="auto">
              <a:xfrm>
                <a:off x="5385" y="3519"/>
                <a:ext cx="7" cy="12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7" y="10"/>
                  </a:cxn>
                </a:cxnLst>
                <a:rect l="0" t="0" r="r" b="b"/>
                <a:pathLst>
                  <a:path w="7" h="12">
                    <a:moveTo>
                      <a:pt x="7" y="10"/>
                    </a:moveTo>
                    <a:lnTo>
                      <a:pt x="1" y="12"/>
                    </a:lnTo>
                    <a:lnTo>
                      <a:pt x="0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" name="Freeform 237"/>
              <p:cNvSpPr>
                <a:spLocks/>
              </p:cNvSpPr>
              <p:nvPr/>
            </p:nvSpPr>
            <p:spPr bwMode="auto">
              <a:xfrm>
                <a:off x="5392" y="3538"/>
                <a:ext cx="5" cy="16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14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" name="Freeform 238"/>
              <p:cNvSpPr>
                <a:spLocks/>
              </p:cNvSpPr>
              <p:nvPr/>
            </p:nvSpPr>
            <p:spPr bwMode="auto">
              <a:xfrm>
                <a:off x="5397" y="3561"/>
                <a:ext cx="7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" name="Freeform 239"/>
              <p:cNvSpPr>
                <a:spLocks/>
              </p:cNvSpPr>
              <p:nvPr/>
            </p:nvSpPr>
            <p:spPr bwMode="auto">
              <a:xfrm>
                <a:off x="5404" y="3581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5" y="1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5" y="1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" name="Freeform 240"/>
              <p:cNvSpPr>
                <a:spLocks/>
              </p:cNvSpPr>
              <p:nvPr/>
            </p:nvSpPr>
            <p:spPr bwMode="auto">
              <a:xfrm>
                <a:off x="5411" y="3602"/>
                <a:ext cx="9" cy="1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5" y="1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" y="16"/>
                  </a:cxn>
                </a:cxnLst>
                <a:rect l="0" t="0" r="r" b="b"/>
                <a:pathLst>
                  <a:path w="9" h="18">
                    <a:moveTo>
                      <a:pt x="9" y="16"/>
                    </a:moveTo>
                    <a:lnTo>
                      <a:pt x="5" y="1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" name="Freeform 241"/>
              <p:cNvSpPr>
                <a:spLocks/>
              </p:cNvSpPr>
              <p:nvPr/>
            </p:nvSpPr>
            <p:spPr bwMode="auto">
              <a:xfrm>
                <a:off x="5420" y="3627"/>
                <a:ext cx="7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12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" name="Freeform 242"/>
              <p:cNvSpPr>
                <a:spLocks/>
              </p:cNvSpPr>
              <p:nvPr/>
            </p:nvSpPr>
            <p:spPr bwMode="auto">
              <a:xfrm>
                <a:off x="5427" y="3646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9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" name="Freeform 243"/>
              <p:cNvSpPr>
                <a:spLocks/>
              </p:cNvSpPr>
              <p:nvPr/>
            </p:nvSpPr>
            <p:spPr bwMode="auto">
              <a:xfrm>
                <a:off x="5158" y="3801"/>
                <a:ext cx="12" cy="5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0" y="0"/>
                  </a:cxn>
                  <a:cxn ang="0">
                    <a:pos x="12" y="5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0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" name="Freeform 244"/>
              <p:cNvSpPr>
                <a:spLocks/>
              </p:cNvSpPr>
              <p:nvPr/>
            </p:nvSpPr>
            <p:spPr bwMode="auto">
              <a:xfrm>
                <a:off x="5177" y="3806"/>
                <a:ext cx="16" cy="9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4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6" y="7"/>
                  </a:cxn>
                </a:cxnLst>
                <a:rect l="0" t="0" r="r" b="b"/>
                <a:pathLst>
                  <a:path w="16" h="9">
                    <a:moveTo>
                      <a:pt x="16" y="7"/>
                    </a:moveTo>
                    <a:lnTo>
                      <a:pt x="14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" name="Freeform 245"/>
              <p:cNvSpPr>
                <a:spLocks/>
              </p:cNvSpPr>
              <p:nvPr/>
            </p:nvSpPr>
            <p:spPr bwMode="auto">
              <a:xfrm>
                <a:off x="5199" y="3815"/>
                <a:ext cx="15" cy="9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5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5" y="7"/>
                  </a:cxn>
                </a:cxnLst>
                <a:rect l="0" t="0" r="r" b="b"/>
                <a:pathLst>
                  <a:path w="15" h="9">
                    <a:moveTo>
                      <a:pt x="15" y="7"/>
                    </a:moveTo>
                    <a:lnTo>
                      <a:pt x="15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" name="Freeform 246"/>
              <p:cNvSpPr>
                <a:spLocks/>
              </p:cNvSpPr>
              <p:nvPr/>
            </p:nvSpPr>
            <p:spPr bwMode="auto">
              <a:xfrm>
                <a:off x="5220" y="3824"/>
                <a:ext cx="16" cy="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4" y="7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7">
                    <a:moveTo>
                      <a:pt x="16" y="5"/>
                    </a:moveTo>
                    <a:lnTo>
                      <a:pt x="14" y="7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" name="Freeform 247"/>
              <p:cNvSpPr>
                <a:spLocks/>
              </p:cNvSpPr>
              <p:nvPr/>
            </p:nvSpPr>
            <p:spPr bwMode="auto">
              <a:xfrm>
                <a:off x="5241" y="3831"/>
                <a:ext cx="14" cy="9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4" y="5"/>
                  </a:cxn>
                </a:cxnLst>
                <a:rect l="0" t="0" r="r" b="b"/>
                <a:pathLst>
                  <a:path w="14" h="9">
                    <a:moveTo>
                      <a:pt x="14" y="5"/>
                    </a:moveTo>
                    <a:lnTo>
                      <a:pt x="1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" name="Freeform 248"/>
              <p:cNvSpPr>
                <a:spLocks/>
              </p:cNvSpPr>
              <p:nvPr/>
            </p:nvSpPr>
            <p:spPr bwMode="auto">
              <a:xfrm>
                <a:off x="5262" y="3840"/>
                <a:ext cx="16" cy="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4" y="7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7">
                    <a:moveTo>
                      <a:pt x="16" y="5"/>
                    </a:moveTo>
                    <a:lnTo>
                      <a:pt x="14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" name="Freeform 249"/>
              <p:cNvSpPr>
                <a:spLocks/>
              </p:cNvSpPr>
              <p:nvPr/>
            </p:nvSpPr>
            <p:spPr bwMode="auto">
              <a:xfrm>
                <a:off x="5285" y="3849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" name="Freeform 250"/>
              <p:cNvSpPr>
                <a:spLocks/>
              </p:cNvSpPr>
              <p:nvPr/>
            </p:nvSpPr>
            <p:spPr bwMode="auto">
              <a:xfrm>
                <a:off x="5287" y="3849"/>
                <a:ext cx="7" cy="1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1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8"/>
                  </a:cxn>
                </a:cxnLst>
                <a:rect l="0" t="0" r="r" b="b"/>
                <a:pathLst>
                  <a:path w="7" h="10">
                    <a:moveTo>
                      <a:pt x="7" y="8"/>
                    </a:moveTo>
                    <a:lnTo>
                      <a:pt x="7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" name="Freeform 251"/>
              <p:cNvSpPr>
                <a:spLocks/>
              </p:cNvSpPr>
              <p:nvPr/>
            </p:nvSpPr>
            <p:spPr bwMode="auto">
              <a:xfrm>
                <a:off x="5296" y="3866"/>
                <a:ext cx="11" cy="13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9" y="1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1" y="13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lnTo>
                      <a:pt x="9" y="1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" name="Freeform 252"/>
              <p:cNvSpPr>
                <a:spLocks/>
              </p:cNvSpPr>
              <p:nvPr/>
            </p:nvSpPr>
            <p:spPr bwMode="auto">
              <a:xfrm>
                <a:off x="5308" y="3886"/>
                <a:ext cx="11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7" y="1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lnTo>
                      <a:pt x="7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" name="Freeform 253"/>
              <p:cNvSpPr>
                <a:spLocks/>
              </p:cNvSpPr>
              <p:nvPr/>
            </p:nvSpPr>
            <p:spPr bwMode="auto">
              <a:xfrm>
                <a:off x="5321" y="3903"/>
                <a:ext cx="10" cy="15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7" y="1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7" y="1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" name="Freeform 254"/>
              <p:cNvSpPr>
                <a:spLocks/>
              </p:cNvSpPr>
              <p:nvPr/>
            </p:nvSpPr>
            <p:spPr bwMode="auto">
              <a:xfrm>
                <a:off x="5333" y="3925"/>
                <a:ext cx="9" cy="14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" y="1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lnTo>
                      <a:pt x="5" y="1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" name="Freeform 255"/>
              <p:cNvSpPr>
                <a:spLocks/>
              </p:cNvSpPr>
              <p:nvPr/>
            </p:nvSpPr>
            <p:spPr bwMode="auto">
              <a:xfrm>
                <a:off x="5344" y="3944"/>
                <a:ext cx="12" cy="13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7" y="1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2" y="11"/>
                  </a:cxn>
                </a:cxnLst>
                <a:rect l="0" t="0" r="r" b="b"/>
                <a:pathLst>
                  <a:path w="12" h="13">
                    <a:moveTo>
                      <a:pt x="12" y="11"/>
                    </a:moveTo>
                    <a:lnTo>
                      <a:pt x="7" y="1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" name="Freeform 256"/>
              <p:cNvSpPr>
                <a:spLocks/>
              </p:cNvSpPr>
              <p:nvPr/>
            </p:nvSpPr>
            <p:spPr bwMode="auto">
              <a:xfrm>
                <a:off x="5356" y="3964"/>
                <a:ext cx="11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7" y="1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" name="Freeform 257"/>
              <p:cNvSpPr>
                <a:spLocks/>
              </p:cNvSpPr>
              <p:nvPr/>
            </p:nvSpPr>
            <p:spPr bwMode="auto">
              <a:xfrm>
                <a:off x="5369" y="3983"/>
                <a:ext cx="8" cy="13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7" y="1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" y="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7" y="1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" name="Freeform 258"/>
              <p:cNvSpPr>
                <a:spLocks/>
              </p:cNvSpPr>
              <p:nvPr/>
            </p:nvSpPr>
            <p:spPr bwMode="auto">
              <a:xfrm>
                <a:off x="5381" y="4001"/>
                <a:ext cx="7" cy="16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5" y="1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" y="12"/>
                  </a:cxn>
                </a:cxnLst>
                <a:rect l="0" t="0" r="r" b="b"/>
                <a:pathLst>
                  <a:path w="7" h="16">
                    <a:moveTo>
                      <a:pt x="7" y="12"/>
                    </a:moveTo>
                    <a:lnTo>
                      <a:pt x="5" y="1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" name="Freeform 259"/>
              <p:cNvSpPr>
                <a:spLocks/>
              </p:cNvSpPr>
              <p:nvPr/>
            </p:nvSpPr>
            <p:spPr bwMode="auto">
              <a:xfrm>
                <a:off x="5392" y="4022"/>
                <a:ext cx="8" cy="1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7" y="1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" y="13"/>
                  </a:cxn>
                </a:cxnLst>
                <a:rect l="0" t="0" r="r" b="b"/>
                <a:pathLst>
                  <a:path w="8" h="14">
                    <a:moveTo>
                      <a:pt x="8" y="13"/>
                    </a:moveTo>
                    <a:lnTo>
                      <a:pt x="7" y="1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" name="Freeform 260"/>
              <p:cNvSpPr>
                <a:spLocks/>
              </p:cNvSpPr>
              <p:nvPr/>
            </p:nvSpPr>
            <p:spPr bwMode="auto">
              <a:xfrm>
                <a:off x="5402" y="4040"/>
                <a:ext cx="9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9" y="9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" y="12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lnTo>
                      <a:pt x="9" y="9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" name="Freeform 261"/>
              <p:cNvSpPr>
                <a:spLocks/>
              </p:cNvSpPr>
              <p:nvPr/>
            </p:nvSpPr>
            <p:spPr bwMode="auto">
              <a:xfrm>
                <a:off x="5152" y="3567"/>
                <a:ext cx="15" cy="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8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5" y="3"/>
                  </a:cxn>
                </a:cxnLst>
                <a:rect l="0" t="0" r="r" b="b"/>
                <a:pathLst>
                  <a:path w="15" h="8">
                    <a:moveTo>
                      <a:pt x="15" y="3"/>
                    </a:moveTo>
                    <a:lnTo>
                      <a:pt x="15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" name="Freeform 262"/>
              <p:cNvSpPr>
                <a:spLocks/>
              </p:cNvSpPr>
              <p:nvPr/>
            </p:nvSpPr>
            <p:spPr bwMode="auto">
              <a:xfrm>
                <a:off x="5174" y="3575"/>
                <a:ext cx="16" cy="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4" y="6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6" y="4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" name="Freeform 263"/>
              <p:cNvSpPr>
                <a:spLocks/>
              </p:cNvSpPr>
              <p:nvPr/>
            </p:nvSpPr>
            <p:spPr bwMode="auto">
              <a:xfrm>
                <a:off x="5197" y="3583"/>
                <a:ext cx="14" cy="7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4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4" y="3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lnTo>
                      <a:pt x="14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Freeform 264"/>
              <p:cNvSpPr>
                <a:spLocks/>
              </p:cNvSpPr>
              <p:nvPr/>
            </p:nvSpPr>
            <p:spPr bwMode="auto">
              <a:xfrm>
                <a:off x="5216" y="3590"/>
                <a:ext cx="16" cy="9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4" y="9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9">
                    <a:moveTo>
                      <a:pt x="16" y="5"/>
                    </a:moveTo>
                    <a:lnTo>
                      <a:pt x="14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" name="Freeform 265"/>
              <p:cNvSpPr>
                <a:spLocks/>
              </p:cNvSpPr>
              <p:nvPr/>
            </p:nvSpPr>
            <p:spPr bwMode="auto">
              <a:xfrm>
                <a:off x="5239" y="3599"/>
                <a:ext cx="13" cy="7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1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3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lnTo>
                      <a:pt x="11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" name="Freeform 266"/>
              <p:cNvSpPr>
                <a:spLocks/>
              </p:cNvSpPr>
              <p:nvPr/>
            </p:nvSpPr>
            <p:spPr bwMode="auto">
              <a:xfrm>
                <a:off x="5259" y="3606"/>
                <a:ext cx="16" cy="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4" y="8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6" y="5"/>
                  </a:cxn>
                </a:cxnLst>
                <a:rect l="0" t="0" r="r" b="b"/>
                <a:pathLst>
                  <a:path w="16" h="8">
                    <a:moveTo>
                      <a:pt x="16" y="5"/>
                    </a:moveTo>
                    <a:lnTo>
                      <a:pt x="14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" name="Freeform 267"/>
              <p:cNvSpPr>
                <a:spLocks/>
              </p:cNvSpPr>
              <p:nvPr/>
            </p:nvSpPr>
            <p:spPr bwMode="auto">
              <a:xfrm>
                <a:off x="5282" y="3614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9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" name="Freeform 268"/>
              <p:cNvSpPr>
                <a:spLocks/>
              </p:cNvSpPr>
              <p:nvPr/>
            </p:nvSpPr>
            <p:spPr bwMode="auto">
              <a:xfrm>
                <a:off x="5289" y="3620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" name="Freeform 269"/>
              <p:cNvSpPr>
                <a:spLocks/>
              </p:cNvSpPr>
              <p:nvPr/>
            </p:nvSpPr>
            <p:spPr bwMode="auto">
              <a:xfrm>
                <a:off x="5294" y="3629"/>
                <a:ext cx="9" cy="16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5" y="16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" y="14"/>
                  </a:cxn>
                </a:cxnLst>
                <a:rect l="0" t="0" r="r" b="b"/>
                <a:pathLst>
                  <a:path w="9" h="16">
                    <a:moveTo>
                      <a:pt x="9" y="14"/>
                    </a:moveTo>
                    <a:lnTo>
                      <a:pt x="5" y="1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70"/>
              <p:cNvSpPr>
                <a:spLocks/>
              </p:cNvSpPr>
              <p:nvPr/>
            </p:nvSpPr>
            <p:spPr bwMode="auto">
              <a:xfrm>
                <a:off x="5303" y="3652"/>
                <a:ext cx="9" cy="1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71"/>
              <p:cNvSpPr>
                <a:spLocks/>
              </p:cNvSpPr>
              <p:nvPr/>
            </p:nvSpPr>
            <p:spPr bwMode="auto">
              <a:xfrm>
                <a:off x="5312" y="3673"/>
                <a:ext cx="9" cy="1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1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72"/>
              <p:cNvSpPr>
                <a:spLocks/>
              </p:cNvSpPr>
              <p:nvPr/>
            </p:nvSpPr>
            <p:spPr bwMode="auto">
              <a:xfrm>
                <a:off x="5323" y="3692"/>
                <a:ext cx="7" cy="16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5" y="1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" y="15"/>
                  </a:cxn>
                </a:cxnLst>
                <a:rect l="0" t="0" r="r" b="b"/>
                <a:pathLst>
                  <a:path w="7" h="16">
                    <a:moveTo>
                      <a:pt x="7" y="15"/>
                    </a:moveTo>
                    <a:lnTo>
                      <a:pt x="5" y="1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73"/>
              <p:cNvSpPr>
                <a:spLocks/>
              </p:cNvSpPr>
              <p:nvPr/>
            </p:nvSpPr>
            <p:spPr bwMode="auto">
              <a:xfrm>
                <a:off x="5331" y="3712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74"/>
              <p:cNvSpPr>
                <a:spLocks/>
              </p:cNvSpPr>
              <p:nvPr/>
            </p:nvSpPr>
            <p:spPr bwMode="auto">
              <a:xfrm>
                <a:off x="5338" y="3735"/>
                <a:ext cx="9" cy="14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6" y="1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" name="Freeform 275"/>
              <p:cNvSpPr>
                <a:spLocks/>
              </p:cNvSpPr>
              <p:nvPr/>
            </p:nvSpPr>
            <p:spPr bwMode="auto">
              <a:xfrm>
                <a:off x="5347" y="3756"/>
                <a:ext cx="9" cy="15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5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" name="Freeform 276"/>
              <p:cNvSpPr>
                <a:spLocks/>
              </p:cNvSpPr>
              <p:nvPr/>
            </p:nvSpPr>
            <p:spPr bwMode="auto">
              <a:xfrm>
                <a:off x="5358" y="3776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5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" name="Freeform 277"/>
              <p:cNvSpPr>
                <a:spLocks/>
              </p:cNvSpPr>
              <p:nvPr/>
            </p:nvSpPr>
            <p:spPr bwMode="auto">
              <a:xfrm>
                <a:off x="5367" y="3797"/>
                <a:ext cx="9" cy="14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3"/>
                  </a:cxn>
                </a:cxnLst>
                <a:rect l="0" t="0" r="r" b="b"/>
                <a:pathLst>
                  <a:path w="9" h="14">
                    <a:moveTo>
                      <a:pt x="9" y="13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78"/>
              <p:cNvSpPr>
                <a:spLocks/>
              </p:cNvSpPr>
              <p:nvPr/>
            </p:nvSpPr>
            <p:spPr bwMode="auto">
              <a:xfrm>
                <a:off x="5376" y="3818"/>
                <a:ext cx="9" cy="15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3"/>
                  </a:cxn>
                </a:cxnLst>
                <a:rect l="0" t="0" r="r" b="b"/>
                <a:pathLst>
                  <a:path w="9" h="15">
                    <a:moveTo>
                      <a:pt x="9" y="13"/>
                    </a:moveTo>
                    <a:lnTo>
                      <a:pt x="5" y="1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79"/>
              <p:cNvSpPr>
                <a:spLocks/>
              </p:cNvSpPr>
              <p:nvPr/>
            </p:nvSpPr>
            <p:spPr bwMode="auto">
              <a:xfrm>
                <a:off x="5385" y="3840"/>
                <a:ext cx="7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80"/>
              <p:cNvSpPr>
                <a:spLocks/>
              </p:cNvSpPr>
              <p:nvPr/>
            </p:nvSpPr>
            <p:spPr bwMode="auto">
              <a:xfrm>
                <a:off x="5393" y="3859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6" y="1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6" y="1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81"/>
              <p:cNvSpPr>
                <a:spLocks/>
              </p:cNvSpPr>
              <p:nvPr/>
            </p:nvSpPr>
            <p:spPr bwMode="auto">
              <a:xfrm>
                <a:off x="5402" y="3882"/>
                <a:ext cx="9" cy="13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3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6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82"/>
              <p:cNvSpPr>
                <a:spLocks/>
              </p:cNvSpPr>
              <p:nvPr/>
            </p:nvSpPr>
            <p:spPr bwMode="auto">
              <a:xfrm>
                <a:off x="5170" y="3496"/>
                <a:ext cx="14" cy="9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9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9">
                    <a:moveTo>
                      <a:pt x="14" y="7"/>
                    </a:moveTo>
                    <a:lnTo>
                      <a:pt x="14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83"/>
              <p:cNvSpPr>
                <a:spLocks/>
              </p:cNvSpPr>
              <p:nvPr/>
            </p:nvSpPr>
            <p:spPr bwMode="auto">
              <a:xfrm>
                <a:off x="5191" y="3505"/>
                <a:ext cx="15" cy="12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1" y="12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15" y="8"/>
                  </a:cxn>
                </a:cxnLst>
                <a:rect l="0" t="0" r="r" b="b"/>
                <a:pathLst>
                  <a:path w="15" h="12">
                    <a:moveTo>
                      <a:pt x="15" y="8"/>
                    </a:moveTo>
                    <a:lnTo>
                      <a:pt x="11" y="1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84"/>
              <p:cNvSpPr>
                <a:spLocks/>
              </p:cNvSpPr>
              <p:nvPr/>
            </p:nvSpPr>
            <p:spPr bwMode="auto">
              <a:xfrm>
                <a:off x="5211" y="3519"/>
                <a:ext cx="14" cy="9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2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9">
                    <a:moveTo>
                      <a:pt x="14" y="7"/>
                    </a:moveTo>
                    <a:lnTo>
                      <a:pt x="12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85"/>
              <p:cNvSpPr>
                <a:spLocks/>
              </p:cNvSpPr>
              <p:nvPr/>
            </p:nvSpPr>
            <p:spPr bwMode="auto">
              <a:xfrm>
                <a:off x="5232" y="3529"/>
                <a:ext cx="13" cy="7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1" y="7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lnTo>
                      <a:pt x="11" y="7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" name="Freeform 286"/>
              <p:cNvSpPr>
                <a:spLocks/>
              </p:cNvSpPr>
              <p:nvPr/>
            </p:nvSpPr>
            <p:spPr bwMode="auto">
              <a:xfrm>
                <a:off x="5250" y="3538"/>
                <a:ext cx="14" cy="11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11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11">
                    <a:moveTo>
                      <a:pt x="14" y="7"/>
                    </a:moveTo>
                    <a:lnTo>
                      <a:pt x="14" y="11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" name="Freeform 287"/>
              <p:cNvSpPr>
                <a:spLocks/>
              </p:cNvSpPr>
              <p:nvPr/>
            </p:nvSpPr>
            <p:spPr bwMode="auto">
              <a:xfrm>
                <a:off x="5271" y="3549"/>
                <a:ext cx="14" cy="9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3" y="9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9">
                    <a:moveTo>
                      <a:pt x="14" y="7"/>
                    </a:moveTo>
                    <a:lnTo>
                      <a:pt x="13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88"/>
              <p:cNvSpPr>
                <a:spLocks/>
              </p:cNvSpPr>
              <p:nvPr/>
            </p:nvSpPr>
            <p:spPr bwMode="auto">
              <a:xfrm>
                <a:off x="5291" y="3561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89"/>
              <p:cNvSpPr>
                <a:spLocks/>
              </p:cNvSpPr>
              <p:nvPr/>
            </p:nvSpPr>
            <p:spPr bwMode="auto">
              <a:xfrm>
                <a:off x="5291" y="3561"/>
                <a:ext cx="8" cy="1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8" y="13"/>
                  </a:cxn>
                </a:cxnLst>
                <a:rect l="0" t="0" r="r" b="b"/>
                <a:pathLst>
                  <a:path w="8" h="14">
                    <a:moveTo>
                      <a:pt x="8" y="13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90"/>
              <p:cNvSpPr>
                <a:spLocks/>
              </p:cNvSpPr>
              <p:nvPr/>
            </p:nvSpPr>
            <p:spPr bwMode="auto">
              <a:xfrm>
                <a:off x="5299" y="3581"/>
                <a:ext cx="9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8" y="1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14"/>
                  </a:cxn>
                </a:cxnLst>
                <a:rect l="0" t="0" r="r" b="b"/>
                <a:pathLst>
                  <a:path w="9" h="14">
                    <a:moveTo>
                      <a:pt x="9" y="14"/>
                    </a:moveTo>
                    <a:lnTo>
                      <a:pt x="8" y="1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91"/>
              <p:cNvSpPr>
                <a:spLocks/>
              </p:cNvSpPr>
              <p:nvPr/>
            </p:nvSpPr>
            <p:spPr bwMode="auto">
              <a:xfrm>
                <a:off x="5312" y="3602"/>
                <a:ext cx="5" cy="1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5" y="12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92"/>
              <p:cNvSpPr>
                <a:spLocks/>
              </p:cNvSpPr>
              <p:nvPr/>
            </p:nvSpPr>
            <p:spPr bwMode="auto">
              <a:xfrm>
                <a:off x="5319" y="3623"/>
                <a:ext cx="9" cy="15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3"/>
                  </a:cxn>
                </a:cxnLst>
                <a:rect l="0" t="0" r="r" b="b"/>
                <a:pathLst>
                  <a:path w="9" h="15">
                    <a:moveTo>
                      <a:pt x="9" y="13"/>
                    </a:moveTo>
                    <a:lnTo>
                      <a:pt x="5" y="1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" name="Freeform 293"/>
              <p:cNvSpPr>
                <a:spLocks/>
              </p:cNvSpPr>
              <p:nvPr/>
            </p:nvSpPr>
            <p:spPr bwMode="auto">
              <a:xfrm>
                <a:off x="5328" y="3645"/>
                <a:ext cx="7" cy="14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4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10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" name="Freeform 294"/>
              <p:cNvSpPr>
                <a:spLocks/>
              </p:cNvSpPr>
              <p:nvPr/>
            </p:nvSpPr>
            <p:spPr bwMode="auto">
              <a:xfrm>
                <a:off x="5338" y="3664"/>
                <a:ext cx="6" cy="1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4" y="14"/>
                  </a:cxn>
                  <a:cxn ang="0">
                    <a:pos x="0" y="0"/>
                  </a:cxn>
                  <a:cxn ang="0">
                    <a:pos x="6" y="13"/>
                  </a:cxn>
                </a:cxnLst>
                <a:rect l="0" t="0" r="r" b="b"/>
                <a:pathLst>
                  <a:path w="6" h="14">
                    <a:moveTo>
                      <a:pt x="6" y="13"/>
                    </a:moveTo>
                    <a:lnTo>
                      <a:pt x="4" y="14"/>
                    </a:lnTo>
                    <a:lnTo>
                      <a:pt x="0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95"/>
              <p:cNvSpPr>
                <a:spLocks/>
              </p:cNvSpPr>
              <p:nvPr/>
            </p:nvSpPr>
            <p:spPr bwMode="auto">
              <a:xfrm>
                <a:off x="5347" y="3685"/>
                <a:ext cx="9" cy="15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4" y="1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" y="15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4" y="1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96"/>
              <p:cNvSpPr>
                <a:spLocks/>
              </p:cNvSpPr>
              <p:nvPr/>
            </p:nvSpPr>
            <p:spPr bwMode="auto">
              <a:xfrm>
                <a:off x="5356" y="3707"/>
                <a:ext cx="7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4" y="1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4" y="1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97"/>
              <p:cNvSpPr>
                <a:spLocks/>
              </p:cNvSpPr>
              <p:nvPr/>
            </p:nvSpPr>
            <p:spPr bwMode="auto">
              <a:xfrm>
                <a:off x="5363" y="3728"/>
                <a:ext cx="9" cy="14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1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98"/>
              <p:cNvSpPr>
                <a:spLocks/>
              </p:cNvSpPr>
              <p:nvPr/>
            </p:nvSpPr>
            <p:spPr bwMode="auto">
              <a:xfrm>
                <a:off x="5374" y="3749"/>
                <a:ext cx="9" cy="13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5" y="1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3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5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99"/>
              <p:cNvSpPr>
                <a:spLocks/>
              </p:cNvSpPr>
              <p:nvPr/>
            </p:nvSpPr>
            <p:spPr bwMode="auto">
              <a:xfrm>
                <a:off x="5383" y="3771"/>
                <a:ext cx="9" cy="1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300"/>
              <p:cNvSpPr>
                <a:spLocks/>
              </p:cNvSpPr>
              <p:nvPr/>
            </p:nvSpPr>
            <p:spPr bwMode="auto">
              <a:xfrm>
                <a:off x="5392" y="3790"/>
                <a:ext cx="7" cy="16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5" y="1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" y="14"/>
                  </a:cxn>
                </a:cxnLst>
                <a:rect l="0" t="0" r="r" b="b"/>
                <a:pathLst>
                  <a:path w="7" h="16">
                    <a:moveTo>
                      <a:pt x="7" y="14"/>
                    </a:moveTo>
                    <a:lnTo>
                      <a:pt x="5" y="1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301"/>
              <p:cNvSpPr>
                <a:spLocks/>
              </p:cNvSpPr>
              <p:nvPr/>
            </p:nvSpPr>
            <p:spPr bwMode="auto">
              <a:xfrm>
                <a:off x="5400" y="3810"/>
                <a:ext cx="9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6" y="15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" y="14"/>
                  </a:cxn>
                </a:cxnLst>
                <a:rect l="0" t="0" r="r" b="b"/>
                <a:pathLst>
                  <a:path w="9" h="15">
                    <a:moveTo>
                      <a:pt x="9" y="14"/>
                    </a:moveTo>
                    <a:lnTo>
                      <a:pt x="6" y="1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302"/>
              <p:cNvSpPr>
                <a:spLocks/>
              </p:cNvSpPr>
              <p:nvPr/>
            </p:nvSpPr>
            <p:spPr bwMode="auto">
              <a:xfrm>
                <a:off x="5409" y="3833"/>
                <a:ext cx="9" cy="14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6" y="1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lnTo>
                      <a:pt x="6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303"/>
              <p:cNvSpPr>
                <a:spLocks/>
              </p:cNvSpPr>
              <p:nvPr/>
            </p:nvSpPr>
            <p:spPr bwMode="auto">
              <a:xfrm>
                <a:off x="5418" y="3854"/>
                <a:ext cx="9" cy="1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1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304"/>
              <p:cNvSpPr>
                <a:spLocks/>
              </p:cNvSpPr>
              <p:nvPr/>
            </p:nvSpPr>
            <p:spPr bwMode="auto">
              <a:xfrm>
                <a:off x="5429" y="3873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Freeform 305"/>
              <p:cNvSpPr>
                <a:spLocks/>
              </p:cNvSpPr>
              <p:nvPr/>
            </p:nvSpPr>
            <p:spPr bwMode="auto">
              <a:xfrm>
                <a:off x="3953" y="3466"/>
                <a:ext cx="25" cy="24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25" y="12"/>
                  </a:cxn>
                  <a:cxn ang="0">
                    <a:pos x="21" y="12"/>
                  </a:cxn>
                  <a:cxn ang="0">
                    <a:pos x="21" y="17"/>
                  </a:cxn>
                  <a:cxn ang="0">
                    <a:pos x="20" y="17"/>
                  </a:cxn>
                  <a:cxn ang="0">
                    <a:pos x="20" y="21"/>
                  </a:cxn>
                  <a:cxn ang="0">
                    <a:pos x="9" y="21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4" y="8"/>
                  </a:cxn>
                  <a:cxn ang="0">
                    <a:pos x="11" y="3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0" y="8"/>
                  </a:cxn>
                  <a:cxn ang="0">
                    <a:pos x="21" y="8"/>
                  </a:cxn>
                  <a:cxn ang="0">
                    <a:pos x="21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8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0" y="7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21" y="24"/>
                  </a:cxn>
                  <a:cxn ang="0">
                    <a:pos x="21" y="23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5" y="14"/>
                  </a:cxn>
                </a:cxnLst>
                <a:rect l="0" t="0" r="r" b="b"/>
                <a:pathLst>
                  <a:path w="25" h="24">
                    <a:moveTo>
                      <a:pt x="25" y="14"/>
                    </a:moveTo>
                    <a:lnTo>
                      <a:pt x="25" y="12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8"/>
                    </a:lnTo>
                    <a:lnTo>
                      <a:pt x="11" y="3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" name="Freeform 306"/>
              <p:cNvSpPr>
                <a:spLocks/>
              </p:cNvSpPr>
              <p:nvPr/>
            </p:nvSpPr>
            <p:spPr bwMode="auto">
              <a:xfrm>
                <a:off x="3953" y="3407"/>
                <a:ext cx="25" cy="2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1" y="4"/>
                  </a:cxn>
                  <a:cxn ang="0">
                    <a:pos x="21" y="21"/>
                  </a:cxn>
                  <a:cxn ang="0">
                    <a:pos x="4" y="2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25" h="25">
                    <a:moveTo>
                      <a:pt x="2" y="4"/>
                    </a:moveTo>
                    <a:lnTo>
                      <a:pt x="21" y="4"/>
                    </a:lnTo>
                    <a:lnTo>
                      <a:pt x="21" y="21"/>
                    </a:lnTo>
                    <a:lnTo>
                      <a:pt x="4" y="2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" name="Freeform 307"/>
              <p:cNvSpPr>
                <a:spLocks/>
              </p:cNvSpPr>
              <p:nvPr/>
            </p:nvSpPr>
            <p:spPr bwMode="auto">
              <a:xfrm>
                <a:off x="3951" y="3283"/>
                <a:ext cx="31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27" y="16"/>
                  </a:cxn>
                  <a:cxn ang="0">
                    <a:pos x="15" y="26"/>
                  </a:cxn>
                  <a:cxn ang="0">
                    <a:pos x="4" y="1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31" y="18"/>
                  </a:cxn>
                  <a:cxn ang="0">
                    <a:pos x="31" y="14"/>
                  </a:cxn>
                  <a:cxn ang="0">
                    <a:pos x="16" y="0"/>
                  </a:cxn>
                </a:cxnLst>
                <a:rect l="0" t="0" r="r" b="b"/>
                <a:pathLst>
                  <a:path w="31" h="30">
                    <a:moveTo>
                      <a:pt x="1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27" y="16"/>
                    </a:lnTo>
                    <a:lnTo>
                      <a:pt x="15" y="26"/>
                    </a:lnTo>
                    <a:lnTo>
                      <a:pt x="4" y="1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583" name="Text Box 311"/>
            <p:cNvSpPr txBox="1">
              <a:spLocks noChangeArrowheads="1"/>
            </p:cNvSpPr>
            <p:nvPr/>
          </p:nvSpPr>
          <p:spPr bwMode="auto">
            <a:xfrm>
              <a:off x="4128" y="3024"/>
              <a:ext cx="115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 b="0">
                  <a:latin typeface="Arial" charset="0"/>
                </a:rPr>
                <a:t>Godeke et al. (Twente) IEEE Trans. Appl. SC, 9(2), 1999.</a:t>
              </a:r>
            </a:p>
          </p:txBody>
        </p:sp>
      </p:grpSp>
      <p:sp>
        <p:nvSpPr>
          <p:cNvPr id="54585" name="Rectangle 313"/>
          <p:cNvSpPr>
            <a:spLocks noChangeArrowheads="1"/>
          </p:cNvSpPr>
          <p:nvPr/>
        </p:nvSpPr>
        <p:spPr bwMode="auto">
          <a:xfrm>
            <a:off x="685800" y="6219825"/>
            <a:ext cx="533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0">
                <a:effectLst>
                  <a:outerShdw blurRad="38100" dist="38100" dir="2700000" algn="tl">
                    <a:srgbClr val="000000"/>
                  </a:outerShdw>
                </a:effectLst>
              </a:rPr>
              <a:t>Matthew C. Jewell, Peter J. Lee and David C. Larbalestier, "The Influence of Nb</a:t>
            </a:r>
            <a:r>
              <a:rPr lang="en-US" sz="9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900" b="0">
                <a:effectLst>
                  <a:outerShdw blurRad="38100" dist="38100" dir="2700000" algn="tl">
                    <a:srgbClr val="000000"/>
                  </a:outerShdw>
                </a:effectLst>
              </a:rPr>
              <a:t>Sn Strand Geometry on Filament Breakage under Bend Strain as Revealed by Metallography", Submitted at the 2nd Workshop on Mechano-Electromagnetic Property of Composite Super-conductors, for publication in Superconductor Science and Technology (SuST), March 3rd 2003. </a:t>
            </a:r>
            <a:r>
              <a:rPr lang="en-US" sz="900" b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http://www.cae.wisc.edu/%7Eplee/pubs/pjl-mcj-mem03-sust.pdf</a:t>
            </a:r>
            <a:endParaRPr lang="en-US" sz="9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Recent UW Nb</a:t>
            </a:r>
            <a:r>
              <a:rPr lang="en-US" baseline="-25000"/>
              <a:t>3</a:t>
            </a:r>
            <a:r>
              <a:rPr lang="en-US"/>
              <a:t>Sn Results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Remarkable improvements in the critical current densities (layer and non-Cu) of Nb</a:t>
            </a:r>
            <a:r>
              <a:rPr lang="en-US" sz="2400" baseline="-25000"/>
              <a:t>3</a:t>
            </a:r>
            <a:r>
              <a:rPr lang="en-US" sz="2400"/>
              <a:t>Sn have been observed in Nb</a:t>
            </a:r>
            <a:r>
              <a:rPr lang="en-US" sz="2400" baseline="-25000"/>
              <a:t>3</a:t>
            </a:r>
            <a:r>
              <a:rPr lang="en-US" sz="2400"/>
              <a:t>Sn strand fabricated by the PIT and Internal Sn process.</a:t>
            </a:r>
          </a:p>
          <a:p>
            <a:pPr>
              <a:lnSpc>
                <a:spcPct val="90000"/>
              </a:lnSpc>
            </a:pPr>
            <a:r>
              <a:rPr lang="en-US" sz="2400"/>
              <a:t>Grain Size of this Ta-alloyed conductor is small enough to yield high </a:t>
            </a:r>
            <a:r>
              <a:rPr lang="en-US" sz="2400" i="1"/>
              <a:t>J</a:t>
            </a:r>
            <a:r>
              <a:rPr lang="en-US" sz="2400" baseline="-25000"/>
              <a:t>c</a:t>
            </a:r>
            <a:r>
              <a:rPr lang="en-US" sz="2400"/>
              <a:t> but is larger (d*~180 nm) than found in Nb(Ti) MJR (d*~140 nm).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Remarkably high </a:t>
            </a:r>
            <a:r>
              <a:rPr lang="en-US" sz="2000" i="1"/>
              <a:t>Q</a:t>
            </a:r>
            <a:r>
              <a:rPr lang="en-US" sz="2000" baseline="-25000"/>
              <a:t>gb</a:t>
            </a:r>
            <a:r>
              <a:rPr lang="en-US" sz="2000"/>
              <a:t> suggests that the grain boundary chemistry is different.</a:t>
            </a:r>
          </a:p>
          <a:p>
            <a:pPr>
              <a:lnSpc>
                <a:spcPct val="90000"/>
              </a:lnSpc>
            </a:pPr>
            <a:r>
              <a:rPr lang="en-US" sz="2400"/>
              <a:t>If Nb(Ta)</a:t>
            </a:r>
            <a:r>
              <a:rPr lang="en-US" sz="2400" baseline="-25000"/>
              <a:t>3</a:t>
            </a:r>
            <a:r>
              <a:rPr lang="en-US" sz="2400"/>
              <a:t>Sn grain size can be reduced without sacrificing stoichiometry further advances should be possible.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 filament diameter is 30 (PIT) -100 µm (Internal Sn) and needs to be improved.</a:t>
            </a:r>
          </a:p>
          <a:p>
            <a:pPr>
              <a:lnSpc>
                <a:spcPct val="90000"/>
              </a:lnSpc>
            </a:pPr>
            <a:r>
              <a:rPr lang="en-US" sz="2400"/>
              <a:t>PIT bend results suggest better strain tolerance could be achieved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Lee: 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Accelerator Conductor Issues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the effective filament size for “High </a:t>
            </a:r>
            <a:r>
              <a:rPr lang="en-US" i="1"/>
              <a:t>J</a:t>
            </a:r>
            <a:r>
              <a:rPr lang="en-US" baseline="-25000"/>
              <a:t>c</a:t>
            </a:r>
            <a:r>
              <a:rPr lang="en-US"/>
              <a:t>” Nb</a:t>
            </a:r>
            <a:r>
              <a:rPr lang="en-US" baseline="-25000"/>
              <a:t>3</a:t>
            </a:r>
            <a:r>
              <a:rPr lang="en-US"/>
              <a:t>Sn strand be reduced.</a:t>
            </a:r>
          </a:p>
          <a:p>
            <a:pPr>
              <a:lnSpc>
                <a:spcPct val="90000"/>
              </a:lnSpc>
            </a:pPr>
            <a:r>
              <a:rPr lang="en-US"/>
              <a:t>Can the cost of PIT strand be reduced?</a:t>
            </a:r>
          </a:p>
          <a:p>
            <a:pPr>
              <a:lnSpc>
                <a:spcPct val="90000"/>
              </a:lnSpc>
            </a:pPr>
            <a:r>
              <a:rPr lang="en-US"/>
              <a:t>Can the cost of all the other Nb</a:t>
            </a:r>
            <a:r>
              <a:rPr lang="en-US" baseline="-25000"/>
              <a:t>3</a:t>
            </a:r>
            <a:r>
              <a:rPr lang="en-US"/>
              <a:t>Sn strands be reduced?</a:t>
            </a:r>
          </a:p>
          <a:p>
            <a:pPr>
              <a:lnSpc>
                <a:spcPct val="90000"/>
              </a:lnSpc>
            </a:pPr>
            <a:r>
              <a:rPr lang="en-US"/>
              <a:t>Are we close to the limit for Nb</a:t>
            </a:r>
            <a:r>
              <a:rPr lang="en-US" baseline="-25000"/>
              <a:t>3</a:t>
            </a:r>
            <a:r>
              <a:rPr lang="en-US"/>
              <a:t>Sn strand </a:t>
            </a:r>
            <a:r>
              <a:rPr lang="en-US" i="1"/>
              <a:t>J</a:t>
            </a:r>
            <a:r>
              <a:rPr lang="en-US" baseline="-25000"/>
              <a:t>c</a:t>
            </a:r>
            <a:r>
              <a:rPr lang="en-US"/>
              <a:t>?</a:t>
            </a:r>
          </a:p>
          <a:p>
            <a:pPr>
              <a:lnSpc>
                <a:spcPct val="90000"/>
              </a:lnSpc>
            </a:pPr>
            <a:r>
              <a:rPr lang="en-US"/>
              <a:t>Can we engineer enough “Stress Relief” for Nb</a:t>
            </a:r>
            <a:r>
              <a:rPr lang="en-US" baseline="-25000"/>
              <a:t>3</a:t>
            </a:r>
            <a:r>
              <a:rPr lang="en-US"/>
              <a:t>Sn</a:t>
            </a:r>
          </a:p>
          <a:p>
            <a:pPr>
              <a:lnSpc>
                <a:spcPct val="90000"/>
              </a:lnSpc>
            </a:pPr>
            <a:r>
              <a:rPr lang="en-US"/>
              <a:t>Can Nb</a:t>
            </a:r>
            <a:r>
              <a:rPr lang="en-US" baseline="-25000"/>
              <a:t>3</a:t>
            </a:r>
            <a:r>
              <a:rPr lang="en-US"/>
              <a:t>Al be made in long lengths at low cost?</a:t>
            </a:r>
          </a:p>
          <a:p>
            <a:pPr>
              <a:lnSpc>
                <a:spcPct val="90000"/>
              </a:lnSpc>
            </a:pPr>
            <a:r>
              <a:rPr lang="en-US"/>
              <a:t>Will MgB</a:t>
            </a:r>
            <a:r>
              <a:rPr lang="en-US" baseline="-25000"/>
              <a:t>2</a:t>
            </a:r>
            <a:r>
              <a:rPr lang="en-US"/>
              <a:t> continue to make gains, should it be supported?</a:t>
            </a:r>
          </a:p>
          <a:p>
            <a:pPr lvl="1">
              <a:lnSpc>
                <a:spcPct val="90000"/>
              </a:lnSpc>
            </a:pPr>
            <a:r>
              <a:rPr lang="en-US"/>
              <a:t>Can the high </a:t>
            </a:r>
            <a:r>
              <a:rPr lang="en-US" i="1"/>
              <a:t>T</a:t>
            </a:r>
            <a:r>
              <a:rPr lang="en-US" baseline="-25000"/>
              <a:t>c</a:t>
            </a:r>
            <a:r>
              <a:rPr lang="en-US"/>
              <a:t> be exploited?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Lee: 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Field Superconductors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Bi2212</a:t>
            </a:r>
          </a:p>
          <a:p>
            <a:pPr lvl="1">
              <a:lnSpc>
                <a:spcPct val="90000"/>
              </a:lnSpc>
            </a:pPr>
            <a:r>
              <a:rPr lang="en-US"/>
              <a:t>Highest Critical Currents above 14 T</a:t>
            </a:r>
          </a:p>
          <a:p>
            <a:pPr lvl="1">
              <a:lnSpc>
                <a:spcPct val="90000"/>
              </a:lnSpc>
            </a:pPr>
            <a:r>
              <a:rPr lang="en-US"/>
              <a:t>Flat J</a:t>
            </a:r>
            <a:r>
              <a:rPr lang="en-US" baseline="-25000"/>
              <a:t>c</a:t>
            </a:r>
            <a:r>
              <a:rPr lang="en-US"/>
              <a:t> vs B</a:t>
            </a:r>
          </a:p>
          <a:p>
            <a:pPr>
              <a:lnSpc>
                <a:spcPct val="90000"/>
              </a:lnSpc>
            </a:pPr>
            <a:r>
              <a:rPr lang="en-US"/>
              <a:t>Nb</a:t>
            </a:r>
            <a:r>
              <a:rPr lang="en-US" baseline="-25000"/>
              <a:t>3</a:t>
            </a:r>
            <a:r>
              <a:rPr lang="en-US"/>
              <a:t>Al</a:t>
            </a:r>
          </a:p>
          <a:p>
            <a:pPr lvl="1">
              <a:lnSpc>
                <a:spcPct val="90000"/>
              </a:lnSpc>
            </a:pPr>
            <a:r>
              <a:rPr lang="en-US"/>
              <a:t>High Strength</a:t>
            </a:r>
          </a:p>
          <a:p>
            <a:pPr lvl="1">
              <a:lnSpc>
                <a:spcPct val="90000"/>
              </a:lnSpc>
            </a:pPr>
            <a:r>
              <a:rPr lang="en-US"/>
              <a:t>High Critical Current Densities possible</a:t>
            </a:r>
          </a:p>
          <a:p>
            <a:pPr>
              <a:lnSpc>
                <a:spcPct val="90000"/>
              </a:lnSpc>
            </a:pPr>
            <a:r>
              <a:rPr lang="en-US"/>
              <a:t>MgB</a:t>
            </a:r>
            <a:r>
              <a:rPr lang="en-US" baseline="-25000"/>
              <a:t>2</a:t>
            </a:r>
          </a:p>
          <a:p>
            <a:pPr lvl="1">
              <a:lnSpc>
                <a:spcPct val="90000"/>
              </a:lnSpc>
            </a:pPr>
            <a:r>
              <a:rPr lang="en-US"/>
              <a:t>Only 2 years old, HTS is now a venerable 17 years!</a:t>
            </a:r>
          </a:p>
          <a:p>
            <a:pPr lvl="1">
              <a:lnSpc>
                <a:spcPct val="90000"/>
              </a:lnSpc>
            </a:pPr>
            <a:r>
              <a:rPr lang="en-US"/>
              <a:t>Very low cost raw materials, Ag not required.</a:t>
            </a:r>
          </a:p>
          <a:p>
            <a:pPr lvl="1">
              <a:lnSpc>
                <a:spcPct val="90000"/>
              </a:lnSpc>
            </a:pPr>
            <a:r>
              <a:rPr lang="en-US"/>
              <a:t>With improved </a:t>
            </a:r>
            <a:r>
              <a:rPr lang="en-US" i="1"/>
              <a:t>H</a:t>
            </a:r>
            <a:r>
              <a:rPr lang="en-US" baseline="-25000"/>
              <a:t>c2</a:t>
            </a:r>
            <a:r>
              <a:rPr lang="en-US"/>
              <a:t> provides both temperature and field margin.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200"/>
              <a:t>M. T. Naus, "Optimization of Internal-Sn Nb</a:t>
            </a:r>
            <a:r>
              <a:rPr lang="en-US" sz="1200" baseline="-25000"/>
              <a:t>3</a:t>
            </a:r>
            <a:r>
              <a:rPr lang="en-US" sz="1200"/>
              <a:t>Sn Composites," Ph.D. Thesis, Materials Science Program, University of Wisconsin-Madison, 2002. </a:t>
            </a:r>
            <a:r>
              <a:rPr lang="en-US" sz="1200">
                <a:hlinkClick r:id="rId2"/>
              </a:rPr>
              <a:t>http://128.104.186.21/asc/pdf_papers/theses/mtn02phd.pdf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P. J. Lee, C. M. Fischer, M. T. Naus, A. A. Squitieri, D. C. Larbalestier, "The Microstructure and Microchemistry of High Critical Current Nb</a:t>
            </a:r>
            <a:r>
              <a:rPr lang="en-US" sz="1200" baseline="-25000"/>
              <a:t>3</a:t>
            </a:r>
            <a:r>
              <a:rPr lang="en-US" sz="1200"/>
              <a:t>Sn Strands Manufactured by the Bronze, Internal-Sn and PIT Techniques," Applied Superconductivity Conference , 2002. </a:t>
            </a:r>
            <a:r>
              <a:rPr lang="en-US" sz="1200">
                <a:hlinkClick r:id="rId3"/>
              </a:rPr>
              <a:t>http://128.104.186.21/asc/pdf_papers/760.pdf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M. T. Naus, M. C. Jewell, P. J. Lee, D. C. Larbalestier, "Lack of Influence of the Cu-Sn Mixing Heat Treatments on the Super-Conducting Properties of Two High-Nb, Internal-Sn Nb</a:t>
            </a:r>
            <a:r>
              <a:rPr lang="en-US" sz="1200" baseline="-25000"/>
              <a:t>3</a:t>
            </a:r>
            <a:r>
              <a:rPr lang="en-US" sz="1200"/>
              <a:t>Sn Conductors," CEC-ICMC Advances in Cryogenic Engineering, 48[B], 1016-1022, 2002. </a:t>
            </a:r>
            <a:r>
              <a:rPr lang="en-US" sz="1200">
                <a:hlinkClick r:id="rId4"/>
              </a:rPr>
              <a:t>http://128.104.186.21/asc/pdf_papers/698.pdf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C. M. Fischer, "Investigation of the Relationships Between Superconducting Properties and Nb</a:t>
            </a:r>
            <a:r>
              <a:rPr lang="en-US" sz="1200" baseline="-25000"/>
              <a:t>3</a:t>
            </a:r>
            <a:r>
              <a:rPr lang="en-US" sz="1200"/>
              <a:t>Sn Reaction Conditions in Powder-in-Tube Nb</a:t>
            </a:r>
            <a:r>
              <a:rPr lang="en-US" sz="1200" baseline="-25000"/>
              <a:t>3</a:t>
            </a:r>
            <a:r>
              <a:rPr lang="en-US" sz="1200"/>
              <a:t>Sn Conductors," M.S. Thesis, Materials Science Program, University of Wisconsin-Madison, 2002. </a:t>
            </a:r>
            <a:r>
              <a:rPr lang="en-US" sz="1200">
                <a:hlinkClick r:id="rId5"/>
              </a:rPr>
              <a:t>http://128.104.186.21/asc/pdf_papers/theses/cmf02msc.pdf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C. M. Fischer, P. J. Lee, D. C. Larbalestier, "Irreversibility Field and Critical Current Density as a Function of Heat Treatment Time and Temperature for a Pure Niobium Powder-in-Tube Nb3Sn Conductor," CEC-ICMC Advances in Cryogenic Engineering, 48[B], 1008-1015, 2002. </a:t>
            </a:r>
            <a:r>
              <a:rPr lang="en-US" sz="1200">
                <a:hlinkClick r:id="rId6"/>
              </a:rPr>
              <a:t>http://128.104.186.21/asc/pdf_papers/704.pdf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P. J. Lee, C. D. Hawes, M. T. Naus, A. A. Squitieri, D. C. Larbalestier, Compositional and Microstructural Profiles across Nb</a:t>
            </a:r>
            <a:r>
              <a:rPr lang="en-US" sz="1200" baseline="-25000"/>
              <a:t>3</a:t>
            </a:r>
            <a:r>
              <a:rPr lang="en-US" sz="1200"/>
              <a:t>Sn Filaments", IEEE Transactions on Applied Superconductivity, 11(1), pp. 3671-3674, 2001. </a:t>
            </a:r>
            <a:r>
              <a:rPr lang="en-US" sz="1200">
                <a:hlinkClick r:id="rId7"/>
              </a:rPr>
              <a:t>http://128.104.186.21/asc/pdf_papers/662.pdf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Matthew C. Jewell, Peter J. Lee and David C. Larbalestier, "The Influence of Nb</a:t>
            </a:r>
            <a:r>
              <a:rPr lang="en-US" sz="1200" baseline="-25000"/>
              <a:t>3</a:t>
            </a:r>
            <a:r>
              <a:rPr lang="en-US" sz="1200"/>
              <a:t>Sn Strand Geometry on Filament Breakage under Bend Strain as Revealed by Metallography", Submitted at the 2nd Workshop on Mechano-Electromagnetic Property of Composite Super-conductors, for publication in Superconductor Science and Technology (SuST), March 3rd 2003. </a:t>
            </a:r>
            <a:r>
              <a:rPr lang="en-US" sz="1200">
                <a:hlinkClick r:id="rId8"/>
              </a:rPr>
              <a:t>http://www.cae.wisc.edu/%7Eplee/pubs/pjl-mcj-mem03-sust.pdf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R. M. Scanlan, “Conductor development for high energy physics-plans and status of the US program,”, IEEE Transactions on Applied Superconductivity, 11(1) , pp: 2150 –2155, Mar 2001. </a:t>
            </a:r>
            <a:r>
              <a:rPr lang="en-US" sz="1200">
                <a:hlinkClick r:id="rId9"/>
              </a:rPr>
              <a:t>http://ieeexplore.ieee.org/iel5/77/19887/00920283.pdf?isNumber=19887&amp;prod=IEEE+JNL&amp;arnumber=920283&amp;arSt=2150&amp;ared=2155&amp;arAuthor=Scanlan%2C+R.M.%3B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R. M. Scanlan, D. R. Dietderich, Progress and Plans for the U. S. HEP Conductor Development Program, ASC2002 presentation 5LA04. </a:t>
            </a:r>
          </a:p>
          <a:p>
            <a:pPr>
              <a:lnSpc>
                <a:spcPct val="90000"/>
              </a:lnSpc>
            </a:pPr>
            <a:r>
              <a:rPr lang="en-US" sz="1200"/>
              <a:t>V. Braccini, L. D. Cooley, S. Patnaik, P. Manfrinetti, A. Palenzona, A. S. Siri, D. C. Larbalestier, "Significant Enhancement of Irreversibility Field in Clean-Limit Bulk MgB</a:t>
            </a:r>
            <a:r>
              <a:rPr lang="en-US" sz="1200" baseline="-25000"/>
              <a:t>2</a:t>
            </a:r>
            <a:r>
              <a:rPr lang="en-US" sz="1200"/>
              <a:t>," APL, 9 Dec. 2002; 81(24): 4577-9. </a:t>
            </a:r>
            <a:r>
              <a:rPr lang="en-US" sz="1200">
                <a:hlinkClick r:id="rId10"/>
              </a:rPr>
              <a:t>http://arxiv.org/ftp/cond-mat/papers/0208/0208054.pdf</a:t>
            </a:r>
            <a:endParaRPr lang="en-US" sz="1200"/>
          </a:p>
          <a:p>
            <a:pPr>
              <a:lnSpc>
                <a:spcPct val="90000"/>
              </a:lnSpc>
            </a:pPr>
            <a:r>
              <a:rPr lang="en-US" sz="1200"/>
              <a:t>J.A. Parrell, Y. Zhang, M.B. Field, P. Cisek, S. Hong, High Field Nb</a:t>
            </a:r>
            <a:r>
              <a:rPr lang="en-US" sz="1200" baseline="-25000"/>
              <a:t>3</a:t>
            </a:r>
            <a:r>
              <a:rPr lang="en-US" sz="1200"/>
              <a:t>Sn Conductor Development at Oxford Superconducting Technology,” ASC 2002 Paper 5MJ01. Accepted for publication in IEEE Trans. Applied Superconductivity.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Ron Scanlan (LBNL): Who leads the US-DOE HEP Conductor Development Program supplied additional slides.</a:t>
            </a:r>
          </a:p>
          <a:p>
            <a:pPr>
              <a:lnSpc>
                <a:spcPct val="90000"/>
              </a:lnSpc>
            </a:pPr>
            <a:r>
              <a:rPr lang="en-US" sz="2400"/>
              <a:t>Jeff Parrell, Mike Field and Seung Hong at OI-ST have advanced the properties of Nb</a:t>
            </a:r>
            <a:r>
              <a:rPr lang="en-US" sz="2400" baseline="-25000"/>
              <a:t>3</a:t>
            </a:r>
            <a:r>
              <a:rPr lang="en-US" sz="2400"/>
              <a:t>Sn at a remarkable rate and have provided strand samples to both Labs and Universities.</a:t>
            </a:r>
          </a:p>
          <a:p>
            <a:pPr>
              <a:lnSpc>
                <a:spcPct val="90000"/>
              </a:lnSpc>
            </a:pPr>
            <a:r>
              <a:rPr lang="en-US" sz="2400"/>
              <a:t>Tae Pyon and Eric Gregory (now with Accelerator Technology Corp) of IGC-AS (now Outokumpu Advanced Superconductors) supplied additional internal Sn strands for these studies.</a:t>
            </a:r>
          </a:p>
          <a:p>
            <a:pPr>
              <a:lnSpc>
                <a:spcPct val="90000"/>
              </a:lnSpc>
            </a:pPr>
            <a:r>
              <a:rPr lang="en-US" sz="2400"/>
              <a:t>Jan Lindenhovius of Shapemetal Innovation BV, supplied the UW with PIT strand for these studies.</a:t>
            </a:r>
          </a:p>
          <a:p>
            <a:pPr>
              <a:lnSpc>
                <a:spcPct val="90000"/>
              </a:lnSpc>
            </a:pPr>
            <a:r>
              <a:rPr lang="en-US" sz="2400"/>
              <a:t>Mike Naus and Chad Fischer (now with Intel) provided much of the internal Sn and PIT (respectively) data presented here as graduate students at the University of Wisconsin-Madison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447800"/>
          </a:xfrm>
          <a:gradFill rotWithShape="0">
            <a:gsLst>
              <a:gs pos="0">
                <a:srgbClr val="4A0A0A"/>
              </a:gs>
              <a:gs pos="100000">
                <a:srgbClr val="680E0E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en-US" sz="2500">
                <a:solidFill>
                  <a:schemeClr val="tx1"/>
                </a:solidFill>
              </a:rPr>
              <a:t>Bi-2212 round wire has been cabled for accelerator magnets.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953000" cy="4722813"/>
          </a:xfrm>
          <a:noFill/>
          <a:ln/>
        </p:spPr>
        <p:txBody>
          <a:bodyPr/>
          <a:lstStyle/>
          <a:p>
            <a:r>
              <a:rPr lang="en-US" i="1"/>
              <a:t>J</a:t>
            </a:r>
            <a:r>
              <a:rPr lang="en-US" baseline="-25000"/>
              <a:t>c</a:t>
            </a:r>
            <a:r>
              <a:rPr lang="en-US"/>
              <a:t>(12 T, 4.2 K, non-silver) &gt; 2000 A/mm</a:t>
            </a:r>
            <a:r>
              <a:rPr lang="en-US" baseline="30000"/>
              <a:t>2</a:t>
            </a:r>
            <a:r>
              <a:rPr lang="en-US"/>
              <a:t> in new material.</a:t>
            </a:r>
          </a:p>
          <a:p>
            <a:r>
              <a:rPr lang="en-US"/>
              <a:t>Long lengths( &gt; 1500 m) are being produced.</a:t>
            </a:r>
          </a:p>
          <a:p>
            <a:r>
              <a:rPr lang="en-US" i="1"/>
              <a:t>J</a:t>
            </a:r>
            <a:r>
              <a:rPr lang="en-US" baseline="-25000"/>
              <a:t>c</a:t>
            </a:r>
            <a:r>
              <a:rPr lang="en-US"/>
              <a:t> vs strain for Rutherford cables looks promising (LBNL results).</a:t>
            </a:r>
          </a:p>
          <a:p>
            <a:r>
              <a:rPr lang="en-US"/>
              <a:t>React/wind (BNL) and Wind/react (LBNL) coils are being made.</a:t>
            </a:r>
          </a:p>
        </p:txBody>
      </p:sp>
      <p:pic>
        <p:nvPicPr>
          <p:cNvPr id="55300" name="Picture 4" descr="C:\asc00\bicableno_core.jpg"/>
          <p:cNvPicPr>
            <a:picLocks noChangeAspect="1" noChangeArrowheads="1"/>
          </p:cNvPicPr>
          <p:nvPr/>
        </p:nvPicPr>
        <p:blipFill>
          <a:blip r:embed="rId2">
            <a:lum bright="-14000" contrast="36000"/>
            <a:grayscl/>
          </a:blip>
          <a:srcRect/>
          <a:stretch>
            <a:fillRect/>
          </a:stretch>
        </p:blipFill>
        <p:spPr bwMode="auto">
          <a:xfrm>
            <a:off x="5181600" y="1447800"/>
            <a:ext cx="121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553200" y="2667000"/>
            <a:ext cx="2430463" cy="66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900" b="0">
                <a:latin typeface="Arial Unicode MS" pitchFamily="34" charset="-128"/>
              </a:rPr>
              <a:t>Cable made at LBNL</a:t>
            </a:r>
          </a:p>
          <a:p>
            <a:r>
              <a:rPr lang="en-US" sz="1900" b="0">
                <a:latin typeface="Arial Unicode MS" pitchFamily="34" charset="-128"/>
              </a:rPr>
              <a:t>From Showa strand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629400" y="35052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300">
                <a:effectLst>
                  <a:outerShdw blurRad="38100" dist="38100" dir="2700000" algn="tl">
                    <a:srgbClr val="000000"/>
                  </a:outerShdw>
                </a:effectLst>
              </a:rPr>
              <a:t>Ron Scanlan (LBNL) ASC2002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19800" y="6324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1000" b="0">
                <a:solidFill>
                  <a:srgbClr val="FF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Workshop on Advanced Accelerator Magnets, Archamps, France, March 17 and 18, 2003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038" descr="D:\Data\Presentations\1stSCAMW\Clip0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5308600"/>
            <a:ext cx="2406650" cy="1216025"/>
          </a:xfrm>
          <a:prstGeom prst="rect">
            <a:avLst/>
          </a:prstGeom>
          <a:noFill/>
        </p:spPr>
      </p:pic>
      <p:sp>
        <p:nvSpPr>
          <p:cNvPr id="69637" name="Rectangle 1029"/>
          <p:cNvSpPr>
            <a:spLocks noGrp="1" noRot="1" noChangeArrowheads="1"/>
          </p:cNvSpPr>
          <p:nvPr>
            <p:ph type="title"/>
          </p:nvPr>
        </p:nvSpPr>
        <p:spPr>
          <a:xfrm>
            <a:off x="342900" y="177800"/>
            <a:ext cx="8343900" cy="685800"/>
          </a:xfrm>
        </p:spPr>
        <p:txBody>
          <a:bodyPr/>
          <a:lstStyle/>
          <a:p>
            <a:r>
              <a:rPr lang="en-US" sz="3200" b="0"/>
              <a:t>MgB</a:t>
            </a:r>
            <a:r>
              <a:rPr lang="en-US" sz="3200" b="0" baseline="-25000"/>
              <a:t>2</a:t>
            </a:r>
            <a:r>
              <a:rPr lang="en-US" sz="3200" b="0"/>
              <a:t>: first 2-gap superconductor</a:t>
            </a:r>
          </a:p>
        </p:txBody>
      </p:sp>
      <p:sp>
        <p:nvSpPr>
          <p:cNvPr id="69639" name="Text Box 1031"/>
          <p:cNvSpPr txBox="1">
            <a:spLocks noChangeArrowheads="1"/>
          </p:cNvSpPr>
          <p:nvPr/>
        </p:nvSpPr>
        <p:spPr bwMode="auto">
          <a:xfrm>
            <a:off x="7239000" y="4724400"/>
            <a:ext cx="1741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0" i="1"/>
              <a:t>Choi et al., </a:t>
            </a:r>
          </a:p>
          <a:p>
            <a:pPr algn="ctr" eaLnBrk="1" hangingPunct="1"/>
            <a:r>
              <a:rPr lang="en-US" sz="1400" b="0" i="1"/>
              <a:t>Nature </a:t>
            </a:r>
            <a:r>
              <a:rPr lang="en-US" sz="1400" i="1"/>
              <a:t>418</a:t>
            </a:r>
            <a:r>
              <a:rPr lang="en-US" sz="1400" b="0" i="1"/>
              <a:t> (2002) 758</a:t>
            </a:r>
          </a:p>
        </p:txBody>
      </p:sp>
      <p:sp>
        <p:nvSpPr>
          <p:cNvPr id="69640" name="Text Box 1032"/>
          <p:cNvSpPr txBox="1">
            <a:spLocks noChangeArrowheads="1"/>
          </p:cNvSpPr>
          <p:nvPr/>
        </p:nvSpPr>
        <p:spPr bwMode="auto">
          <a:xfrm>
            <a:off x="254000" y="1295400"/>
            <a:ext cx="4267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Fermi surface from </a:t>
            </a:r>
            <a:r>
              <a:rPr lang="en-US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out-of-plane</a:t>
            </a:r>
            <a:r>
              <a:rPr lang="en-US" altLang="en-US" sz="2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-bonding states of B </a:t>
            </a:r>
            <a:r>
              <a:rPr lang="en-US" altLang="en-US" sz="24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4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orbitals:</a:t>
            </a:r>
          </a:p>
          <a:p>
            <a:pPr algn="ctr"/>
            <a:endParaRPr lang="en-US" altLang="en-US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en-US" sz="28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(4.2K) 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 2.3 meV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gap</a:t>
            </a:r>
          </a:p>
        </p:txBody>
      </p:sp>
      <p:sp>
        <p:nvSpPr>
          <p:cNvPr id="69641" name="Text Box 1033"/>
          <p:cNvSpPr txBox="1">
            <a:spLocks noChangeArrowheads="1"/>
          </p:cNvSpPr>
          <p:nvPr/>
        </p:nvSpPr>
        <p:spPr bwMode="auto">
          <a:xfrm>
            <a:off x="254000" y="3784600"/>
            <a:ext cx="4191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Fermi surface from </a:t>
            </a:r>
            <a:r>
              <a:rPr lang="en-US" alt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in-plane</a:t>
            </a:r>
            <a:r>
              <a:rPr lang="en-US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-bonding states of B </a:t>
            </a:r>
            <a:r>
              <a:rPr lang="en-US" altLang="en-US" sz="24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4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xy</a:t>
            </a:r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orbitals:</a:t>
            </a:r>
          </a:p>
          <a:p>
            <a:pPr algn="ctr"/>
            <a:r>
              <a:rPr lang="en-US" alt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en-US" sz="2800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alt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(4.2K) 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 7.1 meV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 gap</a:t>
            </a:r>
          </a:p>
        </p:txBody>
      </p:sp>
      <p:sp>
        <p:nvSpPr>
          <p:cNvPr id="69642" name="Line 1034"/>
          <p:cNvSpPr>
            <a:spLocks noChangeShapeType="1"/>
          </p:cNvSpPr>
          <p:nvPr/>
        </p:nvSpPr>
        <p:spPr bwMode="auto">
          <a:xfrm flipV="1">
            <a:off x="4064000" y="3200400"/>
            <a:ext cx="762000" cy="533400"/>
          </a:xfrm>
          <a:prstGeom prst="line">
            <a:avLst/>
          </a:prstGeom>
          <a:noFill/>
          <a:ln w="44450">
            <a:solidFill>
              <a:srgbClr val="66FFFF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3" name="Freeform 1035"/>
          <p:cNvSpPr>
            <a:spLocks/>
          </p:cNvSpPr>
          <p:nvPr/>
        </p:nvSpPr>
        <p:spPr bwMode="auto">
          <a:xfrm>
            <a:off x="4521200" y="1447800"/>
            <a:ext cx="1524000" cy="304800"/>
          </a:xfrm>
          <a:custGeom>
            <a:avLst/>
            <a:gdLst/>
            <a:ahLst/>
            <a:cxnLst>
              <a:cxn ang="0">
                <a:pos x="997" y="362"/>
              </a:cxn>
              <a:cxn ang="0">
                <a:pos x="683" y="69"/>
              </a:cxn>
              <a:cxn ang="0">
                <a:pos x="0" y="0"/>
              </a:cxn>
            </a:cxnLst>
            <a:rect l="0" t="0" r="r" b="b"/>
            <a:pathLst>
              <a:path w="997" h="362">
                <a:moveTo>
                  <a:pt x="997" y="362"/>
                </a:moveTo>
                <a:cubicBezTo>
                  <a:pt x="923" y="245"/>
                  <a:pt x="849" y="129"/>
                  <a:pt x="683" y="69"/>
                </a:cubicBezTo>
                <a:cubicBezTo>
                  <a:pt x="516" y="8"/>
                  <a:pt x="258" y="4"/>
                  <a:pt x="0" y="0"/>
                </a:cubicBezTo>
              </a:path>
            </a:pathLst>
          </a:custGeom>
          <a:noFill/>
          <a:ln w="44450" cmpd="sng">
            <a:solidFill>
              <a:schemeClr val="hlink"/>
            </a:solidFill>
            <a:round/>
            <a:headEnd type="stealth" w="lg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036"/>
          <p:cNvSpPr>
            <a:spLocks noChangeArrowheads="1"/>
          </p:cNvSpPr>
          <p:nvPr/>
        </p:nvSpPr>
        <p:spPr bwMode="auto">
          <a:xfrm>
            <a:off x="863600" y="6146800"/>
            <a:ext cx="37719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/>
              <a:t>V. Braccini et al. APS2003, Gurevich et al Nature</a:t>
            </a:r>
          </a:p>
          <a:p>
            <a:r>
              <a:rPr lang="en-US" sz="1600" b="0" i="1"/>
              <a:t>University of Wisconsin-Madison</a:t>
            </a:r>
          </a:p>
        </p:txBody>
      </p:sp>
      <p:pic>
        <p:nvPicPr>
          <p:cNvPr id="69645" name="Picture 1037" descr="D:\Data\Presentations\1stSCAMW\Clip0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1193800"/>
            <a:ext cx="3411538" cy="429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895600" y="990600"/>
            <a:ext cx="4079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gaps</a:t>
            </a:r>
          </a:p>
          <a:p>
            <a:pPr algn="ctr" eaLnBrk="1" hangingPunct="1"/>
            <a:endParaRPr lang="en-US" sz="2400">
              <a:solidFill>
                <a:srgbClr val="33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endParaRPr lang="en-US" sz="2400">
              <a:solidFill>
                <a:srgbClr val="33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impurity scattering channels</a:t>
            </a:r>
          </a:p>
          <a:p>
            <a:pPr algn="ctr" eaLnBrk="1" hangingPunct="1"/>
            <a:endParaRPr lang="en-US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878013" y="3810000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/>
            <a:r>
              <a:rPr lang="en-US" sz="2400" b="0"/>
              <a:t>Increase H</a:t>
            </a:r>
            <a:r>
              <a:rPr lang="en-US" sz="2400" b="0" baseline="-25000"/>
              <a:t>c2</a:t>
            </a:r>
            <a:r>
              <a:rPr lang="en-US" sz="2400" b="0"/>
              <a:t> by: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 b="0"/>
              <a:t>Increasing </a:t>
            </a:r>
            <a:r>
              <a:rPr lang="en-US" sz="2400" b="0">
                <a:latin typeface="Symbol" pitchFamily="18" charset="2"/>
              </a:rPr>
              <a:t>r</a:t>
            </a:r>
          </a:p>
          <a:p>
            <a:pPr marL="342900" indent="-342900" eaLnBrk="1" hangingPunct="1">
              <a:buClr>
                <a:schemeClr val="tx1"/>
              </a:buClr>
              <a:buFontTx/>
              <a:buChar char="•"/>
            </a:pP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doping of 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bands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4773613" y="1524000"/>
            <a:ext cx="409575" cy="595313"/>
          </a:xfrm>
          <a:prstGeom prst="downArrow">
            <a:avLst>
              <a:gd name="adj1" fmla="val 50000"/>
              <a:gd name="adj2" fmla="val 36337"/>
            </a:avLst>
          </a:prstGeom>
          <a:solidFill>
            <a:srgbClr val="CCFFCC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54213" y="2743200"/>
            <a:ext cx="5421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Intraband </a:t>
            </a:r>
            <a:r>
              <a:rPr lang="en-US" sz="2000" b="0"/>
              <a:t>scattering within each </a:t>
            </a:r>
            <a:r>
              <a:rPr lang="en-US" sz="2000" b="0">
                <a:latin typeface="Symbol" pitchFamily="18" charset="2"/>
              </a:rPr>
              <a:t>s</a:t>
            </a:r>
            <a:r>
              <a:rPr lang="en-US" sz="2000" b="0"/>
              <a:t> and </a:t>
            </a:r>
            <a:r>
              <a:rPr lang="en-US" sz="2000" b="0">
                <a:latin typeface="Symbol" pitchFamily="18" charset="2"/>
              </a:rPr>
              <a:t>p</a:t>
            </a:r>
            <a:r>
              <a:rPr lang="en-US" sz="2000" b="0"/>
              <a:t> sheet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Interband</a:t>
            </a:r>
            <a:r>
              <a:rPr lang="en-US" sz="2400" b="0"/>
              <a:t> </a:t>
            </a:r>
            <a:r>
              <a:rPr lang="en-US" sz="2000" b="0"/>
              <a:t>scattering</a:t>
            </a:r>
            <a:endParaRPr lang="en-US" sz="2400" b="0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963613" y="5791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 i="1">
                <a:sym typeface="Symbol" pitchFamily="18" charset="2"/>
              </a:rPr>
              <a:t>H</a:t>
            </a:r>
            <a:r>
              <a:rPr lang="en-US" sz="2400" b="0" baseline="-25000">
                <a:sym typeface="Symbol" pitchFamily="18" charset="2"/>
              </a:rPr>
              <a:t>c2</a:t>
            </a:r>
            <a:r>
              <a:rPr lang="en-US" sz="2400" b="0">
                <a:sym typeface="Symbol" pitchFamily="18" charset="2"/>
              </a:rPr>
              <a:t> is strongly enhanced as compared to the one-band WHH extrapolation 		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c2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(0) &gt; 0.7 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4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c2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3097213" y="6248400"/>
            <a:ext cx="533400" cy="333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411413" y="5229225"/>
            <a:ext cx="231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/>
              <a:t>by substitutions for B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92813" y="5216525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/>
              <a:t>by substitutions for Mg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4926013" y="4953000"/>
            <a:ext cx="304800" cy="304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6145213" y="4953000"/>
            <a:ext cx="304800" cy="304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342900" y="177800"/>
            <a:ext cx="8343900" cy="685800"/>
          </a:xfrm>
          <a:noFill/>
          <a:ln/>
        </p:spPr>
        <p:txBody>
          <a:bodyPr/>
          <a:lstStyle/>
          <a:p>
            <a:r>
              <a:rPr lang="en-US" sz="3200" b="0"/>
              <a:t>MgB</a:t>
            </a:r>
            <a:r>
              <a:rPr lang="en-US" sz="3200" b="0" baseline="-25000"/>
              <a:t>2</a:t>
            </a:r>
            <a:r>
              <a:rPr lang="en-US" sz="3200" b="0"/>
              <a:t>: There Are Mechanisms for increasing </a:t>
            </a:r>
            <a:r>
              <a:rPr lang="en-US" sz="3200" b="0" i="1"/>
              <a:t>H</a:t>
            </a:r>
            <a:r>
              <a:rPr lang="en-US" sz="3200" b="0" baseline="-25000"/>
              <a:t>c2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57200" y="4343400"/>
            <a:ext cx="44958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RRR</a:t>
            </a:r>
            <a:r>
              <a:rPr lang="en-US" sz="2000" b="0"/>
              <a:t>:    </a:t>
            </a:r>
            <a:r>
              <a:rPr lang="en-US" sz="2000">
                <a:solidFill>
                  <a:srgbClr val="66FFFF"/>
                </a:solidFill>
              </a:rPr>
              <a:t>15</a:t>
            </a:r>
            <a:r>
              <a:rPr lang="en-US" sz="2000"/>
              <a:t>                 3</a:t>
            </a:r>
          </a:p>
          <a:p>
            <a:endParaRPr lang="en-US" sz="1600"/>
          </a:p>
          <a:p>
            <a:r>
              <a:rPr lang="en-US" sz="2000">
                <a:latin typeface="Symbol" pitchFamily="18" charset="2"/>
              </a:rPr>
              <a:t>r</a:t>
            </a:r>
            <a:r>
              <a:rPr lang="en-US" sz="2000"/>
              <a:t>(40K)</a:t>
            </a:r>
            <a:r>
              <a:rPr lang="en-US" sz="2000" b="0"/>
              <a:t>: </a:t>
            </a:r>
            <a:r>
              <a:rPr lang="en-US" sz="2000">
                <a:solidFill>
                  <a:srgbClr val="66FFFF"/>
                </a:solidFill>
              </a:rPr>
              <a:t>1</a:t>
            </a:r>
            <a:r>
              <a:rPr lang="en-US" sz="2000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66FFFF"/>
                </a:solidFill>
                <a:latin typeface="Symbol" pitchFamily="18" charset="2"/>
              </a:rPr>
              <a:t>mW</a:t>
            </a:r>
            <a:r>
              <a:rPr lang="en-US" sz="2000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66FFFF"/>
                </a:solidFill>
              </a:rPr>
              <a:t>cm</a:t>
            </a:r>
            <a:r>
              <a:rPr lang="en-US" sz="2000">
                <a:solidFill>
                  <a:srgbClr val="000099"/>
                </a:solidFill>
              </a:rPr>
              <a:t>         </a:t>
            </a:r>
            <a:r>
              <a:rPr lang="en-US" sz="2000">
                <a:solidFill>
                  <a:srgbClr val="FF3300"/>
                </a:solidFill>
              </a:rPr>
              <a:t>18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3300"/>
                </a:solidFill>
                <a:latin typeface="Symbol" pitchFamily="18" charset="2"/>
              </a:rPr>
              <a:t>mW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cm [B]</a:t>
            </a:r>
            <a:r>
              <a:rPr lang="en-US" sz="2000" b="0"/>
              <a:t> </a:t>
            </a:r>
          </a:p>
          <a:p>
            <a:r>
              <a:rPr lang="en-US" sz="2000">
                <a:solidFill>
                  <a:srgbClr val="339966"/>
                </a:solidFill>
              </a:rPr>
              <a:t>		        14</a:t>
            </a:r>
            <a:r>
              <a:rPr lang="en-US" sz="200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339966"/>
                </a:solidFill>
                <a:latin typeface="Symbol" pitchFamily="18" charset="2"/>
              </a:rPr>
              <a:t>mW</a:t>
            </a:r>
            <a:r>
              <a:rPr lang="en-US" sz="2000">
                <a:solidFill>
                  <a:srgbClr val="339966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339966"/>
                </a:solidFill>
              </a:rPr>
              <a:t>cm [C]</a:t>
            </a:r>
          </a:p>
          <a:p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85738" y="144463"/>
            <a:ext cx="872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/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Bulk: </a:t>
            </a: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Resistivity enhancement after Mg exposure …..</a:t>
            </a:r>
          </a:p>
        </p:txBody>
      </p:sp>
      <p:grpSp>
        <p:nvGrpSpPr>
          <p:cNvPr id="76002" name="Group 226"/>
          <p:cNvGrpSpPr>
            <a:grpSpLocks/>
          </p:cNvGrpSpPr>
          <p:nvPr/>
        </p:nvGrpSpPr>
        <p:grpSpPr bwMode="auto">
          <a:xfrm>
            <a:off x="1028700" y="1209675"/>
            <a:ext cx="3571875" cy="2562225"/>
            <a:chOff x="648" y="762"/>
            <a:chExt cx="2250" cy="1614"/>
          </a:xfrm>
        </p:grpSpPr>
        <p:sp>
          <p:nvSpPr>
            <p:cNvPr id="75802" name="Rectangle 26"/>
            <p:cNvSpPr>
              <a:spLocks noChangeArrowheads="1"/>
            </p:cNvSpPr>
            <p:nvPr/>
          </p:nvSpPr>
          <p:spPr bwMode="auto">
            <a:xfrm>
              <a:off x="680" y="762"/>
              <a:ext cx="2217" cy="1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Rectangle 27"/>
            <p:cNvSpPr>
              <a:spLocks noChangeArrowheads="1"/>
            </p:cNvSpPr>
            <p:nvPr/>
          </p:nvSpPr>
          <p:spPr bwMode="auto">
            <a:xfrm>
              <a:off x="680" y="762"/>
              <a:ext cx="2217" cy="1582"/>
            </a:xfrm>
            <a:prstGeom prst="rect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680" y="762"/>
              <a:ext cx="1" cy="15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648" y="2344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648" y="2027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>
              <a:off x="648" y="1711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648" y="1395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>
              <a:off x="648" y="1078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>
              <a:off x="648" y="762"/>
              <a:ext cx="3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680" y="2344"/>
              <a:ext cx="22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 flipV="1">
              <a:off x="680" y="2344"/>
              <a:ext cx="1" cy="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 flipV="1">
              <a:off x="1419" y="2344"/>
              <a:ext cx="1" cy="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 flipV="1">
              <a:off x="2158" y="2344"/>
              <a:ext cx="1" cy="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V="1">
              <a:off x="2897" y="2344"/>
              <a:ext cx="1" cy="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>
              <a:off x="901" y="2346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V="1">
              <a:off x="903" y="234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905" y="2345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 flipV="1">
              <a:off x="907" y="2345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 flipV="1">
              <a:off x="909" y="2343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Line 45"/>
            <p:cNvSpPr>
              <a:spLocks noChangeShapeType="1"/>
            </p:cNvSpPr>
            <p:nvPr/>
          </p:nvSpPr>
          <p:spPr bwMode="auto">
            <a:xfrm>
              <a:off x="911" y="2343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2" name="Line 46"/>
            <p:cNvSpPr>
              <a:spLocks noChangeShapeType="1"/>
            </p:cNvSpPr>
            <p:nvPr/>
          </p:nvSpPr>
          <p:spPr bwMode="auto">
            <a:xfrm flipV="1">
              <a:off x="913" y="2344"/>
              <a:ext cx="1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Line 47"/>
            <p:cNvSpPr>
              <a:spLocks noChangeShapeType="1"/>
            </p:cNvSpPr>
            <p:nvPr/>
          </p:nvSpPr>
          <p:spPr bwMode="auto">
            <a:xfrm>
              <a:off x="914" y="2344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 flipV="1">
              <a:off x="916" y="2346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 flipV="1">
              <a:off x="918" y="234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Line 50"/>
            <p:cNvSpPr>
              <a:spLocks noChangeShapeType="1"/>
            </p:cNvSpPr>
            <p:nvPr/>
          </p:nvSpPr>
          <p:spPr bwMode="auto">
            <a:xfrm flipV="1">
              <a:off x="920" y="2343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Line 51"/>
            <p:cNvSpPr>
              <a:spLocks noChangeShapeType="1"/>
            </p:cNvSpPr>
            <p:nvPr/>
          </p:nvSpPr>
          <p:spPr bwMode="auto">
            <a:xfrm>
              <a:off x="922" y="2343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Line 52"/>
            <p:cNvSpPr>
              <a:spLocks noChangeShapeType="1"/>
            </p:cNvSpPr>
            <p:nvPr/>
          </p:nvSpPr>
          <p:spPr bwMode="auto">
            <a:xfrm>
              <a:off x="923" y="2343"/>
              <a:ext cx="3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Line 53"/>
            <p:cNvSpPr>
              <a:spLocks noChangeShapeType="1"/>
            </p:cNvSpPr>
            <p:nvPr/>
          </p:nvSpPr>
          <p:spPr bwMode="auto">
            <a:xfrm>
              <a:off x="926" y="2344"/>
              <a:ext cx="1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0" name="Line 54"/>
            <p:cNvSpPr>
              <a:spLocks noChangeShapeType="1"/>
            </p:cNvSpPr>
            <p:nvPr/>
          </p:nvSpPr>
          <p:spPr bwMode="auto">
            <a:xfrm flipV="1">
              <a:off x="927" y="2344"/>
              <a:ext cx="2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1" name="Line 55"/>
            <p:cNvSpPr>
              <a:spLocks noChangeShapeType="1"/>
            </p:cNvSpPr>
            <p:nvPr/>
          </p:nvSpPr>
          <p:spPr bwMode="auto">
            <a:xfrm>
              <a:off x="929" y="2344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2" name="Line 56"/>
            <p:cNvSpPr>
              <a:spLocks noChangeShapeType="1"/>
            </p:cNvSpPr>
            <p:nvPr/>
          </p:nvSpPr>
          <p:spPr bwMode="auto">
            <a:xfrm flipV="1">
              <a:off x="931" y="234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Line 57"/>
            <p:cNvSpPr>
              <a:spLocks noChangeShapeType="1"/>
            </p:cNvSpPr>
            <p:nvPr/>
          </p:nvSpPr>
          <p:spPr bwMode="auto">
            <a:xfrm>
              <a:off x="933" y="234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Line 58"/>
            <p:cNvSpPr>
              <a:spLocks noChangeShapeType="1"/>
            </p:cNvSpPr>
            <p:nvPr/>
          </p:nvSpPr>
          <p:spPr bwMode="auto">
            <a:xfrm flipV="1">
              <a:off x="935" y="2345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Line 59"/>
            <p:cNvSpPr>
              <a:spLocks noChangeShapeType="1"/>
            </p:cNvSpPr>
            <p:nvPr/>
          </p:nvSpPr>
          <p:spPr bwMode="auto">
            <a:xfrm flipV="1">
              <a:off x="936" y="234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Line 60"/>
            <p:cNvSpPr>
              <a:spLocks noChangeShapeType="1"/>
            </p:cNvSpPr>
            <p:nvPr/>
          </p:nvSpPr>
          <p:spPr bwMode="auto">
            <a:xfrm flipV="1">
              <a:off x="938" y="234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Line 61"/>
            <p:cNvSpPr>
              <a:spLocks noChangeShapeType="1"/>
            </p:cNvSpPr>
            <p:nvPr/>
          </p:nvSpPr>
          <p:spPr bwMode="auto">
            <a:xfrm>
              <a:off x="940" y="234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8" name="Line 62"/>
            <p:cNvSpPr>
              <a:spLocks noChangeShapeType="1"/>
            </p:cNvSpPr>
            <p:nvPr/>
          </p:nvSpPr>
          <p:spPr bwMode="auto">
            <a:xfrm>
              <a:off x="942" y="234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63"/>
            <p:cNvSpPr>
              <a:spLocks noChangeShapeType="1"/>
            </p:cNvSpPr>
            <p:nvPr/>
          </p:nvSpPr>
          <p:spPr bwMode="auto">
            <a:xfrm>
              <a:off x="944" y="2344"/>
              <a:ext cx="1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Line 64"/>
            <p:cNvSpPr>
              <a:spLocks noChangeShapeType="1"/>
            </p:cNvSpPr>
            <p:nvPr/>
          </p:nvSpPr>
          <p:spPr bwMode="auto">
            <a:xfrm flipV="1">
              <a:off x="945" y="2346"/>
              <a:ext cx="3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Line 65"/>
            <p:cNvSpPr>
              <a:spLocks noChangeShapeType="1"/>
            </p:cNvSpPr>
            <p:nvPr/>
          </p:nvSpPr>
          <p:spPr bwMode="auto">
            <a:xfrm>
              <a:off x="948" y="2346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Line 66"/>
            <p:cNvSpPr>
              <a:spLocks noChangeShapeType="1"/>
            </p:cNvSpPr>
            <p:nvPr/>
          </p:nvSpPr>
          <p:spPr bwMode="auto">
            <a:xfrm>
              <a:off x="949" y="2347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67"/>
            <p:cNvSpPr>
              <a:spLocks noChangeShapeType="1"/>
            </p:cNvSpPr>
            <p:nvPr/>
          </p:nvSpPr>
          <p:spPr bwMode="auto">
            <a:xfrm>
              <a:off x="951" y="2347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Line 68"/>
            <p:cNvSpPr>
              <a:spLocks noChangeShapeType="1"/>
            </p:cNvSpPr>
            <p:nvPr/>
          </p:nvSpPr>
          <p:spPr bwMode="auto">
            <a:xfrm flipV="1">
              <a:off x="953" y="2344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Line 69"/>
            <p:cNvSpPr>
              <a:spLocks noChangeShapeType="1"/>
            </p:cNvSpPr>
            <p:nvPr/>
          </p:nvSpPr>
          <p:spPr bwMode="auto">
            <a:xfrm>
              <a:off x="955" y="2344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Line 70"/>
            <p:cNvSpPr>
              <a:spLocks noChangeShapeType="1"/>
            </p:cNvSpPr>
            <p:nvPr/>
          </p:nvSpPr>
          <p:spPr bwMode="auto">
            <a:xfrm flipV="1">
              <a:off x="957" y="2344"/>
              <a:ext cx="1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Line 71"/>
            <p:cNvSpPr>
              <a:spLocks noChangeShapeType="1"/>
            </p:cNvSpPr>
            <p:nvPr/>
          </p:nvSpPr>
          <p:spPr bwMode="auto">
            <a:xfrm>
              <a:off x="958" y="2344"/>
              <a:ext cx="3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8" name="Line 72"/>
            <p:cNvSpPr>
              <a:spLocks noChangeShapeType="1"/>
            </p:cNvSpPr>
            <p:nvPr/>
          </p:nvSpPr>
          <p:spPr bwMode="auto">
            <a:xfrm flipV="1">
              <a:off x="961" y="2346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Line 73"/>
            <p:cNvSpPr>
              <a:spLocks noChangeShapeType="1"/>
            </p:cNvSpPr>
            <p:nvPr/>
          </p:nvSpPr>
          <p:spPr bwMode="auto">
            <a:xfrm>
              <a:off x="962" y="2346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0" name="Line 74"/>
            <p:cNvSpPr>
              <a:spLocks noChangeShapeType="1"/>
            </p:cNvSpPr>
            <p:nvPr/>
          </p:nvSpPr>
          <p:spPr bwMode="auto">
            <a:xfrm>
              <a:off x="964" y="2346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Line 75"/>
            <p:cNvSpPr>
              <a:spLocks noChangeShapeType="1"/>
            </p:cNvSpPr>
            <p:nvPr/>
          </p:nvSpPr>
          <p:spPr bwMode="auto">
            <a:xfrm flipV="1">
              <a:off x="966" y="2342"/>
              <a:ext cx="2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2" name="Line 76"/>
            <p:cNvSpPr>
              <a:spLocks noChangeShapeType="1"/>
            </p:cNvSpPr>
            <p:nvPr/>
          </p:nvSpPr>
          <p:spPr bwMode="auto">
            <a:xfrm flipV="1">
              <a:off x="968" y="2235"/>
              <a:ext cx="2" cy="1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3" name="Line 77"/>
            <p:cNvSpPr>
              <a:spLocks noChangeShapeType="1"/>
            </p:cNvSpPr>
            <p:nvPr/>
          </p:nvSpPr>
          <p:spPr bwMode="auto">
            <a:xfrm flipV="1">
              <a:off x="970" y="223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Line 78"/>
            <p:cNvSpPr>
              <a:spLocks noChangeShapeType="1"/>
            </p:cNvSpPr>
            <p:nvPr/>
          </p:nvSpPr>
          <p:spPr bwMode="auto">
            <a:xfrm>
              <a:off x="972" y="2234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5" name="Line 79"/>
            <p:cNvSpPr>
              <a:spLocks noChangeShapeType="1"/>
            </p:cNvSpPr>
            <p:nvPr/>
          </p:nvSpPr>
          <p:spPr bwMode="auto">
            <a:xfrm>
              <a:off x="973" y="223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6" name="Line 80"/>
            <p:cNvSpPr>
              <a:spLocks noChangeShapeType="1"/>
            </p:cNvSpPr>
            <p:nvPr/>
          </p:nvSpPr>
          <p:spPr bwMode="auto">
            <a:xfrm flipV="1">
              <a:off x="975" y="2233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Line 81"/>
            <p:cNvSpPr>
              <a:spLocks noChangeShapeType="1"/>
            </p:cNvSpPr>
            <p:nvPr/>
          </p:nvSpPr>
          <p:spPr bwMode="auto">
            <a:xfrm>
              <a:off x="977" y="2233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8" name="Line 82"/>
            <p:cNvSpPr>
              <a:spLocks noChangeShapeType="1"/>
            </p:cNvSpPr>
            <p:nvPr/>
          </p:nvSpPr>
          <p:spPr bwMode="auto">
            <a:xfrm>
              <a:off x="979" y="2235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9" name="Line 83"/>
            <p:cNvSpPr>
              <a:spLocks noChangeShapeType="1"/>
            </p:cNvSpPr>
            <p:nvPr/>
          </p:nvSpPr>
          <p:spPr bwMode="auto">
            <a:xfrm flipV="1">
              <a:off x="981" y="2234"/>
              <a:ext cx="2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Line 84"/>
            <p:cNvSpPr>
              <a:spLocks noChangeShapeType="1"/>
            </p:cNvSpPr>
            <p:nvPr/>
          </p:nvSpPr>
          <p:spPr bwMode="auto">
            <a:xfrm>
              <a:off x="983" y="2234"/>
              <a:ext cx="2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Line 85"/>
            <p:cNvSpPr>
              <a:spLocks noChangeShapeType="1"/>
            </p:cNvSpPr>
            <p:nvPr/>
          </p:nvSpPr>
          <p:spPr bwMode="auto">
            <a:xfrm flipV="1">
              <a:off x="985" y="2232"/>
              <a:ext cx="1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2" name="Line 86"/>
            <p:cNvSpPr>
              <a:spLocks noChangeShapeType="1"/>
            </p:cNvSpPr>
            <p:nvPr/>
          </p:nvSpPr>
          <p:spPr bwMode="auto">
            <a:xfrm>
              <a:off x="986" y="2232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3" name="Line 87"/>
            <p:cNvSpPr>
              <a:spLocks noChangeShapeType="1"/>
            </p:cNvSpPr>
            <p:nvPr/>
          </p:nvSpPr>
          <p:spPr bwMode="auto">
            <a:xfrm>
              <a:off x="988" y="223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4" name="Line 88"/>
            <p:cNvSpPr>
              <a:spLocks noChangeShapeType="1"/>
            </p:cNvSpPr>
            <p:nvPr/>
          </p:nvSpPr>
          <p:spPr bwMode="auto">
            <a:xfrm>
              <a:off x="990" y="2235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5" name="Line 89"/>
            <p:cNvSpPr>
              <a:spLocks noChangeShapeType="1"/>
            </p:cNvSpPr>
            <p:nvPr/>
          </p:nvSpPr>
          <p:spPr bwMode="auto">
            <a:xfrm>
              <a:off x="992" y="2235"/>
              <a:ext cx="2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6" name="Line 90"/>
            <p:cNvSpPr>
              <a:spLocks noChangeShapeType="1"/>
            </p:cNvSpPr>
            <p:nvPr/>
          </p:nvSpPr>
          <p:spPr bwMode="auto">
            <a:xfrm>
              <a:off x="994" y="2238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7" name="Line 91"/>
            <p:cNvSpPr>
              <a:spLocks noChangeShapeType="1"/>
            </p:cNvSpPr>
            <p:nvPr/>
          </p:nvSpPr>
          <p:spPr bwMode="auto">
            <a:xfrm flipV="1">
              <a:off x="995" y="2233"/>
              <a:ext cx="3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8" name="Line 92"/>
            <p:cNvSpPr>
              <a:spLocks noChangeShapeType="1"/>
            </p:cNvSpPr>
            <p:nvPr/>
          </p:nvSpPr>
          <p:spPr bwMode="auto">
            <a:xfrm>
              <a:off x="998" y="2233"/>
              <a:ext cx="1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9" name="Line 93"/>
            <p:cNvSpPr>
              <a:spLocks noChangeShapeType="1"/>
            </p:cNvSpPr>
            <p:nvPr/>
          </p:nvSpPr>
          <p:spPr bwMode="auto">
            <a:xfrm flipV="1">
              <a:off x="999" y="2234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0" name="Line 94"/>
            <p:cNvSpPr>
              <a:spLocks noChangeShapeType="1"/>
            </p:cNvSpPr>
            <p:nvPr/>
          </p:nvSpPr>
          <p:spPr bwMode="auto">
            <a:xfrm flipV="1">
              <a:off x="1001" y="2233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1" name="Line 95"/>
            <p:cNvSpPr>
              <a:spLocks noChangeShapeType="1"/>
            </p:cNvSpPr>
            <p:nvPr/>
          </p:nvSpPr>
          <p:spPr bwMode="auto">
            <a:xfrm>
              <a:off x="1003" y="2233"/>
              <a:ext cx="2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2" name="Line 96"/>
            <p:cNvSpPr>
              <a:spLocks noChangeShapeType="1"/>
            </p:cNvSpPr>
            <p:nvPr/>
          </p:nvSpPr>
          <p:spPr bwMode="auto">
            <a:xfrm flipV="1">
              <a:off x="1005" y="2231"/>
              <a:ext cx="2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3" name="Line 97"/>
            <p:cNvSpPr>
              <a:spLocks noChangeShapeType="1"/>
            </p:cNvSpPr>
            <p:nvPr/>
          </p:nvSpPr>
          <p:spPr bwMode="auto">
            <a:xfrm>
              <a:off x="1007" y="2231"/>
              <a:ext cx="1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4" name="Line 98"/>
            <p:cNvSpPr>
              <a:spLocks noChangeShapeType="1"/>
            </p:cNvSpPr>
            <p:nvPr/>
          </p:nvSpPr>
          <p:spPr bwMode="auto">
            <a:xfrm flipV="1">
              <a:off x="1008" y="2232"/>
              <a:ext cx="3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5" name="Line 99"/>
            <p:cNvSpPr>
              <a:spLocks noChangeShapeType="1"/>
            </p:cNvSpPr>
            <p:nvPr/>
          </p:nvSpPr>
          <p:spPr bwMode="auto">
            <a:xfrm>
              <a:off x="1011" y="2232"/>
              <a:ext cx="1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6" name="Line 100"/>
            <p:cNvSpPr>
              <a:spLocks noChangeShapeType="1"/>
            </p:cNvSpPr>
            <p:nvPr/>
          </p:nvSpPr>
          <p:spPr bwMode="auto">
            <a:xfrm>
              <a:off x="1012" y="2233"/>
              <a:ext cx="1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7" name="Line 101"/>
            <p:cNvSpPr>
              <a:spLocks noChangeShapeType="1"/>
            </p:cNvSpPr>
            <p:nvPr/>
          </p:nvSpPr>
          <p:spPr bwMode="auto">
            <a:xfrm flipV="1">
              <a:off x="1012" y="2233"/>
              <a:ext cx="37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8" name="Line 102"/>
            <p:cNvSpPr>
              <a:spLocks noChangeShapeType="1"/>
            </p:cNvSpPr>
            <p:nvPr/>
          </p:nvSpPr>
          <p:spPr bwMode="auto">
            <a:xfrm>
              <a:off x="1049" y="2233"/>
              <a:ext cx="37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Line 103"/>
            <p:cNvSpPr>
              <a:spLocks noChangeShapeType="1"/>
            </p:cNvSpPr>
            <p:nvPr/>
          </p:nvSpPr>
          <p:spPr bwMode="auto">
            <a:xfrm flipV="1">
              <a:off x="1086" y="2226"/>
              <a:ext cx="37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Line 104"/>
            <p:cNvSpPr>
              <a:spLocks noChangeShapeType="1"/>
            </p:cNvSpPr>
            <p:nvPr/>
          </p:nvSpPr>
          <p:spPr bwMode="auto">
            <a:xfrm flipV="1">
              <a:off x="1123" y="2222"/>
              <a:ext cx="37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1" name="Line 105"/>
            <p:cNvSpPr>
              <a:spLocks noChangeShapeType="1"/>
            </p:cNvSpPr>
            <p:nvPr/>
          </p:nvSpPr>
          <p:spPr bwMode="auto">
            <a:xfrm flipV="1">
              <a:off x="1160" y="2217"/>
              <a:ext cx="37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2" name="Line 106"/>
            <p:cNvSpPr>
              <a:spLocks noChangeShapeType="1"/>
            </p:cNvSpPr>
            <p:nvPr/>
          </p:nvSpPr>
          <p:spPr bwMode="auto">
            <a:xfrm flipV="1">
              <a:off x="1197" y="2215"/>
              <a:ext cx="37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3" name="Line 107"/>
            <p:cNvSpPr>
              <a:spLocks noChangeShapeType="1"/>
            </p:cNvSpPr>
            <p:nvPr/>
          </p:nvSpPr>
          <p:spPr bwMode="auto">
            <a:xfrm flipV="1">
              <a:off x="1234" y="2208"/>
              <a:ext cx="37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4" name="Line 108"/>
            <p:cNvSpPr>
              <a:spLocks noChangeShapeType="1"/>
            </p:cNvSpPr>
            <p:nvPr/>
          </p:nvSpPr>
          <p:spPr bwMode="auto">
            <a:xfrm flipV="1">
              <a:off x="1271" y="2200"/>
              <a:ext cx="37" cy="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5" name="Line 109"/>
            <p:cNvSpPr>
              <a:spLocks noChangeShapeType="1"/>
            </p:cNvSpPr>
            <p:nvPr/>
          </p:nvSpPr>
          <p:spPr bwMode="auto">
            <a:xfrm flipV="1">
              <a:off x="1308" y="2190"/>
              <a:ext cx="37" cy="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6" name="Line 110"/>
            <p:cNvSpPr>
              <a:spLocks noChangeShapeType="1"/>
            </p:cNvSpPr>
            <p:nvPr/>
          </p:nvSpPr>
          <p:spPr bwMode="auto">
            <a:xfrm flipV="1">
              <a:off x="1345" y="2178"/>
              <a:ext cx="37" cy="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7" name="Line 111"/>
            <p:cNvSpPr>
              <a:spLocks noChangeShapeType="1"/>
            </p:cNvSpPr>
            <p:nvPr/>
          </p:nvSpPr>
          <p:spPr bwMode="auto">
            <a:xfrm flipV="1">
              <a:off x="1382" y="2169"/>
              <a:ext cx="37" cy="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8" name="Line 112"/>
            <p:cNvSpPr>
              <a:spLocks noChangeShapeType="1"/>
            </p:cNvSpPr>
            <p:nvPr/>
          </p:nvSpPr>
          <p:spPr bwMode="auto">
            <a:xfrm flipV="1">
              <a:off x="1419" y="2155"/>
              <a:ext cx="37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9" name="Line 113"/>
            <p:cNvSpPr>
              <a:spLocks noChangeShapeType="1"/>
            </p:cNvSpPr>
            <p:nvPr/>
          </p:nvSpPr>
          <p:spPr bwMode="auto">
            <a:xfrm flipV="1">
              <a:off x="1456" y="2140"/>
              <a:ext cx="37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0" name="Line 114"/>
            <p:cNvSpPr>
              <a:spLocks noChangeShapeType="1"/>
            </p:cNvSpPr>
            <p:nvPr/>
          </p:nvSpPr>
          <p:spPr bwMode="auto">
            <a:xfrm flipV="1">
              <a:off x="1493" y="2126"/>
              <a:ext cx="37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1" name="Line 115"/>
            <p:cNvSpPr>
              <a:spLocks noChangeShapeType="1"/>
            </p:cNvSpPr>
            <p:nvPr/>
          </p:nvSpPr>
          <p:spPr bwMode="auto">
            <a:xfrm flipV="1">
              <a:off x="1530" y="2110"/>
              <a:ext cx="37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2" name="Line 116"/>
            <p:cNvSpPr>
              <a:spLocks noChangeShapeType="1"/>
            </p:cNvSpPr>
            <p:nvPr/>
          </p:nvSpPr>
          <p:spPr bwMode="auto">
            <a:xfrm flipV="1">
              <a:off x="1567" y="2093"/>
              <a:ext cx="37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3" name="Line 117"/>
            <p:cNvSpPr>
              <a:spLocks noChangeShapeType="1"/>
            </p:cNvSpPr>
            <p:nvPr/>
          </p:nvSpPr>
          <p:spPr bwMode="auto">
            <a:xfrm flipV="1">
              <a:off x="1604" y="2072"/>
              <a:ext cx="36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4" name="Line 118"/>
            <p:cNvSpPr>
              <a:spLocks noChangeShapeType="1"/>
            </p:cNvSpPr>
            <p:nvPr/>
          </p:nvSpPr>
          <p:spPr bwMode="auto">
            <a:xfrm flipV="1">
              <a:off x="1640" y="2051"/>
              <a:ext cx="37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5" name="Line 119"/>
            <p:cNvSpPr>
              <a:spLocks noChangeShapeType="1"/>
            </p:cNvSpPr>
            <p:nvPr/>
          </p:nvSpPr>
          <p:spPr bwMode="auto">
            <a:xfrm flipV="1">
              <a:off x="1677" y="2029"/>
              <a:ext cx="38" cy="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6" name="Line 120"/>
            <p:cNvSpPr>
              <a:spLocks noChangeShapeType="1"/>
            </p:cNvSpPr>
            <p:nvPr/>
          </p:nvSpPr>
          <p:spPr bwMode="auto">
            <a:xfrm flipV="1">
              <a:off x="1715" y="2003"/>
              <a:ext cx="37" cy="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7" name="Line 121"/>
            <p:cNvSpPr>
              <a:spLocks noChangeShapeType="1"/>
            </p:cNvSpPr>
            <p:nvPr/>
          </p:nvSpPr>
          <p:spPr bwMode="auto">
            <a:xfrm flipV="1">
              <a:off x="1752" y="1979"/>
              <a:ext cx="36" cy="2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8" name="Line 122"/>
            <p:cNvSpPr>
              <a:spLocks noChangeShapeType="1"/>
            </p:cNvSpPr>
            <p:nvPr/>
          </p:nvSpPr>
          <p:spPr bwMode="auto">
            <a:xfrm flipV="1">
              <a:off x="1788" y="1957"/>
              <a:ext cx="37" cy="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9" name="Line 123"/>
            <p:cNvSpPr>
              <a:spLocks noChangeShapeType="1"/>
            </p:cNvSpPr>
            <p:nvPr/>
          </p:nvSpPr>
          <p:spPr bwMode="auto">
            <a:xfrm flipV="1">
              <a:off x="1825" y="1925"/>
              <a:ext cx="37" cy="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0" name="Line 124"/>
            <p:cNvSpPr>
              <a:spLocks noChangeShapeType="1"/>
            </p:cNvSpPr>
            <p:nvPr/>
          </p:nvSpPr>
          <p:spPr bwMode="auto">
            <a:xfrm flipV="1">
              <a:off x="1862" y="1897"/>
              <a:ext cx="38" cy="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1" name="Line 125"/>
            <p:cNvSpPr>
              <a:spLocks noChangeShapeType="1"/>
            </p:cNvSpPr>
            <p:nvPr/>
          </p:nvSpPr>
          <p:spPr bwMode="auto">
            <a:xfrm flipV="1">
              <a:off x="1900" y="1868"/>
              <a:ext cx="36" cy="2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2" name="Line 126"/>
            <p:cNvSpPr>
              <a:spLocks noChangeShapeType="1"/>
            </p:cNvSpPr>
            <p:nvPr/>
          </p:nvSpPr>
          <p:spPr bwMode="auto">
            <a:xfrm flipV="1">
              <a:off x="1936" y="1831"/>
              <a:ext cx="37" cy="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3" name="Line 127"/>
            <p:cNvSpPr>
              <a:spLocks noChangeShapeType="1"/>
            </p:cNvSpPr>
            <p:nvPr/>
          </p:nvSpPr>
          <p:spPr bwMode="auto">
            <a:xfrm flipV="1">
              <a:off x="1973" y="1802"/>
              <a:ext cx="37" cy="2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4" name="Line 128"/>
            <p:cNvSpPr>
              <a:spLocks noChangeShapeType="1"/>
            </p:cNvSpPr>
            <p:nvPr/>
          </p:nvSpPr>
          <p:spPr bwMode="auto">
            <a:xfrm flipV="1">
              <a:off x="2010" y="1764"/>
              <a:ext cx="37" cy="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5" name="Line 129"/>
            <p:cNvSpPr>
              <a:spLocks noChangeShapeType="1"/>
            </p:cNvSpPr>
            <p:nvPr/>
          </p:nvSpPr>
          <p:spPr bwMode="auto">
            <a:xfrm flipV="1">
              <a:off x="2047" y="1733"/>
              <a:ext cx="37" cy="3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6" name="Line 130"/>
            <p:cNvSpPr>
              <a:spLocks noChangeShapeType="1"/>
            </p:cNvSpPr>
            <p:nvPr/>
          </p:nvSpPr>
          <p:spPr bwMode="auto">
            <a:xfrm flipV="1">
              <a:off x="2084" y="1695"/>
              <a:ext cx="37" cy="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7" name="Line 131"/>
            <p:cNvSpPr>
              <a:spLocks noChangeShapeType="1"/>
            </p:cNvSpPr>
            <p:nvPr/>
          </p:nvSpPr>
          <p:spPr bwMode="auto">
            <a:xfrm flipV="1">
              <a:off x="2121" y="1656"/>
              <a:ext cx="37" cy="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8" name="Line 132"/>
            <p:cNvSpPr>
              <a:spLocks noChangeShapeType="1"/>
            </p:cNvSpPr>
            <p:nvPr/>
          </p:nvSpPr>
          <p:spPr bwMode="auto">
            <a:xfrm flipV="1">
              <a:off x="2158" y="1623"/>
              <a:ext cx="37" cy="3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9" name="Line 133"/>
            <p:cNvSpPr>
              <a:spLocks noChangeShapeType="1"/>
            </p:cNvSpPr>
            <p:nvPr/>
          </p:nvSpPr>
          <p:spPr bwMode="auto">
            <a:xfrm flipV="1">
              <a:off x="2195" y="1580"/>
              <a:ext cx="37" cy="4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0" name="Line 134"/>
            <p:cNvSpPr>
              <a:spLocks noChangeShapeType="1"/>
            </p:cNvSpPr>
            <p:nvPr/>
          </p:nvSpPr>
          <p:spPr bwMode="auto">
            <a:xfrm flipV="1">
              <a:off x="2232" y="1540"/>
              <a:ext cx="37" cy="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1" name="Line 135"/>
            <p:cNvSpPr>
              <a:spLocks noChangeShapeType="1"/>
            </p:cNvSpPr>
            <p:nvPr/>
          </p:nvSpPr>
          <p:spPr bwMode="auto">
            <a:xfrm flipV="1">
              <a:off x="2269" y="1498"/>
              <a:ext cx="37" cy="4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2" name="Line 136"/>
            <p:cNvSpPr>
              <a:spLocks noChangeShapeType="1"/>
            </p:cNvSpPr>
            <p:nvPr/>
          </p:nvSpPr>
          <p:spPr bwMode="auto">
            <a:xfrm flipV="1">
              <a:off x="2306" y="1457"/>
              <a:ext cx="37" cy="4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3" name="Line 137"/>
            <p:cNvSpPr>
              <a:spLocks noChangeShapeType="1"/>
            </p:cNvSpPr>
            <p:nvPr/>
          </p:nvSpPr>
          <p:spPr bwMode="auto">
            <a:xfrm flipV="1">
              <a:off x="2343" y="1415"/>
              <a:ext cx="37" cy="4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4" name="Line 138"/>
            <p:cNvSpPr>
              <a:spLocks noChangeShapeType="1"/>
            </p:cNvSpPr>
            <p:nvPr/>
          </p:nvSpPr>
          <p:spPr bwMode="auto">
            <a:xfrm flipV="1">
              <a:off x="2380" y="1372"/>
              <a:ext cx="37" cy="4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5" name="Line 139"/>
            <p:cNvSpPr>
              <a:spLocks noChangeShapeType="1"/>
            </p:cNvSpPr>
            <p:nvPr/>
          </p:nvSpPr>
          <p:spPr bwMode="auto">
            <a:xfrm flipV="1">
              <a:off x="2417" y="1327"/>
              <a:ext cx="37" cy="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6" name="Line 140"/>
            <p:cNvSpPr>
              <a:spLocks noChangeShapeType="1"/>
            </p:cNvSpPr>
            <p:nvPr/>
          </p:nvSpPr>
          <p:spPr bwMode="auto">
            <a:xfrm flipV="1">
              <a:off x="2454" y="1281"/>
              <a:ext cx="37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7" name="Line 141"/>
            <p:cNvSpPr>
              <a:spLocks noChangeShapeType="1"/>
            </p:cNvSpPr>
            <p:nvPr/>
          </p:nvSpPr>
          <p:spPr bwMode="auto">
            <a:xfrm flipV="1">
              <a:off x="2491" y="1234"/>
              <a:ext cx="37" cy="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8" name="Line 142"/>
            <p:cNvSpPr>
              <a:spLocks noChangeShapeType="1"/>
            </p:cNvSpPr>
            <p:nvPr/>
          </p:nvSpPr>
          <p:spPr bwMode="auto">
            <a:xfrm flipV="1">
              <a:off x="2528" y="1193"/>
              <a:ext cx="37" cy="4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9" name="Line 143"/>
            <p:cNvSpPr>
              <a:spLocks noChangeShapeType="1"/>
            </p:cNvSpPr>
            <p:nvPr/>
          </p:nvSpPr>
          <p:spPr bwMode="auto">
            <a:xfrm flipV="1">
              <a:off x="2565" y="1144"/>
              <a:ext cx="36" cy="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0" name="Line 144"/>
            <p:cNvSpPr>
              <a:spLocks noChangeShapeType="1"/>
            </p:cNvSpPr>
            <p:nvPr/>
          </p:nvSpPr>
          <p:spPr bwMode="auto">
            <a:xfrm flipV="1">
              <a:off x="2601" y="1098"/>
              <a:ext cx="38" cy="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1" name="Line 145"/>
            <p:cNvSpPr>
              <a:spLocks noChangeShapeType="1"/>
            </p:cNvSpPr>
            <p:nvPr/>
          </p:nvSpPr>
          <p:spPr bwMode="auto">
            <a:xfrm flipV="1">
              <a:off x="2639" y="1051"/>
              <a:ext cx="37" cy="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2" name="Line 146"/>
            <p:cNvSpPr>
              <a:spLocks noChangeShapeType="1"/>
            </p:cNvSpPr>
            <p:nvPr/>
          </p:nvSpPr>
          <p:spPr bwMode="auto">
            <a:xfrm flipV="1">
              <a:off x="2676" y="1003"/>
              <a:ext cx="36" cy="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3" name="Line 147"/>
            <p:cNvSpPr>
              <a:spLocks noChangeShapeType="1"/>
            </p:cNvSpPr>
            <p:nvPr/>
          </p:nvSpPr>
          <p:spPr bwMode="auto">
            <a:xfrm flipV="1">
              <a:off x="2712" y="955"/>
              <a:ext cx="37" cy="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4" name="Line 148"/>
            <p:cNvSpPr>
              <a:spLocks noChangeShapeType="1"/>
            </p:cNvSpPr>
            <p:nvPr/>
          </p:nvSpPr>
          <p:spPr bwMode="auto">
            <a:xfrm flipV="1">
              <a:off x="2749" y="907"/>
              <a:ext cx="38" cy="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5" name="Line 149"/>
            <p:cNvSpPr>
              <a:spLocks noChangeShapeType="1"/>
            </p:cNvSpPr>
            <p:nvPr/>
          </p:nvSpPr>
          <p:spPr bwMode="auto">
            <a:xfrm flipV="1">
              <a:off x="2787" y="860"/>
              <a:ext cx="37" cy="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6" name="Line 150"/>
            <p:cNvSpPr>
              <a:spLocks noChangeShapeType="1"/>
            </p:cNvSpPr>
            <p:nvPr/>
          </p:nvSpPr>
          <p:spPr bwMode="auto">
            <a:xfrm flipV="1">
              <a:off x="2824" y="811"/>
              <a:ext cx="36" cy="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7" name="Line 151"/>
            <p:cNvSpPr>
              <a:spLocks noChangeShapeType="1"/>
            </p:cNvSpPr>
            <p:nvPr/>
          </p:nvSpPr>
          <p:spPr bwMode="auto">
            <a:xfrm flipV="1">
              <a:off x="2860" y="762"/>
              <a:ext cx="37" cy="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8" name="Line 152"/>
            <p:cNvSpPr>
              <a:spLocks noChangeShapeType="1"/>
            </p:cNvSpPr>
            <p:nvPr/>
          </p:nvSpPr>
          <p:spPr bwMode="auto">
            <a:xfrm flipH="1">
              <a:off x="2874" y="762"/>
              <a:ext cx="23" cy="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9" name="Line 153"/>
            <p:cNvSpPr>
              <a:spLocks noChangeShapeType="1"/>
            </p:cNvSpPr>
            <p:nvPr/>
          </p:nvSpPr>
          <p:spPr bwMode="auto">
            <a:xfrm flipH="1">
              <a:off x="2849" y="798"/>
              <a:ext cx="25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0" name="Line 154"/>
            <p:cNvSpPr>
              <a:spLocks noChangeShapeType="1"/>
            </p:cNvSpPr>
            <p:nvPr/>
          </p:nvSpPr>
          <p:spPr bwMode="auto">
            <a:xfrm flipH="1">
              <a:off x="2825" y="812"/>
              <a:ext cx="24" cy="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1" name="Line 155"/>
            <p:cNvSpPr>
              <a:spLocks noChangeShapeType="1"/>
            </p:cNvSpPr>
            <p:nvPr/>
          </p:nvSpPr>
          <p:spPr bwMode="auto">
            <a:xfrm flipH="1">
              <a:off x="2801" y="825"/>
              <a:ext cx="24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2" name="Line 156"/>
            <p:cNvSpPr>
              <a:spLocks noChangeShapeType="1"/>
            </p:cNvSpPr>
            <p:nvPr/>
          </p:nvSpPr>
          <p:spPr bwMode="auto">
            <a:xfrm flipH="1">
              <a:off x="2777" y="841"/>
              <a:ext cx="24" cy="2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3" name="Line 157"/>
            <p:cNvSpPr>
              <a:spLocks noChangeShapeType="1"/>
            </p:cNvSpPr>
            <p:nvPr/>
          </p:nvSpPr>
          <p:spPr bwMode="auto">
            <a:xfrm flipH="1">
              <a:off x="2753" y="870"/>
              <a:ext cx="24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4" name="Line 158"/>
            <p:cNvSpPr>
              <a:spLocks noChangeShapeType="1"/>
            </p:cNvSpPr>
            <p:nvPr/>
          </p:nvSpPr>
          <p:spPr bwMode="auto">
            <a:xfrm flipH="1">
              <a:off x="2728" y="886"/>
              <a:ext cx="25" cy="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5" name="Line 159"/>
            <p:cNvSpPr>
              <a:spLocks noChangeShapeType="1"/>
            </p:cNvSpPr>
            <p:nvPr/>
          </p:nvSpPr>
          <p:spPr bwMode="auto">
            <a:xfrm flipH="1">
              <a:off x="2704" y="899"/>
              <a:ext cx="24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6" name="Line 160"/>
            <p:cNvSpPr>
              <a:spLocks noChangeShapeType="1"/>
            </p:cNvSpPr>
            <p:nvPr/>
          </p:nvSpPr>
          <p:spPr bwMode="auto">
            <a:xfrm flipH="1">
              <a:off x="2680" y="920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7" name="Line 161"/>
            <p:cNvSpPr>
              <a:spLocks noChangeShapeType="1"/>
            </p:cNvSpPr>
            <p:nvPr/>
          </p:nvSpPr>
          <p:spPr bwMode="auto">
            <a:xfrm flipH="1">
              <a:off x="2656" y="935"/>
              <a:ext cx="24" cy="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8" name="Line 162"/>
            <p:cNvSpPr>
              <a:spLocks noChangeShapeType="1"/>
            </p:cNvSpPr>
            <p:nvPr/>
          </p:nvSpPr>
          <p:spPr bwMode="auto">
            <a:xfrm flipH="1">
              <a:off x="2632" y="955"/>
              <a:ext cx="24" cy="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9" name="Line 163"/>
            <p:cNvSpPr>
              <a:spLocks noChangeShapeType="1"/>
            </p:cNvSpPr>
            <p:nvPr/>
          </p:nvSpPr>
          <p:spPr bwMode="auto">
            <a:xfrm flipH="1">
              <a:off x="2608" y="977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0" name="Line 164"/>
            <p:cNvSpPr>
              <a:spLocks noChangeShapeType="1"/>
            </p:cNvSpPr>
            <p:nvPr/>
          </p:nvSpPr>
          <p:spPr bwMode="auto">
            <a:xfrm flipH="1">
              <a:off x="2583" y="992"/>
              <a:ext cx="25" cy="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1" name="Line 165"/>
            <p:cNvSpPr>
              <a:spLocks noChangeShapeType="1"/>
            </p:cNvSpPr>
            <p:nvPr/>
          </p:nvSpPr>
          <p:spPr bwMode="auto">
            <a:xfrm flipH="1">
              <a:off x="2559" y="1011"/>
              <a:ext cx="24" cy="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2" name="Line 166"/>
            <p:cNvSpPr>
              <a:spLocks noChangeShapeType="1"/>
            </p:cNvSpPr>
            <p:nvPr/>
          </p:nvSpPr>
          <p:spPr bwMode="auto">
            <a:xfrm flipH="1">
              <a:off x="2535" y="1059"/>
              <a:ext cx="24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3" name="Line 167"/>
            <p:cNvSpPr>
              <a:spLocks noChangeShapeType="1"/>
            </p:cNvSpPr>
            <p:nvPr/>
          </p:nvSpPr>
          <p:spPr bwMode="auto">
            <a:xfrm flipH="1">
              <a:off x="2511" y="1066"/>
              <a:ext cx="24" cy="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4" name="Line 168"/>
            <p:cNvSpPr>
              <a:spLocks noChangeShapeType="1"/>
            </p:cNvSpPr>
            <p:nvPr/>
          </p:nvSpPr>
          <p:spPr bwMode="auto">
            <a:xfrm flipH="1">
              <a:off x="2487" y="1094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5" name="Line 169"/>
            <p:cNvSpPr>
              <a:spLocks noChangeShapeType="1"/>
            </p:cNvSpPr>
            <p:nvPr/>
          </p:nvSpPr>
          <p:spPr bwMode="auto">
            <a:xfrm flipH="1">
              <a:off x="2462" y="1109"/>
              <a:ext cx="25" cy="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6" name="Line 170"/>
            <p:cNvSpPr>
              <a:spLocks noChangeShapeType="1"/>
            </p:cNvSpPr>
            <p:nvPr/>
          </p:nvSpPr>
          <p:spPr bwMode="auto">
            <a:xfrm flipH="1">
              <a:off x="2439" y="1128"/>
              <a:ext cx="23" cy="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7" name="Line 171"/>
            <p:cNvSpPr>
              <a:spLocks noChangeShapeType="1"/>
            </p:cNvSpPr>
            <p:nvPr/>
          </p:nvSpPr>
          <p:spPr bwMode="auto">
            <a:xfrm flipH="1">
              <a:off x="2414" y="1140"/>
              <a:ext cx="25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8" name="Line 172"/>
            <p:cNvSpPr>
              <a:spLocks noChangeShapeType="1"/>
            </p:cNvSpPr>
            <p:nvPr/>
          </p:nvSpPr>
          <p:spPr bwMode="auto">
            <a:xfrm flipH="1">
              <a:off x="2390" y="1145"/>
              <a:ext cx="24" cy="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9" name="Line 173"/>
            <p:cNvSpPr>
              <a:spLocks noChangeShapeType="1"/>
            </p:cNvSpPr>
            <p:nvPr/>
          </p:nvSpPr>
          <p:spPr bwMode="auto">
            <a:xfrm flipH="1">
              <a:off x="2366" y="1167"/>
              <a:ext cx="24" cy="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0" name="Line 174"/>
            <p:cNvSpPr>
              <a:spLocks noChangeShapeType="1"/>
            </p:cNvSpPr>
            <p:nvPr/>
          </p:nvSpPr>
          <p:spPr bwMode="auto">
            <a:xfrm flipH="1">
              <a:off x="2342" y="1186"/>
              <a:ext cx="24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1" name="Line 175"/>
            <p:cNvSpPr>
              <a:spLocks noChangeShapeType="1"/>
            </p:cNvSpPr>
            <p:nvPr/>
          </p:nvSpPr>
          <p:spPr bwMode="auto">
            <a:xfrm flipH="1">
              <a:off x="2318" y="1207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2" name="Line 176"/>
            <p:cNvSpPr>
              <a:spLocks noChangeShapeType="1"/>
            </p:cNvSpPr>
            <p:nvPr/>
          </p:nvSpPr>
          <p:spPr bwMode="auto">
            <a:xfrm flipH="1">
              <a:off x="2294" y="1222"/>
              <a:ext cx="24" cy="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3" name="Line 177"/>
            <p:cNvSpPr>
              <a:spLocks noChangeShapeType="1"/>
            </p:cNvSpPr>
            <p:nvPr/>
          </p:nvSpPr>
          <p:spPr bwMode="auto">
            <a:xfrm flipH="1">
              <a:off x="2270" y="1225"/>
              <a:ext cx="24" cy="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4" name="Line 178"/>
            <p:cNvSpPr>
              <a:spLocks noChangeShapeType="1"/>
            </p:cNvSpPr>
            <p:nvPr/>
          </p:nvSpPr>
          <p:spPr bwMode="auto">
            <a:xfrm flipH="1">
              <a:off x="2245" y="1257"/>
              <a:ext cx="25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5" name="Line 179"/>
            <p:cNvSpPr>
              <a:spLocks noChangeShapeType="1"/>
            </p:cNvSpPr>
            <p:nvPr/>
          </p:nvSpPr>
          <p:spPr bwMode="auto">
            <a:xfrm flipH="1">
              <a:off x="2222" y="1271"/>
              <a:ext cx="23" cy="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6" name="Line 180"/>
            <p:cNvSpPr>
              <a:spLocks noChangeShapeType="1"/>
            </p:cNvSpPr>
            <p:nvPr/>
          </p:nvSpPr>
          <p:spPr bwMode="auto">
            <a:xfrm flipH="1">
              <a:off x="2197" y="1279"/>
              <a:ext cx="25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7" name="Line 181"/>
            <p:cNvSpPr>
              <a:spLocks noChangeShapeType="1"/>
            </p:cNvSpPr>
            <p:nvPr/>
          </p:nvSpPr>
          <p:spPr bwMode="auto">
            <a:xfrm flipH="1">
              <a:off x="2173" y="1293"/>
              <a:ext cx="24" cy="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8" name="Line 182"/>
            <p:cNvSpPr>
              <a:spLocks noChangeShapeType="1"/>
            </p:cNvSpPr>
            <p:nvPr/>
          </p:nvSpPr>
          <p:spPr bwMode="auto">
            <a:xfrm flipH="1">
              <a:off x="2149" y="1318"/>
              <a:ext cx="24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9" name="Line 183"/>
            <p:cNvSpPr>
              <a:spLocks noChangeShapeType="1"/>
            </p:cNvSpPr>
            <p:nvPr/>
          </p:nvSpPr>
          <p:spPr bwMode="auto">
            <a:xfrm flipH="1">
              <a:off x="2125" y="1334"/>
              <a:ext cx="24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0" name="Line 184"/>
            <p:cNvSpPr>
              <a:spLocks noChangeShapeType="1"/>
            </p:cNvSpPr>
            <p:nvPr/>
          </p:nvSpPr>
          <p:spPr bwMode="auto">
            <a:xfrm flipH="1" flipV="1">
              <a:off x="2101" y="1349"/>
              <a:ext cx="2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1" name="Line 185"/>
            <p:cNvSpPr>
              <a:spLocks noChangeShapeType="1"/>
            </p:cNvSpPr>
            <p:nvPr/>
          </p:nvSpPr>
          <p:spPr bwMode="auto">
            <a:xfrm flipH="1">
              <a:off x="2076" y="1349"/>
              <a:ext cx="25" cy="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2" name="Line 186"/>
            <p:cNvSpPr>
              <a:spLocks noChangeShapeType="1"/>
            </p:cNvSpPr>
            <p:nvPr/>
          </p:nvSpPr>
          <p:spPr bwMode="auto">
            <a:xfrm flipH="1">
              <a:off x="2053" y="1381"/>
              <a:ext cx="23" cy="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3" name="Line 187"/>
            <p:cNvSpPr>
              <a:spLocks noChangeShapeType="1"/>
            </p:cNvSpPr>
            <p:nvPr/>
          </p:nvSpPr>
          <p:spPr bwMode="auto">
            <a:xfrm flipH="1">
              <a:off x="2028" y="1389"/>
              <a:ext cx="25" cy="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4" name="Line 188"/>
            <p:cNvSpPr>
              <a:spLocks noChangeShapeType="1"/>
            </p:cNvSpPr>
            <p:nvPr/>
          </p:nvSpPr>
          <p:spPr bwMode="auto">
            <a:xfrm flipH="1">
              <a:off x="2004" y="1409"/>
              <a:ext cx="24" cy="1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Line 189"/>
            <p:cNvSpPr>
              <a:spLocks noChangeShapeType="1"/>
            </p:cNvSpPr>
            <p:nvPr/>
          </p:nvSpPr>
          <p:spPr bwMode="auto">
            <a:xfrm flipH="1">
              <a:off x="1980" y="1420"/>
              <a:ext cx="24" cy="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Line 190"/>
            <p:cNvSpPr>
              <a:spLocks noChangeShapeType="1"/>
            </p:cNvSpPr>
            <p:nvPr/>
          </p:nvSpPr>
          <p:spPr bwMode="auto">
            <a:xfrm flipH="1">
              <a:off x="1956" y="1430"/>
              <a:ext cx="24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7" name="Line 191"/>
            <p:cNvSpPr>
              <a:spLocks noChangeShapeType="1"/>
            </p:cNvSpPr>
            <p:nvPr/>
          </p:nvSpPr>
          <p:spPr bwMode="auto">
            <a:xfrm flipH="1">
              <a:off x="1932" y="1447"/>
              <a:ext cx="24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Line 192"/>
            <p:cNvSpPr>
              <a:spLocks noChangeShapeType="1"/>
            </p:cNvSpPr>
            <p:nvPr/>
          </p:nvSpPr>
          <p:spPr bwMode="auto">
            <a:xfrm flipH="1">
              <a:off x="1907" y="1464"/>
              <a:ext cx="25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Line 193"/>
            <p:cNvSpPr>
              <a:spLocks noChangeShapeType="1"/>
            </p:cNvSpPr>
            <p:nvPr/>
          </p:nvSpPr>
          <p:spPr bwMode="auto">
            <a:xfrm flipH="1">
              <a:off x="1884" y="1478"/>
              <a:ext cx="23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0" name="Line 194"/>
            <p:cNvSpPr>
              <a:spLocks noChangeShapeType="1"/>
            </p:cNvSpPr>
            <p:nvPr/>
          </p:nvSpPr>
          <p:spPr bwMode="auto">
            <a:xfrm flipH="1">
              <a:off x="1859" y="1493"/>
              <a:ext cx="25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Line 195"/>
            <p:cNvSpPr>
              <a:spLocks noChangeShapeType="1"/>
            </p:cNvSpPr>
            <p:nvPr/>
          </p:nvSpPr>
          <p:spPr bwMode="auto">
            <a:xfrm flipH="1">
              <a:off x="1835" y="1500"/>
              <a:ext cx="24" cy="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Line 196"/>
            <p:cNvSpPr>
              <a:spLocks noChangeShapeType="1"/>
            </p:cNvSpPr>
            <p:nvPr/>
          </p:nvSpPr>
          <p:spPr bwMode="auto">
            <a:xfrm flipH="1">
              <a:off x="1811" y="1513"/>
              <a:ext cx="24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3" name="Line 197"/>
            <p:cNvSpPr>
              <a:spLocks noChangeShapeType="1"/>
            </p:cNvSpPr>
            <p:nvPr/>
          </p:nvSpPr>
          <p:spPr bwMode="auto">
            <a:xfrm flipH="1">
              <a:off x="1787" y="1530"/>
              <a:ext cx="24" cy="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4" name="Line 198"/>
            <p:cNvSpPr>
              <a:spLocks noChangeShapeType="1"/>
            </p:cNvSpPr>
            <p:nvPr/>
          </p:nvSpPr>
          <p:spPr bwMode="auto">
            <a:xfrm flipH="1">
              <a:off x="1763" y="1540"/>
              <a:ext cx="24" cy="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5" name="Line 199"/>
            <p:cNvSpPr>
              <a:spLocks noChangeShapeType="1"/>
            </p:cNvSpPr>
            <p:nvPr/>
          </p:nvSpPr>
          <p:spPr bwMode="auto">
            <a:xfrm flipH="1">
              <a:off x="1739" y="1559"/>
              <a:ext cx="24" cy="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6" name="Line 200"/>
            <p:cNvSpPr>
              <a:spLocks noChangeShapeType="1"/>
            </p:cNvSpPr>
            <p:nvPr/>
          </p:nvSpPr>
          <p:spPr bwMode="auto">
            <a:xfrm flipH="1">
              <a:off x="1715" y="1568"/>
              <a:ext cx="24" cy="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7" name="Line 201"/>
            <p:cNvSpPr>
              <a:spLocks noChangeShapeType="1"/>
            </p:cNvSpPr>
            <p:nvPr/>
          </p:nvSpPr>
          <p:spPr bwMode="auto">
            <a:xfrm flipH="1">
              <a:off x="1690" y="1594"/>
              <a:ext cx="25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8" name="Line 202"/>
            <p:cNvSpPr>
              <a:spLocks noChangeShapeType="1"/>
            </p:cNvSpPr>
            <p:nvPr/>
          </p:nvSpPr>
          <p:spPr bwMode="auto">
            <a:xfrm flipH="1">
              <a:off x="1667" y="1598"/>
              <a:ext cx="23" cy="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9" name="Line 203"/>
            <p:cNvSpPr>
              <a:spLocks noChangeShapeType="1"/>
            </p:cNvSpPr>
            <p:nvPr/>
          </p:nvSpPr>
          <p:spPr bwMode="auto">
            <a:xfrm flipH="1">
              <a:off x="1642" y="1605"/>
              <a:ext cx="25" cy="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Line 204"/>
            <p:cNvSpPr>
              <a:spLocks noChangeShapeType="1"/>
            </p:cNvSpPr>
            <p:nvPr/>
          </p:nvSpPr>
          <p:spPr bwMode="auto">
            <a:xfrm flipH="1">
              <a:off x="1618" y="1615"/>
              <a:ext cx="24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Line 205"/>
            <p:cNvSpPr>
              <a:spLocks noChangeShapeType="1"/>
            </p:cNvSpPr>
            <p:nvPr/>
          </p:nvSpPr>
          <p:spPr bwMode="auto">
            <a:xfrm flipH="1">
              <a:off x="1594" y="1620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" name="Line 206"/>
            <p:cNvSpPr>
              <a:spLocks noChangeShapeType="1"/>
            </p:cNvSpPr>
            <p:nvPr/>
          </p:nvSpPr>
          <p:spPr bwMode="auto">
            <a:xfrm flipH="1">
              <a:off x="1570" y="1635"/>
              <a:ext cx="24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" name="Line 207"/>
            <p:cNvSpPr>
              <a:spLocks noChangeShapeType="1"/>
            </p:cNvSpPr>
            <p:nvPr/>
          </p:nvSpPr>
          <p:spPr bwMode="auto">
            <a:xfrm flipH="1">
              <a:off x="1545" y="1652"/>
              <a:ext cx="25" cy="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" name="Line 208"/>
            <p:cNvSpPr>
              <a:spLocks noChangeShapeType="1"/>
            </p:cNvSpPr>
            <p:nvPr/>
          </p:nvSpPr>
          <p:spPr bwMode="auto">
            <a:xfrm flipH="1">
              <a:off x="1521" y="1661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5" name="Line 209"/>
            <p:cNvSpPr>
              <a:spLocks noChangeShapeType="1"/>
            </p:cNvSpPr>
            <p:nvPr/>
          </p:nvSpPr>
          <p:spPr bwMode="auto">
            <a:xfrm flipH="1">
              <a:off x="1497" y="1676"/>
              <a:ext cx="2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6" name="Line 210"/>
            <p:cNvSpPr>
              <a:spLocks noChangeShapeType="1"/>
            </p:cNvSpPr>
            <p:nvPr/>
          </p:nvSpPr>
          <p:spPr bwMode="auto">
            <a:xfrm flipH="1">
              <a:off x="1473" y="1676"/>
              <a:ext cx="24" cy="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7" name="Line 211"/>
            <p:cNvSpPr>
              <a:spLocks noChangeShapeType="1"/>
            </p:cNvSpPr>
            <p:nvPr/>
          </p:nvSpPr>
          <p:spPr bwMode="auto">
            <a:xfrm flipH="1" flipV="1">
              <a:off x="1449" y="1688"/>
              <a:ext cx="24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8" name="Line 212"/>
            <p:cNvSpPr>
              <a:spLocks noChangeShapeType="1"/>
            </p:cNvSpPr>
            <p:nvPr/>
          </p:nvSpPr>
          <p:spPr bwMode="auto">
            <a:xfrm flipH="1">
              <a:off x="1425" y="1688"/>
              <a:ext cx="24" cy="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9" name="Line 213"/>
            <p:cNvSpPr>
              <a:spLocks noChangeShapeType="1"/>
            </p:cNvSpPr>
            <p:nvPr/>
          </p:nvSpPr>
          <p:spPr bwMode="auto">
            <a:xfrm flipH="1">
              <a:off x="1401" y="1706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0" name="Line 214"/>
            <p:cNvSpPr>
              <a:spLocks noChangeShapeType="1"/>
            </p:cNvSpPr>
            <p:nvPr/>
          </p:nvSpPr>
          <p:spPr bwMode="auto">
            <a:xfrm flipH="1">
              <a:off x="1376" y="1721"/>
              <a:ext cx="25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1" name="Line 215"/>
            <p:cNvSpPr>
              <a:spLocks noChangeShapeType="1"/>
            </p:cNvSpPr>
            <p:nvPr/>
          </p:nvSpPr>
          <p:spPr bwMode="auto">
            <a:xfrm flipH="1">
              <a:off x="1352" y="1723"/>
              <a:ext cx="24" cy="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2" name="Line 216"/>
            <p:cNvSpPr>
              <a:spLocks noChangeShapeType="1"/>
            </p:cNvSpPr>
            <p:nvPr/>
          </p:nvSpPr>
          <p:spPr bwMode="auto">
            <a:xfrm flipH="1">
              <a:off x="1328" y="1736"/>
              <a:ext cx="24" cy="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3" name="Line 217"/>
            <p:cNvSpPr>
              <a:spLocks noChangeShapeType="1"/>
            </p:cNvSpPr>
            <p:nvPr/>
          </p:nvSpPr>
          <p:spPr bwMode="auto">
            <a:xfrm flipH="1" flipV="1">
              <a:off x="1304" y="1743"/>
              <a:ext cx="24" cy="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4" name="Line 218"/>
            <p:cNvSpPr>
              <a:spLocks noChangeShapeType="1"/>
            </p:cNvSpPr>
            <p:nvPr/>
          </p:nvSpPr>
          <p:spPr bwMode="auto">
            <a:xfrm flipH="1">
              <a:off x="1280" y="1743"/>
              <a:ext cx="24" cy="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5" name="Line 219"/>
            <p:cNvSpPr>
              <a:spLocks noChangeShapeType="1"/>
            </p:cNvSpPr>
            <p:nvPr/>
          </p:nvSpPr>
          <p:spPr bwMode="auto">
            <a:xfrm flipH="1">
              <a:off x="1256" y="1760"/>
              <a:ext cx="24" cy="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6" name="Line 220"/>
            <p:cNvSpPr>
              <a:spLocks noChangeShapeType="1"/>
            </p:cNvSpPr>
            <p:nvPr/>
          </p:nvSpPr>
          <p:spPr bwMode="auto">
            <a:xfrm flipH="1">
              <a:off x="1232" y="1769"/>
              <a:ext cx="24" cy="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7" name="Line 221"/>
            <p:cNvSpPr>
              <a:spLocks noChangeShapeType="1"/>
            </p:cNvSpPr>
            <p:nvPr/>
          </p:nvSpPr>
          <p:spPr bwMode="auto">
            <a:xfrm flipH="1">
              <a:off x="1207" y="1771"/>
              <a:ext cx="25" cy="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8" name="Line 222"/>
            <p:cNvSpPr>
              <a:spLocks noChangeShapeType="1"/>
            </p:cNvSpPr>
            <p:nvPr/>
          </p:nvSpPr>
          <p:spPr bwMode="auto">
            <a:xfrm flipH="1">
              <a:off x="1184" y="1780"/>
              <a:ext cx="23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9" name="Line 223"/>
            <p:cNvSpPr>
              <a:spLocks noChangeShapeType="1"/>
            </p:cNvSpPr>
            <p:nvPr/>
          </p:nvSpPr>
          <p:spPr bwMode="auto">
            <a:xfrm flipH="1">
              <a:off x="1159" y="1784"/>
              <a:ext cx="25" cy="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0" name="Line 224"/>
            <p:cNvSpPr>
              <a:spLocks noChangeShapeType="1"/>
            </p:cNvSpPr>
            <p:nvPr/>
          </p:nvSpPr>
          <p:spPr bwMode="auto">
            <a:xfrm flipH="1">
              <a:off x="1135" y="1797"/>
              <a:ext cx="24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1" name="Line 225"/>
            <p:cNvSpPr>
              <a:spLocks noChangeShapeType="1"/>
            </p:cNvSpPr>
            <p:nvPr/>
          </p:nvSpPr>
          <p:spPr bwMode="auto">
            <a:xfrm flipH="1">
              <a:off x="1111" y="1811"/>
              <a:ext cx="24" cy="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203" name="Group 427"/>
          <p:cNvGrpSpPr>
            <a:grpSpLocks/>
          </p:cNvGrpSpPr>
          <p:nvPr/>
        </p:nvGrpSpPr>
        <p:grpSpPr bwMode="auto">
          <a:xfrm>
            <a:off x="1454150" y="1209675"/>
            <a:ext cx="3144838" cy="2533650"/>
            <a:chOff x="916" y="762"/>
            <a:chExt cx="1981" cy="1596"/>
          </a:xfrm>
        </p:grpSpPr>
        <p:sp>
          <p:nvSpPr>
            <p:cNvPr id="76003" name="Line 227"/>
            <p:cNvSpPr>
              <a:spLocks noChangeShapeType="1"/>
            </p:cNvSpPr>
            <p:nvPr/>
          </p:nvSpPr>
          <p:spPr bwMode="auto">
            <a:xfrm flipH="1">
              <a:off x="1087" y="1817"/>
              <a:ext cx="24" cy="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4" name="Line 228"/>
            <p:cNvSpPr>
              <a:spLocks noChangeShapeType="1"/>
            </p:cNvSpPr>
            <p:nvPr/>
          </p:nvSpPr>
          <p:spPr bwMode="auto">
            <a:xfrm flipH="1" flipV="1">
              <a:off x="1062" y="1823"/>
              <a:ext cx="25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5" name="Line 229"/>
            <p:cNvSpPr>
              <a:spLocks noChangeShapeType="1"/>
            </p:cNvSpPr>
            <p:nvPr/>
          </p:nvSpPr>
          <p:spPr bwMode="auto">
            <a:xfrm flipH="1">
              <a:off x="1038" y="1823"/>
              <a:ext cx="24" cy="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6" name="Line 230"/>
            <p:cNvSpPr>
              <a:spLocks noChangeShapeType="1"/>
            </p:cNvSpPr>
            <p:nvPr/>
          </p:nvSpPr>
          <p:spPr bwMode="auto">
            <a:xfrm flipH="1" flipV="1">
              <a:off x="1014" y="1835"/>
              <a:ext cx="2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7" name="Line 231"/>
            <p:cNvSpPr>
              <a:spLocks noChangeShapeType="1"/>
            </p:cNvSpPr>
            <p:nvPr/>
          </p:nvSpPr>
          <p:spPr bwMode="auto">
            <a:xfrm flipH="1">
              <a:off x="990" y="1835"/>
              <a:ext cx="24" cy="1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8" name="Line 232"/>
            <p:cNvSpPr>
              <a:spLocks noChangeShapeType="1"/>
            </p:cNvSpPr>
            <p:nvPr/>
          </p:nvSpPr>
          <p:spPr bwMode="auto">
            <a:xfrm>
              <a:off x="990" y="1849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9" name="Line 233"/>
            <p:cNvSpPr>
              <a:spLocks noChangeShapeType="1"/>
            </p:cNvSpPr>
            <p:nvPr/>
          </p:nvSpPr>
          <p:spPr bwMode="auto">
            <a:xfrm flipH="1" flipV="1">
              <a:off x="989" y="1846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0" name="Line 234"/>
            <p:cNvSpPr>
              <a:spLocks noChangeShapeType="1"/>
            </p:cNvSpPr>
            <p:nvPr/>
          </p:nvSpPr>
          <p:spPr bwMode="auto">
            <a:xfrm flipH="1">
              <a:off x="989" y="1846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1" name="Line 235"/>
            <p:cNvSpPr>
              <a:spLocks noChangeShapeType="1"/>
            </p:cNvSpPr>
            <p:nvPr/>
          </p:nvSpPr>
          <p:spPr bwMode="auto">
            <a:xfrm flipH="1">
              <a:off x="988" y="1850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2" name="Line 236"/>
            <p:cNvSpPr>
              <a:spLocks noChangeShapeType="1"/>
            </p:cNvSpPr>
            <p:nvPr/>
          </p:nvSpPr>
          <p:spPr bwMode="auto">
            <a:xfrm flipH="1" flipV="1">
              <a:off x="987" y="1848"/>
              <a:ext cx="1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3" name="Line 237"/>
            <p:cNvSpPr>
              <a:spLocks noChangeShapeType="1"/>
            </p:cNvSpPr>
            <p:nvPr/>
          </p:nvSpPr>
          <p:spPr bwMode="auto">
            <a:xfrm flipH="1" flipV="1">
              <a:off x="986" y="1842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4" name="Line 238"/>
            <p:cNvSpPr>
              <a:spLocks noChangeShapeType="1"/>
            </p:cNvSpPr>
            <p:nvPr/>
          </p:nvSpPr>
          <p:spPr bwMode="auto">
            <a:xfrm flipH="1" flipV="1">
              <a:off x="986" y="1835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5" name="Line 239"/>
            <p:cNvSpPr>
              <a:spLocks noChangeShapeType="1"/>
            </p:cNvSpPr>
            <p:nvPr/>
          </p:nvSpPr>
          <p:spPr bwMode="auto">
            <a:xfrm flipH="1">
              <a:off x="985" y="1835"/>
              <a:ext cx="1" cy="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6" name="Line 240"/>
            <p:cNvSpPr>
              <a:spLocks noChangeShapeType="1"/>
            </p:cNvSpPr>
            <p:nvPr/>
          </p:nvSpPr>
          <p:spPr bwMode="auto">
            <a:xfrm flipH="1">
              <a:off x="984" y="1847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7" name="Line 241"/>
            <p:cNvSpPr>
              <a:spLocks noChangeShapeType="1"/>
            </p:cNvSpPr>
            <p:nvPr/>
          </p:nvSpPr>
          <p:spPr bwMode="auto">
            <a:xfrm flipH="1">
              <a:off x="983" y="1847"/>
              <a:ext cx="1" cy="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8" name="Line 242"/>
            <p:cNvSpPr>
              <a:spLocks noChangeShapeType="1"/>
            </p:cNvSpPr>
            <p:nvPr/>
          </p:nvSpPr>
          <p:spPr bwMode="auto">
            <a:xfrm flipH="1" flipV="1">
              <a:off x="983" y="1849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9" name="Line 243"/>
            <p:cNvSpPr>
              <a:spLocks noChangeShapeType="1"/>
            </p:cNvSpPr>
            <p:nvPr/>
          </p:nvSpPr>
          <p:spPr bwMode="auto">
            <a:xfrm flipH="1">
              <a:off x="982" y="1849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0" name="Line 244"/>
            <p:cNvSpPr>
              <a:spLocks noChangeShapeType="1"/>
            </p:cNvSpPr>
            <p:nvPr/>
          </p:nvSpPr>
          <p:spPr bwMode="auto">
            <a:xfrm flipH="1" flipV="1">
              <a:off x="981" y="1849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1" name="Line 245"/>
            <p:cNvSpPr>
              <a:spLocks noChangeShapeType="1"/>
            </p:cNvSpPr>
            <p:nvPr/>
          </p:nvSpPr>
          <p:spPr bwMode="auto">
            <a:xfrm flipH="1" flipV="1">
              <a:off x="981" y="1847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2" name="Line 246"/>
            <p:cNvSpPr>
              <a:spLocks noChangeShapeType="1"/>
            </p:cNvSpPr>
            <p:nvPr/>
          </p:nvSpPr>
          <p:spPr bwMode="auto">
            <a:xfrm flipH="1" flipV="1">
              <a:off x="979" y="1844"/>
              <a:ext cx="2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3" name="Line 247"/>
            <p:cNvSpPr>
              <a:spLocks noChangeShapeType="1"/>
            </p:cNvSpPr>
            <p:nvPr/>
          </p:nvSpPr>
          <p:spPr bwMode="auto">
            <a:xfrm flipH="1" flipV="1">
              <a:off x="979" y="1843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4" name="Line 248"/>
            <p:cNvSpPr>
              <a:spLocks noChangeShapeType="1"/>
            </p:cNvSpPr>
            <p:nvPr/>
          </p:nvSpPr>
          <p:spPr bwMode="auto">
            <a:xfrm flipH="1">
              <a:off x="978" y="1843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5" name="Line 249"/>
            <p:cNvSpPr>
              <a:spLocks noChangeShapeType="1"/>
            </p:cNvSpPr>
            <p:nvPr/>
          </p:nvSpPr>
          <p:spPr bwMode="auto">
            <a:xfrm flipH="1">
              <a:off x="978" y="1846"/>
              <a:ext cx="1" cy="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6" name="Line 250"/>
            <p:cNvSpPr>
              <a:spLocks noChangeShapeType="1"/>
            </p:cNvSpPr>
            <p:nvPr/>
          </p:nvSpPr>
          <p:spPr bwMode="auto">
            <a:xfrm flipH="1" flipV="1">
              <a:off x="977" y="1837"/>
              <a:ext cx="1" cy="1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7" name="Line 251"/>
            <p:cNvSpPr>
              <a:spLocks noChangeShapeType="1"/>
            </p:cNvSpPr>
            <p:nvPr/>
          </p:nvSpPr>
          <p:spPr bwMode="auto">
            <a:xfrm flipH="1">
              <a:off x="976" y="1837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8" name="Line 252"/>
            <p:cNvSpPr>
              <a:spLocks noChangeShapeType="1"/>
            </p:cNvSpPr>
            <p:nvPr/>
          </p:nvSpPr>
          <p:spPr bwMode="auto">
            <a:xfrm flipH="1">
              <a:off x="975" y="1844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9" name="Line 253"/>
            <p:cNvSpPr>
              <a:spLocks noChangeShapeType="1"/>
            </p:cNvSpPr>
            <p:nvPr/>
          </p:nvSpPr>
          <p:spPr bwMode="auto">
            <a:xfrm flipH="1" flipV="1">
              <a:off x="974" y="1841"/>
              <a:ext cx="1" cy="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0" name="Line 254"/>
            <p:cNvSpPr>
              <a:spLocks noChangeShapeType="1"/>
            </p:cNvSpPr>
            <p:nvPr/>
          </p:nvSpPr>
          <p:spPr bwMode="auto">
            <a:xfrm flipH="1">
              <a:off x="974" y="1841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1" name="Line 255"/>
            <p:cNvSpPr>
              <a:spLocks noChangeShapeType="1"/>
            </p:cNvSpPr>
            <p:nvPr/>
          </p:nvSpPr>
          <p:spPr bwMode="auto">
            <a:xfrm flipH="1">
              <a:off x="973" y="1842"/>
              <a:ext cx="1" cy="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2" name="Line 256"/>
            <p:cNvSpPr>
              <a:spLocks noChangeShapeType="1"/>
            </p:cNvSpPr>
            <p:nvPr/>
          </p:nvSpPr>
          <p:spPr bwMode="auto">
            <a:xfrm flipH="1" flipV="1">
              <a:off x="972" y="1848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3" name="Line 257"/>
            <p:cNvSpPr>
              <a:spLocks noChangeShapeType="1"/>
            </p:cNvSpPr>
            <p:nvPr/>
          </p:nvSpPr>
          <p:spPr bwMode="auto">
            <a:xfrm flipH="1">
              <a:off x="972" y="1848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4" name="Line 258"/>
            <p:cNvSpPr>
              <a:spLocks noChangeShapeType="1"/>
            </p:cNvSpPr>
            <p:nvPr/>
          </p:nvSpPr>
          <p:spPr bwMode="auto">
            <a:xfrm flipH="1">
              <a:off x="971" y="1848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5" name="Line 259"/>
            <p:cNvSpPr>
              <a:spLocks noChangeShapeType="1"/>
            </p:cNvSpPr>
            <p:nvPr/>
          </p:nvSpPr>
          <p:spPr bwMode="auto">
            <a:xfrm flipH="1">
              <a:off x="970" y="1849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6" name="Line 260"/>
            <p:cNvSpPr>
              <a:spLocks noChangeShapeType="1"/>
            </p:cNvSpPr>
            <p:nvPr/>
          </p:nvSpPr>
          <p:spPr bwMode="auto">
            <a:xfrm flipH="1" flipV="1">
              <a:off x="969" y="1851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7" name="Line 261"/>
            <p:cNvSpPr>
              <a:spLocks noChangeShapeType="1"/>
            </p:cNvSpPr>
            <p:nvPr/>
          </p:nvSpPr>
          <p:spPr bwMode="auto">
            <a:xfrm flipH="1">
              <a:off x="969" y="1851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8" name="Line 262"/>
            <p:cNvSpPr>
              <a:spLocks noChangeShapeType="1"/>
            </p:cNvSpPr>
            <p:nvPr/>
          </p:nvSpPr>
          <p:spPr bwMode="auto">
            <a:xfrm flipH="1" flipV="1">
              <a:off x="968" y="1851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9" name="Line 263"/>
            <p:cNvSpPr>
              <a:spLocks noChangeShapeType="1"/>
            </p:cNvSpPr>
            <p:nvPr/>
          </p:nvSpPr>
          <p:spPr bwMode="auto">
            <a:xfrm flipH="1" flipV="1">
              <a:off x="967" y="1850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0" name="Line 264"/>
            <p:cNvSpPr>
              <a:spLocks noChangeShapeType="1"/>
            </p:cNvSpPr>
            <p:nvPr/>
          </p:nvSpPr>
          <p:spPr bwMode="auto">
            <a:xfrm flipH="1">
              <a:off x="966" y="1850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1" name="Line 265"/>
            <p:cNvSpPr>
              <a:spLocks noChangeShapeType="1"/>
            </p:cNvSpPr>
            <p:nvPr/>
          </p:nvSpPr>
          <p:spPr bwMode="auto">
            <a:xfrm flipH="1" flipV="1">
              <a:off x="966" y="1845"/>
              <a:ext cx="1" cy="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2" name="Line 266"/>
            <p:cNvSpPr>
              <a:spLocks noChangeShapeType="1"/>
            </p:cNvSpPr>
            <p:nvPr/>
          </p:nvSpPr>
          <p:spPr bwMode="auto">
            <a:xfrm flipH="1">
              <a:off x="965" y="1845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3" name="Line 267"/>
            <p:cNvSpPr>
              <a:spLocks noChangeShapeType="1"/>
            </p:cNvSpPr>
            <p:nvPr/>
          </p:nvSpPr>
          <p:spPr bwMode="auto">
            <a:xfrm flipH="1">
              <a:off x="964" y="1852"/>
              <a:ext cx="1" cy="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4" name="Line 268"/>
            <p:cNvSpPr>
              <a:spLocks noChangeShapeType="1"/>
            </p:cNvSpPr>
            <p:nvPr/>
          </p:nvSpPr>
          <p:spPr bwMode="auto">
            <a:xfrm flipH="1" flipV="1">
              <a:off x="964" y="1856"/>
              <a:ext cx="1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5" name="Line 269"/>
            <p:cNvSpPr>
              <a:spLocks noChangeShapeType="1"/>
            </p:cNvSpPr>
            <p:nvPr/>
          </p:nvSpPr>
          <p:spPr bwMode="auto">
            <a:xfrm flipH="1" flipV="1">
              <a:off x="962" y="1854"/>
              <a:ext cx="2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6" name="Line 270"/>
            <p:cNvSpPr>
              <a:spLocks noChangeShapeType="1"/>
            </p:cNvSpPr>
            <p:nvPr/>
          </p:nvSpPr>
          <p:spPr bwMode="auto">
            <a:xfrm flipH="1" flipV="1">
              <a:off x="962" y="1853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7" name="Line 271"/>
            <p:cNvSpPr>
              <a:spLocks noChangeShapeType="1"/>
            </p:cNvSpPr>
            <p:nvPr/>
          </p:nvSpPr>
          <p:spPr bwMode="auto">
            <a:xfrm flipH="1">
              <a:off x="961" y="1853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8" name="Line 272"/>
            <p:cNvSpPr>
              <a:spLocks noChangeShapeType="1"/>
            </p:cNvSpPr>
            <p:nvPr/>
          </p:nvSpPr>
          <p:spPr bwMode="auto">
            <a:xfrm flipH="1">
              <a:off x="961" y="1860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9" name="Line 273"/>
            <p:cNvSpPr>
              <a:spLocks noChangeShapeType="1"/>
            </p:cNvSpPr>
            <p:nvPr/>
          </p:nvSpPr>
          <p:spPr bwMode="auto">
            <a:xfrm flipH="1">
              <a:off x="960" y="1862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0" name="Line 274"/>
            <p:cNvSpPr>
              <a:spLocks noChangeShapeType="1"/>
            </p:cNvSpPr>
            <p:nvPr/>
          </p:nvSpPr>
          <p:spPr bwMode="auto">
            <a:xfrm flipH="1">
              <a:off x="959" y="1869"/>
              <a:ext cx="1" cy="1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1" name="Line 275"/>
            <p:cNvSpPr>
              <a:spLocks noChangeShapeType="1"/>
            </p:cNvSpPr>
            <p:nvPr/>
          </p:nvSpPr>
          <p:spPr bwMode="auto">
            <a:xfrm flipH="1">
              <a:off x="958" y="1884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2" name="Line 276"/>
            <p:cNvSpPr>
              <a:spLocks noChangeShapeType="1"/>
            </p:cNvSpPr>
            <p:nvPr/>
          </p:nvSpPr>
          <p:spPr bwMode="auto">
            <a:xfrm flipH="1">
              <a:off x="957" y="1885"/>
              <a:ext cx="1" cy="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3" name="Line 277"/>
            <p:cNvSpPr>
              <a:spLocks noChangeShapeType="1"/>
            </p:cNvSpPr>
            <p:nvPr/>
          </p:nvSpPr>
          <p:spPr bwMode="auto">
            <a:xfrm flipH="1" flipV="1">
              <a:off x="957" y="1896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4" name="Line 278"/>
            <p:cNvSpPr>
              <a:spLocks noChangeShapeType="1"/>
            </p:cNvSpPr>
            <p:nvPr/>
          </p:nvSpPr>
          <p:spPr bwMode="auto">
            <a:xfrm flipH="1">
              <a:off x="956" y="1896"/>
              <a:ext cx="1" cy="3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5" name="Line 279"/>
            <p:cNvSpPr>
              <a:spLocks noChangeShapeType="1"/>
            </p:cNvSpPr>
            <p:nvPr/>
          </p:nvSpPr>
          <p:spPr bwMode="auto">
            <a:xfrm flipH="1">
              <a:off x="955" y="1930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6" name="Line 280"/>
            <p:cNvSpPr>
              <a:spLocks noChangeShapeType="1"/>
            </p:cNvSpPr>
            <p:nvPr/>
          </p:nvSpPr>
          <p:spPr bwMode="auto">
            <a:xfrm flipH="1">
              <a:off x="954" y="1933"/>
              <a:ext cx="1" cy="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7" name="Line 281"/>
            <p:cNvSpPr>
              <a:spLocks noChangeShapeType="1"/>
            </p:cNvSpPr>
            <p:nvPr/>
          </p:nvSpPr>
          <p:spPr bwMode="auto">
            <a:xfrm flipH="1">
              <a:off x="954" y="1969"/>
              <a:ext cx="1" cy="3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8" name="Line 282"/>
            <p:cNvSpPr>
              <a:spLocks noChangeShapeType="1"/>
            </p:cNvSpPr>
            <p:nvPr/>
          </p:nvSpPr>
          <p:spPr bwMode="auto">
            <a:xfrm flipH="1">
              <a:off x="953" y="2004"/>
              <a:ext cx="1" cy="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9" name="Line 283"/>
            <p:cNvSpPr>
              <a:spLocks noChangeShapeType="1"/>
            </p:cNvSpPr>
            <p:nvPr/>
          </p:nvSpPr>
          <p:spPr bwMode="auto">
            <a:xfrm flipH="1">
              <a:off x="952" y="2048"/>
              <a:ext cx="1" cy="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0" name="Line 284"/>
            <p:cNvSpPr>
              <a:spLocks noChangeShapeType="1"/>
            </p:cNvSpPr>
            <p:nvPr/>
          </p:nvSpPr>
          <p:spPr bwMode="auto">
            <a:xfrm flipH="1">
              <a:off x="952" y="2092"/>
              <a:ext cx="1" cy="6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1" name="Line 285"/>
            <p:cNvSpPr>
              <a:spLocks noChangeShapeType="1"/>
            </p:cNvSpPr>
            <p:nvPr/>
          </p:nvSpPr>
          <p:spPr bwMode="auto">
            <a:xfrm flipH="1">
              <a:off x="951" y="2156"/>
              <a:ext cx="1" cy="6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2" name="Line 286"/>
            <p:cNvSpPr>
              <a:spLocks noChangeShapeType="1"/>
            </p:cNvSpPr>
            <p:nvPr/>
          </p:nvSpPr>
          <p:spPr bwMode="auto">
            <a:xfrm flipH="1">
              <a:off x="950" y="2225"/>
              <a:ext cx="1" cy="6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3" name="Line 287"/>
            <p:cNvSpPr>
              <a:spLocks noChangeShapeType="1"/>
            </p:cNvSpPr>
            <p:nvPr/>
          </p:nvSpPr>
          <p:spPr bwMode="auto">
            <a:xfrm flipH="1">
              <a:off x="949" y="2289"/>
              <a:ext cx="1" cy="4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4" name="Line 288"/>
            <p:cNvSpPr>
              <a:spLocks noChangeShapeType="1"/>
            </p:cNvSpPr>
            <p:nvPr/>
          </p:nvSpPr>
          <p:spPr bwMode="auto">
            <a:xfrm flipH="1">
              <a:off x="949" y="2330"/>
              <a:ext cx="1" cy="1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5" name="Line 289"/>
            <p:cNvSpPr>
              <a:spLocks noChangeShapeType="1"/>
            </p:cNvSpPr>
            <p:nvPr/>
          </p:nvSpPr>
          <p:spPr bwMode="auto">
            <a:xfrm flipH="1">
              <a:off x="948" y="2346"/>
              <a:ext cx="1" cy="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6" name="Line 290"/>
            <p:cNvSpPr>
              <a:spLocks noChangeShapeType="1"/>
            </p:cNvSpPr>
            <p:nvPr/>
          </p:nvSpPr>
          <p:spPr bwMode="auto">
            <a:xfrm flipH="1" flipV="1">
              <a:off x="947" y="2355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7" name="Line 291"/>
            <p:cNvSpPr>
              <a:spLocks noChangeShapeType="1"/>
            </p:cNvSpPr>
            <p:nvPr/>
          </p:nvSpPr>
          <p:spPr bwMode="auto">
            <a:xfrm flipH="1" flipV="1">
              <a:off x="947" y="2349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8" name="Line 292"/>
            <p:cNvSpPr>
              <a:spLocks noChangeShapeType="1"/>
            </p:cNvSpPr>
            <p:nvPr/>
          </p:nvSpPr>
          <p:spPr bwMode="auto">
            <a:xfrm flipH="1" flipV="1">
              <a:off x="945" y="2343"/>
              <a:ext cx="2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69" name="Line 293"/>
            <p:cNvSpPr>
              <a:spLocks noChangeShapeType="1"/>
            </p:cNvSpPr>
            <p:nvPr/>
          </p:nvSpPr>
          <p:spPr bwMode="auto">
            <a:xfrm flipH="1">
              <a:off x="945" y="2343"/>
              <a:ext cx="1" cy="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0" name="Line 294"/>
            <p:cNvSpPr>
              <a:spLocks noChangeShapeType="1"/>
            </p:cNvSpPr>
            <p:nvPr/>
          </p:nvSpPr>
          <p:spPr bwMode="auto">
            <a:xfrm flipH="1" flipV="1">
              <a:off x="944" y="2350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1" name="Line 295"/>
            <p:cNvSpPr>
              <a:spLocks noChangeShapeType="1"/>
            </p:cNvSpPr>
            <p:nvPr/>
          </p:nvSpPr>
          <p:spPr bwMode="auto">
            <a:xfrm flipH="1">
              <a:off x="944" y="2350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2" name="Line 296"/>
            <p:cNvSpPr>
              <a:spLocks noChangeShapeType="1"/>
            </p:cNvSpPr>
            <p:nvPr/>
          </p:nvSpPr>
          <p:spPr bwMode="auto">
            <a:xfrm flipH="1">
              <a:off x="943" y="2350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3" name="Line 297"/>
            <p:cNvSpPr>
              <a:spLocks noChangeShapeType="1"/>
            </p:cNvSpPr>
            <p:nvPr/>
          </p:nvSpPr>
          <p:spPr bwMode="auto">
            <a:xfrm flipH="1" flipV="1">
              <a:off x="942" y="2350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4" name="Line 298"/>
            <p:cNvSpPr>
              <a:spLocks noChangeShapeType="1"/>
            </p:cNvSpPr>
            <p:nvPr/>
          </p:nvSpPr>
          <p:spPr bwMode="auto">
            <a:xfrm flipH="1">
              <a:off x="941" y="2350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5" name="Line 299"/>
            <p:cNvSpPr>
              <a:spLocks noChangeShapeType="1"/>
            </p:cNvSpPr>
            <p:nvPr/>
          </p:nvSpPr>
          <p:spPr bwMode="auto">
            <a:xfrm flipH="1">
              <a:off x="940" y="2351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6" name="Line 300"/>
            <p:cNvSpPr>
              <a:spLocks noChangeShapeType="1"/>
            </p:cNvSpPr>
            <p:nvPr/>
          </p:nvSpPr>
          <p:spPr bwMode="auto">
            <a:xfrm flipH="1" flipV="1">
              <a:off x="940" y="2353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7" name="Line 301"/>
            <p:cNvSpPr>
              <a:spLocks noChangeShapeType="1"/>
            </p:cNvSpPr>
            <p:nvPr/>
          </p:nvSpPr>
          <p:spPr bwMode="auto">
            <a:xfrm flipH="1" flipV="1">
              <a:off x="939" y="2351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8" name="Line 302"/>
            <p:cNvSpPr>
              <a:spLocks noChangeShapeType="1"/>
            </p:cNvSpPr>
            <p:nvPr/>
          </p:nvSpPr>
          <p:spPr bwMode="auto">
            <a:xfrm flipH="1">
              <a:off x="938" y="2351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79" name="Line 303"/>
            <p:cNvSpPr>
              <a:spLocks noChangeShapeType="1"/>
            </p:cNvSpPr>
            <p:nvPr/>
          </p:nvSpPr>
          <p:spPr bwMode="auto">
            <a:xfrm flipH="1" flipV="1">
              <a:off x="937" y="2352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0" name="Line 304"/>
            <p:cNvSpPr>
              <a:spLocks noChangeShapeType="1"/>
            </p:cNvSpPr>
            <p:nvPr/>
          </p:nvSpPr>
          <p:spPr bwMode="auto">
            <a:xfrm flipH="1" flipV="1">
              <a:off x="937" y="2343"/>
              <a:ext cx="1" cy="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1" name="Line 305"/>
            <p:cNvSpPr>
              <a:spLocks noChangeShapeType="1"/>
            </p:cNvSpPr>
            <p:nvPr/>
          </p:nvSpPr>
          <p:spPr bwMode="auto">
            <a:xfrm flipH="1">
              <a:off x="936" y="2343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2" name="Line 306"/>
            <p:cNvSpPr>
              <a:spLocks noChangeShapeType="1"/>
            </p:cNvSpPr>
            <p:nvPr/>
          </p:nvSpPr>
          <p:spPr bwMode="auto">
            <a:xfrm flipH="1">
              <a:off x="935" y="2349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3" name="Line 307"/>
            <p:cNvSpPr>
              <a:spLocks noChangeShapeType="1"/>
            </p:cNvSpPr>
            <p:nvPr/>
          </p:nvSpPr>
          <p:spPr bwMode="auto">
            <a:xfrm flipH="1">
              <a:off x="935" y="2351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4" name="Line 308"/>
            <p:cNvSpPr>
              <a:spLocks noChangeShapeType="1"/>
            </p:cNvSpPr>
            <p:nvPr/>
          </p:nvSpPr>
          <p:spPr bwMode="auto">
            <a:xfrm flipH="1">
              <a:off x="934" y="2351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5" name="Line 309"/>
            <p:cNvSpPr>
              <a:spLocks noChangeShapeType="1"/>
            </p:cNvSpPr>
            <p:nvPr/>
          </p:nvSpPr>
          <p:spPr bwMode="auto">
            <a:xfrm flipH="1" flipV="1">
              <a:off x="933" y="2354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6" name="Line 310"/>
            <p:cNvSpPr>
              <a:spLocks noChangeShapeType="1"/>
            </p:cNvSpPr>
            <p:nvPr/>
          </p:nvSpPr>
          <p:spPr bwMode="auto">
            <a:xfrm flipH="1" flipV="1">
              <a:off x="932" y="2351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7" name="Line 311"/>
            <p:cNvSpPr>
              <a:spLocks noChangeShapeType="1"/>
            </p:cNvSpPr>
            <p:nvPr/>
          </p:nvSpPr>
          <p:spPr bwMode="auto">
            <a:xfrm flipH="1" flipV="1">
              <a:off x="932" y="2345"/>
              <a:ext cx="1" cy="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8" name="Line 312"/>
            <p:cNvSpPr>
              <a:spLocks noChangeShapeType="1"/>
            </p:cNvSpPr>
            <p:nvPr/>
          </p:nvSpPr>
          <p:spPr bwMode="auto">
            <a:xfrm flipH="1">
              <a:off x="931" y="2345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89" name="Line 313"/>
            <p:cNvSpPr>
              <a:spLocks noChangeShapeType="1"/>
            </p:cNvSpPr>
            <p:nvPr/>
          </p:nvSpPr>
          <p:spPr bwMode="auto">
            <a:xfrm flipH="1">
              <a:off x="930" y="2346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0" name="Line 314"/>
            <p:cNvSpPr>
              <a:spLocks noChangeShapeType="1"/>
            </p:cNvSpPr>
            <p:nvPr/>
          </p:nvSpPr>
          <p:spPr bwMode="auto">
            <a:xfrm flipH="1">
              <a:off x="930" y="2349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1" name="Line 315"/>
            <p:cNvSpPr>
              <a:spLocks noChangeShapeType="1"/>
            </p:cNvSpPr>
            <p:nvPr/>
          </p:nvSpPr>
          <p:spPr bwMode="auto">
            <a:xfrm flipH="1" flipV="1">
              <a:off x="928" y="2351"/>
              <a:ext cx="2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2" name="Line 316"/>
            <p:cNvSpPr>
              <a:spLocks noChangeShapeType="1"/>
            </p:cNvSpPr>
            <p:nvPr/>
          </p:nvSpPr>
          <p:spPr bwMode="auto">
            <a:xfrm flipH="1" flipV="1">
              <a:off x="928" y="2350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3" name="Line 317"/>
            <p:cNvSpPr>
              <a:spLocks noChangeShapeType="1"/>
            </p:cNvSpPr>
            <p:nvPr/>
          </p:nvSpPr>
          <p:spPr bwMode="auto">
            <a:xfrm flipH="1" flipV="1">
              <a:off x="927" y="2345"/>
              <a:ext cx="1" cy="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4" name="Line 318"/>
            <p:cNvSpPr>
              <a:spLocks noChangeShapeType="1"/>
            </p:cNvSpPr>
            <p:nvPr/>
          </p:nvSpPr>
          <p:spPr bwMode="auto">
            <a:xfrm flipH="1" flipV="1">
              <a:off x="927" y="2341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5" name="Line 319"/>
            <p:cNvSpPr>
              <a:spLocks noChangeShapeType="1"/>
            </p:cNvSpPr>
            <p:nvPr/>
          </p:nvSpPr>
          <p:spPr bwMode="auto">
            <a:xfrm flipH="1">
              <a:off x="926" y="2341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6" name="Line 320"/>
            <p:cNvSpPr>
              <a:spLocks noChangeShapeType="1"/>
            </p:cNvSpPr>
            <p:nvPr/>
          </p:nvSpPr>
          <p:spPr bwMode="auto">
            <a:xfrm flipH="1" flipV="1">
              <a:off x="925" y="2345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7" name="Line 321"/>
            <p:cNvSpPr>
              <a:spLocks noChangeShapeType="1"/>
            </p:cNvSpPr>
            <p:nvPr/>
          </p:nvSpPr>
          <p:spPr bwMode="auto">
            <a:xfrm flipH="1">
              <a:off x="924" y="2345"/>
              <a:ext cx="1" cy="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8" name="Line 322"/>
            <p:cNvSpPr>
              <a:spLocks noChangeShapeType="1"/>
            </p:cNvSpPr>
            <p:nvPr/>
          </p:nvSpPr>
          <p:spPr bwMode="auto">
            <a:xfrm flipH="1" flipV="1">
              <a:off x="923" y="2348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9" name="Line 323"/>
            <p:cNvSpPr>
              <a:spLocks noChangeShapeType="1"/>
            </p:cNvSpPr>
            <p:nvPr/>
          </p:nvSpPr>
          <p:spPr bwMode="auto">
            <a:xfrm flipH="1">
              <a:off x="923" y="2348"/>
              <a:ext cx="1" cy="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0" name="Line 324"/>
            <p:cNvSpPr>
              <a:spLocks noChangeShapeType="1"/>
            </p:cNvSpPr>
            <p:nvPr/>
          </p:nvSpPr>
          <p:spPr bwMode="auto">
            <a:xfrm flipH="1" flipV="1">
              <a:off x="922" y="2345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1" name="Line 325"/>
            <p:cNvSpPr>
              <a:spLocks noChangeShapeType="1"/>
            </p:cNvSpPr>
            <p:nvPr/>
          </p:nvSpPr>
          <p:spPr bwMode="auto">
            <a:xfrm flipH="1">
              <a:off x="921" y="2345"/>
              <a:ext cx="1" cy="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2" name="Line 326"/>
            <p:cNvSpPr>
              <a:spLocks noChangeShapeType="1"/>
            </p:cNvSpPr>
            <p:nvPr/>
          </p:nvSpPr>
          <p:spPr bwMode="auto">
            <a:xfrm flipH="1">
              <a:off x="920" y="2347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3" name="Line 327"/>
            <p:cNvSpPr>
              <a:spLocks noChangeShapeType="1"/>
            </p:cNvSpPr>
            <p:nvPr/>
          </p:nvSpPr>
          <p:spPr bwMode="auto">
            <a:xfrm flipH="1">
              <a:off x="920" y="2348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4" name="Line 328"/>
            <p:cNvSpPr>
              <a:spLocks noChangeShapeType="1"/>
            </p:cNvSpPr>
            <p:nvPr/>
          </p:nvSpPr>
          <p:spPr bwMode="auto">
            <a:xfrm flipH="1">
              <a:off x="919" y="2348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5" name="Line 329"/>
            <p:cNvSpPr>
              <a:spLocks noChangeShapeType="1"/>
            </p:cNvSpPr>
            <p:nvPr/>
          </p:nvSpPr>
          <p:spPr bwMode="auto">
            <a:xfrm flipH="1">
              <a:off x="918" y="2355"/>
              <a:ext cx="1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6" name="Line 330"/>
            <p:cNvSpPr>
              <a:spLocks noChangeShapeType="1"/>
            </p:cNvSpPr>
            <p:nvPr/>
          </p:nvSpPr>
          <p:spPr bwMode="auto">
            <a:xfrm flipH="1" flipV="1">
              <a:off x="918" y="2350"/>
              <a:ext cx="1" cy="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7" name="Line 331"/>
            <p:cNvSpPr>
              <a:spLocks noChangeShapeType="1"/>
            </p:cNvSpPr>
            <p:nvPr/>
          </p:nvSpPr>
          <p:spPr bwMode="auto">
            <a:xfrm flipH="1" flipV="1">
              <a:off x="917" y="2343"/>
              <a:ext cx="1" cy="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8" name="Line 332"/>
            <p:cNvSpPr>
              <a:spLocks noChangeShapeType="1"/>
            </p:cNvSpPr>
            <p:nvPr/>
          </p:nvSpPr>
          <p:spPr bwMode="auto">
            <a:xfrm flipH="1">
              <a:off x="916" y="2343"/>
              <a:ext cx="1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9" name="Line 333"/>
            <p:cNvSpPr>
              <a:spLocks noChangeShapeType="1"/>
            </p:cNvSpPr>
            <p:nvPr/>
          </p:nvSpPr>
          <p:spPr bwMode="auto">
            <a:xfrm flipH="1">
              <a:off x="2874" y="762"/>
              <a:ext cx="23" cy="1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0" name="Line 334"/>
            <p:cNvSpPr>
              <a:spLocks noChangeShapeType="1"/>
            </p:cNvSpPr>
            <p:nvPr/>
          </p:nvSpPr>
          <p:spPr bwMode="auto">
            <a:xfrm flipH="1">
              <a:off x="2849" y="774"/>
              <a:ext cx="25" cy="2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1" name="Line 335"/>
            <p:cNvSpPr>
              <a:spLocks noChangeShapeType="1"/>
            </p:cNvSpPr>
            <p:nvPr/>
          </p:nvSpPr>
          <p:spPr bwMode="auto">
            <a:xfrm flipH="1">
              <a:off x="2825" y="799"/>
              <a:ext cx="24" cy="2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2" name="Line 336"/>
            <p:cNvSpPr>
              <a:spLocks noChangeShapeType="1"/>
            </p:cNvSpPr>
            <p:nvPr/>
          </p:nvSpPr>
          <p:spPr bwMode="auto">
            <a:xfrm flipH="1">
              <a:off x="2801" y="822"/>
              <a:ext cx="24" cy="2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3" name="Line 337"/>
            <p:cNvSpPr>
              <a:spLocks noChangeShapeType="1"/>
            </p:cNvSpPr>
            <p:nvPr/>
          </p:nvSpPr>
          <p:spPr bwMode="auto">
            <a:xfrm flipH="1">
              <a:off x="2777" y="844"/>
              <a:ext cx="24" cy="2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4" name="Line 338"/>
            <p:cNvSpPr>
              <a:spLocks noChangeShapeType="1"/>
            </p:cNvSpPr>
            <p:nvPr/>
          </p:nvSpPr>
          <p:spPr bwMode="auto">
            <a:xfrm flipH="1">
              <a:off x="2752" y="865"/>
              <a:ext cx="25" cy="2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5" name="Line 339"/>
            <p:cNvSpPr>
              <a:spLocks noChangeShapeType="1"/>
            </p:cNvSpPr>
            <p:nvPr/>
          </p:nvSpPr>
          <p:spPr bwMode="auto">
            <a:xfrm flipH="1">
              <a:off x="2728" y="888"/>
              <a:ext cx="24" cy="3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6" name="Line 340"/>
            <p:cNvSpPr>
              <a:spLocks noChangeShapeType="1"/>
            </p:cNvSpPr>
            <p:nvPr/>
          </p:nvSpPr>
          <p:spPr bwMode="auto">
            <a:xfrm flipH="1">
              <a:off x="2704" y="922"/>
              <a:ext cx="24" cy="2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7" name="Line 341"/>
            <p:cNvSpPr>
              <a:spLocks noChangeShapeType="1"/>
            </p:cNvSpPr>
            <p:nvPr/>
          </p:nvSpPr>
          <p:spPr bwMode="auto">
            <a:xfrm flipH="1">
              <a:off x="2680" y="946"/>
              <a:ext cx="24" cy="2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8" name="Line 342"/>
            <p:cNvSpPr>
              <a:spLocks noChangeShapeType="1"/>
            </p:cNvSpPr>
            <p:nvPr/>
          </p:nvSpPr>
          <p:spPr bwMode="auto">
            <a:xfrm flipH="1">
              <a:off x="2656" y="966"/>
              <a:ext cx="24" cy="2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9" name="Line 343"/>
            <p:cNvSpPr>
              <a:spLocks noChangeShapeType="1"/>
            </p:cNvSpPr>
            <p:nvPr/>
          </p:nvSpPr>
          <p:spPr bwMode="auto">
            <a:xfrm flipH="1">
              <a:off x="2632" y="987"/>
              <a:ext cx="24" cy="2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0" name="Line 344"/>
            <p:cNvSpPr>
              <a:spLocks noChangeShapeType="1"/>
            </p:cNvSpPr>
            <p:nvPr/>
          </p:nvSpPr>
          <p:spPr bwMode="auto">
            <a:xfrm flipH="1">
              <a:off x="2608" y="1009"/>
              <a:ext cx="24" cy="2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1" name="Line 345"/>
            <p:cNvSpPr>
              <a:spLocks noChangeShapeType="1"/>
            </p:cNvSpPr>
            <p:nvPr/>
          </p:nvSpPr>
          <p:spPr bwMode="auto">
            <a:xfrm flipH="1">
              <a:off x="2584" y="1034"/>
              <a:ext cx="24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2" name="Line 346"/>
            <p:cNvSpPr>
              <a:spLocks noChangeShapeType="1"/>
            </p:cNvSpPr>
            <p:nvPr/>
          </p:nvSpPr>
          <p:spPr bwMode="auto">
            <a:xfrm flipH="1">
              <a:off x="2559" y="1047"/>
              <a:ext cx="25" cy="2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3" name="Line 347"/>
            <p:cNvSpPr>
              <a:spLocks noChangeShapeType="1"/>
            </p:cNvSpPr>
            <p:nvPr/>
          </p:nvSpPr>
          <p:spPr bwMode="auto">
            <a:xfrm flipH="1">
              <a:off x="2535" y="1069"/>
              <a:ext cx="24" cy="2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4" name="Line 348"/>
            <p:cNvSpPr>
              <a:spLocks noChangeShapeType="1"/>
            </p:cNvSpPr>
            <p:nvPr/>
          </p:nvSpPr>
          <p:spPr bwMode="auto">
            <a:xfrm flipH="1">
              <a:off x="2511" y="1094"/>
              <a:ext cx="24" cy="1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5" name="Line 349"/>
            <p:cNvSpPr>
              <a:spLocks noChangeShapeType="1"/>
            </p:cNvSpPr>
            <p:nvPr/>
          </p:nvSpPr>
          <p:spPr bwMode="auto">
            <a:xfrm flipH="1">
              <a:off x="2487" y="1110"/>
              <a:ext cx="24" cy="19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6" name="Line 350"/>
            <p:cNvSpPr>
              <a:spLocks noChangeShapeType="1"/>
            </p:cNvSpPr>
            <p:nvPr/>
          </p:nvSpPr>
          <p:spPr bwMode="auto">
            <a:xfrm flipH="1">
              <a:off x="2463" y="1129"/>
              <a:ext cx="24" cy="1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7" name="Line 351"/>
            <p:cNvSpPr>
              <a:spLocks noChangeShapeType="1"/>
            </p:cNvSpPr>
            <p:nvPr/>
          </p:nvSpPr>
          <p:spPr bwMode="auto">
            <a:xfrm flipH="1">
              <a:off x="2439" y="1144"/>
              <a:ext cx="24" cy="2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8" name="Line 352"/>
            <p:cNvSpPr>
              <a:spLocks noChangeShapeType="1"/>
            </p:cNvSpPr>
            <p:nvPr/>
          </p:nvSpPr>
          <p:spPr bwMode="auto">
            <a:xfrm flipH="1">
              <a:off x="2414" y="1167"/>
              <a:ext cx="25" cy="1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29" name="Line 353"/>
            <p:cNvSpPr>
              <a:spLocks noChangeShapeType="1"/>
            </p:cNvSpPr>
            <p:nvPr/>
          </p:nvSpPr>
          <p:spPr bwMode="auto">
            <a:xfrm flipH="1">
              <a:off x="2390" y="1182"/>
              <a:ext cx="24" cy="1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0" name="Line 354"/>
            <p:cNvSpPr>
              <a:spLocks noChangeShapeType="1"/>
            </p:cNvSpPr>
            <p:nvPr/>
          </p:nvSpPr>
          <p:spPr bwMode="auto">
            <a:xfrm flipH="1">
              <a:off x="2366" y="1199"/>
              <a:ext cx="24" cy="2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1" name="Line 355"/>
            <p:cNvSpPr>
              <a:spLocks noChangeShapeType="1"/>
            </p:cNvSpPr>
            <p:nvPr/>
          </p:nvSpPr>
          <p:spPr bwMode="auto">
            <a:xfrm flipH="1">
              <a:off x="2342" y="1219"/>
              <a:ext cx="24" cy="1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2" name="Line 356"/>
            <p:cNvSpPr>
              <a:spLocks noChangeShapeType="1"/>
            </p:cNvSpPr>
            <p:nvPr/>
          </p:nvSpPr>
          <p:spPr bwMode="auto">
            <a:xfrm flipH="1">
              <a:off x="2318" y="1234"/>
              <a:ext cx="24" cy="2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3" name="Line 357"/>
            <p:cNvSpPr>
              <a:spLocks noChangeShapeType="1"/>
            </p:cNvSpPr>
            <p:nvPr/>
          </p:nvSpPr>
          <p:spPr bwMode="auto">
            <a:xfrm flipH="1">
              <a:off x="2294" y="1259"/>
              <a:ext cx="24" cy="1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4" name="Line 358"/>
            <p:cNvSpPr>
              <a:spLocks noChangeShapeType="1"/>
            </p:cNvSpPr>
            <p:nvPr/>
          </p:nvSpPr>
          <p:spPr bwMode="auto">
            <a:xfrm flipH="1">
              <a:off x="2270" y="1273"/>
              <a:ext cx="24" cy="1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5" name="Line 359"/>
            <p:cNvSpPr>
              <a:spLocks noChangeShapeType="1"/>
            </p:cNvSpPr>
            <p:nvPr/>
          </p:nvSpPr>
          <p:spPr bwMode="auto">
            <a:xfrm flipH="1">
              <a:off x="2245" y="1287"/>
              <a:ext cx="25" cy="2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6" name="Line 360"/>
            <p:cNvSpPr>
              <a:spLocks noChangeShapeType="1"/>
            </p:cNvSpPr>
            <p:nvPr/>
          </p:nvSpPr>
          <p:spPr bwMode="auto">
            <a:xfrm flipH="1">
              <a:off x="2222" y="1307"/>
              <a:ext cx="23" cy="1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7" name="Line 361"/>
            <p:cNvSpPr>
              <a:spLocks noChangeShapeType="1"/>
            </p:cNvSpPr>
            <p:nvPr/>
          </p:nvSpPr>
          <p:spPr bwMode="auto">
            <a:xfrm flipH="1">
              <a:off x="2197" y="1324"/>
              <a:ext cx="25" cy="2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8" name="Line 362"/>
            <p:cNvSpPr>
              <a:spLocks noChangeShapeType="1"/>
            </p:cNvSpPr>
            <p:nvPr/>
          </p:nvSpPr>
          <p:spPr bwMode="auto">
            <a:xfrm flipH="1">
              <a:off x="2173" y="1347"/>
              <a:ext cx="24" cy="1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39" name="Line 363"/>
            <p:cNvSpPr>
              <a:spLocks noChangeShapeType="1"/>
            </p:cNvSpPr>
            <p:nvPr/>
          </p:nvSpPr>
          <p:spPr bwMode="auto">
            <a:xfrm flipH="1">
              <a:off x="2149" y="1361"/>
              <a:ext cx="24" cy="1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0" name="Line 364"/>
            <p:cNvSpPr>
              <a:spLocks noChangeShapeType="1"/>
            </p:cNvSpPr>
            <p:nvPr/>
          </p:nvSpPr>
          <p:spPr bwMode="auto">
            <a:xfrm flipH="1">
              <a:off x="2125" y="1376"/>
              <a:ext cx="24" cy="18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1" name="Line 365"/>
            <p:cNvSpPr>
              <a:spLocks noChangeShapeType="1"/>
            </p:cNvSpPr>
            <p:nvPr/>
          </p:nvSpPr>
          <p:spPr bwMode="auto">
            <a:xfrm flipH="1">
              <a:off x="2101" y="1394"/>
              <a:ext cx="24" cy="2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2" name="Line 366"/>
            <p:cNvSpPr>
              <a:spLocks noChangeShapeType="1"/>
            </p:cNvSpPr>
            <p:nvPr/>
          </p:nvSpPr>
          <p:spPr bwMode="auto">
            <a:xfrm flipH="1">
              <a:off x="2076" y="1414"/>
              <a:ext cx="25" cy="1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3" name="Line 367"/>
            <p:cNvSpPr>
              <a:spLocks noChangeShapeType="1"/>
            </p:cNvSpPr>
            <p:nvPr/>
          </p:nvSpPr>
          <p:spPr bwMode="auto">
            <a:xfrm flipH="1">
              <a:off x="2053" y="1430"/>
              <a:ext cx="23" cy="18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4" name="Line 368"/>
            <p:cNvSpPr>
              <a:spLocks noChangeShapeType="1"/>
            </p:cNvSpPr>
            <p:nvPr/>
          </p:nvSpPr>
          <p:spPr bwMode="auto">
            <a:xfrm flipH="1">
              <a:off x="2028" y="1448"/>
              <a:ext cx="25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5" name="Line 369"/>
            <p:cNvSpPr>
              <a:spLocks noChangeShapeType="1"/>
            </p:cNvSpPr>
            <p:nvPr/>
          </p:nvSpPr>
          <p:spPr bwMode="auto">
            <a:xfrm flipH="1">
              <a:off x="2004" y="1461"/>
              <a:ext cx="24" cy="2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6" name="Line 370"/>
            <p:cNvSpPr>
              <a:spLocks noChangeShapeType="1"/>
            </p:cNvSpPr>
            <p:nvPr/>
          </p:nvSpPr>
          <p:spPr bwMode="auto">
            <a:xfrm flipH="1">
              <a:off x="1980" y="1482"/>
              <a:ext cx="24" cy="1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7" name="Line 371"/>
            <p:cNvSpPr>
              <a:spLocks noChangeShapeType="1"/>
            </p:cNvSpPr>
            <p:nvPr/>
          </p:nvSpPr>
          <p:spPr bwMode="auto">
            <a:xfrm flipH="1">
              <a:off x="1956" y="1496"/>
              <a:ext cx="24" cy="1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8" name="Line 372"/>
            <p:cNvSpPr>
              <a:spLocks noChangeShapeType="1"/>
            </p:cNvSpPr>
            <p:nvPr/>
          </p:nvSpPr>
          <p:spPr bwMode="auto">
            <a:xfrm flipH="1">
              <a:off x="1932" y="1513"/>
              <a:ext cx="24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49" name="Line 373"/>
            <p:cNvSpPr>
              <a:spLocks noChangeShapeType="1"/>
            </p:cNvSpPr>
            <p:nvPr/>
          </p:nvSpPr>
          <p:spPr bwMode="auto">
            <a:xfrm flipH="1">
              <a:off x="1907" y="1526"/>
              <a:ext cx="25" cy="1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0" name="Line 374"/>
            <p:cNvSpPr>
              <a:spLocks noChangeShapeType="1"/>
            </p:cNvSpPr>
            <p:nvPr/>
          </p:nvSpPr>
          <p:spPr bwMode="auto">
            <a:xfrm flipH="1">
              <a:off x="1884" y="1540"/>
              <a:ext cx="23" cy="1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1" name="Line 375"/>
            <p:cNvSpPr>
              <a:spLocks noChangeShapeType="1"/>
            </p:cNvSpPr>
            <p:nvPr/>
          </p:nvSpPr>
          <p:spPr bwMode="auto">
            <a:xfrm flipH="1">
              <a:off x="1859" y="1556"/>
              <a:ext cx="25" cy="2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2" name="Line 376"/>
            <p:cNvSpPr>
              <a:spLocks noChangeShapeType="1"/>
            </p:cNvSpPr>
            <p:nvPr/>
          </p:nvSpPr>
          <p:spPr bwMode="auto">
            <a:xfrm flipH="1">
              <a:off x="1835" y="1576"/>
              <a:ext cx="24" cy="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3" name="Line 377"/>
            <p:cNvSpPr>
              <a:spLocks noChangeShapeType="1"/>
            </p:cNvSpPr>
            <p:nvPr/>
          </p:nvSpPr>
          <p:spPr bwMode="auto">
            <a:xfrm flipH="1">
              <a:off x="1811" y="1582"/>
              <a:ext cx="24" cy="1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4" name="Line 378"/>
            <p:cNvSpPr>
              <a:spLocks noChangeShapeType="1"/>
            </p:cNvSpPr>
            <p:nvPr/>
          </p:nvSpPr>
          <p:spPr bwMode="auto">
            <a:xfrm flipH="1">
              <a:off x="1787" y="1594"/>
              <a:ext cx="24" cy="1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5" name="Line 379"/>
            <p:cNvSpPr>
              <a:spLocks noChangeShapeType="1"/>
            </p:cNvSpPr>
            <p:nvPr/>
          </p:nvSpPr>
          <p:spPr bwMode="auto">
            <a:xfrm flipH="1">
              <a:off x="1763" y="1606"/>
              <a:ext cx="24" cy="19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6" name="Line 380"/>
            <p:cNvSpPr>
              <a:spLocks noChangeShapeType="1"/>
            </p:cNvSpPr>
            <p:nvPr/>
          </p:nvSpPr>
          <p:spPr bwMode="auto">
            <a:xfrm flipH="1">
              <a:off x="1739" y="1625"/>
              <a:ext cx="24" cy="1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7" name="Line 381"/>
            <p:cNvSpPr>
              <a:spLocks noChangeShapeType="1"/>
            </p:cNvSpPr>
            <p:nvPr/>
          </p:nvSpPr>
          <p:spPr bwMode="auto">
            <a:xfrm flipH="1">
              <a:off x="1715" y="1635"/>
              <a:ext cx="24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8" name="Line 382"/>
            <p:cNvSpPr>
              <a:spLocks noChangeShapeType="1"/>
            </p:cNvSpPr>
            <p:nvPr/>
          </p:nvSpPr>
          <p:spPr bwMode="auto">
            <a:xfrm flipH="1">
              <a:off x="1690" y="1648"/>
              <a:ext cx="25" cy="1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59" name="Line 383"/>
            <p:cNvSpPr>
              <a:spLocks noChangeShapeType="1"/>
            </p:cNvSpPr>
            <p:nvPr/>
          </p:nvSpPr>
          <p:spPr bwMode="auto">
            <a:xfrm flipH="1">
              <a:off x="1667" y="1659"/>
              <a:ext cx="23" cy="1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0" name="Line 384"/>
            <p:cNvSpPr>
              <a:spLocks noChangeShapeType="1"/>
            </p:cNvSpPr>
            <p:nvPr/>
          </p:nvSpPr>
          <p:spPr bwMode="auto">
            <a:xfrm flipH="1">
              <a:off x="1642" y="1669"/>
              <a:ext cx="25" cy="1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1" name="Line 385"/>
            <p:cNvSpPr>
              <a:spLocks noChangeShapeType="1"/>
            </p:cNvSpPr>
            <p:nvPr/>
          </p:nvSpPr>
          <p:spPr bwMode="auto">
            <a:xfrm flipH="1">
              <a:off x="1618" y="1685"/>
              <a:ext cx="24" cy="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2" name="Line 386"/>
            <p:cNvSpPr>
              <a:spLocks noChangeShapeType="1"/>
            </p:cNvSpPr>
            <p:nvPr/>
          </p:nvSpPr>
          <p:spPr bwMode="auto">
            <a:xfrm flipH="1">
              <a:off x="1594" y="1692"/>
              <a:ext cx="24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3" name="Line 387"/>
            <p:cNvSpPr>
              <a:spLocks noChangeShapeType="1"/>
            </p:cNvSpPr>
            <p:nvPr/>
          </p:nvSpPr>
          <p:spPr bwMode="auto">
            <a:xfrm flipH="1">
              <a:off x="1570" y="1705"/>
              <a:ext cx="24" cy="1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4" name="Line 388"/>
            <p:cNvSpPr>
              <a:spLocks noChangeShapeType="1"/>
            </p:cNvSpPr>
            <p:nvPr/>
          </p:nvSpPr>
          <p:spPr bwMode="auto">
            <a:xfrm flipH="1">
              <a:off x="1545" y="1716"/>
              <a:ext cx="25" cy="9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5" name="Line 389"/>
            <p:cNvSpPr>
              <a:spLocks noChangeShapeType="1"/>
            </p:cNvSpPr>
            <p:nvPr/>
          </p:nvSpPr>
          <p:spPr bwMode="auto">
            <a:xfrm flipH="1">
              <a:off x="1521" y="1725"/>
              <a:ext cx="24" cy="1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6" name="Line 390"/>
            <p:cNvSpPr>
              <a:spLocks noChangeShapeType="1"/>
            </p:cNvSpPr>
            <p:nvPr/>
          </p:nvSpPr>
          <p:spPr bwMode="auto">
            <a:xfrm flipH="1">
              <a:off x="1497" y="1736"/>
              <a:ext cx="24" cy="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7" name="Line 391"/>
            <p:cNvSpPr>
              <a:spLocks noChangeShapeType="1"/>
            </p:cNvSpPr>
            <p:nvPr/>
          </p:nvSpPr>
          <p:spPr bwMode="auto">
            <a:xfrm flipH="1">
              <a:off x="1473" y="1743"/>
              <a:ext cx="24" cy="1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8" name="Line 392"/>
            <p:cNvSpPr>
              <a:spLocks noChangeShapeType="1"/>
            </p:cNvSpPr>
            <p:nvPr/>
          </p:nvSpPr>
          <p:spPr bwMode="auto">
            <a:xfrm flipH="1">
              <a:off x="1449" y="1756"/>
              <a:ext cx="24" cy="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69" name="Line 393"/>
            <p:cNvSpPr>
              <a:spLocks noChangeShapeType="1"/>
            </p:cNvSpPr>
            <p:nvPr/>
          </p:nvSpPr>
          <p:spPr bwMode="auto">
            <a:xfrm flipH="1">
              <a:off x="1425" y="1762"/>
              <a:ext cx="24" cy="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0" name="Line 394"/>
            <p:cNvSpPr>
              <a:spLocks noChangeShapeType="1"/>
            </p:cNvSpPr>
            <p:nvPr/>
          </p:nvSpPr>
          <p:spPr bwMode="auto">
            <a:xfrm flipH="1">
              <a:off x="1401" y="1769"/>
              <a:ext cx="24" cy="6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1" name="Line 395"/>
            <p:cNvSpPr>
              <a:spLocks noChangeShapeType="1"/>
            </p:cNvSpPr>
            <p:nvPr/>
          </p:nvSpPr>
          <p:spPr bwMode="auto">
            <a:xfrm flipH="1">
              <a:off x="1376" y="1775"/>
              <a:ext cx="25" cy="8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2" name="Line 396"/>
            <p:cNvSpPr>
              <a:spLocks noChangeShapeType="1"/>
            </p:cNvSpPr>
            <p:nvPr/>
          </p:nvSpPr>
          <p:spPr bwMode="auto">
            <a:xfrm flipH="1">
              <a:off x="1352" y="1783"/>
              <a:ext cx="24" cy="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3" name="Line 397"/>
            <p:cNvSpPr>
              <a:spLocks noChangeShapeType="1"/>
            </p:cNvSpPr>
            <p:nvPr/>
          </p:nvSpPr>
          <p:spPr bwMode="auto">
            <a:xfrm flipH="1">
              <a:off x="1328" y="1787"/>
              <a:ext cx="24" cy="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4" name="Line 398"/>
            <p:cNvSpPr>
              <a:spLocks noChangeShapeType="1"/>
            </p:cNvSpPr>
            <p:nvPr/>
          </p:nvSpPr>
          <p:spPr bwMode="auto">
            <a:xfrm flipH="1">
              <a:off x="1304" y="1792"/>
              <a:ext cx="24" cy="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5" name="Line 399"/>
            <p:cNvSpPr>
              <a:spLocks noChangeShapeType="1"/>
            </p:cNvSpPr>
            <p:nvPr/>
          </p:nvSpPr>
          <p:spPr bwMode="auto">
            <a:xfrm flipH="1">
              <a:off x="1280" y="1797"/>
              <a:ext cx="24" cy="1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6" name="Line 400"/>
            <p:cNvSpPr>
              <a:spLocks noChangeShapeType="1"/>
            </p:cNvSpPr>
            <p:nvPr/>
          </p:nvSpPr>
          <p:spPr bwMode="auto">
            <a:xfrm flipH="1" flipV="1">
              <a:off x="1256" y="1807"/>
              <a:ext cx="24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7" name="Line 401"/>
            <p:cNvSpPr>
              <a:spLocks noChangeShapeType="1"/>
            </p:cNvSpPr>
            <p:nvPr/>
          </p:nvSpPr>
          <p:spPr bwMode="auto">
            <a:xfrm flipH="1">
              <a:off x="1232" y="1807"/>
              <a:ext cx="24" cy="1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8" name="Line 402"/>
            <p:cNvSpPr>
              <a:spLocks noChangeShapeType="1"/>
            </p:cNvSpPr>
            <p:nvPr/>
          </p:nvSpPr>
          <p:spPr bwMode="auto">
            <a:xfrm flipH="1">
              <a:off x="1207" y="1817"/>
              <a:ext cx="25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79" name="Line 403"/>
            <p:cNvSpPr>
              <a:spLocks noChangeShapeType="1"/>
            </p:cNvSpPr>
            <p:nvPr/>
          </p:nvSpPr>
          <p:spPr bwMode="auto">
            <a:xfrm flipH="1">
              <a:off x="1183" y="1817"/>
              <a:ext cx="24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0" name="Line 404"/>
            <p:cNvSpPr>
              <a:spLocks noChangeShapeType="1"/>
            </p:cNvSpPr>
            <p:nvPr/>
          </p:nvSpPr>
          <p:spPr bwMode="auto">
            <a:xfrm flipH="1">
              <a:off x="1159" y="1819"/>
              <a:ext cx="24" cy="8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1" name="Line 405"/>
            <p:cNvSpPr>
              <a:spLocks noChangeShapeType="1"/>
            </p:cNvSpPr>
            <p:nvPr/>
          </p:nvSpPr>
          <p:spPr bwMode="auto">
            <a:xfrm flipH="1" flipV="1">
              <a:off x="1135" y="1825"/>
              <a:ext cx="24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2" name="Line 406"/>
            <p:cNvSpPr>
              <a:spLocks noChangeShapeType="1"/>
            </p:cNvSpPr>
            <p:nvPr/>
          </p:nvSpPr>
          <p:spPr bwMode="auto">
            <a:xfrm flipH="1">
              <a:off x="1111" y="1825"/>
              <a:ext cx="24" cy="7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3" name="Line 407"/>
            <p:cNvSpPr>
              <a:spLocks noChangeShapeType="1"/>
            </p:cNvSpPr>
            <p:nvPr/>
          </p:nvSpPr>
          <p:spPr bwMode="auto">
            <a:xfrm flipH="1" flipV="1">
              <a:off x="1087" y="1831"/>
              <a:ext cx="24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4" name="Line 408"/>
            <p:cNvSpPr>
              <a:spLocks noChangeShapeType="1"/>
            </p:cNvSpPr>
            <p:nvPr/>
          </p:nvSpPr>
          <p:spPr bwMode="auto">
            <a:xfrm flipH="1">
              <a:off x="1062" y="1831"/>
              <a:ext cx="25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5" name="Line 409"/>
            <p:cNvSpPr>
              <a:spLocks noChangeShapeType="1"/>
            </p:cNvSpPr>
            <p:nvPr/>
          </p:nvSpPr>
          <p:spPr bwMode="auto">
            <a:xfrm flipH="1" flipV="1">
              <a:off x="1038" y="1831"/>
              <a:ext cx="24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6" name="Line 410"/>
            <p:cNvSpPr>
              <a:spLocks noChangeShapeType="1"/>
            </p:cNvSpPr>
            <p:nvPr/>
          </p:nvSpPr>
          <p:spPr bwMode="auto">
            <a:xfrm flipH="1">
              <a:off x="1014" y="1831"/>
              <a:ext cx="24" cy="4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7" name="Line 411"/>
            <p:cNvSpPr>
              <a:spLocks noChangeShapeType="1"/>
            </p:cNvSpPr>
            <p:nvPr/>
          </p:nvSpPr>
          <p:spPr bwMode="auto">
            <a:xfrm flipH="1" flipV="1">
              <a:off x="990" y="1833"/>
              <a:ext cx="24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8" name="Line 412"/>
            <p:cNvSpPr>
              <a:spLocks noChangeShapeType="1"/>
            </p:cNvSpPr>
            <p:nvPr/>
          </p:nvSpPr>
          <p:spPr bwMode="auto">
            <a:xfrm>
              <a:off x="990" y="1833"/>
              <a:ext cx="1" cy="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89" name="Line 413"/>
            <p:cNvSpPr>
              <a:spLocks noChangeShapeType="1"/>
            </p:cNvSpPr>
            <p:nvPr/>
          </p:nvSpPr>
          <p:spPr bwMode="auto">
            <a:xfrm flipH="1" flipV="1">
              <a:off x="989" y="1834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0" name="Line 414"/>
            <p:cNvSpPr>
              <a:spLocks noChangeShapeType="1"/>
            </p:cNvSpPr>
            <p:nvPr/>
          </p:nvSpPr>
          <p:spPr bwMode="auto">
            <a:xfrm flipH="1">
              <a:off x="989" y="1834"/>
              <a:ext cx="1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1" name="Line 415"/>
            <p:cNvSpPr>
              <a:spLocks noChangeShapeType="1"/>
            </p:cNvSpPr>
            <p:nvPr/>
          </p:nvSpPr>
          <p:spPr bwMode="auto">
            <a:xfrm flipH="1" flipV="1">
              <a:off x="988" y="1835"/>
              <a:ext cx="1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2" name="Line 416"/>
            <p:cNvSpPr>
              <a:spLocks noChangeShapeType="1"/>
            </p:cNvSpPr>
            <p:nvPr/>
          </p:nvSpPr>
          <p:spPr bwMode="auto">
            <a:xfrm flipH="1" flipV="1">
              <a:off x="987" y="1833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3" name="Line 417"/>
            <p:cNvSpPr>
              <a:spLocks noChangeShapeType="1"/>
            </p:cNvSpPr>
            <p:nvPr/>
          </p:nvSpPr>
          <p:spPr bwMode="auto">
            <a:xfrm flipH="1">
              <a:off x="986" y="1833"/>
              <a:ext cx="1" cy="5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4" name="Line 418"/>
            <p:cNvSpPr>
              <a:spLocks noChangeShapeType="1"/>
            </p:cNvSpPr>
            <p:nvPr/>
          </p:nvSpPr>
          <p:spPr bwMode="auto">
            <a:xfrm flipH="1" flipV="1">
              <a:off x="986" y="1836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5" name="Line 419"/>
            <p:cNvSpPr>
              <a:spLocks noChangeShapeType="1"/>
            </p:cNvSpPr>
            <p:nvPr/>
          </p:nvSpPr>
          <p:spPr bwMode="auto">
            <a:xfrm flipH="1" flipV="1">
              <a:off x="985" y="1834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6" name="Line 420"/>
            <p:cNvSpPr>
              <a:spLocks noChangeShapeType="1"/>
            </p:cNvSpPr>
            <p:nvPr/>
          </p:nvSpPr>
          <p:spPr bwMode="auto">
            <a:xfrm flipH="1">
              <a:off x="984" y="1834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7" name="Line 421"/>
            <p:cNvSpPr>
              <a:spLocks noChangeShapeType="1"/>
            </p:cNvSpPr>
            <p:nvPr/>
          </p:nvSpPr>
          <p:spPr bwMode="auto">
            <a:xfrm flipH="1">
              <a:off x="983" y="1836"/>
              <a:ext cx="1" cy="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8" name="Line 422"/>
            <p:cNvSpPr>
              <a:spLocks noChangeShapeType="1"/>
            </p:cNvSpPr>
            <p:nvPr/>
          </p:nvSpPr>
          <p:spPr bwMode="auto">
            <a:xfrm flipH="1" flipV="1">
              <a:off x="983" y="1836"/>
              <a:ext cx="1" cy="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99" name="Line 423"/>
            <p:cNvSpPr>
              <a:spLocks noChangeShapeType="1"/>
            </p:cNvSpPr>
            <p:nvPr/>
          </p:nvSpPr>
          <p:spPr bwMode="auto">
            <a:xfrm flipH="1" flipV="1">
              <a:off x="982" y="1835"/>
              <a:ext cx="1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00" name="Line 424"/>
            <p:cNvSpPr>
              <a:spLocks noChangeShapeType="1"/>
            </p:cNvSpPr>
            <p:nvPr/>
          </p:nvSpPr>
          <p:spPr bwMode="auto">
            <a:xfrm flipH="1" flipV="1">
              <a:off x="981" y="1835"/>
              <a:ext cx="1" cy="1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01" name="Line 425"/>
            <p:cNvSpPr>
              <a:spLocks noChangeShapeType="1"/>
            </p:cNvSpPr>
            <p:nvPr/>
          </p:nvSpPr>
          <p:spPr bwMode="auto">
            <a:xfrm flipH="1">
              <a:off x="981" y="1835"/>
              <a:ext cx="1" cy="2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02" name="Line 426"/>
            <p:cNvSpPr>
              <a:spLocks noChangeShapeType="1"/>
            </p:cNvSpPr>
            <p:nvPr/>
          </p:nvSpPr>
          <p:spPr bwMode="auto">
            <a:xfrm flipH="1" flipV="1">
              <a:off x="980" y="1834"/>
              <a:ext cx="1" cy="3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204" name="Line 428"/>
          <p:cNvSpPr>
            <a:spLocks noChangeShapeType="1"/>
          </p:cNvSpPr>
          <p:nvPr/>
        </p:nvSpPr>
        <p:spPr bwMode="auto">
          <a:xfrm flipH="1" flipV="1">
            <a:off x="1554163" y="2906713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05" name="Line 429"/>
          <p:cNvSpPr>
            <a:spLocks noChangeShapeType="1"/>
          </p:cNvSpPr>
          <p:nvPr/>
        </p:nvSpPr>
        <p:spPr bwMode="auto">
          <a:xfrm flipH="1">
            <a:off x="1552575" y="2906713"/>
            <a:ext cx="1588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06" name="Line 430"/>
          <p:cNvSpPr>
            <a:spLocks noChangeShapeType="1"/>
          </p:cNvSpPr>
          <p:nvPr/>
        </p:nvSpPr>
        <p:spPr bwMode="auto">
          <a:xfrm flipH="1" flipV="1">
            <a:off x="1552575" y="291147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07" name="Line 431"/>
          <p:cNvSpPr>
            <a:spLocks noChangeShapeType="1"/>
          </p:cNvSpPr>
          <p:nvPr/>
        </p:nvSpPr>
        <p:spPr bwMode="auto">
          <a:xfrm flipH="1">
            <a:off x="1550988" y="2911475"/>
            <a:ext cx="1587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08" name="Line 432"/>
          <p:cNvSpPr>
            <a:spLocks noChangeShapeType="1"/>
          </p:cNvSpPr>
          <p:nvPr/>
        </p:nvSpPr>
        <p:spPr bwMode="auto">
          <a:xfrm flipH="1" flipV="1">
            <a:off x="1549400" y="2913063"/>
            <a:ext cx="1588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09" name="Line 433"/>
          <p:cNvSpPr>
            <a:spLocks noChangeShapeType="1"/>
          </p:cNvSpPr>
          <p:nvPr/>
        </p:nvSpPr>
        <p:spPr bwMode="auto">
          <a:xfrm flipH="1">
            <a:off x="1547813" y="2913063"/>
            <a:ext cx="15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0" name="Line 434"/>
          <p:cNvSpPr>
            <a:spLocks noChangeShapeType="1"/>
          </p:cNvSpPr>
          <p:nvPr/>
        </p:nvSpPr>
        <p:spPr bwMode="auto">
          <a:xfrm flipH="1">
            <a:off x="1546225" y="2913063"/>
            <a:ext cx="1588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1" name="Line 435"/>
          <p:cNvSpPr>
            <a:spLocks noChangeShapeType="1"/>
          </p:cNvSpPr>
          <p:nvPr/>
        </p:nvSpPr>
        <p:spPr bwMode="auto">
          <a:xfrm flipH="1" flipV="1">
            <a:off x="1546225" y="2914650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2" name="Line 436"/>
          <p:cNvSpPr>
            <a:spLocks noChangeShapeType="1"/>
          </p:cNvSpPr>
          <p:nvPr/>
        </p:nvSpPr>
        <p:spPr bwMode="auto">
          <a:xfrm flipH="1" flipV="1">
            <a:off x="1544638" y="2911475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3" name="Line 437"/>
          <p:cNvSpPr>
            <a:spLocks noChangeShapeType="1"/>
          </p:cNvSpPr>
          <p:nvPr/>
        </p:nvSpPr>
        <p:spPr bwMode="auto">
          <a:xfrm flipH="1">
            <a:off x="1543050" y="291147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4" name="Line 438"/>
          <p:cNvSpPr>
            <a:spLocks noChangeShapeType="1"/>
          </p:cNvSpPr>
          <p:nvPr/>
        </p:nvSpPr>
        <p:spPr bwMode="auto">
          <a:xfrm flipH="1" flipV="1">
            <a:off x="1543050" y="291147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5" name="Line 439"/>
          <p:cNvSpPr>
            <a:spLocks noChangeShapeType="1"/>
          </p:cNvSpPr>
          <p:nvPr/>
        </p:nvSpPr>
        <p:spPr bwMode="auto">
          <a:xfrm flipH="1">
            <a:off x="1541463" y="2911475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6" name="Line 440"/>
          <p:cNvSpPr>
            <a:spLocks noChangeShapeType="1"/>
          </p:cNvSpPr>
          <p:nvPr/>
        </p:nvSpPr>
        <p:spPr bwMode="auto">
          <a:xfrm flipH="1">
            <a:off x="1538288" y="2914650"/>
            <a:ext cx="3175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7" name="Line 441"/>
          <p:cNvSpPr>
            <a:spLocks noChangeShapeType="1"/>
          </p:cNvSpPr>
          <p:nvPr/>
        </p:nvSpPr>
        <p:spPr bwMode="auto">
          <a:xfrm flipH="1">
            <a:off x="1538288" y="2914650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8" name="Line 442"/>
          <p:cNvSpPr>
            <a:spLocks noChangeShapeType="1"/>
          </p:cNvSpPr>
          <p:nvPr/>
        </p:nvSpPr>
        <p:spPr bwMode="auto">
          <a:xfrm flipH="1">
            <a:off x="1536700" y="291782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19" name="Line 443"/>
          <p:cNvSpPr>
            <a:spLocks noChangeShapeType="1"/>
          </p:cNvSpPr>
          <p:nvPr/>
        </p:nvSpPr>
        <p:spPr bwMode="auto">
          <a:xfrm flipH="1" flipV="1">
            <a:off x="1535113" y="2917825"/>
            <a:ext cx="158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0" name="Line 444"/>
          <p:cNvSpPr>
            <a:spLocks noChangeShapeType="1"/>
          </p:cNvSpPr>
          <p:nvPr/>
        </p:nvSpPr>
        <p:spPr bwMode="auto">
          <a:xfrm flipH="1">
            <a:off x="1533525" y="291782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1" name="Line 445"/>
          <p:cNvSpPr>
            <a:spLocks noChangeShapeType="1"/>
          </p:cNvSpPr>
          <p:nvPr/>
        </p:nvSpPr>
        <p:spPr bwMode="auto">
          <a:xfrm flipH="1" flipV="1">
            <a:off x="1531938" y="2914650"/>
            <a:ext cx="1587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2" name="Line 446"/>
          <p:cNvSpPr>
            <a:spLocks noChangeShapeType="1"/>
          </p:cNvSpPr>
          <p:nvPr/>
        </p:nvSpPr>
        <p:spPr bwMode="auto">
          <a:xfrm flipH="1">
            <a:off x="1530350" y="2914650"/>
            <a:ext cx="1588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3" name="Line 447"/>
          <p:cNvSpPr>
            <a:spLocks noChangeShapeType="1"/>
          </p:cNvSpPr>
          <p:nvPr/>
        </p:nvSpPr>
        <p:spPr bwMode="auto">
          <a:xfrm flipH="1">
            <a:off x="1530350" y="2921000"/>
            <a:ext cx="1588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4" name="Line 448"/>
          <p:cNvSpPr>
            <a:spLocks noChangeShapeType="1"/>
          </p:cNvSpPr>
          <p:nvPr/>
        </p:nvSpPr>
        <p:spPr bwMode="auto">
          <a:xfrm flipH="1">
            <a:off x="1527175" y="2925763"/>
            <a:ext cx="3175" cy="11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5" name="Line 449"/>
          <p:cNvSpPr>
            <a:spLocks noChangeShapeType="1"/>
          </p:cNvSpPr>
          <p:nvPr/>
        </p:nvSpPr>
        <p:spPr bwMode="auto">
          <a:xfrm flipH="1">
            <a:off x="1527175" y="2936875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6" name="Line 450"/>
          <p:cNvSpPr>
            <a:spLocks noChangeShapeType="1"/>
          </p:cNvSpPr>
          <p:nvPr/>
        </p:nvSpPr>
        <p:spPr bwMode="auto">
          <a:xfrm flipH="1">
            <a:off x="1525588" y="2940050"/>
            <a:ext cx="1587" cy="15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7" name="Line 451"/>
          <p:cNvSpPr>
            <a:spLocks noChangeShapeType="1"/>
          </p:cNvSpPr>
          <p:nvPr/>
        </p:nvSpPr>
        <p:spPr bwMode="auto">
          <a:xfrm flipH="1">
            <a:off x="1525588" y="2955925"/>
            <a:ext cx="1587" cy="238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8" name="Line 452"/>
          <p:cNvSpPr>
            <a:spLocks noChangeShapeType="1"/>
          </p:cNvSpPr>
          <p:nvPr/>
        </p:nvSpPr>
        <p:spPr bwMode="auto">
          <a:xfrm flipH="1">
            <a:off x="1524000" y="2979738"/>
            <a:ext cx="1588" cy="285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29" name="Line 453"/>
          <p:cNvSpPr>
            <a:spLocks noChangeShapeType="1"/>
          </p:cNvSpPr>
          <p:nvPr/>
        </p:nvSpPr>
        <p:spPr bwMode="auto">
          <a:xfrm flipH="1">
            <a:off x="1522413" y="3008313"/>
            <a:ext cx="1587" cy="38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0" name="Line 454"/>
          <p:cNvSpPr>
            <a:spLocks noChangeShapeType="1"/>
          </p:cNvSpPr>
          <p:nvPr/>
        </p:nvSpPr>
        <p:spPr bwMode="auto">
          <a:xfrm flipH="1">
            <a:off x="1520825" y="3046413"/>
            <a:ext cx="1588" cy="63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1" name="Line 455"/>
          <p:cNvSpPr>
            <a:spLocks noChangeShapeType="1"/>
          </p:cNvSpPr>
          <p:nvPr/>
        </p:nvSpPr>
        <p:spPr bwMode="auto">
          <a:xfrm flipH="1">
            <a:off x="1519238" y="3109913"/>
            <a:ext cx="1587" cy="619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2" name="Line 456"/>
          <p:cNvSpPr>
            <a:spLocks noChangeShapeType="1"/>
          </p:cNvSpPr>
          <p:nvPr/>
        </p:nvSpPr>
        <p:spPr bwMode="auto">
          <a:xfrm flipH="1">
            <a:off x="1519238" y="3171825"/>
            <a:ext cx="1587" cy="841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3" name="Line 457"/>
          <p:cNvSpPr>
            <a:spLocks noChangeShapeType="1"/>
          </p:cNvSpPr>
          <p:nvPr/>
        </p:nvSpPr>
        <p:spPr bwMode="auto">
          <a:xfrm flipH="1">
            <a:off x="1517650" y="3255963"/>
            <a:ext cx="1588" cy="87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4" name="Line 458"/>
          <p:cNvSpPr>
            <a:spLocks noChangeShapeType="1"/>
          </p:cNvSpPr>
          <p:nvPr/>
        </p:nvSpPr>
        <p:spPr bwMode="auto">
          <a:xfrm flipH="1">
            <a:off x="1516063" y="3343275"/>
            <a:ext cx="1587" cy="1000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5" name="Line 459"/>
          <p:cNvSpPr>
            <a:spLocks noChangeShapeType="1"/>
          </p:cNvSpPr>
          <p:nvPr/>
        </p:nvSpPr>
        <p:spPr bwMode="auto">
          <a:xfrm flipH="1">
            <a:off x="1514475" y="3443288"/>
            <a:ext cx="1588" cy="87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6" name="Line 460"/>
          <p:cNvSpPr>
            <a:spLocks noChangeShapeType="1"/>
          </p:cNvSpPr>
          <p:nvPr/>
        </p:nvSpPr>
        <p:spPr bwMode="auto">
          <a:xfrm flipH="1">
            <a:off x="1514475" y="3530600"/>
            <a:ext cx="1588" cy="825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7" name="Line 461"/>
          <p:cNvSpPr>
            <a:spLocks noChangeShapeType="1"/>
          </p:cNvSpPr>
          <p:nvPr/>
        </p:nvSpPr>
        <p:spPr bwMode="auto">
          <a:xfrm flipH="1">
            <a:off x="1512888" y="3613150"/>
            <a:ext cx="1587" cy="571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8" name="Line 462"/>
          <p:cNvSpPr>
            <a:spLocks noChangeShapeType="1"/>
          </p:cNvSpPr>
          <p:nvPr/>
        </p:nvSpPr>
        <p:spPr bwMode="auto">
          <a:xfrm flipH="1">
            <a:off x="1511300" y="3670300"/>
            <a:ext cx="1588" cy="30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39" name="Line 463"/>
          <p:cNvSpPr>
            <a:spLocks noChangeShapeType="1"/>
          </p:cNvSpPr>
          <p:nvPr/>
        </p:nvSpPr>
        <p:spPr bwMode="auto">
          <a:xfrm flipH="1">
            <a:off x="1511300" y="3700463"/>
            <a:ext cx="1588" cy="9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0" name="Line 464"/>
          <p:cNvSpPr>
            <a:spLocks noChangeShapeType="1"/>
          </p:cNvSpPr>
          <p:nvPr/>
        </p:nvSpPr>
        <p:spPr bwMode="auto">
          <a:xfrm flipH="1">
            <a:off x="1509713" y="3709988"/>
            <a:ext cx="1587" cy="9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1" name="Line 465"/>
          <p:cNvSpPr>
            <a:spLocks noChangeShapeType="1"/>
          </p:cNvSpPr>
          <p:nvPr/>
        </p:nvSpPr>
        <p:spPr bwMode="auto">
          <a:xfrm flipH="1" flipV="1">
            <a:off x="1508125" y="371792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2" name="Line 466"/>
          <p:cNvSpPr>
            <a:spLocks noChangeShapeType="1"/>
          </p:cNvSpPr>
          <p:nvPr/>
        </p:nvSpPr>
        <p:spPr bwMode="auto">
          <a:xfrm flipH="1">
            <a:off x="1506538" y="3717925"/>
            <a:ext cx="158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3" name="Line 467"/>
          <p:cNvSpPr>
            <a:spLocks noChangeShapeType="1"/>
          </p:cNvSpPr>
          <p:nvPr/>
        </p:nvSpPr>
        <p:spPr bwMode="auto">
          <a:xfrm flipH="1">
            <a:off x="1506538" y="3719513"/>
            <a:ext cx="15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4" name="Line 468"/>
          <p:cNvSpPr>
            <a:spLocks noChangeShapeType="1"/>
          </p:cNvSpPr>
          <p:nvPr/>
        </p:nvSpPr>
        <p:spPr bwMode="auto">
          <a:xfrm flipH="1">
            <a:off x="1504950" y="3719513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5" name="Line 469"/>
          <p:cNvSpPr>
            <a:spLocks noChangeShapeType="1"/>
          </p:cNvSpPr>
          <p:nvPr/>
        </p:nvSpPr>
        <p:spPr bwMode="auto">
          <a:xfrm flipH="1" flipV="1">
            <a:off x="1503363" y="3714750"/>
            <a:ext cx="1587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6" name="Line 470"/>
          <p:cNvSpPr>
            <a:spLocks noChangeShapeType="1"/>
          </p:cNvSpPr>
          <p:nvPr/>
        </p:nvSpPr>
        <p:spPr bwMode="auto">
          <a:xfrm flipH="1" flipV="1">
            <a:off x="1503363" y="3713163"/>
            <a:ext cx="15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7" name="Line 471"/>
          <p:cNvSpPr>
            <a:spLocks noChangeShapeType="1"/>
          </p:cNvSpPr>
          <p:nvPr/>
        </p:nvSpPr>
        <p:spPr bwMode="auto">
          <a:xfrm flipH="1">
            <a:off x="1500188" y="3713163"/>
            <a:ext cx="3175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8" name="Line 472"/>
          <p:cNvSpPr>
            <a:spLocks noChangeShapeType="1"/>
          </p:cNvSpPr>
          <p:nvPr/>
        </p:nvSpPr>
        <p:spPr bwMode="auto">
          <a:xfrm flipH="1">
            <a:off x="1500188" y="3716338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49" name="Line 473"/>
          <p:cNvSpPr>
            <a:spLocks noChangeShapeType="1"/>
          </p:cNvSpPr>
          <p:nvPr/>
        </p:nvSpPr>
        <p:spPr bwMode="auto">
          <a:xfrm flipH="1" flipV="1">
            <a:off x="1498600" y="3719513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0" name="Line 474"/>
          <p:cNvSpPr>
            <a:spLocks noChangeShapeType="1"/>
          </p:cNvSpPr>
          <p:nvPr/>
        </p:nvSpPr>
        <p:spPr bwMode="auto">
          <a:xfrm flipH="1" flipV="1">
            <a:off x="1498600" y="3713163"/>
            <a:ext cx="1588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1" name="Line 475"/>
          <p:cNvSpPr>
            <a:spLocks noChangeShapeType="1"/>
          </p:cNvSpPr>
          <p:nvPr/>
        </p:nvSpPr>
        <p:spPr bwMode="auto">
          <a:xfrm flipH="1">
            <a:off x="1497013" y="3713163"/>
            <a:ext cx="15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2" name="Line 476"/>
          <p:cNvSpPr>
            <a:spLocks noChangeShapeType="1"/>
          </p:cNvSpPr>
          <p:nvPr/>
        </p:nvSpPr>
        <p:spPr bwMode="auto">
          <a:xfrm flipH="1">
            <a:off x="1495425" y="3713163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3" name="Line 477"/>
          <p:cNvSpPr>
            <a:spLocks noChangeShapeType="1"/>
          </p:cNvSpPr>
          <p:nvPr/>
        </p:nvSpPr>
        <p:spPr bwMode="auto">
          <a:xfrm flipH="1">
            <a:off x="1493838" y="3713163"/>
            <a:ext cx="15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4" name="Line 478"/>
          <p:cNvSpPr>
            <a:spLocks noChangeShapeType="1"/>
          </p:cNvSpPr>
          <p:nvPr/>
        </p:nvSpPr>
        <p:spPr bwMode="auto">
          <a:xfrm flipH="1">
            <a:off x="1492250" y="3713163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5" name="Line 479"/>
          <p:cNvSpPr>
            <a:spLocks noChangeShapeType="1"/>
          </p:cNvSpPr>
          <p:nvPr/>
        </p:nvSpPr>
        <p:spPr bwMode="auto">
          <a:xfrm flipH="1">
            <a:off x="1492250" y="3716338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6" name="Line 480"/>
          <p:cNvSpPr>
            <a:spLocks noChangeShapeType="1"/>
          </p:cNvSpPr>
          <p:nvPr/>
        </p:nvSpPr>
        <p:spPr bwMode="auto">
          <a:xfrm flipH="1">
            <a:off x="1490663" y="3717925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7" name="Line 481"/>
          <p:cNvSpPr>
            <a:spLocks noChangeShapeType="1"/>
          </p:cNvSpPr>
          <p:nvPr/>
        </p:nvSpPr>
        <p:spPr bwMode="auto">
          <a:xfrm flipH="1" flipV="1">
            <a:off x="1489075" y="3717925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8" name="Line 482"/>
          <p:cNvSpPr>
            <a:spLocks noChangeShapeType="1"/>
          </p:cNvSpPr>
          <p:nvPr/>
        </p:nvSpPr>
        <p:spPr bwMode="auto">
          <a:xfrm flipH="1" flipV="1">
            <a:off x="1487488" y="3717925"/>
            <a:ext cx="158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59" name="Line 483"/>
          <p:cNvSpPr>
            <a:spLocks noChangeShapeType="1"/>
          </p:cNvSpPr>
          <p:nvPr/>
        </p:nvSpPr>
        <p:spPr bwMode="auto">
          <a:xfrm flipH="1">
            <a:off x="1487488" y="3717925"/>
            <a:ext cx="158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0" name="Line 484"/>
          <p:cNvSpPr>
            <a:spLocks noChangeShapeType="1"/>
          </p:cNvSpPr>
          <p:nvPr/>
        </p:nvSpPr>
        <p:spPr bwMode="auto">
          <a:xfrm flipH="1" flipV="1">
            <a:off x="1485900" y="3714750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1" name="Line 485"/>
          <p:cNvSpPr>
            <a:spLocks noChangeShapeType="1"/>
          </p:cNvSpPr>
          <p:nvPr/>
        </p:nvSpPr>
        <p:spPr bwMode="auto">
          <a:xfrm flipH="1">
            <a:off x="1484313" y="3714750"/>
            <a:ext cx="1587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2" name="Line 486"/>
          <p:cNvSpPr>
            <a:spLocks noChangeShapeType="1"/>
          </p:cNvSpPr>
          <p:nvPr/>
        </p:nvSpPr>
        <p:spPr bwMode="auto">
          <a:xfrm flipH="1" flipV="1">
            <a:off x="1484313" y="3709988"/>
            <a:ext cx="1587" cy="9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3" name="Line 487"/>
          <p:cNvSpPr>
            <a:spLocks noChangeShapeType="1"/>
          </p:cNvSpPr>
          <p:nvPr/>
        </p:nvSpPr>
        <p:spPr bwMode="auto">
          <a:xfrm flipH="1">
            <a:off x="1482725" y="3709988"/>
            <a:ext cx="1588" cy="9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4" name="Line 488"/>
          <p:cNvSpPr>
            <a:spLocks noChangeShapeType="1"/>
          </p:cNvSpPr>
          <p:nvPr/>
        </p:nvSpPr>
        <p:spPr bwMode="auto">
          <a:xfrm flipH="1" flipV="1">
            <a:off x="1481138" y="3714750"/>
            <a:ext cx="1587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5" name="Line 489"/>
          <p:cNvSpPr>
            <a:spLocks noChangeShapeType="1"/>
          </p:cNvSpPr>
          <p:nvPr/>
        </p:nvSpPr>
        <p:spPr bwMode="auto">
          <a:xfrm flipH="1" flipV="1">
            <a:off x="1479550" y="3713163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6" name="Line 490"/>
          <p:cNvSpPr>
            <a:spLocks noChangeShapeType="1"/>
          </p:cNvSpPr>
          <p:nvPr/>
        </p:nvSpPr>
        <p:spPr bwMode="auto">
          <a:xfrm flipH="1">
            <a:off x="1479550" y="3713163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7" name="Line 491"/>
          <p:cNvSpPr>
            <a:spLocks noChangeShapeType="1"/>
          </p:cNvSpPr>
          <p:nvPr/>
        </p:nvSpPr>
        <p:spPr bwMode="auto">
          <a:xfrm flipH="1">
            <a:off x="1477963" y="3713163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8" name="Line 492"/>
          <p:cNvSpPr>
            <a:spLocks noChangeShapeType="1"/>
          </p:cNvSpPr>
          <p:nvPr/>
        </p:nvSpPr>
        <p:spPr bwMode="auto">
          <a:xfrm flipH="1">
            <a:off x="1476375" y="371792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69" name="Line 493"/>
          <p:cNvSpPr>
            <a:spLocks noChangeShapeType="1"/>
          </p:cNvSpPr>
          <p:nvPr/>
        </p:nvSpPr>
        <p:spPr bwMode="auto">
          <a:xfrm flipH="1" flipV="1">
            <a:off x="1476375" y="3714750"/>
            <a:ext cx="1588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0" name="Line 494"/>
          <p:cNvSpPr>
            <a:spLocks noChangeShapeType="1"/>
          </p:cNvSpPr>
          <p:nvPr/>
        </p:nvSpPr>
        <p:spPr bwMode="auto">
          <a:xfrm flipH="1">
            <a:off x="1473200" y="3714750"/>
            <a:ext cx="3175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1" name="Line 495"/>
          <p:cNvSpPr>
            <a:spLocks noChangeShapeType="1"/>
          </p:cNvSpPr>
          <p:nvPr/>
        </p:nvSpPr>
        <p:spPr bwMode="auto">
          <a:xfrm flipH="1" flipV="1">
            <a:off x="1473200" y="3713163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2" name="Line 496"/>
          <p:cNvSpPr>
            <a:spLocks noChangeShapeType="1"/>
          </p:cNvSpPr>
          <p:nvPr/>
        </p:nvSpPr>
        <p:spPr bwMode="auto">
          <a:xfrm flipH="1" flipV="1">
            <a:off x="1471613" y="3709988"/>
            <a:ext cx="1587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3" name="Line 497"/>
          <p:cNvSpPr>
            <a:spLocks noChangeShapeType="1"/>
          </p:cNvSpPr>
          <p:nvPr/>
        </p:nvSpPr>
        <p:spPr bwMode="auto">
          <a:xfrm flipH="1">
            <a:off x="1471613" y="3709988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4" name="Line 498"/>
          <p:cNvSpPr>
            <a:spLocks noChangeShapeType="1"/>
          </p:cNvSpPr>
          <p:nvPr/>
        </p:nvSpPr>
        <p:spPr bwMode="auto">
          <a:xfrm flipH="1" flipV="1">
            <a:off x="1470025" y="3711575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5" name="Line 499"/>
          <p:cNvSpPr>
            <a:spLocks noChangeShapeType="1"/>
          </p:cNvSpPr>
          <p:nvPr/>
        </p:nvSpPr>
        <p:spPr bwMode="auto">
          <a:xfrm flipH="1">
            <a:off x="1468438" y="3711575"/>
            <a:ext cx="1587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6" name="Line 500"/>
          <p:cNvSpPr>
            <a:spLocks noChangeShapeType="1"/>
          </p:cNvSpPr>
          <p:nvPr/>
        </p:nvSpPr>
        <p:spPr bwMode="auto">
          <a:xfrm flipH="1">
            <a:off x="1466850" y="3717925"/>
            <a:ext cx="15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7" name="Line 501"/>
          <p:cNvSpPr>
            <a:spLocks noChangeShapeType="1"/>
          </p:cNvSpPr>
          <p:nvPr/>
        </p:nvSpPr>
        <p:spPr bwMode="auto">
          <a:xfrm flipH="1">
            <a:off x="1465263" y="3719513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8" name="Line 502"/>
          <p:cNvSpPr>
            <a:spLocks noChangeShapeType="1"/>
          </p:cNvSpPr>
          <p:nvPr/>
        </p:nvSpPr>
        <p:spPr bwMode="auto">
          <a:xfrm flipH="1" flipV="1">
            <a:off x="1465263" y="3719513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79" name="Line 503"/>
          <p:cNvSpPr>
            <a:spLocks noChangeShapeType="1"/>
          </p:cNvSpPr>
          <p:nvPr/>
        </p:nvSpPr>
        <p:spPr bwMode="auto">
          <a:xfrm flipH="1">
            <a:off x="1463675" y="3719513"/>
            <a:ext cx="1588" cy="3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0" name="Line 504"/>
          <p:cNvSpPr>
            <a:spLocks noChangeShapeType="1"/>
          </p:cNvSpPr>
          <p:nvPr/>
        </p:nvSpPr>
        <p:spPr bwMode="auto">
          <a:xfrm flipH="1" flipV="1">
            <a:off x="1462088" y="3717925"/>
            <a:ext cx="1587" cy="47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1" name="Line 505"/>
          <p:cNvSpPr>
            <a:spLocks noChangeShapeType="1"/>
          </p:cNvSpPr>
          <p:nvPr/>
        </p:nvSpPr>
        <p:spPr bwMode="auto">
          <a:xfrm flipH="1" flipV="1">
            <a:off x="1460500" y="3716338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2" name="Line 506"/>
          <p:cNvSpPr>
            <a:spLocks noChangeShapeType="1"/>
          </p:cNvSpPr>
          <p:nvPr/>
        </p:nvSpPr>
        <p:spPr bwMode="auto">
          <a:xfrm flipH="1">
            <a:off x="1460500" y="3716338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3" name="Line 507"/>
          <p:cNvSpPr>
            <a:spLocks noChangeShapeType="1"/>
          </p:cNvSpPr>
          <p:nvPr/>
        </p:nvSpPr>
        <p:spPr bwMode="auto">
          <a:xfrm flipH="1" flipV="1">
            <a:off x="1458913" y="3713163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4" name="Line 508"/>
          <p:cNvSpPr>
            <a:spLocks noChangeShapeType="1"/>
          </p:cNvSpPr>
          <p:nvPr/>
        </p:nvSpPr>
        <p:spPr bwMode="auto">
          <a:xfrm flipH="1">
            <a:off x="1457325" y="3713163"/>
            <a:ext cx="1588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5" name="Line 509"/>
          <p:cNvSpPr>
            <a:spLocks noChangeShapeType="1"/>
          </p:cNvSpPr>
          <p:nvPr/>
        </p:nvSpPr>
        <p:spPr bwMode="auto">
          <a:xfrm flipH="1" flipV="1">
            <a:off x="1457325" y="3716338"/>
            <a:ext cx="1588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6" name="Line 510"/>
          <p:cNvSpPr>
            <a:spLocks noChangeShapeType="1"/>
          </p:cNvSpPr>
          <p:nvPr/>
        </p:nvSpPr>
        <p:spPr bwMode="auto">
          <a:xfrm flipH="1">
            <a:off x="1455738" y="3716338"/>
            <a:ext cx="1587" cy="4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7" name="Line 511"/>
          <p:cNvSpPr>
            <a:spLocks noChangeShapeType="1"/>
          </p:cNvSpPr>
          <p:nvPr/>
        </p:nvSpPr>
        <p:spPr bwMode="auto">
          <a:xfrm flipH="1" flipV="1">
            <a:off x="1454150" y="3714750"/>
            <a:ext cx="1588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8" name="Rectangle 512"/>
          <p:cNvSpPr>
            <a:spLocks noChangeArrowheads="1"/>
          </p:cNvSpPr>
          <p:nvPr/>
        </p:nvSpPr>
        <p:spPr bwMode="auto">
          <a:xfrm>
            <a:off x="1411288" y="3686175"/>
            <a:ext cx="68262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89" name="Rectangle 513"/>
          <p:cNvSpPr>
            <a:spLocks noChangeArrowheads="1"/>
          </p:cNvSpPr>
          <p:nvPr/>
        </p:nvSpPr>
        <p:spPr bwMode="auto">
          <a:xfrm>
            <a:off x="1428750" y="3686175"/>
            <a:ext cx="68263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0" name="Rectangle 514"/>
          <p:cNvSpPr>
            <a:spLocks noChangeArrowheads="1"/>
          </p:cNvSpPr>
          <p:nvPr/>
        </p:nvSpPr>
        <p:spPr bwMode="auto">
          <a:xfrm>
            <a:off x="1431925" y="3686175"/>
            <a:ext cx="66675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1" name="Rectangle 515"/>
          <p:cNvSpPr>
            <a:spLocks noChangeArrowheads="1"/>
          </p:cNvSpPr>
          <p:nvPr/>
        </p:nvSpPr>
        <p:spPr bwMode="auto">
          <a:xfrm>
            <a:off x="1458913" y="3686175"/>
            <a:ext cx="66675" cy="68263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2" name="Rectangle 516"/>
          <p:cNvSpPr>
            <a:spLocks noChangeArrowheads="1"/>
          </p:cNvSpPr>
          <p:nvPr/>
        </p:nvSpPr>
        <p:spPr bwMode="auto">
          <a:xfrm>
            <a:off x="1460500" y="3686175"/>
            <a:ext cx="68263" cy="68263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3" name="Rectangle 517"/>
          <p:cNvSpPr>
            <a:spLocks noChangeArrowheads="1"/>
          </p:cNvSpPr>
          <p:nvPr/>
        </p:nvSpPr>
        <p:spPr bwMode="auto">
          <a:xfrm>
            <a:off x="1463675" y="3686175"/>
            <a:ext cx="68263" cy="68263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4" name="Rectangle 518"/>
          <p:cNvSpPr>
            <a:spLocks noChangeArrowheads="1"/>
          </p:cNvSpPr>
          <p:nvPr/>
        </p:nvSpPr>
        <p:spPr bwMode="auto">
          <a:xfrm>
            <a:off x="1482725" y="3686175"/>
            <a:ext cx="66675" cy="68263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5" name="Rectangle 519"/>
          <p:cNvSpPr>
            <a:spLocks noChangeArrowheads="1"/>
          </p:cNvSpPr>
          <p:nvPr/>
        </p:nvSpPr>
        <p:spPr bwMode="auto">
          <a:xfrm>
            <a:off x="1503363" y="3683000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6" name="Rectangle 520"/>
          <p:cNvSpPr>
            <a:spLocks noChangeArrowheads="1"/>
          </p:cNvSpPr>
          <p:nvPr/>
        </p:nvSpPr>
        <p:spPr bwMode="auto">
          <a:xfrm>
            <a:off x="1504950" y="3514725"/>
            <a:ext cx="68263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7" name="Rectangle 521"/>
          <p:cNvSpPr>
            <a:spLocks noChangeArrowheads="1"/>
          </p:cNvSpPr>
          <p:nvPr/>
        </p:nvSpPr>
        <p:spPr bwMode="auto">
          <a:xfrm>
            <a:off x="1508125" y="3513138"/>
            <a:ext cx="66675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8" name="Rectangle 522"/>
          <p:cNvSpPr>
            <a:spLocks noChangeArrowheads="1"/>
          </p:cNvSpPr>
          <p:nvPr/>
        </p:nvSpPr>
        <p:spPr bwMode="auto">
          <a:xfrm>
            <a:off x="1511300" y="3513138"/>
            <a:ext cx="66675" cy="68262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99" name="Rectangle 523"/>
          <p:cNvSpPr>
            <a:spLocks noChangeArrowheads="1"/>
          </p:cNvSpPr>
          <p:nvPr/>
        </p:nvSpPr>
        <p:spPr bwMode="auto">
          <a:xfrm>
            <a:off x="1514475" y="3514725"/>
            <a:ext cx="66675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0" name="Rectangle 524"/>
          <p:cNvSpPr>
            <a:spLocks noChangeArrowheads="1"/>
          </p:cNvSpPr>
          <p:nvPr/>
        </p:nvSpPr>
        <p:spPr bwMode="auto">
          <a:xfrm>
            <a:off x="1517650" y="3511550"/>
            <a:ext cx="66675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1" name="Rectangle 525"/>
          <p:cNvSpPr>
            <a:spLocks noChangeArrowheads="1"/>
          </p:cNvSpPr>
          <p:nvPr/>
        </p:nvSpPr>
        <p:spPr bwMode="auto">
          <a:xfrm>
            <a:off x="1519238" y="3513138"/>
            <a:ext cx="68262" cy="68262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2" name="Rectangle 526"/>
          <p:cNvSpPr>
            <a:spLocks noChangeArrowheads="1"/>
          </p:cNvSpPr>
          <p:nvPr/>
        </p:nvSpPr>
        <p:spPr bwMode="auto">
          <a:xfrm>
            <a:off x="1522413" y="3519488"/>
            <a:ext cx="68262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3" name="Rectangle 527"/>
          <p:cNvSpPr>
            <a:spLocks noChangeArrowheads="1"/>
          </p:cNvSpPr>
          <p:nvPr/>
        </p:nvSpPr>
        <p:spPr bwMode="auto">
          <a:xfrm>
            <a:off x="1525588" y="3513138"/>
            <a:ext cx="68262" cy="66675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4" name="Rectangle 528"/>
          <p:cNvSpPr>
            <a:spLocks noChangeArrowheads="1"/>
          </p:cNvSpPr>
          <p:nvPr/>
        </p:nvSpPr>
        <p:spPr bwMode="auto">
          <a:xfrm>
            <a:off x="1528763" y="3519488"/>
            <a:ext cx="68262" cy="68262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5" name="Rectangle 529"/>
          <p:cNvSpPr>
            <a:spLocks noChangeArrowheads="1"/>
          </p:cNvSpPr>
          <p:nvPr/>
        </p:nvSpPr>
        <p:spPr bwMode="auto">
          <a:xfrm>
            <a:off x="1531938" y="350837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6" name="Rectangle 530"/>
          <p:cNvSpPr>
            <a:spLocks noChangeArrowheads="1"/>
          </p:cNvSpPr>
          <p:nvPr/>
        </p:nvSpPr>
        <p:spPr bwMode="auto">
          <a:xfrm>
            <a:off x="1533525" y="351313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7" name="Rectangle 531"/>
          <p:cNvSpPr>
            <a:spLocks noChangeArrowheads="1"/>
          </p:cNvSpPr>
          <p:nvPr/>
        </p:nvSpPr>
        <p:spPr bwMode="auto">
          <a:xfrm>
            <a:off x="1538288" y="3513138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8" name="Rectangle 532"/>
          <p:cNvSpPr>
            <a:spLocks noChangeArrowheads="1"/>
          </p:cNvSpPr>
          <p:nvPr/>
        </p:nvSpPr>
        <p:spPr bwMode="auto">
          <a:xfrm>
            <a:off x="1539875" y="351313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09" name="Rectangle 533"/>
          <p:cNvSpPr>
            <a:spLocks noChangeArrowheads="1"/>
          </p:cNvSpPr>
          <p:nvPr/>
        </p:nvSpPr>
        <p:spPr bwMode="auto">
          <a:xfrm>
            <a:off x="1543050" y="3519488"/>
            <a:ext cx="68263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0" name="Rectangle 534"/>
          <p:cNvSpPr>
            <a:spLocks noChangeArrowheads="1"/>
          </p:cNvSpPr>
          <p:nvPr/>
        </p:nvSpPr>
        <p:spPr bwMode="auto">
          <a:xfrm>
            <a:off x="1546225" y="3519488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1" name="Rectangle 535"/>
          <p:cNvSpPr>
            <a:spLocks noChangeArrowheads="1"/>
          </p:cNvSpPr>
          <p:nvPr/>
        </p:nvSpPr>
        <p:spPr bwMode="auto">
          <a:xfrm>
            <a:off x="1549400" y="3511550"/>
            <a:ext cx="68263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2" name="Rectangle 536"/>
          <p:cNvSpPr>
            <a:spLocks noChangeArrowheads="1"/>
          </p:cNvSpPr>
          <p:nvPr/>
        </p:nvSpPr>
        <p:spPr bwMode="auto">
          <a:xfrm>
            <a:off x="1552575" y="3514725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3" name="Rectangle 537"/>
          <p:cNvSpPr>
            <a:spLocks noChangeArrowheads="1"/>
          </p:cNvSpPr>
          <p:nvPr/>
        </p:nvSpPr>
        <p:spPr bwMode="auto">
          <a:xfrm>
            <a:off x="1554163" y="3513138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4" name="Rectangle 538"/>
          <p:cNvSpPr>
            <a:spLocks noChangeArrowheads="1"/>
          </p:cNvSpPr>
          <p:nvPr/>
        </p:nvSpPr>
        <p:spPr bwMode="auto">
          <a:xfrm>
            <a:off x="1558925" y="3509963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5" name="Rectangle 539"/>
          <p:cNvSpPr>
            <a:spLocks noChangeArrowheads="1"/>
          </p:cNvSpPr>
          <p:nvPr/>
        </p:nvSpPr>
        <p:spPr bwMode="auto">
          <a:xfrm>
            <a:off x="1560513" y="3511550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6" name="Rectangle 540"/>
          <p:cNvSpPr>
            <a:spLocks noChangeArrowheads="1"/>
          </p:cNvSpPr>
          <p:nvPr/>
        </p:nvSpPr>
        <p:spPr bwMode="auto">
          <a:xfrm>
            <a:off x="1563688" y="3506788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7" name="Rectangle 541"/>
          <p:cNvSpPr>
            <a:spLocks noChangeArrowheads="1"/>
          </p:cNvSpPr>
          <p:nvPr/>
        </p:nvSpPr>
        <p:spPr bwMode="auto">
          <a:xfrm>
            <a:off x="1566863" y="3513138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8" name="Rectangle 542"/>
          <p:cNvSpPr>
            <a:spLocks noChangeArrowheads="1"/>
          </p:cNvSpPr>
          <p:nvPr/>
        </p:nvSpPr>
        <p:spPr bwMode="auto">
          <a:xfrm>
            <a:off x="1570038" y="3508375"/>
            <a:ext cx="68262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19" name="Rectangle 543"/>
          <p:cNvSpPr>
            <a:spLocks noChangeArrowheads="1"/>
          </p:cNvSpPr>
          <p:nvPr/>
        </p:nvSpPr>
        <p:spPr bwMode="auto">
          <a:xfrm>
            <a:off x="1573213" y="3511550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0" name="Rectangle 544"/>
          <p:cNvSpPr>
            <a:spLocks noChangeArrowheads="1"/>
          </p:cNvSpPr>
          <p:nvPr/>
        </p:nvSpPr>
        <p:spPr bwMode="auto">
          <a:xfrm>
            <a:off x="1573213" y="3514725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1" name="Rectangle 545"/>
          <p:cNvSpPr>
            <a:spLocks noChangeArrowheads="1"/>
          </p:cNvSpPr>
          <p:nvPr/>
        </p:nvSpPr>
        <p:spPr bwMode="auto">
          <a:xfrm>
            <a:off x="1631950" y="3509963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2" name="Rectangle 546"/>
          <p:cNvSpPr>
            <a:spLocks noChangeArrowheads="1"/>
          </p:cNvSpPr>
          <p:nvPr/>
        </p:nvSpPr>
        <p:spPr bwMode="auto">
          <a:xfrm>
            <a:off x="1689100" y="3509963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3" name="Rectangle 547"/>
          <p:cNvSpPr>
            <a:spLocks noChangeArrowheads="1"/>
          </p:cNvSpPr>
          <p:nvPr/>
        </p:nvSpPr>
        <p:spPr bwMode="auto">
          <a:xfrm>
            <a:off x="1747838" y="3500438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4" name="Rectangle 548"/>
          <p:cNvSpPr>
            <a:spLocks noChangeArrowheads="1"/>
          </p:cNvSpPr>
          <p:nvPr/>
        </p:nvSpPr>
        <p:spPr bwMode="auto">
          <a:xfrm>
            <a:off x="1808163" y="3492500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5" name="Rectangle 549"/>
          <p:cNvSpPr>
            <a:spLocks noChangeArrowheads="1"/>
          </p:cNvSpPr>
          <p:nvPr/>
        </p:nvSpPr>
        <p:spPr bwMode="auto">
          <a:xfrm>
            <a:off x="1866900" y="3486150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6" name="Rectangle 550"/>
          <p:cNvSpPr>
            <a:spLocks noChangeArrowheads="1"/>
          </p:cNvSpPr>
          <p:nvPr/>
        </p:nvSpPr>
        <p:spPr bwMode="auto">
          <a:xfrm>
            <a:off x="1924050" y="348138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7" name="Rectangle 551"/>
          <p:cNvSpPr>
            <a:spLocks noChangeArrowheads="1"/>
          </p:cNvSpPr>
          <p:nvPr/>
        </p:nvSpPr>
        <p:spPr bwMode="auto">
          <a:xfrm>
            <a:off x="1982788" y="3471863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8" name="Rectangle 552"/>
          <p:cNvSpPr>
            <a:spLocks noChangeArrowheads="1"/>
          </p:cNvSpPr>
          <p:nvPr/>
        </p:nvSpPr>
        <p:spPr bwMode="auto">
          <a:xfrm>
            <a:off x="2041525" y="3457575"/>
            <a:ext cx="68263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29" name="Rectangle 553"/>
          <p:cNvSpPr>
            <a:spLocks noChangeArrowheads="1"/>
          </p:cNvSpPr>
          <p:nvPr/>
        </p:nvSpPr>
        <p:spPr bwMode="auto">
          <a:xfrm>
            <a:off x="2101850" y="3443288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0" name="Rectangle 554"/>
          <p:cNvSpPr>
            <a:spLocks noChangeArrowheads="1"/>
          </p:cNvSpPr>
          <p:nvPr/>
        </p:nvSpPr>
        <p:spPr bwMode="auto">
          <a:xfrm>
            <a:off x="2159000" y="3422650"/>
            <a:ext cx="68263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1" name="Rectangle 555"/>
          <p:cNvSpPr>
            <a:spLocks noChangeArrowheads="1"/>
          </p:cNvSpPr>
          <p:nvPr/>
        </p:nvSpPr>
        <p:spPr bwMode="auto">
          <a:xfrm>
            <a:off x="2217738" y="3409950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2" name="Rectangle 556"/>
          <p:cNvSpPr>
            <a:spLocks noChangeArrowheads="1"/>
          </p:cNvSpPr>
          <p:nvPr/>
        </p:nvSpPr>
        <p:spPr bwMode="auto">
          <a:xfrm>
            <a:off x="2276475" y="338613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3" name="Rectangle 557"/>
          <p:cNvSpPr>
            <a:spLocks noChangeArrowheads="1"/>
          </p:cNvSpPr>
          <p:nvPr/>
        </p:nvSpPr>
        <p:spPr bwMode="auto">
          <a:xfrm>
            <a:off x="2335213" y="3363913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4" name="Rectangle 558"/>
          <p:cNvSpPr>
            <a:spLocks noChangeArrowheads="1"/>
          </p:cNvSpPr>
          <p:nvPr/>
        </p:nvSpPr>
        <p:spPr bwMode="auto">
          <a:xfrm>
            <a:off x="2393950" y="3340100"/>
            <a:ext cx="68263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5" name="Rectangle 559"/>
          <p:cNvSpPr>
            <a:spLocks noChangeArrowheads="1"/>
          </p:cNvSpPr>
          <p:nvPr/>
        </p:nvSpPr>
        <p:spPr bwMode="auto">
          <a:xfrm>
            <a:off x="2452688" y="3314700"/>
            <a:ext cx="68262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6" name="Rectangle 560"/>
          <p:cNvSpPr>
            <a:spLocks noChangeArrowheads="1"/>
          </p:cNvSpPr>
          <p:nvPr/>
        </p:nvSpPr>
        <p:spPr bwMode="auto">
          <a:xfrm>
            <a:off x="2511425" y="3287713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7" name="Rectangle 561"/>
          <p:cNvSpPr>
            <a:spLocks noChangeArrowheads="1"/>
          </p:cNvSpPr>
          <p:nvPr/>
        </p:nvSpPr>
        <p:spPr bwMode="auto">
          <a:xfrm>
            <a:off x="2570163" y="325437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8" name="Rectangle 562"/>
          <p:cNvSpPr>
            <a:spLocks noChangeArrowheads="1"/>
          </p:cNvSpPr>
          <p:nvPr/>
        </p:nvSpPr>
        <p:spPr bwMode="auto">
          <a:xfrm>
            <a:off x="2628900" y="3221038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39" name="Rectangle 563"/>
          <p:cNvSpPr>
            <a:spLocks noChangeArrowheads="1"/>
          </p:cNvSpPr>
          <p:nvPr/>
        </p:nvSpPr>
        <p:spPr bwMode="auto">
          <a:xfrm>
            <a:off x="2687638" y="3186113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0" name="Rectangle 564"/>
          <p:cNvSpPr>
            <a:spLocks noChangeArrowheads="1"/>
          </p:cNvSpPr>
          <p:nvPr/>
        </p:nvSpPr>
        <p:spPr bwMode="auto">
          <a:xfrm>
            <a:off x="2746375" y="314483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1" name="Rectangle 565"/>
          <p:cNvSpPr>
            <a:spLocks noChangeArrowheads="1"/>
          </p:cNvSpPr>
          <p:nvPr/>
        </p:nvSpPr>
        <p:spPr bwMode="auto">
          <a:xfrm>
            <a:off x="2805113" y="3108325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2" name="Rectangle 566"/>
          <p:cNvSpPr>
            <a:spLocks noChangeArrowheads="1"/>
          </p:cNvSpPr>
          <p:nvPr/>
        </p:nvSpPr>
        <p:spPr bwMode="auto">
          <a:xfrm>
            <a:off x="2863850" y="3071813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3" name="Rectangle 567"/>
          <p:cNvSpPr>
            <a:spLocks noChangeArrowheads="1"/>
          </p:cNvSpPr>
          <p:nvPr/>
        </p:nvSpPr>
        <p:spPr bwMode="auto">
          <a:xfrm>
            <a:off x="2922588" y="3022600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4" name="Rectangle 568"/>
          <p:cNvSpPr>
            <a:spLocks noChangeArrowheads="1"/>
          </p:cNvSpPr>
          <p:nvPr/>
        </p:nvSpPr>
        <p:spPr bwMode="auto">
          <a:xfrm>
            <a:off x="2981325" y="2976563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5" name="Rectangle 569"/>
          <p:cNvSpPr>
            <a:spLocks noChangeArrowheads="1"/>
          </p:cNvSpPr>
          <p:nvPr/>
        </p:nvSpPr>
        <p:spPr bwMode="auto">
          <a:xfrm>
            <a:off x="3040063" y="293052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6" name="Rectangle 570"/>
          <p:cNvSpPr>
            <a:spLocks noChangeArrowheads="1"/>
          </p:cNvSpPr>
          <p:nvPr/>
        </p:nvSpPr>
        <p:spPr bwMode="auto">
          <a:xfrm>
            <a:off x="3098800" y="2873375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7" name="Rectangle 571"/>
          <p:cNvSpPr>
            <a:spLocks noChangeArrowheads="1"/>
          </p:cNvSpPr>
          <p:nvPr/>
        </p:nvSpPr>
        <p:spPr bwMode="auto">
          <a:xfrm>
            <a:off x="3157538" y="2827338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8" name="Rectangle 572"/>
          <p:cNvSpPr>
            <a:spLocks noChangeArrowheads="1"/>
          </p:cNvSpPr>
          <p:nvPr/>
        </p:nvSpPr>
        <p:spPr bwMode="auto">
          <a:xfrm>
            <a:off x="3214688" y="2767013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49" name="Rectangle 573"/>
          <p:cNvSpPr>
            <a:spLocks noChangeArrowheads="1"/>
          </p:cNvSpPr>
          <p:nvPr/>
        </p:nvSpPr>
        <p:spPr bwMode="auto">
          <a:xfrm>
            <a:off x="3275013" y="2716213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0" name="Rectangle 574"/>
          <p:cNvSpPr>
            <a:spLocks noChangeArrowheads="1"/>
          </p:cNvSpPr>
          <p:nvPr/>
        </p:nvSpPr>
        <p:spPr bwMode="auto">
          <a:xfrm>
            <a:off x="3333750" y="2655888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1" name="Rectangle 575"/>
          <p:cNvSpPr>
            <a:spLocks noChangeArrowheads="1"/>
          </p:cNvSpPr>
          <p:nvPr/>
        </p:nvSpPr>
        <p:spPr bwMode="auto">
          <a:xfrm>
            <a:off x="3392488" y="259397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2" name="Rectangle 576"/>
          <p:cNvSpPr>
            <a:spLocks noChangeArrowheads="1"/>
          </p:cNvSpPr>
          <p:nvPr/>
        </p:nvSpPr>
        <p:spPr bwMode="auto">
          <a:xfrm>
            <a:off x="3449638" y="2541588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3" name="Rectangle 577"/>
          <p:cNvSpPr>
            <a:spLocks noChangeArrowheads="1"/>
          </p:cNvSpPr>
          <p:nvPr/>
        </p:nvSpPr>
        <p:spPr bwMode="auto">
          <a:xfrm>
            <a:off x="3508375" y="2474913"/>
            <a:ext cx="68263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4" name="Rectangle 578"/>
          <p:cNvSpPr>
            <a:spLocks noChangeArrowheads="1"/>
          </p:cNvSpPr>
          <p:nvPr/>
        </p:nvSpPr>
        <p:spPr bwMode="auto">
          <a:xfrm>
            <a:off x="3568700" y="240982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5" name="Rectangle 579"/>
          <p:cNvSpPr>
            <a:spLocks noChangeArrowheads="1"/>
          </p:cNvSpPr>
          <p:nvPr/>
        </p:nvSpPr>
        <p:spPr bwMode="auto">
          <a:xfrm>
            <a:off x="3625850" y="2343150"/>
            <a:ext cx="68263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6" name="Rectangle 580"/>
          <p:cNvSpPr>
            <a:spLocks noChangeArrowheads="1"/>
          </p:cNvSpPr>
          <p:nvPr/>
        </p:nvSpPr>
        <p:spPr bwMode="auto">
          <a:xfrm>
            <a:off x="3684588" y="2278063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7" name="Rectangle 581"/>
          <p:cNvSpPr>
            <a:spLocks noChangeArrowheads="1"/>
          </p:cNvSpPr>
          <p:nvPr/>
        </p:nvSpPr>
        <p:spPr bwMode="auto">
          <a:xfrm>
            <a:off x="3743325" y="221138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8" name="Rectangle 582"/>
          <p:cNvSpPr>
            <a:spLocks noChangeArrowheads="1"/>
          </p:cNvSpPr>
          <p:nvPr/>
        </p:nvSpPr>
        <p:spPr bwMode="auto">
          <a:xfrm>
            <a:off x="3803650" y="2143125"/>
            <a:ext cx="66675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59" name="Rectangle 583"/>
          <p:cNvSpPr>
            <a:spLocks noChangeArrowheads="1"/>
          </p:cNvSpPr>
          <p:nvPr/>
        </p:nvSpPr>
        <p:spPr bwMode="auto">
          <a:xfrm>
            <a:off x="3860800" y="2073275"/>
            <a:ext cx="68263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0" name="Rectangle 584"/>
          <p:cNvSpPr>
            <a:spLocks noChangeArrowheads="1"/>
          </p:cNvSpPr>
          <p:nvPr/>
        </p:nvSpPr>
        <p:spPr bwMode="auto">
          <a:xfrm>
            <a:off x="3919538" y="2000250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1" name="Rectangle 585"/>
          <p:cNvSpPr>
            <a:spLocks noChangeArrowheads="1"/>
          </p:cNvSpPr>
          <p:nvPr/>
        </p:nvSpPr>
        <p:spPr bwMode="auto">
          <a:xfrm>
            <a:off x="3978275" y="1925638"/>
            <a:ext cx="68263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2" name="Rectangle 586"/>
          <p:cNvSpPr>
            <a:spLocks noChangeArrowheads="1"/>
          </p:cNvSpPr>
          <p:nvPr/>
        </p:nvSpPr>
        <p:spPr bwMode="auto">
          <a:xfrm>
            <a:off x="4037013" y="1858963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3" name="Rectangle 587"/>
          <p:cNvSpPr>
            <a:spLocks noChangeArrowheads="1"/>
          </p:cNvSpPr>
          <p:nvPr/>
        </p:nvSpPr>
        <p:spPr bwMode="auto">
          <a:xfrm>
            <a:off x="4095750" y="1782763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4" name="Rectangle 588"/>
          <p:cNvSpPr>
            <a:spLocks noChangeArrowheads="1"/>
          </p:cNvSpPr>
          <p:nvPr/>
        </p:nvSpPr>
        <p:spPr bwMode="auto">
          <a:xfrm>
            <a:off x="4154488" y="1709738"/>
            <a:ext cx="68262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5" name="Rectangle 589"/>
          <p:cNvSpPr>
            <a:spLocks noChangeArrowheads="1"/>
          </p:cNvSpPr>
          <p:nvPr/>
        </p:nvSpPr>
        <p:spPr bwMode="auto">
          <a:xfrm>
            <a:off x="4213225" y="1633538"/>
            <a:ext cx="68263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6" name="Rectangle 590"/>
          <p:cNvSpPr>
            <a:spLocks noChangeArrowheads="1"/>
          </p:cNvSpPr>
          <p:nvPr/>
        </p:nvSpPr>
        <p:spPr bwMode="auto">
          <a:xfrm>
            <a:off x="4271963" y="1558925"/>
            <a:ext cx="66675" cy="6667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7" name="Rectangle 591"/>
          <p:cNvSpPr>
            <a:spLocks noChangeArrowheads="1"/>
          </p:cNvSpPr>
          <p:nvPr/>
        </p:nvSpPr>
        <p:spPr bwMode="auto">
          <a:xfrm>
            <a:off x="4330700" y="1481138"/>
            <a:ext cx="66675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8" name="Rectangle 592"/>
          <p:cNvSpPr>
            <a:spLocks noChangeArrowheads="1"/>
          </p:cNvSpPr>
          <p:nvPr/>
        </p:nvSpPr>
        <p:spPr bwMode="auto">
          <a:xfrm>
            <a:off x="4389438" y="1404938"/>
            <a:ext cx="68262" cy="6826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69" name="Rectangle 593"/>
          <p:cNvSpPr>
            <a:spLocks noChangeArrowheads="1"/>
          </p:cNvSpPr>
          <p:nvPr/>
        </p:nvSpPr>
        <p:spPr bwMode="auto">
          <a:xfrm>
            <a:off x="4448175" y="1330325"/>
            <a:ext cx="68263" cy="68263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0" name="Rectangle 594"/>
          <p:cNvSpPr>
            <a:spLocks noChangeArrowheads="1"/>
          </p:cNvSpPr>
          <p:nvPr/>
        </p:nvSpPr>
        <p:spPr bwMode="auto">
          <a:xfrm>
            <a:off x="4506913" y="1252538"/>
            <a:ext cx="66675" cy="68262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1" name="Rectangle 595"/>
          <p:cNvSpPr>
            <a:spLocks noChangeArrowheads="1"/>
          </p:cNvSpPr>
          <p:nvPr/>
        </p:nvSpPr>
        <p:spPr bwMode="auto">
          <a:xfrm>
            <a:off x="4565650" y="1174750"/>
            <a:ext cx="66675" cy="68263"/>
          </a:xfrm>
          <a:prstGeom prst="rect">
            <a:avLst/>
          </a:prstGeom>
          <a:solidFill>
            <a:srgbClr val="00008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2" name="Oval 596"/>
          <p:cNvSpPr>
            <a:spLocks noChangeArrowheads="1"/>
          </p:cNvSpPr>
          <p:nvPr/>
        </p:nvSpPr>
        <p:spPr bwMode="auto">
          <a:xfrm>
            <a:off x="4562475" y="1171575"/>
            <a:ext cx="74613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3" name="Oval 597"/>
          <p:cNvSpPr>
            <a:spLocks noChangeArrowheads="1"/>
          </p:cNvSpPr>
          <p:nvPr/>
        </p:nvSpPr>
        <p:spPr bwMode="auto">
          <a:xfrm>
            <a:off x="4524375" y="1228725"/>
            <a:ext cx="74613" cy="76200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4" name="Oval 598"/>
          <p:cNvSpPr>
            <a:spLocks noChangeArrowheads="1"/>
          </p:cNvSpPr>
          <p:nvPr/>
        </p:nvSpPr>
        <p:spPr bwMode="auto">
          <a:xfrm>
            <a:off x="4484688" y="1252538"/>
            <a:ext cx="74612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5" name="Oval 599"/>
          <p:cNvSpPr>
            <a:spLocks noChangeArrowheads="1"/>
          </p:cNvSpPr>
          <p:nvPr/>
        </p:nvSpPr>
        <p:spPr bwMode="auto">
          <a:xfrm>
            <a:off x="4448175" y="1271588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6" name="Oval 600"/>
          <p:cNvSpPr>
            <a:spLocks noChangeArrowheads="1"/>
          </p:cNvSpPr>
          <p:nvPr/>
        </p:nvSpPr>
        <p:spPr bwMode="auto">
          <a:xfrm>
            <a:off x="4408488" y="1298575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7" name="Oval 601"/>
          <p:cNvSpPr>
            <a:spLocks noChangeArrowheads="1"/>
          </p:cNvSpPr>
          <p:nvPr/>
        </p:nvSpPr>
        <p:spPr bwMode="auto">
          <a:xfrm>
            <a:off x="4370388" y="1344613"/>
            <a:ext cx="74612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8" name="Oval 602"/>
          <p:cNvSpPr>
            <a:spLocks noChangeArrowheads="1"/>
          </p:cNvSpPr>
          <p:nvPr/>
        </p:nvSpPr>
        <p:spPr bwMode="auto">
          <a:xfrm>
            <a:off x="4332288" y="1368425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79" name="Oval 603"/>
          <p:cNvSpPr>
            <a:spLocks noChangeArrowheads="1"/>
          </p:cNvSpPr>
          <p:nvPr/>
        </p:nvSpPr>
        <p:spPr bwMode="auto">
          <a:xfrm>
            <a:off x="4294188" y="1390650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0" name="Oval 604"/>
          <p:cNvSpPr>
            <a:spLocks noChangeArrowheads="1"/>
          </p:cNvSpPr>
          <p:nvPr/>
        </p:nvSpPr>
        <p:spPr bwMode="auto">
          <a:xfrm>
            <a:off x="4254500" y="1423988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1" name="Oval 605"/>
          <p:cNvSpPr>
            <a:spLocks noChangeArrowheads="1"/>
          </p:cNvSpPr>
          <p:nvPr/>
        </p:nvSpPr>
        <p:spPr bwMode="auto">
          <a:xfrm>
            <a:off x="4216400" y="1446213"/>
            <a:ext cx="74613" cy="76200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2" name="Oval 606"/>
          <p:cNvSpPr>
            <a:spLocks noChangeArrowheads="1"/>
          </p:cNvSpPr>
          <p:nvPr/>
        </p:nvSpPr>
        <p:spPr bwMode="auto">
          <a:xfrm>
            <a:off x="4178300" y="1477963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3" name="Oval 607"/>
          <p:cNvSpPr>
            <a:spLocks noChangeArrowheads="1"/>
          </p:cNvSpPr>
          <p:nvPr/>
        </p:nvSpPr>
        <p:spPr bwMode="auto">
          <a:xfrm>
            <a:off x="4140200" y="1512888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4" name="Oval 608"/>
          <p:cNvSpPr>
            <a:spLocks noChangeArrowheads="1"/>
          </p:cNvSpPr>
          <p:nvPr/>
        </p:nvSpPr>
        <p:spPr bwMode="auto">
          <a:xfrm>
            <a:off x="4102100" y="1536700"/>
            <a:ext cx="74613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5" name="Oval 609"/>
          <p:cNvSpPr>
            <a:spLocks noChangeArrowheads="1"/>
          </p:cNvSpPr>
          <p:nvPr/>
        </p:nvSpPr>
        <p:spPr bwMode="auto">
          <a:xfrm>
            <a:off x="4062413" y="1568450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6" name="Oval 610"/>
          <p:cNvSpPr>
            <a:spLocks noChangeArrowheads="1"/>
          </p:cNvSpPr>
          <p:nvPr/>
        </p:nvSpPr>
        <p:spPr bwMode="auto">
          <a:xfrm>
            <a:off x="4025900" y="1643063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7" name="Oval 611"/>
          <p:cNvSpPr>
            <a:spLocks noChangeArrowheads="1"/>
          </p:cNvSpPr>
          <p:nvPr/>
        </p:nvSpPr>
        <p:spPr bwMode="auto">
          <a:xfrm>
            <a:off x="3986213" y="1654175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8" name="Oval 612"/>
          <p:cNvSpPr>
            <a:spLocks noChangeArrowheads="1"/>
          </p:cNvSpPr>
          <p:nvPr/>
        </p:nvSpPr>
        <p:spPr bwMode="auto">
          <a:xfrm>
            <a:off x="3948113" y="1698625"/>
            <a:ext cx="74612" cy="76200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89" name="Oval 613"/>
          <p:cNvSpPr>
            <a:spLocks noChangeArrowheads="1"/>
          </p:cNvSpPr>
          <p:nvPr/>
        </p:nvSpPr>
        <p:spPr bwMode="auto">
          <a:xfrm>
            <a:off x="3910013" y="1722438"/>
            <a:ext cx="74612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0" name="Oval 614"/>
          <p:cNvSpPr>
            <a:spLocks noChangeArrowheads="1"/>
          </p:cNvSpPr>
          <p:nvPr/>
        </p:nvSpPr>
        <p:spPr bwMode="auto">
          <a:xfrm>
            <a:off x="3871913" y="1754188"/>
            <a:ext cx="74612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1" name="Oval 615"/>
          <p:cNvSpPr>
            <a:spLocks noChangeArrowheads="1"/>
          </p:cNvSpPr>
          <p:nvPr/>
        </p:nvSpPr>
        <p:spPr bwMode="auto">
          <a:xfrm>
            <a:off x="3833813" y="1771650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2" name="Oval 616"/>
          <p:cNvSpPr>
            <a:spLocks noChangeArrowheads="1"/>
          </p:cNvSpPr>
          <p:nvPr/>
        </p:nvSpPr>
        <p:spPr bwMode="auto">
          <a:xfrm>
            <a:off x="3794125" y="1781175"/>
            <a:ext cx="76200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3" name="Oval 617"/>
          <p:cNvSpPr>
            <a:spLocks noChangeArrowheads="1"/>
          </p:cNvSpPr>
          <p:nvPr/>
        </p:nvSpPr>
        <p:spPr bwMode="auto">
          <a:xfrm>
            <a:off x="3757613" y="1814513"/>
            <a:ext cx="74612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4" name="Oval 618"/>
          <p:cNvSpPr>
            <a:spLocks noChangeArrowheads="1"/>
          </p:cNvSpPr>
          <p:nvPr/>
        </p:nvSpPr>
        <p:spPr bwMode="auto">
          <a:xfrm>
            <a:off x="3717925" y="1844675"/>
            <a:ext cx="74613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5" name="Oval 619"/>
          <p:cNvSpPr>
            <a:spLocks noChangeArrowheads="1"/>
          </p:cNvSpPr>
          <p:nvPr/>
        </p:nvSpPr>
        <p:spPr bwMode="auto">
          <a:xfrm>
            <a:off x="3679825" y="1878013"/>
            <a:ext cx="76200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6" name="Oval 620"/>
          <p:cNvSpPr>
            <a:spLocks noChangeArrowheads="1"/>
          </p:cNvSpPr>
          <p:nvPr/>
        </p:nvSpPr>
        <p:spPr bwMode="auto">
          <a:xfrm>
            <a:off x="3641725" y="1901825"/>
            <a:ext cx="74613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7" name="Oval 621"/>
          <p:cNvSpPr>
            <a:spLocks noChangeArrowheads="1"/>
          </p:cNvSpPr>
          <p:nvPr/>
        </p:nvSpPr>
        <p:spPr bwMode="auto">
          <a:xfrm>
            <a:off x="3603625" y="1906588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8" name="Oval 622"/>
          <p:cNvSpPr>
            <a:spLocks noChangeArrowheads="1"/>
          </p:cNvSpPr>
          <p:nvPr/>
        </p:nvSpPr>
        <p:spPr bwMode="auto">
          <a:xfrm>
            <a:off x="3565525" y="1957388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99" name="Oval 623"/>
          <p:cNvSpPr>
            <a:spLocks noChangeArrowheads="1"/>
          </p:cNvSpPr>
          <p:nvPr/>
        </p:nvSpPr>
        <p:spPr bwMode="auto">
          <a:xfrm>
            <a:off x="3527425" y="1979613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00" name="Oval 624"/>
          <p:cNvSpPr>
            <a:spLocks noChangeArrowheads="1"/>
          </p:cNvSpPr>
          <p:nvPr/>
        </p:nvSpPr>
        <p:spPr bwMode="auto">
          <a:xfrm>
            <a:off x="3489325" y="1992313"/>
            <a:ext cx="74613" cy="74612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01" name="Oval 625"/>
          <p:cNvSpPr>
            <a:spLocks noChangeArrowheads="1"/>
          </p:cNvSpPr>
          <p:nvPr/>
        </p:nvSpPr>
        <p:spPr bwMode="auto">
          <a:xfrm>
            <a:off x="3449638" y="2014538"/>
            <a:ext cx="74612" cy="76200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02" name="Oval 626"/>
          <p:cNvSpPr>
            <a:spLocks noChangeArrowheads="1"/>
          </p:cNvSpPr>
          <p:nvPr/>
        </p:nvSpPr>
        <p:spPr bwMode="auto">
          <a:xfrm>
            <a:off x="3413125" y="2054225"/>
            <a:ext cx="74613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03" name="Oval 627"/>
          <p:cNvSpPr>
            <a:spLocks noChangeArrowheads="1"/>
          </p:cNvSpPr>
          <p:nvPr/>
        </p:nvSpPr>
        <p:spPr bwMode="auto">
          <a:xfrm>
            <a:off x="3373438" y="2079625"/>
            <a:ext cx="74612" cy="74613"/>
          </a:xfrm>
          <a:prstGeom prst="ellipse">
            <a:avLst/>
          </a:prstGeom>
          <a:solidFill>
            <a:srgbClr val="FF0000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605" name="Group 829"/>
          <p:cNvGrpSpPr>
            <a:grpSpLocks/>
          </p:cNvGrpSpPr>
          <p:nvPr/>
        </p:nvGrpSpPr>
        <p:grpSpPr bwMode="auto">
          <a:xfrm>
            <a:off x="1417638" y="1171575"/>
            <a:ext cx="3219450" cy="2586038"/>
            <a:chOff x="893" y="738"/>
            <a:chExt cx="2028" cy="1629"/>
          </a:xfrm>
        </p:grpSpPr>
        <p:sp>
          <p:nvSpPr>
            <p:cNvPr id="76405" name="Oval 629"/>
            <p:cNvSpPr>
              <a:spLocks noChangeArrowheads="1"/>
            </p:cNvSpPr>
            <p:nvPr/>
          </p:nvSpPr>
          <p:spPr bwMode="auto">
            <a:xfrm>
              <a:off x="2101" y="132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06" name="Oval 630"/>
            <p:cNvSpPr>
              <a:spLocks noChangeArrowheads="1"/>
            </p:cNvSpPr>
            <p:nvPr/>
          </p:nvSpPr>
          <p:spPr bwMode="auto">
            <a:xfrm>
              <a:off x="2077" y="132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07" name="Oval 631"/>
            <p:cNvSpPr>
              <a:spLocks noChangeArrowheads="1"/>
            </p:cNvSpPr>
            <p:nvPr/>
          </p:nvSpPr>
          <p:spPr bwMode="auto">
            <a:xfrm>
              <a:off x="2053" y="1357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08" name="Oval 632"/>
            <p:cNvSpPr>
              <a:spLocks noChangeArrowheads="1"/>
            </p:cNvSpPr>
            <p:nvPr/>
          </p:nvSpPr>
          <p:spPr bwMode="auto">
            <a:xfrm>
              <a:off x="2029" y="1365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09" name="Oval 633"/>
            <p:cNvSpPr>
              <a:spLocks noChangeArrowheads="1"/>
            </p:cNvSpPr>
            <p:nvPr/>
          </p:nvSpPr>
          <p:spPr bwMode="auto">
            <a:xfrm>
              <a:off x="2004" y="138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0" name="Oval 634"/>
            <p:cNvSpPr>
              <a:spLocks noChangeArrowheads="1"/>
            </p:cNvSpPr>
            <p:nvPr/>
          </p:nvSpPr>
          <p:spPr bwMode="auto">
            <a:xfrm>
              <a:off x="1981" y="139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1" name="Oval 635"/>
            <p:cNvSpPr>
              <a:spLocks noChangeArrowheads="1"/>
            </p:cNvSpPr>
            <p:nvPr/>
          </p:nvSpPr>
          <p:spPr bwMode="auto">
            <a:xfrm>
              <a:off x="1956" y="140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2" name="Oval 636"/>
            <p:cNvSpPr>
              <a:spLocks noChangeArrowheads="1"/>
            </p:cNvSpPr>
            <p:nvPr/>
          </p:nvSpPr>
          <p:spPr bwMode="auto">
            <a:xfrm>
              <a:off x="1932" y="142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3" name="Oval 637"/>
            <p:cNvSpPr>
              <a:spLocks noChangeArrowheads="1"/>
            </p:cNvSpPr>
            <p:nvPr/>
          </p:nvSpPr>
          <p:spPr bwMode="auto">
            <a:xfrm>
              <a:off x="1908" y="1440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4" name="Oval 638"/>
            <p:cNvSpPr>
              <a:spLocks noChangeArrowheads="1"/>
            </p:cNvSpPr>
            <p:nvPr/>
          </p:nvSpPr>
          <p:spPr bwMode="auto">
            <a:xfrm>
              <a:off x="1884" y="145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5" name="Oval 639"/>
            <p:cNvSpPr>
              <a:spLocks noChangeArrowheads="1"/>
            </p:cNvSpPr>
            <p:nvPr/>
          </p:nvSpPr>
          <p:spPr bwMode="auto">
            <a:xfrm>
              <a:off x="1860" y="1469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6" name="Oval 640"/>
            <p:cNvSpPr>
              <a:spLocks noChangeArrowheads="1"/>
            </p:cNvSpPr>
            <p:nvPr/>
          </p:nvSpPr>
          <p:spPr bwMode="auto">
            <a:xfrm>
              <a:off x="1835" y="1476"/>
              <a:ext cx="48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7" name="Oval 641"/>
            <p:cNvSpPr>
              <a:spLocks noChangeArrowheads="1"/>
            </p:cNvSpPr>
            <p:nvPr/>
          </p:nvSpPr>
          <p:spPr bwMode="auto">
            <a:xfrm>
              <a:off x="1811" y="148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8" name="Oval 642"/>
            <p:cNvSpPr>
              <a:spLocks noChangeArrowheads="1"/>
            </p:cNvSpPr>
            <p:nvPr/>
          </p:nvSpPr>
          <p:spPr bwMode="auto">
            <a:xfrm>
              <a:off x="1787" y="150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9" name="Oval 643"/>
            <p:cNvSpPr>
              <a:spLocks noChangeArrowheads="1"/>
            </p:cNvSpPr>
            <p:nvPr/>
          </p:nvSpPr>
          <p:spPr bwMode="auto">
            <a:xfrm>
              <a:off x="1763" y="151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0" name="Oval 644"/>
            <p:cNvSpPr>
              <a:spLocks noChangeArrowheads="1"/>
            </p:cNvSpPr>
            <p:nvPr/>
          </p:nvSpPr>
          <p:spPr bwMode="auto">
            <a:xfrm>
              <a:off x="1739" y="153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1" name="Oval 645"/>
            <p:cNvSpPr>
              <a:spLocks noChangeArrowheads="1"/>
            </p:cNvSpPr>
            <p:nvPr/>
          </p:nvSpPr>
          <p:spPr bwMode="auto">
            <a:xfrm>
              <a:off x="1715" y="154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2" name="Oval 646"/>
            <p:cNvSpPr>
              <a:spLocks noChangeArrowheads="1"/>
            </p:cNvSpPr>
            <p:nvPr/>
          </p:nvSpPr>
          <p:spPr bwMode="auto">
            <a:xfrm>
              <a:off x="1691" y="157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3" name="Oval 647"/>
            <p:cNvSpPr>
              <a:spLocks noChangeArrowheads="1"/>
            </p:cNvSpPr>
            <p:nvPr/>
          </p:nvSpPr>
          <p:spPr bwMode="auto">
            <a:xfrm>
              <a:off x="1667" y="157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4" name="Oval 648"/>
            <p:cNvSpPr>
              <a:spLocks noChangeArrowheads="1"/>
            </p:cNvSpPr>
            <p:nvPr/>
          </p:nvSpPr>
          <p:spPr bwMode="auto">
            <a:xfrm>
              <a:off x="1643" y="158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5" name="Oval 649"/>
            <p:cNvSpPr>
              <a:spLocks noChangeArrowheads="1"/>
            </p:cNvSpPr>
            <p:nvPr/>
          </p:nvSpPr>
          <p:spPr bwMode="auto">
            <a:xfrm>
              <a:off x="1618" y="159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6" name="Oval 650"/>
            <p:cNvSpPr>
              <a:spLocks noChangeArrowheads="1"/>
            </p:cNvSpPr>
            <p:nvPr/>
          </p:nvSpPr>
          <p:spPr bwMode="auto">
            <a:xfrm>
              <a:off x="1594" y="159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7" name="Oval 651"/>
            <p:cNvSpPr>
              <a:spLocks noChangeArrowheads="1"/>
            </p:cNvSpPr>
            <p:nvPr/>
          </p:nvSpPr>
          <p:spPr bwMode="auto">
            <a:xfrm>
              <a:off x="1570" y="1611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8" name="Oval 652"/>
            <p:cNvSpPr>
              <a:spLocks noChangeArrowheads="1"/>
            </p:cNvSpPr>
            <p:nvPr/>
          </p:nvSpPr>
          <p:spPr bwMode="auto">
            <a:xfrm>
              <a:off x="1546" y="1628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9" name="Oval 653"/>
            <p:cNvSpPr>
              <a:spLocks noChangeArrowheads="1"/>
            </p:cNvSpPr>
            <p:nvPr/>
          </p:nvSpPr>
          <p:spPr bwMode="auto">
            <a:xfrm>
              <a:off x="1521" y="163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0" name="Oval 654"/>
            <p:cNvSpPr>
              <a:spLocks noChangeArrowheads="1"/>
            </p:cNvSpPr>
            <p:nvPr/>
          </p:nvSpPr>
          <p:spPr bwMode="auto">
            <a:xfrm>
              <a:off x="1498" y="1652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1" name="Oval 655"/>
            <p:cNvSpPr>
              <a:spLocks noChangeArrowheads="1"/>
            </p:cNvSpPr>
            <p:nvPr/>
          </p:nvSpPr>
          <p:spPr bwMode="auto">
            <a:xfrm>
              <a:off x="1473" y="1652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2" name="Oval 656"/>
            <p:cNvSpPr>
              <a:spLocks noChangeArrowheads="1"/>
            </p:cNvSpPr>
            <p:nvPr/>
          </p:nvSpPr>
          <p:spPr bwMode="auto">
            <a:xfrm>
              <a:off x="1449" y="166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3" name="Oval 657"/>
            <p:cNvSpPr>
              <a:spLocks noChangeArrowheads="1"/>
            </p:cNvSpPr>
            <p:nvPr/>
          </p:nvSpPr>
          <p:spPr bwMode="auto">
            <a:xfrm>
              <a:off x="1425" y="166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4" name="Oval 658"/>
            <p:cNvSpPr>
              <a:spLocks noChangeArrowheads="1"/>
            </p:cNvSpPr>
            <p:nvPr/>
          </p:nvSpPr>
          <p:spPr bwMode="auto">
            <a:xfrm>
              <a:off x="1401" y="1682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5" name="Oval 659"/>
            <p:cNvSpPr>
              <a:spLocks noChangeArrowheads="1"/>
            </p:cNvSpPr>
            <p:nvPr/>
          </p:nvSpPr>
          <p:spPr bwMode="auto">
            <a:xfrm>
              <a:off x="1377" y="169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6" name="Oval 660"/>
            <p:cNvSpPr>
              <a:spLocks noChangeArrowheads="1"/>
            </p:cNvSpPr>
            <p:nvPr/>
          </p:nvSpPr>
          <p:spPr bwMode="auto">
            <a:xfrm>
              <a:off x="1352" y="1700"/>
              <a:ext cx="48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7" name="Oval 661"/>
            <p:cNvSpPr>
              <a:spLocks noChangeArrowheads="1"/>
            </p:cNvSpPr>
            <p:nvPr/>
          </p:nvSpPr>
          <p:spPr bwMode="auto">
            <a:xfrm>
              <a:off x="1329" y="171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8" name="Oval 662"/>
            <p:cNvSpPr>
              <a:spLocks noChangeArrowheads="1"/>
            </p:cNvSpPr>
            <p:nvPr/>
          </p:nvSpPr>
          <p:spPr bwMode="auto">
            <a:xfrm>
              <a:off x="1304" y="1727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9" name="Oval 663"/>
            <p:cNvSpPr>
              <a:spLocks noChangeArrowheads="1"/>
            </p:cNvSpPr>
            <p:nvPr/>
          </p:nvSpPr>
          <p:spPr bwMode="auto">
            <a:xfrm>
              <a:off x="1280" y="1719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0" name="Oval 664"/>
            <p:cNvSpPr>
              <a:spLocks noChangeArrowheads="1"/>
            </p:cNvSpPr>
            <p:nvPr/>
          </p:nvSpPr>
          <p:spPr bwMode="auto">
            <a:xfrm>
              <a:off x="1256" y="173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1" name="Oval 665"/>
            <p:cNvSpPr>
              <a:spLocks noChangeArrowheads="1"/>
            </p:cNvSpPr>
            <p:nvPr/>
          </p:nvSpPr>
          <p:spPr bwMode="auto">
            <a:xfrm>
              <a:off x="1232" y="174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2" name="Oval 666"/>
            <p:cNvSpPr>
              <a:spLocks noChangeArrowheads="1"/>
            </p:cNvSpPr>
            <p:nvPr/>
          </p:nvSpPr>
          <p:spPr bwMode="auto">
            <a:xfrm>
              <a:off x="1208" y="174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3" name="Oval 667"/>
            <p:cNvSpPr>
              <a:spLocks noChangeArrowheads="1"/>
            </p:cNvSpPr>
            <p:nvPr/>
          </p:nvSpPr>
          <p:spPr bwMode="auto">
            <a:xfrm>
              <a:off x="1184" y="1756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4" name="Oval 668"/>
            <p:cNvSpPr>
              <a:spLocks noChangeArrowheads="1"/>
            </p:cNvSpPr>
            <p:nvPr/>
          </p:nvSpPr>
          <p:spPr bwMode="auto">
            <a:xfrm>
              <a:off x="1160" y="176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5" name="Oval 669"/>
            <p:cNvSpPr>
              <a:spLocks noChangeArrowheads="1"/>
            </p:cNvSpPr>
            <p:nvPr/>
          </p:nvSpPr>
          <p:spPr bwMode="auto">
            <a:xfrm>
              <a:off x="1135" y="177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6" name="Oval 670"/>
            <p:cNvSpPr>
              <a:spLocks noChangeArrowheads="1"/>
            </p:cNvSpPr>
            <p:nvPr/>
          </p:nvSpPr>
          <p:spPr bwMode="auto">
            <a:xfrm>
              <a:off x="1111" y="178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7" name="Oval 671"/>
            <p:cNvSpPr>
              <a:spLocks noChangeArrowheads="1"/>
            </p:cNvSpPr>
            <p:nvPr/>
          </p:nvSpPr>
          <p:spPr bwMode="auto">
            <a:xfrm>
              <a:off x="1087" y="179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8" name="Oval 672"/>
            <p:cNvSpPr>
              <a:spLocks noChangeArrowheads="1"/>
            </p:cNvSpPr>
            <p:nvPr/>
          </p:nvSpPr>
          <p:spPr bwMode="auto">
            <a:xfrm>
              <a:off x="1063" y="1802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9" name="Oval 673"/>
            <p:cNvSpPr>
              <a:spLocks noChangeArrowheads="1"/>
            </p:cNvSpPr>
            <p:nvPr/>
          </p:nvSpPr>
          <p:spPr bwMode="auto">
            <a:xfrm>
              <a:off x="1038" y="180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0" name="Oval 674"/>
            <p:cNvSpPr>
              <a:spLocks noChangeArrowheads="1"/>
            </p:cNvSpPr>
            <p:nvPr/>
          </p:nvSpPr>
          <p:spPr bwMode="auto">
            <a:xfrm>
              <a:off x="1015" y="181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1" name="Oval 675"/>
            <p:cNvSpPr>
              <a:spLocks noChangeArrowheads="1"/>
            </p:cNvSpPr>
            <p:nvPr/>
          </p:nvSpPr>
          <p:spPr bwMode="auto">
            <a:xfrm>
              <a:off x="990" y="1811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2" name="Oval 676"/>
            <p:cNvSpPr>
              <a:spLocks noChangeArrowheads="1"/>
            </p:cNvSpPr>
            <p:nvPr/>
          </p:nvSpPr>
          <p:spPr bwMode="auto">
            <a:xfrm>
              <a:off x="966" y="182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3" name="Oval 677"/>
            <p:cNvSpPr>
              <a:spLocks noChangeArrowheads="1"/>
            </p:cNvSpPr>
            <p:nvPr/>
          </p:nvSpPr>
          <p:spPr bwMode="auto">
            <a:xfrm>
              <a:off x="966" y="182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4" name="Oval 678"/>
            <p:cNvSpPr>
              <a:spLocks noChangeArrowheads="1"/>
            </p:cNvSpPr>
            <p:nvPr/>
          </p:nvSpPr>
          <p:spPr bwMode="auto">
            <a:xfrm>
              <a:off x="965" y="1822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5" name="Oval 679"/>
            <p:cNvSpPr>
              <a:spLocks noChangeArrowheads="1"/>
            </p:cNvSpPr>
            <p:nvPr/>
          </p:nvSpPr>
          <p:spPr bwMode="auto">
            <a:xfrm>
              <a:off x="965" y="182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6" name="Oval 680"/>
            <p:cNvSpPr>
              <a:spLocks noChangeArrowheads="1"/>
            </p:cNvSpPr>
            <p:nvPr/>
          </p:nvSpPr>
          <p:spPr bwMode="auto">
            <a:xfrm>
              <a:off x="964" y="1832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7" name="Oval 681"/>
            <p:cNvSpPr>
              <a:spLocks noChangeArrowheads="1"/>
            </p:cNvSpPr>
            <p:nvPr/>
          </p:nvSpPr>
          <p:spPr bwMode="auto">
            <a:xfrm>
              <a:off x="963" y="182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8" name="Oval 682"/>
            <p:cNvSpPr>
              <a:spLocks noChangeArrowheads="1"/>
            </p:cNvSpPr>
            <p:nvPr/>
          </p:nvSpPr>
          <p:spPr bwMode="auto">
            <a:xfrm>
              <a:off x="962" y="181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9" name="Oval 683"/>
            <p:cNvSpPr>
              <a:spLocks noChangeArrowheads="1"/>
            </p:cNvSpPr>
            <p:nvPr/>
          </p:nvSpPr>
          <p:spPr bwMode="auto">
            <a:xfrm>
              <a:off x="962" y="181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0" name="Oval 684"/>
            <p:cNvSpPr>
              <a:spLocks noChangeArrowheads="1"/>
            </p:cNvSpPr>
            <p:nvPr/>
          </p:nvSpPr>
          <p:spPr bwMode="auto">
            <a:xfrm>
              <a:off x="961" y="1823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1" name="Oval 685"/>
            <p:cNvSpPr>
              <a:spLocks noChangeArrowheads="1"/>
            </p:cNvSpPr>
            <p:nvPr/>
          </p:nvSpPr>
          <p:spPr bwMode="auto">
            <a:xfrm>
              <a:off x="960" y="1823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2" name="Oval 686"/>
            <p:cNvSpPr>
              <a:spLocks noChangeArrowheads="1"/>
            </p:cNvSpPr>
            <p:nvPr/>
          </p:nvSpPr>
          <p:spPr bwMode="auto">
            <a:xfrm>
              <a:off x="960" y="182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3" name="Oval 687"/>
            <p:cNvSpPr>
              <a:spLocks noChangeArrowheads="1"/>
            </p:cNvSpPr>
            <p:nvPr/>
          </p:nvSpPr>
          <p:spPr bwMode="auto">
            <a:xfrm>
              <a:off x="959" y="182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4" name="Oval 688"/>
            <p:cNvSpPr>
              <a:spLocks noChangeArrowheads="1"/>
            </p:cNvSpPr>
            <p:nvPr/>
          </p:nvSpPr>
          <p:spPr bwMode="auto">
            <a:xfrm>
              <a:off x="958" y="183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5" name="Oval 689"/>
            <p:cNvSpPr>
              <a:spLocks noChangeArrowheads="1"/>
            </p:cNvSpPr>
            <p:nvPr/>
          </p:nvSpPr>
          <p:spPr bwMode="auto">
            <a:xfrm>
              <a:off x="957" y="182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6" name="Oval 690"/>
            <p:cNvSpPr>
              <a:spLocks noChangeArrowheads="1"/>
            </p:cNvSpPr>
            <p:nvPr/>
          </p:nvSpPr>
          <p:spPr bwMode="auto">
            <a:xfrm>
              <a:off x="957" y="1823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7" name="Oval 691"/>
            <p:cNvSpPr>
              <a:spLocks noChangeArrowheads="1"/>
            </p:cNvSpPr>
            <p:nvPr/>
          </p:nvSpPr>
          <p:spPr bwMode="auto">
            <a:xfrm>
              <a:off x="956" y="182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8" name="Oval 692"/>
            <p:cNvSpPr>
              <a:spLocks noChangeArrowheads="1"/>
            </p:cNvSpPr>
            <p:nvPr/>
          </p:nvSpPr>
          <p:spPr bwMode="auto">
            <a:xfrm>
              <a:off x="955" y="181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9" name="Oval 693"/>
            <p:cNvSpPr>
              <a:spLocks noChangeArrowheads="1"/>
            </p:cNvSpPr>
            <p:nvPr/>
          </p:nvSpPr>
          <p:spPr bwMode="auto">
            <a:xfrm>
              <a:off x="954" y="1822"/>
              <a:ext cx="48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0" name="Oval 694"/>
            <p:cNvSpPr>
              <a:spLocks noChangeArrowheads="1"/>
            </p:cNvSpPr>
            <p:nvPr/>
          </p:nvSpPr>
          <p:spPr bwMode="auto">
            <a:xfrm>
              <a:off x="954" y="183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1" name="Oval 695"/>
            <p:cNvSpPr>
              <a:spLocks noChangeArrowheads="1"/>
            </p:cNvSpPr>
            <p:nvPr/>
          </p:nvSpPr>
          <p:spPr bwMode="auto">
            <a:xfrm>
              <a:off x="953" y="1813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2" name="Oval 696"/>
            <p:cNvSpPr>
              <a:spLocks noChangeArrowheads="1"/>
            </p:cNvSpPr>
            <p:nvPr/>
          </p:nvSpPr>
          <p:spPr bwMode="auto">
            <a:xfrm>
              <a:off x="952" y="182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3" name="Oval 697"/>
            <p:cNvSpPr>
              <a:spLocks noChangeArrowheads="1"/>
            </p:cNvSpPr>
            <p:nvPr/>
          </p:nvSpPr>
          <p:spPr bwMode="auto">
            <a:xfrm>
              <a:off x="952" y="182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4" name="Oval 698"/>
            <p:cNvSpPr>
              <a:spLocks noChangeArrowheads="1"/>
            </p:cNvSpPr>
            <p:nvPr/>
          </p:nvSpPr>
          <p:spPr bwMode="auto">
            <a:xfrm>
              <a:off x="951" y="181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5" name="Oval 699"/>
            <p:cNvSpPr>
              <a:spLocks noChangeArrowheads="1"/>
            </p:cNvSpPr>
            <p:nvPr/>
          </p:nvSpPr>
          <p:spPr bwMode="auto">
            <a:xfrm>
              <a:off x="950" y="181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6" name="Oval 700"/>
            <p:cNvSpPr>
              <a:spLocks noChangeArrowheads="1"/>
            </p:cNvSpPr>
            <p:nvPr/>
          </p:nvSpPr>
          <p:spPr bwMode="auto">
            <a:xfrm>
              <a:off x="949" y="182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7" name="Oval 701"/>
            <p:cNvSpPr>
              <a:spLocks noChangeArrowheads="1"/>
            </p:cNvSpPr>
            <p:nvPr/>
          </p:nvSpPr>
          <p:spPr bwMode="auto">
            <a:xfrm>
              <a:off x="948" y="182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8" name="Oval 702"/>
            <p:cNvSpPr>
              <a:spLocks noChangeArrowheads="1"/>
            </p:cNvSpPr>
            <p:nvPr/>
          </p:nvSpPr>
          <p:spPr bwMode="auto">
            <a:xfrm>
              <a:off x="948" y="182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9" name="Oval 703"/>
            <p:cNvSpPr>
              <a:spLocks noChangeArrowheads="1"/>
            </p:cNvSpPr>
            <p:nvPr/>
          </p:nvSpPr>
          <p:spPr bwMode="auto">
            <a:xfrm>
              <a:off x="947" y="182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0" name="Oval 704"/>
            <p:cNvSpPr>
              <a:spLocks noChangeArrowheads="1"/>
            </p:cNvSpPr>
            <p:nvPr/>
          </p:nvSpPr>
          <p:spPr bwMode="auto">
            <a:xfrm>
              <a:off x="946" y="183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1" name="Oval 705"/>
            <p:cNvSpPr>
              <a:spLocks noChangeArrowheads="1"/>
            </p:cNvSpPr>
            <p:nvPr/>
          </p:nvSpPr>
          <p:spPr bwMode="auto">
            <a:xfrm>
              <a:off x="945" y="182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2" name="Oval 706"/>
            <p:cNvSpPr>
              <a:spLocks noChangeArrowheads="1"/>
            </p:cNvSpPr>
            <p:nvPr/>
          </p:nvSpPr>
          <p:spPr bwMode="auto">
            <a:xfrm>
              <a:off x="945" y="183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3" name="Oval 707"/>
            <p:cNvSpPr>
              <a:spLocks noChangeArrowheads="1"/>
            </p:cNvSpPr>
            <p:nvPr/>
          </p:nvSpPr>
          <p:spPr bwMode="auto">
            <a:xfrm>
              <a:off x="944" y="1827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4" name="Oval 708"/>
            <p:cNvSpPr>
              <a:spLocks noChangeArrowheads="1"/>
            </p:cNvSpPr>
            <p:nvPr/>
          </p:nvSpPr>
          <p:spPr bwMode="auto">
            <a:xfrm>
              <a:off x="943" y="182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5" name="Oval 709"/>
            <p:cNvSpPr>
              <a:spLocks noChangeArrowheads="1"/>
            </p:cNvSpPr>
            <p:nvPr/>
          </p:nvSpPr>
          <p:spPr bwMode="auto">
            <a:xfrm>
              <a:off x="943" y="183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6" name="Oval 710"/>
            <p:cNvSpPr>
              <a:spLocks noChangeArrowheads="1"/>
            </p:cNvSpPr>
            <p:nvPr/>
          </p:nvSpPr>
          <p:spPr bwMode="auto">
            <a:xfrm>
              <a:off x="942" y="182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7" name="Oval 711"/>
            <p:cNvSpPr>
              <a:spLocks noChangeArrowheads="1"/>
            </p:cNvSpPr>
            <p:nvPr/>
          </p:nvSpPr>
          <p:spPr bwMode="auto">
            <a:xfrm>
              <a:off x="941" y="182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8" name="Oval 712"/>
            <p:cNvSpPr>
              <a:spLocks noChangeArrowheads="1"/>
            </p:cNvSpPr>
            <p:nvPr/>
          </p:nvSpPr>
          <p:spPr bwMode="auto">
            <a:xfrm>
              <a:off x="940" y="184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9" name="Oval 713"/>
            <p:cNvSpPr>
              <a:spLocks noChangeArrowheads="1"/>
            </p:cNvSpPr>
            <p:nvPr/>
          </p:nvSpPr>
          <p:spPr bwMode="auto">
            <a:xfrm>
              <a:off x="940" y="1832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0" name="Oval 714"/>
            <p:cNvSpPr>
              <a:spLocks noChangeArrowheads="1"/>
            </p:cNvSpPr>
            <p:nvPr/>
          </p:nvSpPr>
          <p:spPr bwMode="auto">
            <a:xfrm>
              <a:off x="939" y="183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1" name="Oval 715"/>
            <p:cNvSpPr>
              <a:spLocks noChangeArrowheads="1"/>
            </p:cNvSpPr>
            <p:nvPr/>
          </p:nvSpPr>
          <p:spPr bwMode="auto">
            <a:xfrm>
              <a:off x="938" y="182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2" name="Oval 716"/>
            <p:cNvSpPr>
              <a:spLocks noChangeArrowheads="1"/>
            </p:cNvSpPr>
            <p:nvPr/>
          </p:nvSpPr>
          <p:spPr bwMode="auto">
            <a:xfrm>
              <a:off x="937" y="1836"/>
              <a:ext cx="48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3" name="Oval 717"/>
            <p:cNvSpPr>
              <a:spLocks noChangeArrowheads="1"/>
            </p:cNvSpPr>
            <p:nvPr/>
          </p:nvSpPr>
          <p:spPr bwMode="auto">
            <a:xfrm>
              <a:off x="937" y="183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4" name="Oval 718"/>
            <p:cNvSpPr>
              <a:spLocks noChangeArrowheads="1"/>
            </p:cNvSpPr>
            <p:nvPr/>
          </p:nvSpPr>
          <p:spPr bwMode="auto">
            <a:xfrm>
              <a:off x="936" y="184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5" name="Oval 719"/>
            <p:cNvSpPr>
              <a:spLocks noChangeArrowheads="1"/>
            </p:cNvSpPr>
            <p:nvPr/>
          </p:nvSpPr>
          <p:spPr bwMode="auto">
            <a:xfrm>
              <a:off x="935" y="186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6" name="Oval 720"/>
            <p:cNvSpPr>
              <a:spLocks noChangeArrowheads="1"/>
            </p:cNvSpPr>
            <p:nvPr/>
          </p:nvSpPr>
          <p:spPr bwMode="auto">
            <a:xfrm>
              <a:off x="935" y="186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7" name="Oval 721"/>
            <p:cNvSpPr>
              <a:spLocks noChangeArrowheads="1"/>
            </p:cNvSpPr>
            <p:nvPr/>
          </p:nvSpPr>
          <p:spPr bwMode="auto">
            <a:xfrm>
              <a:off x="934" y="187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8" name="Oval 722"/>
            <p:cNvSpPr>
              <a:spLocks noChangeArrowheads="1"/>
            </p:cNvSpPr>
            <p:nvPr/>
          </p:nvSpPr>
          <p:spPr bwMode="auto">
            <a:xfrm>
              <a:off x="933" y="1872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9" name="Oval 723"/>
            <p:cNvSpPr>
              <a:spLocks noChangeArrowheads="1"/>
            </p:cNvSpPr>
            <p:nvPr/>
          </p:nvSpPr>
          <p:spPr bwMode="auto">
            <a:xfrm>
              <a:off x="932" y="1906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0" name="Oval 724"/>
            <p:cNvSpPr>
              <a:spLocks noChangeArrowheads="1"/>
            </p:cNvSpPr>
            <p:nvPr/>
          </p:nvSpPr>
          <p:spPr bwMode="auto">
            <a:xfrm>
              <a:off x="931" y="190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1" name="Oval 725"/>
            <p:cNvSpPr>
              <a:spLocks noChangeArrowheads="1"/>
            </p:cNvSpPr>
            <p:nvPr/>
          </p:nvSpPr>
          <p:spPr bwMode="auto">
            <a:xfrm>
              <a:off x="931" y="194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2" name="Oval 726"/>
            <p:cNvSpPr>
              <a:spLocks noChangeArrowheads="1"/>
            </p:cNvSpPr>
            <p:nvPr/>
          </p:nvSpPr>
          <p:spPr bwMode="auto">
            <a:xfrm>
              <a:off x="930" y="1980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3" name="Oval 727"/>
            <p:cNvSpPr>
              <a:spLocks noChangeArrowheads="1"/>
            </p:cNvSpPr>
            <p:nvPr/>
          </p:nvSpPr>
          <p:spPr bwMode="auto">
            <a:xfrm>
              <a:off x="930" y="2024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4" name="Oval 728"/>
            <p:cNvSpPr>
              <a:spLocks noChangeArrowheads="1"/>
            </p:cNvSpPr>
            <p:nvPr/>
          </p:nvSpPr>
          <p:spPr bwMode="auto">
            <a:xfrm>
              <a:off x="928" y="2068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5" name="Oval 729"/>
            <p:cNvSpPr>
              <a:spLocks noChangeArrowheads="1"/>
            </p:cNvSpPr>
            <p:nvPr/>
          </p:nvSpPr>
          <p:spPr bwMode="auto">
            <a:xfrm>
              <a:off x="928" y="2132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6" name="Oval 730"/>
            <p:cNvSpPr>
              <a:spLocks noChangeArrowheads="1"/>
            </p:cNvSpPr>
            <p:nvPr/>
          </p:nvSpPr>
          <p:spPr bwMode="auto">
            <a:xfrm>
              <a:off x="927" y="2201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7" name="Oval 731"/>
            <p:cNvSpPr>
              <a:spLocks noChangeArrowheads="1"/>
            </p:cNvSpPr>
            <p:nvPr/>
          </p:nvSpPr>
          <p:spPr bwMode="auto">
            <a:xfrm>
              <a:off x="926" y="2265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8" name="Oval 732"/>
            <p:cNvSpPr>
              <a:spLocks noChangeArrowheads="1"/>
            </p:cNvSpPr>
            <p:nvPr/>
          </p:nvSpPr>
          <p:spPr bwMode="auto">
            <a:xfrm>
              <a:off x="926" y="2306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9" name="Oval 733"/>
            <p:cNvSpPr>
              <a:spLocks noChangeArrowheads="1"/>
            </p:cNvSpPr>
            <p:nvPr/>
          </p:nvSpPr>
          <p:spPr bwMode="auto">
            <a:xfrm>
              <a:off x="922" y="2319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0" name="Oval 734"/>
            <p:cNvSpPr>
              <a:spLocks noChangeArrowheads="1"/>
            </p:cNvSpPr>
            <p:nvPr/>
          </p:nvSpPr>
          <p:spPr bwMode="auto">
            <a:xfrm>
              <a:off x="913" y="2319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1" name="Oval 735"/>
            <p:cNvSpPr>
              <a:spLocks noChangeArrowheads="1"/>
            </p:cNvSpPr>
            <p:nvPr/>
          </p:nvSpPr>
          <p:spPr bwMode="auto">
            <a:xfrm>
              <a:off x="903" y="2317"/>
              <a:ext cx="47" cy="47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2" name="Oval 736"/>
            <p:cNvSpPr>
              <a:spLocks noChangeArrowheads="1"/>
            </p:cNvSpPr>
            <p:nvPr/>
          </p:nvSpPr>
          <p:spPr bwMode="auto">
            <a:xfrm>
              <a:off x="893" y="2319"/>
              <a:ext cx="47" cy="48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3" name="Freeform 737"/>
            <p:cNvSpPr>
              <a:spLocks/>
            </p:cNvSpPr>
            <p:nvPr/>
          </p:nvSpPr>
          <p:spPr bwMode="auto">
            <a:xfrm>
              <a:off x="2874" y="738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4" name="Freeform 738"/>
            <p:cNvSpPr>
              <a:spLocks/>
            </p:cNvSpPr>
            <p:nvPr/>
          </p:nvSpPr>
          <p:spPr bwMode="auto">
            <a:xfrm>
              <a:off x="2850" y="75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5" name="Freeform 739"/>
            <p:cNvSpPr>
              <a:spLocks/>
            </p:cNvSpPr>
            <p:nvPr/>
          </p:nvSpPr>
          <p:spPr bwMode="auto">
            <a:xfrm>
              <a:off x="2825" y="77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6" name="Freeform 740"/>
            <p:cNvSpPr>
              <a:spLocks/>
            </p:cNvSpPr>
            <p:nvPr/>
          </p:nvSpPr>
          <p:spPr bwMode="auto">
            <a:xfrm>
              <a:off x="2801" y="79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7" name="Freeform 741"/>
            <p:cNvSpPr>
              <a:spLocks/>
            </p:cNvSpPr>
            <p:nvPr/>
          </p:nvSpPr>
          <p:spPr bwMode="auto">
            <a:xfrm>
              <a:off x="2777" y="82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8" name="Freeform 742"/>
            <p:cNvSpPr>
              <a:spLocks/>
            </p:cNvSpPr>
            <p:nvPr/>
          </p:nvSpPr>
          <p:spPr bwMode="auto">
            <a:xfrm>
              <a:off x="2753" y="841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9" name="Freeform 743"/>
            <p:cNvSpPr>
              <a:spLocks/>
            </p:cNvSpPr>
            <p:nvPr/>
          </p:nvSpPr>
          <p:spPr bwMode="auto">
            <a:xfrm>
              <a:off x="2728" y="864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0" name="Freeform 744"/>
            <p:cNvSpPr>
              <a:spLocks/>
            </p:cNvSpPr>
            <p:nvPr/>
          </p:nvSpPr>
          <p:spPr bwMode="auto">
            <a:xfrm>
              <a:off x="2705" y="898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1" name="Freeform 745"/>
            <p:cNvSpPr>
              <a:spLocks/>
            </p:cNvSpPr>
            <p:nvPr/>
          </p:nvSpPr>
          <p:spPr bwMode="auto">
            <a:xfrm>
              <a:off x="2680" y="92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2" name="Freeform 746"/>
            <p:cNvSpPr>
              <a:spLocks/>
            </p:cNvSpPr>
            <p:nvPr/>
          </p:nvSpPr>
          <p:spPr bwMode="auto">
            <a:xfrm>
              <a:off x="2656" y="94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3" name="Freeform 747"/>
            <p:cNvSpPr>
              <a:spLocks/>
            </p:cNvSpPr>
            <p:nvPr/>
          </p:nvSpPr>
          <p:spPr bwMode="auto">
            <a:xfrm>
              <a:off x="2632" y="96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4" name="Freeform 748"/>
            <p:cNvSpPr>
              <a:spLocks/>
            </p:cNvSpPr>
            <p:nvPr/>
          </p:nvSpPr>
          <p:spPr bwMode="auto">
            <a:xfrm>
              <a:off x="2608" y="985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5" name="Freeform 749"/>
            <p:cNvSpPr>
              <a:spLocks/>
            </p:cNvSpPr>
            <p:nvPr/>
          </p:nvSpPr>
          <p:spPr bwMode="auto">
            <a:xfrm>
              <a:off x="2584" y="1010"/>
              <a:ext cx="47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6" name="Freeform 750"/>
            <p:cNvSpPr>
              <a:spLocks/>
            </p:cNvSpPr>
            <p:nvPr/>
          </p:nvSpPr>
          <p:spPr bwMode="auto">
            <a:xfrm>
              <a:off x="2560" y="1023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7" name="Freeform 751"/>
            <p:cNvSpPr>
              <a:spLocks/>
            </p:cNvSpPr>
            <p:nvPr/>
          </p:nvSpPr>
          <p:spPr bwMode="auto">
            <a:xfrm>
              <a:off x="2536" y="1045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8" name="Freeform 752"/>
            <p:cNvSpPr>
              <a:spLocks/>
            </p:cNvSpPr>
            <p:nvPr/>
          </p:nvSpPr>
          <p:spPr bwMode="auto">
            <a:xfrm>
              <a:off x="2511" y="107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9" name="Freeform 753"/>
            <p:cNvSpPr>
              <a:spLocks/>
            </p:cNvSpPr>
            <p:nvPr/>
          </p:nvSpPr>
          <p:spPr bwMode="auto">
            <a:xfrm>
              <a:off x="2487" y="1086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0" name="Freeform 754"/>
            <p:cNvSpPr>
              <a:spLocks/>
            </p:cNvSpPr>
            <p:nvPr/>
          </p:nvSpPr>
          <p:spPr bwMode="auto">
            <a:xfrm>
              <a:off x="2463" y="110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1" name="Freeform 755"/>
            <p:cNvSpPr>
              <a:spLocks/>
            </p:cNvSpPr>
            <p:nvPr/>
          </p:nvSpPr>
          <p:spPr bwMode="auto">
            <a:xfrm>
              <a:off x="2439" y="112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2" name="Freeform 756"/>
            <p:cNvSpPr>
              <a:spLocks/>
            </p:cNvSpPr>
            <p:nvPr/>
          </p:nvSpPr>
          <p:spPr bwMode="auto">
            <a:xfrm>
              <a:off x="2415" y="1143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3" name="Freeform 757"/>
            <p:cNvSpPr>
              <a:spLocks/>
            </p:cNvSpPr>
            <p:nvPr/>
          </p:nvSpPr>
          <p:spPr bwMode="auto">
            <a:xfrm>
              <a:off x="2390" y="115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4" name="Freeform 758"/>
            <p:cNvSpPr>
              <a:spLocks/>
            </p:cNvSpPr>
            <p:nvPr/>
          </p:nvSpPr>
          <p:spPr bwMode="auto">
            <a:xfrm>
              <a:off x="2367" y="1175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5" name="Freeform 759"/>
            <p:cNvSpPr>
              <a:spLocks/>
            </p:cNvSpPr>
            <p:nvPr/>
          </p:nvSpPr>
          <p:spPr bwMode="auto">
            <a:xfrm>
              <a:off x="2342" y="119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6" name="Freeform 760"/>
            <p:cNvSpPr>
              <a:spLocks/>
            </p:cNvSpPr>
            <p:nvPr/>
          </p:nvSpPr>
          <p:spPr bwMode="auto">
            <a:xfrm>
              <a:off x="2318" y="121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7" name="Freeform 761"/>
            <p:cNvSpPr>
              <a:spLocks/>
            </p:cNvSpPr>
            <p:nvPr/>
          </p:nvSpPr>
          <p:spPr bwMode="auto">
            <a:xfrm>
              <a:off x="2294" y="1235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8" name="Freeform 762"/>
            <p:cNvSpPr>
              <a:spLocks/>
            </p:cNvSpPr>
            <p:nvPr/>
          </p:nvSpPr>
          <p:spPr bwMode="auto">
            <a:xfrm>
              <a:off x="2270" y="124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9" name="Freeform 763"/>
            <p:cNvSpPr>
              <a:spLocks/>
            </p:cNvSpPr>
            <p:nvPr/>
          </p:nvSpPr>
          <p:spPr bwMode="auto">
            <a:xfrm>
              <a:off x="2246" y="126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0" name="Freeform 764"/>
            <p:cNvSpPr>
              <a:spLocks/>
            </p:cNvSpPr>
            <p:nvPr/>
          </p:nvSpPr>
          <p:spPr bwMode="auto">
            <a:xfrm>
              <a:off x="2222" y="1283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1" name="Freeform 765"/>
            <p:cNvSpPr>
              <a:spLocks/>
            </p:cNvSpPr>
            <p:nvPr/>
          </p:nvSpPr>
          <p:spPr bwMode="auto">
            <a:xfrm>
              <a:off x="2198" y="1301"/>
              <a:ext cx="47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2" name="Freeform 766"/>
            <p:cNvSpPr>
              <a:spLocks/>
            </p:cNvSpPr>
            <p:nvPr/>
          </p:nvSpPr>
          <p:spPr bwMode="auto">
            <a:xfrm>
              <a:off x="2173" y="132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3" name="Freeform 767"/>
            <p:cNvSpPr>
              <a:spLocks/>
            </p:cNvSpPr>
            <p:nvPr/>
          </p:nvSpPr>
          <p:spPr bwMode="auto">
            <a:xfrm>
              <a:off x="2150" y="1338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4" name="Freeform 768"/>
            <p:cNvSpPr>
              <a:spLocks/>
            </p:cNvSpPr>
            <p:nvPr/>
          </p:nvSpPr>
          <p:spPr bwMode="auto">
            <a:xfrm>
              <a:off x="2125" y="135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5" name="Freeform 769"/>
            <p:cNvSpPr>
              <a:spLocks/>
            </p:cNvSpPr>
            <p:nvPr/>
          </p:nvSpPr>
          <p:spPr bwMode="auto">
            <a:xfrm>
              <a:off x="2101" y="137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6" name="Freeform 770"/>
            <p:cNvSpPr>
              <a:spLocks/>
            </p:cNvSpPr>
            <p:nvPr/>
          </p:nvSpPr>
          <p:spPr bwMode="auto">
            <a:xfrm>
              <a:off x="2077" y="139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7" name="Freeform 771"/>
            <p:cNvSpPr>
              <a:spLocks/>
            </p:cNvSpPr>
            <p:nvPr/>
          </p:nvSpPr>
          <p:spPr bwMode="auto">
            <a:xfrm>
              <a:off x="2053" y="1406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8" name="Freeform 772"/>
            <p:cNvSpPr>
              <a:spLocks/>
            </p:cNvSpPr>
            <p:nvPr/>
          </p:nvSpPr>
          <p:spPr bwMode="auto">
            <a:xfrm>
              <a:off x="2029" y="1424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9" name="Freeform 773"/>
            <p:cNvSpPr>
              <a:spLocks/>
            </p:cNvSpPr>
            <p:nvPr/>
          </p:nvSpPr>
          <p:spPr bwMode="auto">
            <a:xfrm>
              <a:off x="2004" y="1437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0" name="Freeform 774"/>
            <p:cNvSpPr>
              <a:spLocks/>
            </p:cNvSpPr>
            <p:nvPr/>
          </p:nvSpPr>
          <p:spPr bwMode="auto">
            <a:xfrm>
              <a:off x="1981" y="1458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1" name="Freeform 775"/>
            <p:cNvSpPr>
              <a:spLocks/>
            </p:cNvSpPr>
            <p:nvPr/>
          </p:nvSpPr>
          <p:spPr bwMode="auto">
            <a:xfrm>
              <a:off x="1956" y="1472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2" name="Freeform 776"/>
            <p:cNvSpPr>
              <a:spLocks/>
            </p:cNvSpPr>
            <p:nvPr/>
          </p:nvSpPr>
          <p:spPr bwMode="auto">
            <a:xfrm>
              <a:off x="1932" y="1489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3" name="Freeform 777"/>
            <p:cNvSpPr>
              <a:spLocks/>
            </p:cNvSpPr>
            <p:nvPr/>
          </p:nvSpPr>
          <p:spPr bwMode="auto">
            <a:xfrm>
              <a:off x="1908" y="150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4" name="Freeform 778"/>
            <p:cNvSpPr>
              <a:spLocks/>
            </p:cNvSpPr>
            <p:nvPr/>
          </p:nvSpPr>
          <p:spPr bwMode="auto">
            <a:xfrm>
              <a:off x="1884" y="1516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5" name="Freeform 779"/>
            <p:cNvSpPr>
              <a:spLocks/>
            </p:cNvSpPr>
            <p:nvPr/>
          </p:nvSpPr>
          <p:spPr bwMode="auto">
            <a:xfrm>
              <a:off x="1860" y="1532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6" name="Freeform 780"/>
            <p:cNvSpPr>
              <a:spLocks/>
            </p:cNvSpPr>
            <p:nvPr/>
          </p:nvSpPr>
          <p:spPr bwMode="auto">
            <a:xfrm>
              <a:off x="1835" y="155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7" name="Freeform 781"/>
            <p:cNvSpPr>
              <a:spLocks/>
            </p:cNvSpPr>
            <p:nvPr/>
          </p:nvSpPr>
          <p:spPr bwMode="auto">
            <a:xfrm>
              <a:off x="1812" y="1559"/>
              <a:ext cx="47" cy="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3" y="0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8" name="Freeform 782"/>
            <p:cNvSpPr>
              <a:spLocks/>
            </p:cNvSpPr>
            <p:nvPr/>
          </p:nvSpPr>
          <p:spPr bwMode="auto">
            <a:xfrm>
              <a:off x="1787" y="1571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9" name="Freeform 783"/>
            <p:cNvSpPr>
              <a:spLocks/>
            </p:cNvSpPr>
            <p:nvPr/>
          </p:nvSpPr>
          <p:spPr bwMode="auto">
            <a:xfrm>
              <a:off x="1763" y="158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0" name="Freeform 784"/>
            <p:cNvSpPr>
              <a:spLocks/>
            </p:cNvSpPr>
            <p:nvPr/>
          </p:nvSpPr>
          <p:spPr bwMode="auto">
            <a:xfrm>
              <a:off x="1739" y="1601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1" name="Freeform 785"/>
            <p:cNvSpPr>
              <a:spLocks/>
            </p:cNvSpPr>
            <p:nvPr/>
          </p:nvSpPr>
          <p:spPr bwMode="auto">
            <a:xfrm>
              <a:off x="1715" y="1611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2" name="Freeform 786"/>
            <p:cNvSpPr>
              <a:spLocks/>
            </p:cNvSpPr>
            <p:nvPr/>
          </p:nvSpPr>
          <p:spPr bwMode="auto">
            <a:xfrm>
              <a:off x="1691" y="1625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3" name="Freeform 787"/>
            <p:cNvSpPr>
              <a:spLocks/>
            </p:cNvSpPr>
            <p:nvPr/>
          </p:nvSpPr>
          <p:spPr bwMode="auto">
            <a:xfrm>
              <a:off x="1667" y="1635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4" name="Freeform 788"/>
            <p:cNvSpPr>
              <a:spLocks/>
            </p:cNvSpPr>
            <p:nvPr/>
          </p:nvSpPr>
          <p:spPr bwMode="auto">
            <a:xfrm>
              <a:off x="1643" y="1645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5" name="Freeform 789"/>
            <p:cNvSpPr>
              <a:spLocks/>
            </p:cNvSpPr>
            <p:nvPr/>
          </p:nvSpPr>
          <p:spPr bwMode="auto">
            <a:xfrm>
              <a:off x="1618" y="166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6" name="Freeform 790"/>
            <p:cNvSpPr>
              <a:spLocks/>
            </p:cNvSpPr>
            <p:nvPr/>
          </p:nvSpPr>
          <p:spPr bwMode="auto">
            <a:xfrm>
              <a:off x="1594" y="166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7" name="Freeform 791"/>
            <p:cNvSpPr>
              <a:spLocks/>
            </p:cNvSpPr>
            <p:nvPr/>
          </p:nvSpPr>
          <p:spPr bwMode="auto">
            <a:xfrm>
              <a:off x="1570" y="168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8" name="Freeform 792"/>
            <p:cNvSpPr>
              <a:spLocks/>
            </p:cNvSpPr>
            <p:nvPr/>
          </p:nvSpPr>
          <p:spPr bwMode="auto">
            <a:xfrm>
              <a:off x="1546" y="1692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9" name="Freeform 793"/>
            <p:cNvSpPr>
              <a:spLocks/>
            </p:cNvSpPr>
            <p:nvPr/>
          </p:nvSpPr>
          <p:spPr bwMode="auto">
            <a:xfrm>
              <a:off x="1521" y="1701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0" name="Freeform 794"/>
            <p:cNvSpPr>
              <a:spLocks/>
            </p:cNvSpPr>
            <p:nvPr/>
          </p:nvSpPr>
          <p:spPr bwMode="auto">
            <a:xfrm>
              <a:off x="1498" y="1712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1" name="Freeform 795"/>
            <p:cNvSpPr>
              <a:spLocks/>
            </p:cNvSpPr>
            <p:nvPr/>
          </p:nvSpPr>
          <p:spPr bwMode="auto">
            <a:xfrm>
              <a:off x="1473" y="171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2" name="Freeform 796"/>
            <p:cNvSpPr>
              <a:spLocks/>
            </p:cNvSpPr>
            <p:nvPr/>
          </p:nvSpPr>
          <p:spPr bwMode="auto">
            <a:xfrm>
              <a:off x="1449" y="1732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3" name="Freeform 797"/>
            <p:cNvSpPr>
              <a:spLocks/>
            </p:cNvSpPr>
            <p:nvPr/>
          </p:nvSpPr>
          <p:spPr bwMode="auto">
            <a:xfrm>
              <a:off x="1425" y="173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4" name="Freeform 798"/>
            <p:cNvSpPr>
              <a:spLocks/>
            </p:cNvSpPr>
            <p:nvPr/>
          </p:nvSpPr>
          <p:spPr bwMode="auto">
            <a:xfrm>
              <a:off x="1401" y="1745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5" name="Freeform 799"/>
            <p:cNvSpPr>
              <a:spLocks/>
            </p:cNvSpPr>
            <p:nvPr/>
          </p:nvSpPr>
          <p:spPr bwMode="auto">
            <a:xfrm>
              <a:off x="1377" y="1751"/>
              <a:ext cx="47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6" name="Freeform 800"/>
            <p:cNvSpPr>
              <a:spLocks/>
            </p:cNvSpPr>
            <p:nvPr/>
          </p:nvSpPr>
          <p:spPr bwMode="auto">
            <a:xfrm>
              <a:off x="1352" y="175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7" name="Freeform 801"/>
            <p:cNvSpPr>
              <a:spLocks/>
            </p:cNvSpPr>
            <p:nvPr/>
          </p:nvSpPr>
          <p:spPr bwMode="auto">
            <a:xfrm>
              <a:off x="1329" y="1763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8" name="Freeform 802"/>
            <p:cNvSpPr>
              <a:spLocks/>
            </p:cNvSpPr>
            <p:nvPr/>
          </p:nvSpPr>
          <p:spPr bwMode="auto">
            <a:xfrm>
              <a:off x="1304" y="176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9" name="Freeform 803"/>
            <p:cNvSpPr>
              <a:spLocks/>
            </p:cNvSpPr>
            <p:nvPr/>
          </p:nvSpPr>
          <p:spPr bwMode="auto">
            <a:xfrm>
              <a:off x="1280" y="177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0" name="Freeform 804"/>
            <p:cNvSpPr>
              <a:spLocks/>
            </p:cNvSpPr>
            <p:nvPr/>
          </p:nvSpPr>
          <p:spPr bwMode="auto">
            <a:xfrm>
              <a:off x="1256" y="1784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1" name="Freeform 805"/>
            <p:cNvSpPr>
              <a:spLocks/>
            </p:cNvSpPr>
            <p:nvPr/>
          </p:nvSpPr>
          <p:spPr bwMode="auto">
            <a:xfrm>
              <a:off x="1232" y="1783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2" name="Freeform 806"/>
            <p:cNvSpPr>
              <a:spLocks/>
            </p:cNvSpPr>
            <p:nvPr/>
          </p:nvSpPr>
          <p:spPr bwMode="auto">
            <a:xfrm>
              <a:off x="1208" y="1793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3" name="Freeform 807"/>
            <p:cNvSpPr>
              <a:spLocks/>
            </p:cNvSpPr>
            <p:nvPr/>
          </p:nvSpPr>
          <p:spPr bwMode="auto">
            <a:xfrm>
              <a:off x="1184" y="1793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4" name="Freeform 808"/>
            <p:cNvSpPr>
              <a:spLocks/>
            </p:cNvSpPr>
            <p:nvPr/>
          </p:nvSpPr>
          <p:spPr bwMode="auto">
            <a:xfrm>
              <a:off x="1159" y="1796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5" name="Freeform 809"/>
            <p:cNvSpPr>
              <a:spLocks/>
            </p:cNvSpPr>
            <p:nvPr/>
          </p:nvSpPr>
          <p:spPr bwMode="auto">
            <a:xfrm>
              <a:off x="1135" y="1804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6" name="Freeform 810"/>
            <p:cNvSpPr>
              <a:spLocks/>
            </p:cNvSpPr>
            <p:nvPr/>
          </p:nvSpPr>
          <p:spPr bwMode="auto">
            <a:xfrm>
              <a:off x="1111" y="1801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7" name="Freeform 811"/>
            <p:cNvSpPr>
              <a:spLocks/>
            </p:cNvSpPr>
            <p:nvPr/>
          </p:nvSpPr>
          <p:spPr bwMode="auto">
            <a:xfrm>
              <a:off x="1087" y="1809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8" name="Freeform 812"/>
            <p:cNvSpPr>
              <a:spLocks/>
            </p:cNvSpPr>
            <p:nvPr/>
          </p:nvSpPr>
          <p:spPr bwMode="auto">
            <a:xfrm>
              <a:off x="1063" y="1807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9" name="Freeform 813"/>
            <p:cNvSpPr>
              <a:spLocks/>
            </p:cNvSpPr>
            <p:nvPr/>
          </p:nvSpPr>
          <p:spPr bwMode="auto">
            <a:xfrm>
              <a:off x="1038" y="1808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0" name="Freeform 814"/>
            <p:cNvSpPr>
              <a:spLocks/>
            </p:cNvSpPr>
            <p:nvPr/>
          </p:nvSpPr>
          <p:spPr bwMode="auto">
            <a:xfrm>
              <a:off x="1015" y="1807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1" name="Freeform 815"/>
            <p:cNvSpPr>
              <a:spLocks/>
            </p:cNvSpPr>
            <p:nvPr/>
          </p:nvSpPr>
          <p:spPr bwMode="auto">
            <a:xfrm>
              <a:off x="990" y="181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2" name="Freeform 816"/>
            <p:cNvSpPr>
              <a:spLocks/>
            </p:cNvSpPr>
            <p:nvPr/>
          </p:nvSpPr>
          <p:spPr bwMode="auto">
            <a:xfrm>
              <a:off x="966" y="180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3" name="Freeform 817"/>
            <p:cNvSpPr>
              <a:spLocks/>
            </p:cNvSpPr>
            <p:nvPr/>
          </p:nvSpPr>
          <p:spPr bwMode="auto">
            <a:xfrm>
              <a:off x="966" y="1813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4" name="Freeform 818"/>
            <p:cNvSpPr>
              <a:spLocks/>
            </p:cNvSpPr>
            <p:nvPr/>
          </p:nvSpPr>
          <p:spPr bwMode="auto">
            <a:xfrm>
              <a:off x="965" y="1810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5" name="Freeform 819"/>
            <p:cNvSpPr>
              <a:spLocks/>
            </p:cNvSpPr>
            <p:nvPr/>
          </p:nvSpPr>
          <p:spPr bwMode="auto">
            <a:xfrm>
              <a:off x="965" y="1811"/>
              <a:ext cx="47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6" name="Freeform 820"/>
            <p:cNvSpPr>
              <a:spLocks/>
            </p:cNvSpPr>
            <p:nvPr/>
          </p:nvSpPr>
          <p:spPr bwMode="auto">
            <a:xfrm>
              <a:off x="964" y="181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7" name="Freeform 821"/>
            <p:cNvSpPr>
              <a:spLocks/>
            </p:cNvSpPr>
            <p:nvPr/>
          </p:nvSpPr>
          <p:spPr bwMode="auto">
            <a:xfrm>
              <a:off x="963" y="1809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8" name="Freeform 822"/>
            <p:cNvSpPr>
              <a:spLocks/>
            </p:cNvSpPr>
            <p:nvPr/>
          </p:nvSpPr>
          <p:spPr bwMode="auto">
            <a:xfrm>
              <a:off x="962" y="1814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9" name="Freeform 823"/>
            <p:cNvSpPr>
              <a:spLocks/>
            </p:cNvSpPr>
            <p:nvPr/>
          </p:nvSpPr>
          <p:spPr bwMode="auto">
            <a:xfrm>
              <a:off x="962" y="1813"/>
              <a:ext cx="47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0" name="Freeform 824"/>
            <p:cNvSpPr>
              <a:spLocks/>
            </p:cNvSpPr>
            <p:nvPr/>
          </p:nvSpPr>
          <p:spPr bwMode="auto">
            <a:xfrm>
              <a:off x="961" y="1810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1" name="Freeform 825"/>
            <p:cNvSpPr>
              <a:spLocks/>
            </p:cNvSpPr>
            <p:nvPr/>
          </p:nvSpPr>
          <p:spPr bwMode="auto">
            <a:xfrm>
              <a:off x="960" y="1813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2" name="Freeform 826"/>
            <p:cNvSpPr>
              <a:spLocks/>
            </p:cNvSpPr>
            <p:nvPr/>
          </p:nvSpPr>
          <p:spPr bwMode="auto">
            <a:xfrm>
              <a:off x="960" y="1815"/>
              <a:ext cx="47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48"/>
                </a:cxn>
                <a:cxn ang="0">
                  <a:pos x="0" y="48"/>
                </a:cxn>
                <a:cxn ang="0">
                  <a:pos x="23" y="0"/>
                </a:cxn>
              </a:cxnLst>
              <a:rect l="0" t="0" r="r" b="b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3" name="Freeform 827"/>
            <p:cNvSpPr>
              <a:spLocks/>
            </p:cNvSpPr>
            <p:nvPr/>
          </p:nvSpPr>
          <p:spPr bwMode="auto">
            <a:xfrm>
              <a:off x="959" y="1813"/>
              <a:ext cx="48" cy="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7"/>
                </a:cxn>
                <a:cxn ang="0">
                  <a:pos x="0" y="47"/>
                </a:cxn>
                <a:cxn ang="0">
                  <a:pos x="24" y="0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4" name="Freeform 828"/>
            <p:cNvSpPr>
              <a:spLocks/>
            </p:cNvSpPr>
            <p:nvPr/>
          </p:nvSpPr>
          <p:spPr bwMode="auto">
            <a:xfrm>
              <a:off x="958" y="1811"/>
              <a:ext cx="48" cy="4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66"/>
            </a:solidFill>
            <a:ln w="793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606" name="Freeform 830"/>
          <p:cNvSpPr>
            <a:spLocks/>
          </p:cNvSpPr>
          <p:nvPr/>
        </p:nvSpPr>
        <p:spPr bwMode="auto">
          <a:xfrm>
            <a:off x="1519238" y="28749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07" name="Freeform 831"/>
          <p:cNvSpPr>
            <a:spLocks/>
          </p:cNvSpPr>
          <p:nvPr/>
        </p:nvSpPr>
        <p:spPr bwMode="auto">
          <a:xfrm>
            <a:off x="1519238" y="2878138"/>
            <a:ext cx="74612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08" name="Freeform 832"/>
          <p:cNvSpPr>
            <a:spLocks/>
          </p:cNvSpPr>
          <p:nvPr/>
        </p:nvSpPr>
        <p:spPr bwMode="auto">
          <a:xfrm>
            <a:off x="1517650" y="28733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09" name="Freeform 833"/>
          <p:cNvSpPr>
            <a:spLocks/>
          </p:cNvSpPr>
          <p:nvPr/>
        </p:nvSpPr>
        <p:spPr bwMode="auto">
          <a:xfrm>
            <a:off x="1516063" y="28686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0" name="Freeform 834"/>
          <p:cNvSpPr>
            <a:spLocks/>
          </p:cNvSpPr>
          <p:nvPr/>
        </p:nvSpPr>
        <p:spPr bwMode="auto">
          <a:xfrm>
            <a:off x="1514475" y="28733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1" name="Freeform 835"/>
          <p:cNvSpPr>
            <a:spLocks/>
          </p:cNvSpPr>
          <p:nvPr/>
        </p:nvSpPr>
        <p:spPr bwMode="auto">
          <a:xfrm>
            <a:off x="1514475" y="2873375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2" name="Freeform 836"/>
          <p:cNvSpPr>
            <a:spLocks/>
          </p:cNvSpPr>
          <p:nvPr/>
        </p:nvSpPr>
        <p:spPr bwMode="auto">
          <a:xfrm>
            <a:off x="1512888" y="2879725"/>
            <a:ext cx="74612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3" name="Freeform 837"/>
          <p:cNvSpPr>
            <a:spLocks/>
          </p:cNvSpPr>
          <p:nvPr/>
        </p:nvSpPr>
        <p:spPr bwMode="auto">
          <a:xfrm>
            <a:off x="1511300" y="28749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4" name="Freeform 838"/>
          <p:cNvSpPr>
            <a:spLocks/>
          </p:cNvSpPr>
          <p:nvPr/>
        </p:nvSpPr>
        <p:spPr bwMode="auto">
          <a:xfrm>
            <a:off x="1511300" y="2874963"/>
            <a:ext cx="74613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5" name="Freeform 839"/>
          <p:cNvSpPr>
            <a:spLocks/>
          </p:cNvSpPr>
          <p:nvPr/>
        </p:nvSpPr>
        <p:spPr bwMode="auto">
          <a:xfrm>
            <a:off x="1509713" y="2879725"/>
            <a:ext cx="74612" cy="746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7"/>
              </a:cxn>
              <a:cxn ang="0">
                <a:pos x="0" y="47"/>
              </a:cxn>
              <a:cxn ang="0">
                <a:pos x="23" y="0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47" y="47"/>
                </a:lnTo>
                <a:lnTo>
                  <a:pt x="0" y="47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6" name="Freeform 840"/>
          <p:cNvSpPr>
            <a:spLocks/>
          </p:cNvSpPr>
          <p:nvPr/>
        </p:nvSpPr>
        <p:spPr bwMode="auto">
          <a:xfrm>
            <a:off x="1508125" y="28765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7" name="Freeform 841"/>
          <p:cNvSpPr>
            <a:spLocks/>
          </p:cNvSpPr>
          <p:nvPr/>
        </p:nvSpPr>
        <p:spPr bwMode="auto">
          <a:xfrm>
            <a:off x="1506538" y="28733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8" name="Freeform 842"/>
          <p:cNvSpPr>
            <a:spLocks/>
          </p:cNvSpPr>
          <p:nvPr/>
        </p:nvSpPr>
        <p:spPr bwMode="auto">
          <a:xfrm>
            <a:off x="1504950" y="28749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19" name="Freeform 843"/>
          <p:cNvSpPr>
            <a:spLocks/>
          </p:cNvSpPr>
          <p:nvPr/>
        </p:nvSpPr>
        <p:spPr bwMode="auto">
          <a:xfrm>
            <a:off x="1504950" y="2873375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0" name="Freeform 844"/>
          <p:cNvSpPr>
            <a:spLocks/>
          </p:cNvSpPr>
          <p:nvPr/>
        </p:nvSpPr>
        <p:spPr bwMode="auto">
          <a:xfrm>
            <a:off x="1503363" y="28765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1" name="Freeform 845"/>
          <p:cNvSpPr>
            <a:spLocks/>
          </p:cNvSpPr>
          <p:nvPr/>
        </p:nvSpPr>
        <p:spPr bwMode="auto">
          <a:xfrm>
            <a:off x="1500188" y="2878138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2" name="Freeform 846"/>
          <p:cNvSpPr>
            <a:spLocks/>
          </p:cNvSpPr>
          <p:nvPr/>
        </p:nvSpPr>
        <p:spPr bwMode="auto">
          <a:xfrm>
            <a:off x="1500188" y="2879725"/>
            <a:ext cx="74612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47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3" name="Freeform 847"/>
          <p:cNvSpPr>
            <a:spLocks/>
          </p:cNvSpPr>
          <p:nvPr/>
        </p:nvSpPr>
        <p:spPr bwMode="auto">
          <a:xfrm>
            <a:off x="1498600" y="28813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4" name="Freeform 848"/>
          <p:cNvSpPr>
            <a:spLocks/>
          </p:cNvSpPr>
          <p:nvPr/>
        </p:nvSpPr>
        <p:spPr bwMode="auto">
          <a:xfrm>
            <a:off x="1497013" y="2879725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5" name="Freeform 849"/>
          <p:cNvSpPr>
            <a:spLocks/>
          </p:cNvSpPr>
          <p:nvPr/>
        </p:nvSpPr>
        <p:spPr bwMode="auto">
          <a:xfrm>
            <a:off x="1495425" y="28813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6" name="Freeform 850"/>
          <p:cNvSpPr>
            <a:spLocks/>
          </p:cNvSpPr>
          <p:nvPr/>
        </p:nvSpPr>
        <p:spPr bwMode="auto">
          <a:xfrm>
            <a:off x="1493838" y="28765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7" name="Freeform 851"/>
          <p:cNvSpPr>
            <a:spLocks/>
          </p:cNvSpPr>
          <p:nvPr/>
        </p:nvSpPr>
        <p:spPr bwMode="auto">
          <a:xfrm>
            <a:off x="1492250" y="288290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8" name="Freeform 852"/>
          <p:cNvSpPr>
            <a:spLocks/>
          </p:cNvSpPr>
          <p:nvPr/>
        </p:nvSpPr>
        <p:spPr bwMode="auto">
          <a:xfrm>
            <a:off x="1492250" y="2887663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29" name="Freeform 853"/>
          <p:cNvSpPr>
            <a:spLocks/>
          </p:cNvSpPr>
          <p:nvPr/>
        </p:nvSpPr>
        <p:spPr bwMode="auto">
          <a:xfrm>
            <a:off x="1490663" y="2898775"/>
            <a:ext cx="74612" cy="746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7"/>
              </a:cxn>
              <a:cxn ang="0">
                <a:pos x="0" y="47"/>
              </a:cxn>
              <a:cxn ang="0">
                <a:pos x="23" y="0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47" y="47"/>
                </a:lnTo>
                <a:lnTo>
                  <a:pt x="0" y="47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0" name="Freeform 854"/>
          <p:cNvSpPr>
            <a:spLocks/>
          </p:cNvSpPr>
          <p:nvPr/>
        </p:nvSpPr>
        <p:spPr bwMode="auto">
          <a:xfrm>
            <a:off x="1489075" y="29019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1" name="Freeform 855"/>
          <p:cNvSpPr>
            <a:spLocks/>
          </p:cNvSpPr>
          <p:nvPr/>
        </p:nvSpPr>
        <p:spPr bwMode="auto">
          <a:xfrm>
            <a:off x="1487488" y="2917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2" name="Freeform 856"/>
          <p:cNvSpPr>
            <a:spLocks/>
          </p:cNvSpPr>
          <p:nvPr/>
        </p:nvSpPr>
        <p:spPr bwMode="auto">
          <a:xfrm>
            <a:off x="1487488" y="2943225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3" name="Freeform 857"/>
          <p:cNvSpPr>
            <a:spLocks/>
          </p:cNvSpPr>
          <p:nvPr/>
        </p:nvSpPr>
        <p:spPr bwMode="auto">
          <a:xfrm>
            <a:off x="1485900" y="2970213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4" name="Freeform 858"/>
          <p:cNvSpPr>
            <a:spLocks/>
          </p:cNvSpPr>
          <p:nvPr/>
        </p:nvSpPr>
        <p:spPr bwMode="auto">
          <a:xfrm>
            <a:off x="1484313" y="3009900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5" name="Freeform 859"/>
          <p:cNvSpPr>
            <a:spLocks/>
          </p:cNvSpPr>
          <p:nvPr/>
        </p:nvSpPr>
        <p:spPr bwMode="auto">
          <a:xfrm>
            <a:off x="1484313" y="3071813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6" name="Freeform 860"/>
          <p:cNvSpPr>
            <a:spLocks/>
          </p:cNvSpPr>
          <p:nvPr/>
        </p:nvSpPr>
        <p:spPr bwMode="auto">
          <a:xfrm>
            <a:off x="1482725" y="3133725"/>
            <a:ext cx="74613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7" name="Freeform 861"/>
          <p:cNvSpPr>
            <a:spLocks/>
          </p:cNvSpPr>
          <p:nvPr/>
        </p:nvSpPr>
        <p:spPr bwMode="auto">
          <a:xfrm>
            <a:off x="1481138" y="32178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8" name="Freeform 862"/>
          <p:cNvSpPr>
            <a:spLocks/>
          </p:cNvSpPr>
          <p:nvPr/>
        </p:nvSpPr>
        <p:spPr bwMode="auto">
          <a:xfrm>
            <a:off x="1479550" y="3306763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39" name="Freeform 863"/>
          <p:cNvSpPr>
            <a:spLocks/>
          </p:cNvSpPr>
          <p:nvPr/>
        </p:nvSpPr>
        <p:spPr bwMode="auto">
          <a:xfrm>
            <a:off x="1477963" y="3405188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0" name="Freeform 864"/>
          <p:cNvSpPr>
            <a:spLocks/>
          </p:cNvSpPr>
          <p:nvPr/>
        </p:nvSpPr>
        <p:spPr bwMode="auto">
          <a:xfrm>
            <a:off x="1477963" y="3492500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1" name="Freeform 865"/>
          <p:cNvSpPr>
            <a:spLocks/>
          </p:cNvSpPr>
          <p:nvPr/>
        </p:nvSpPr>
        <p:spPr bwMode="auto">
          <a:xfrm>
            <a:off x="1476375" y="35750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2" name="Freeform 866"/>
          <p:cNvSpPr>
            <a:spLocks/>
          </p:cNvSpPr>
          <p:nvPr/>
        </p:nvSpPr>
        <p:spPr bwMode="auto">
          <a:xfrm>
            <a:off x="1474788" y="3632200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3" name="Freeform 867"/>
          <p:cNvSpPr>
            <a:spLocks/>
          </p:cNvSpPr>
          <p:nvPr/>
        </p:nvSpPr>
        <p:spPr bwMode="auto">
          <a:xfrm>
            <a:off x="1473200" y="36623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4" name="Freeform 868"/>
          <p:cNvSpPr>
            <a:spLocks/>
          </p:cNvSpPr>
          <p:nvPr/>
        </p:nvSpPr>
        <p:spPr bwMode="auto">
          <a:xfrm>
            <a:off x="1473200" y="3671888"/>
            <a:ext cx="74613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47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5" name="Freeform 869"/>
          <p:cNvSpPr>
            <a:spLocks/>
          </p:cNvSpPr>
          <p:nvPr/>
        </p:nvSpPr>
        <p:spPr bwMode="auto">
          <a:xfrm>
            <a:off x="1471613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6" name="Freeform 870"/>
          <p:cNvSpPr>
            <a:spLocks/>
          </p:cNvSpPr>
          <p:nvPr/>
        </p:nvSpPr>
        <p:spPr bwMode="auto">
          <a:xfrm>
            <a:off x="1470025" y="3679825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7" name="Freeform 871"/>
          <p:cNvSpPr>
            <a:spLocks/>
          </p:cNvSpPr>
          <p:nvPr/>
        </p:nvSpPr>
        <p:spPr bwMode="auto">
          <a:xfrm>
            <a:off x="1470025" y="3681413"/>
            <a:ext cx="74613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8" name="Freeform 872"/>
          <p:cNvSpPr>
            <a:spLocks/>
          </p:cNvSpPr>
          <p:nvPr/>
        </p:nvSpPr>
        <p:spPr bwMode="auto">
          <a:xfrm>
            <a:off x="1468438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49" name="Freeform 873"/>
          <p:cNvSpPr>
            <a:spLocks/>
          </p:cNvSpPr>
          <p:nvPr/>
        </p:nvSpPr>
        <p:spPr bwMode="auto">
          <a:xfrm>
            <a:off x="1465263" y="3678238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0" name="Freeform 874"/>
          <p:cNvSpPr>
            <a:spLocks/>
          </p:cNvSpPr>
          <p:nvPr/>
        </p:nvSpPr>
        <p:spPr bwMode="auto">
          <a:xfrm>
            <a:off x="1465263" y="3675063"/>
            <a:ext cx="74612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1" name="Freeform 875"/>
          <p:cNvSpPr>
            <a:spLocks/>
          </p:cNvSpPr>
          <p:nvPr/>
        </p:nvSpPr>
        <p:spPr bwMode="auto">
          <a:xfrm>
            <a:off x="1463675" y="3678238"/>
            <a:ext cx="74613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2" name="Freeform 876"/>
          <p:cNvSpPr>
            <a:spLocks/>
          </p:cNvSpPr>
          <p:nvPr/>
        </p:nvSpPr>
        <p:spPr bwMode="auto">
          <a:xfrm>
            <a:off x="1462088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3" name="Freeform 877"/>
          <p:cNvSpPr>
            <a:spLocks/>
          </p:cNvSpPr>
          <p:nvPr/>
        </p:nvSpPr>
        <p:spPr bwMode="auto">
          <a:xfrm>
            <a:off x="1460500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4" name="Freeform 878"/>
          <p:cNvSpPr>
            <a:spLocks/>
          </p:cNvSpPr>
          <p:nvPr/>
        </p:nvSpPr>
        <p:spPr bwMode="auto">
          <a:xfrm>
            <a:off x="1460500" y="36750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5" name="Freeform 879"/>
          <p:cNvSpPr>
            <a:spLocks/>
          </p:cNvSpPr>
          <p:nvPr/>
        </p:nvSpPr>
        <p:spPr bwMode="auto">
          <a:xfrm>
            <a:off x="1458913" y="3675063"/>
            <a:ext cx="74612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6" name="Freeform 880"/>
          <p:cNvSpPr>
            <a:spLocks/>
          </p:cNvSpPr>
          <p:nvPr/>
        </p:nvSpPr>
        <p:spPr bwMode="auto">
          <a:xfrm>
            <a:off x="1457325" y="36750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7" name="Freeform 881"/>
          <p:cNvSpPr>
            <a:spLocks/>
          </p:cNvSpPr>
          <p:nvPr/>
        </p:nvSpPr>
        <p:spPr bwMode="auto">
          <a:xfrm>
            <a:off x="1457325" y="3675063"/>
            <a:ext cx="74613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8" name="Freeform 882"/>
          <p:cNvSpPr>
            <a:spLocks/>
          </p:cNvSpPr>
          <p:nvPr/>
        </p:nvSpPr>
        <p:spPr bwMode="auto">
          <a:xfrm>
            <a:off x="1455738" y="3678238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59" name="Freeform 883"/>
          <p:cNvSpPr>
            <a:spLocks/>
          </p:cNvSpPr>
          <p:nvPr/>
        </p:nvSpPr>
        <p:spPr bwMode="auto">
          <a:xfrm>
            <a:off x="1454150" y="3679825"/>
            <a:ext cx="762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0" name="Freeform 884"/>
          <p:cNvSpPr>
            <a:spLocks/>
          </p:cNvSpPr>
          <p:nvPr/>
        </p:nvSpPr>
        <p:spPr bwMode="auto">
          <a:xfrm>
            <a:off x="1450975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1" name="Freeform 885"/>
          <p:cNvSpPr>
            <a:spLocks/>
          </p:cNvSpPr>
          <p:nvPr/>
        </p:nvSpPr>
        <p:spPr bwMode="auto">
          <a:xfrm>
            <a:off x="1450975" y="3679825"/>
            <a:ext cx="74613" cy="746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7"/>
              </a:cxn>
              <a:cxn ang="0">
                <a:pos x="0" y="47"/>
              </a:cxn>
              <a:cxn ang="0">
                <a:pos x="23" y="0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47" y="47"/>
                </a:lnTo>
                <a:lnTo>
                  <a:pt x="0" y="47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2" name="Freeform 886"/>
          <p:cNvSpPr>
            <a:spLocks/>
          </p:cNvSpPr>
          <p:nvPr/>
        </p:nvSpPr>
        <p:spPr bwMode="auto">
          <a:xfrm>
            <a:off x="1449388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3" name="Freeform 887"/>
          <p:cNvSpPr>
            <a:spLocks/>
          </p:cNvSpPr>
          <p:nvPr/>
        </p:nvSpPr>
        <p:spPr bwMode="auto">
          <a:xfrm>
            <a:off x="1449388" y="3678238"/>
            <a:ext cx="74612" cy="746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7"/>
              </a:cxn>
              <a:cxn ang="0">
                <a:pos x="0" y="47"/>
              </a:cxn>
              <a:cxn ang="0">
                <a:pos x="23" y="0"/>
              </a:cxn>
            </a:cxnLst>
            <a:rect l="0" t="0" r="r" b="b"/>
            <a:pathLst>
              <a:path w="47" h="47">
                <a:moveTo>
                  <a:pt x="23" y="0"/>
                </a:moveTo>
                <a:lnTo>
                  <a:pt x="47" y="47"/>
                </a:lnTo>
                <a:lnTo>
                  <a:pt x="0" y="47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4" name="Freeform 888"/>
          <p:cNvSpPr>
            <a:spLocks/>
          </p:cNvSpPr>
          <p:nvPr/>
        </p:nvSpPr>
        <p:spPr bwMode="auto">
          <a:xfrm>
            <a:off x="1446213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5" name="Freeform 889"/>
          <p:cNvSpPr>
            <a:spLocks/>
          </p:cNvSpPr>
          <p:nvPr/>
        </p:nvSpPr>
        <p:spPr bwMode="auto">
          <a:xfrm>
            <a:off x="1446213" y="3671888"/>
            <a:ext cx="74612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6" name="Freeform 890"/>
          <p:cNvSpPr>
            <a:spLocks/>
          </p:cNvSpPr>
          <p:nvPr/>
        </p:nvSpPr>
        <p:spPr bwMode="auto">
          <a:xfrm>
            <a:off x="1444625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7" name="Freeform 891"/>
          <p:cNvSpPr>
            <a:spLocks/>
          </p:cNvSpPr>
          <p:nvPr/>
        </p:nvSpPr>
        <p:spPr bwMode="auto">
          <a:xfrm>
            <a:off x="1443038" y="3678238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8" name="Freeform 892"/>
          <p:cNvSpPr>
            <a:spLocks/>
          </p:cNvSpPr>
          <p:nvPr/>
        </p:nvSpPr>
        <p:spPr bwMode="auto">
          <a:xfrm>
            <a:off x="1443038" y="3675063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69" name="Freeform 893"/>
          <p:cNvSpPr>
            <a:spLocks/>
          </p:cNvSpPr>
          <p:nvPr/>
        </p:nvSpPr>
        <p:spPr bwMode="auto">
          <a:xfrm>
            <a:off x="1441450" y="36750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0" name="Freeform 894"/>
          <p:cNvSpPr>
            <a:spLocks/>
          </p:cNvSpPr>
          <p:nvPr/>
        </p:nvSpPr>
        <p:spPr bwMode="auto">
          <a:xfrm>
            <a:off x="1439863" y="3679825"/>
            <a:ext cx="74612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7" h="47">
                <a:moveTo>
                  <a:pt x="24" y="0"/>
                </a:moveTo>
                <a:lnTo>
                  <a:pt x="47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1" name="Freeform 895"/>
          <p:cNvSpPr>
            <a:spLocks/>
          </p:cNvSpPr>
          <p:nvPr/>
        </p:nvSpPr>
        <p:spPr bwMode="auto">
          <a:xfrm>
            <a:off x="1438275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2" name="Freeform 896"/>
          <p:cNvSpPr>
            <a:spLocks/>
          </p:cNvSpPr>
          <p:nvPr/>
        </p:nvSpPr>
        <p:spPr bwMode="auto">
          <a:xfrm>
            <a:off x="1438275" y="3676650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3" name="Freeform 897"/>
          <p:cNvSpPr>
            <a:spLocks/>
          </p:cNvSpPr>
          <p:nvPr/>
        </p:nvSpPr>
        <p:spPr bwMode="auto">
          <a:xfrm>
            <a:off x="1436688" y="3678238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4" name="Freeform 898"/>
          <p:cNvSpPr>
            <a:spLocks/>
          </p:cNvSpPr>
          <p:nvPr/>
        </p:nvSpPr>
        <p:spPr bwMode="auto">
          <a:xfrm>
            <a:off x="1435100" y="36750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5" name="Freeform 899"/>
          <p:cNvSpPr>
            <a:spLocks/>
          </p:cNvSpPr>
          <p:nvPr/>
        </p:nvSpPr>
        <p:spPr bwMode="auto">
          <a:xfrm>
            <a:off x="1433513" y="3671888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6" name="Freeform 900"/>
          <p:cNvSpPr>
            <a:spLocks/>
          </p:cNvSpPr>
          <p:nvPr/>
        </p:nvSpPr>
        <p:spPr bwMode="auto">
          <a:xfrm>
            <a:off x="1433513" y="3678238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7" name="Freeform 901"/>
          <p:cNvSpPr>
            <a:spLocks/>
          </p:cNvSpPr>
          <p:nvPr/>
        </p:nvSpPr>
        <p:spPr bwMode="auto">
          <a:xfrm>
            <a:off x="1431925" y="3673475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8" name="Freeform 902"/>
          <p:cNvSpPr>
            <a:spLocks/>
          </p:cNvSpPr>
          <p:nvPr/>
        </p:nvSpPr>
        <p:spPr bwMode="auto">
          <a:xfrm>
            <a:off x="1430338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79" name="Freeform 903"/>
          <p:cNvSpPr>
            <a:spLocks/>
          </p:cNvSpPr>
          <p:nvPr/>
        </p:nvSpPr>
        <p:spPr bwMode="auto">
          <a:xfrm>
            <a:off x="1430338" y="3681413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0" name="Freeform 904"/>
          <p:cNvSpPr>
            <a:spLocks/>
          </p:cNvSpPr>
          <p:nvPr/>
        </p:nvSpPr>
        <p:spPr bwMode="auto">
          <a:xfrm>
            <a:off x="1427163" y="368141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1" name="Freeform 905"/>
          <p:cNvSpPr>
            <a:spLocks/>
          </p:cNvSpPr>
          <p:nvPr/>
        </p:nvSpPr>
        <p:spPr bwMode="auto">
          <a:xfrm>
            <a:off x="1423988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2" name="Freeform 906"/>
          <p:cNvSpPr>
            <a:spLocks/>
          </p:cNvSpPr>
          <p:nvPr/>
        </p:nvSpPr>
        <p:spPr bwMode="auto">
          <a:xfrm>
            <a:off x="1423988" y="3678238"/>
            <a:ext cx="74612" cy="76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47" y="48"/>
              </a:cxn>
              <a:cxn ang="0">
                <a:pos x="0" y="48"/>
              </a:cxn>
              <a:cxn ang="0">
                <a:pos x="23" y="0"/>
              </a:cxn>
            </a:cxnLst>
            <a:rect l="0" t="0" r="r" b="b"/>
            <a:pathLst>
              <a:path w="47" h="48">
                <a:moveTo>
                  <a:pt x="23" y="0"/>
                </a:moveTo>
                <a:lnTo>
                  <a:pt x="47" y="48"/>
                </a:lnTo>
                <a:lnTo>
                  <a:pt x="0" y="48"/>
                </a:lnTo>
                <a:lnTo>
                  <a:pt x="23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3" name="Freeform 907"/>
          <p:cNvSpPr>
            <a:spLocks/>
          </p:cNvSpPr>
          <p:nvPr/>
        </p:nvSpPr>
        <p:spPr bwMode="auto">
          <a:xfrm>
            <a:off x="1422400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4" name="Freeform 908"/>
          <p:cNvSpPr>
            <a:spLocks/>
          </p:cNvSpPr>
          <p:nvPr/>
        </p:nvSpPr>
        <p:spPr bwMode="auto">
          <a:xfrm>
            <a:off x="1420813" y="3675063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5" name="Freeform 909"/>
          <p:cNvSpPr>
            <a:spLocks/>
          </p:cNvSpPr>
          <p:nvPr/>
        </p:nvSpPr>
        <p:spPr bwMode="auto">
          <a:xfrm>
            <a:off x="1419225" y="367982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6" name="Freeform 910"/>
          <p:cNvSpPr>
            <a:spLocks/>
          </p:cNvSpPr>
          <p:nvPr/>
        </p:nvSpPr>
        <p:spPr bwMode="auto">
          <a:xfrm>
            <a:off x="1419225" y="3678238"/>
            <a:ext cx="74613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7" y="48"/>
              </a:cxn>
              <a:cxn ang="0">
                <a:pos x="0" y="48"/>
              </a:cxn>
              <a:cxn ang="0">
                <a:pos x="24" y="0"/>
              </a:cxn>
            </a:cxnLst>
            <a:rect l="0" t="0" r="r" b="b"/>
            <a:pathLst>
              <a:path w="47" h="48">
                <a:moveTo>
                  <a:pt x="24" y="0"/>
                </a:moveTo>
                <a:lnTo>
                  <a:pt x="47" y="48"/>
                </a:lnTo>
                <a:lnTo>
                  <a:pt x="0" y="48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7" name="Freeform 911"/>
          <p:cNvSpPr>
            <a:spLocks/>
          </p:cNvSpPr>
          <p:nvPr/>
        </p:nvSpPr>
        <p:spPr bwMode="auto">
          <a:xfrm>
            <a:off x="1416050" y="3678238"/>
            <a:ext cx="76200" cy="7461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47"/>
              </a:cxn>
              <a:cxn ang="0">
                <a:pos x="0" y="47"/>
              </a:cxn>
              <a:cxn ang="0">
                <a:pos x="24" y="0"/>
              </a:cxn>
            </a:cxnLst>
            <a:rect l="0" t="0" r="r" b="b"/>
            <a:pathLst>
              <a:path w="48" h="47">
                <a:moveTo>
                  <a:pt x="24" y="0"/>
                </a:moveTo>
                <a:lnTo>
                  <a:pt x="48" y="47"/>
                </a:lnTo>
                <a:lnTo>
                  <a:pt x="0" y="47"/>
                </a:lnTo>
                <a:lnTo>
                  <a:pt x="24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88" name="Rectangle 912"/>
          <p:cNvSpPr>
            <a:spLocks noChangeArrowheads="1"/>
          </p:cNvSpPr>
          <p:nvPr/>
        </p:nvSpPr>
        <p:spPr bwMode="auto">
          <a:xfrm>
            <a:off x="725488" y="3627438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0.0</a:t>
            </a:r>
            <a:endParaRPr lang="en-US"/>
          </a:p>
        </p:txBody>
      </p:sp>
      <p:sp>
        <p:nvSpPr>
          <p:cNvPr id="76689" name="Rectangle 913"/>
          <p:cNvSpPr>
            <a:spLocks noChangeArrowheads="1"/>
          </p:cNvSpPr>
          <p:nvPr/>
        </p:nvSpPr>
        <p:spPr bwMode="auto">
          <a:xfrm>
            <a:off x="725488" y="3125788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0.2</a:t>
            </a:r>
            <a:endParaRPr lang="en-US"/>
          </a:p>
        </p:txBody>
      </p:sp>
      <p:sp>
        <p:nvSpPr>
          <p:cNvPr id="76690" name="Rectangle 914"/>
          <p:cNvSpPr>
            <a:spLocks noChangeArrowheads="1"/>
          </p:cNvSpPr>
          <p:nvPr/>
        </p:nvSpPr>
        <p:spPr bwMode="auto">
          <a:xfrm>
            <a:off x="725488" y="262255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0.4</a:t>
            </a:r>
            <a:endParaRPr lang="en-US"/>
          </a:p>
        </p:txBody>
      </p:sp>
      <p:sp>
        <p:nvSpPr>
          <p:cNvPr id="76691" name="Rectangle 915"/>
          <p:cNvSpPr>
            <a:spLocks noChangeArrowheads="1"/>
          </p:cNvSpPr>
          <p:nvPr/>
        </p:nvSpPr>
        <p:spPr bwMode="auto">
          <a:xfrm>
            <a:off x="725488" y="212090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0.6</a:t>
            </a:r>
            <a:endParaRPr lang="en-US"/>
          </a:p>
        </p:txBody>
      </p:sp>
      <p:sp>
        <p:nvSpPr>
          <p:cNvPr id="76692" name="Rectangle 916"/>
          <p:cNvSpPr>
            <a:spLocks noChangeArrowheads="1"/>
          </p:cNvSpPr>
          <p:nvPr/>
        </p:nvSpPr>
        <p:spPr bwMode="auto">
          <a:xfrm>
            <a:off x="725488" y="1619250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0.8</a:t>
            </a:r>
            <a:endParaRPr lang="en-US"/>
          </a:p>
        </p:txBody>
      </p:sp>
      <p:sp>
        <p:nvSpPr>
          <p:cNvPr id="76693" name="Rectangle 917"/>
          <p:cNvSpPr>
            <a:spLocks noChangeArrowheads="1"/>
          </p:cNvSpPr>
          <p:nvPr/>
        </p:nvSpPr>
        <p:spPr bwMode="auto">
          <a:xfrm>
            <a:off x="725488" y="1116013"/>
            <a:ext cx="230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1.0</a:t>
            </a:r>
            <a:endParaRPr lang="en-US"/>
          </a:p>
        </p:txBody>
      </p:sp>
      <p:sp>
        <p:nvSpPr>
          <p:cNvPr id="76694" name="Rectangle 918"/>
          <p:cNvSpPr>
            <a:spLocks noChangeArrowheads="1"/>
          </p:cNvSpPr>
          <p:nvPr/>
        </p:nvSpPr>
        <p:spPr bwMode="auto">
          <a:xfrm>
            <a:off x="1033463" y="38639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0</a:t>
            </a:r>
            <a:endParaRPr lang="en-US"/>
          </a:p>
        </p:txBody>
      </p:sp>
      <p:sp>
        <p:nvSpPr>
          <p:cNvPr id="76695" name="Rectangle 919"/>
          <p:cNvSpPr>
            <a:spLocks noChangeArrowheads="1"/>
          </p:cNvSpPr>
          <p:nvPr/>
        </p:nvSpPr>
        <p:spPr bwMode="auto">
          <a:xfrm>
            <a:off x="2114550" y="3863975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100</a:t>
            </a:r>
            <a:endParaRPr lang="en-US"/>
          </a:p>
        </p:txBody>
      </p:sp>
      <p:sp>
        <p:nvSpPr>
          <p:cNvPr id="76696" name="Rectangle 920"/>
          <p:cNvSpPr>
            <a:spLocks noChangeArrowheads="1"/>
          </p:cNvSpPr>
          <p:nvPr/>
        </p:nvSpPr>
        <p:spPr bwMode="auto">
          <a:xfrm>
            <a:off x="3287713" y="3863975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200</a:t>
            </a:r>
            <a:endParaRPr lang="en-US"/>
          </a:p>
        </p:txBody>
      </p:sp>
      <p:sp>
        <p:nvSpPr>
          <p:cNvPr id="76697" name="Rectangle 921"/>
          <p:cNvSpPr>
            <a:spLocks noChangeArrowheads="1"/>
          </p:cNvSpPr>
          <p:nvPr/>
        </p:nvSpPr>
        <p:spPr bwMode="auto">
          <a:xfrm>
            <a:off x="4462463" y="3863975"/>
            <a:ext cx="27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latin typeface="Arial" charset="0"/>
              </a:rPr>
              <a:t>300</a:t>
            </a:r>
            <a:endParaRPr lang="en-US"/>
          </a:p>
        </p:txBody>
      </p:sp>
      <p:sp>
        <p:nvSpPr>
          <p:cNvPr id="76698" name="Rectangle 922"/>
          <p:cNvSpPr>
            <a:spLocks noChangeArrowheads="1"/>
          </p:cNvSpPr>
          <p:nvPr/>
        </p:nvSpPr>
        <p:spPr bwMode="auto">
          <a:xfrm>
            <a:off x="2084388" y="4067175"/>
            <a:ext cx="147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latin typeface="Arial" charset="0"/>
              </a:rPr>
              <a:t>Temperature [K]</a:t>
            </a:r>
            <a:endParaRPr lang="en-US"/>
          </a:p>
        </p:txBody>
      </p:sp>
      <p:sp>
        <p:nvSpPr>
          <p:cNvPr id="76699" name="Rectangle 923"/>
          <p:cNvSpPr>
            <a:spLocks noChangeArrowheads="1"/>
          </p:cNvSpPr>
          <p:nvPr/>
        </p:nvSpPr>
        <p:spPr bwMode="auto">
          <a:xfrm rot="16200000">
            <a:off x="469900" y="2727326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latin typeface="Symbol" pitchFamily="18" charset="2"/>
              </a:rPr>
              <a:t>r</a:t>
            </a:r>
            <a:endParaRPr lang="en-US"/>
          </a:p>
        </p:txBody>
      </p:sp>
      <p:sp>
        <p:nvSpPr>
          <p:cNvPr id="76700" name="Rectangle 924"/>
          <p:cNvSpPr>
            <a:spLocks noChangeArrowheads="1"/>
          </p:cNvSpPr>
          <p:nvPr/>
        </p:nvSpPr>
        <p:spPr bwMode="auto">
          <a:xfrm rot="16200000">
            <a:off x="504031" y="2647157"/>
            <a:ext cx="52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latin typeface="Arial" charset="0"/>
              </a:rPr>
              <a:t>/</a:t>
            </a:r>
            <a:endParaRPr lang="en-US"/>
          </a:p>
        </p:txBody>
      </p:sp>
      <p:sp>
        <p:nvSpPr>
          <p:cNvPr id="76701" name="Rectangle 925"/>
          <p:cNvSpPr>
            <a:spLocks noChangeArrowheads="1"/>
          </p:cNvSpPr>
          <p:nvPr/>
        </p:nvSpPr>
        <p:spPr bwMode="auto">
          <a:xfrm rot="16200000">
            <a:off x="469900" y="2565401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latin typeface="Symbol" pitchFamily="18" charset="2"/>
              </a:rPr>
              <a:t>r</a:t>
            </a:r>
            <a:endParaRPr lang="en-US"/>
          </a:p>
        </p:txBody>
      </p:sp>
      <p:sp>
        <p:nvSpPr>
          <p:cNvPr id="76702" name="Rectangle 926"/>
          <p:cNvSpPr>
            <a:spLocks noChangeArrowheads="1"/>
          </p:cNvSpPr>
          <p:nvPr/>
        </p:nvSpPr>
        <p:spPr bwMode="auto">
          <a:xfrm rot="16200000">
            <a:off x="238125" y="2219325"/>
            <a:ext cx="58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latin typeface="Arial" charset="0"/>
              </a:rPr>
              <a:t>(300K)</a:t>
            </a:r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06538" y="2906713"/>
            <a:ext cx="1412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339966"/>
                </a:solidFill>
              </a:rPr>
              <a:t>(C) Quenched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366838" y="2144713"/>
            <a:ext cx="15414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3300"/>
                </a:solidFill>
              </a:rPr>
              <a:t>(B) Slow cooled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382963" y="2563813"/>
            <a:ext cx="12271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66FFFF"/>
                </a:solidFill>
              </a:rPr>
              <a:t>(A) Original</a:t>
            </a:r>
          </a:p>
        </p:txBody>
      </p:sp>
      <p:sp>
        <p:nvSpPr>
          <p:cNvPr id="76704" name="Rectangle 928"/>
          <p:cNvSpPr>
            <a:spLocks noChangeArrowheads="1"/>
          </p:cNvSpPr>
          <p:nvPr/>
        </p:nvSpPr>
        <p:spPr bwMode="auto">
          <a:xfrm>
            <a:off x="5729288" y="1630363"/>
            <a:ext cx="25971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05" name="Rectangle 929"/>
          <p:cNvSpPr>
            <a:spLocks noChangeArrowheads="1"/>
          </p:cNvSpPr>
          <p:nvPr/>
        </p:nvSpPr>
        <p:spPr bwMode="auto">
          <a:xfrm>
            <a:off x="5729288" y="1630363"/>
            <a:ext cx="2597150" cy="148907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06" name="Line 930"/>
          <p:cNvSpPr>
            <a:spLocks noChangeShapeType="1"/>
          </p:cNvSpPr>
          <p:nvPr/>
        </p:nvSpPr>
        <p:spPr bwMode="auto">
          <a:xfrm>
            <a:off x="5729288" y="1630363"/>
            <a:ext cx="1587" cy="14890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07" name="Line 931"/>
          <p:cNvSpPr>
            <a:spLocks noChangeShapeType="1"/>
          </p:cNvSpPr>
          <p:nvPr/>
        </p:nvSpPr>
        <p:spPr bwMode="auto">
          <a:xfrm>
            <a:off x="5665788" y="3119438"/>
            <a:ext cx="635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08" name="Line 932"/>
          <p:cNvSpPr>
            <a:spLocks noChangeShapeType="1"/>
          </p:cNvSpPr>
          <p:nvPr/>
        </p:nvSpPr>
        <p:spPr bwMode="auto">
          <a:xfrm>
            <a:off x="5665788" y="2409825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09" name="Line 933"/>
          <p:cNvSpPr>
            <a:spLocks noChangeShapeType="1"/>
          </p:cNvSpPr>
          <p:nvPr/>
        </p:nvSpPr>
        <p:spPr bwMode="auto">
          <a:xfrm>
            <a:off x="5665788" y="1701800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0" name="Line 934"/>
          <p:cNvSpPr>
            <a:spLocks noChangeShapeType="1"/>
          </p:cNvSpPr>
          <p:nvPr/>
        </p:nvSpPr>
        <p:spPr bwMode="auto">
          <a:xfrm>
            <a:off x="5729288" y="3119438"/>
            <a:ext cx="2597150" cy="158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1" name="Line 935"/>
          <p:cNvSpPr>
            <a:spLocks noChangeShapeType="1"/>
          </p:cNvSpPr>
          <p:nvPr/>
        </p:nvSpPr>
        <p:spPr bwMode="auto">
          <a:xfrm flipV="1">
            <a:off x="5729288" y="3119438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2" name="Line 936"/>
          <p:cNvSpPr>
            <a:spLocks noChangeShapeType="1"/>
          </p:cNvSpPr>
          <p:nvPr/>
        </p:nvSpPr>
        <p:spPr bwMode="auto">
          <a:xfrm flipV="1">
            <a:off x="6248400" y="3119438"/>
            <a:ext cx="1588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3" name="Line 937"/>
          <p:cNvSpPr>
            <a:spLocks noChangeShapeType="1"/>
          </p:cNvSpPr>
          <p:nvPr/>
        </p:nvSpPr>
        <p:spPr bwMode="auto">
          <a:xfrm flipV="1">
            <a:off x="6769100" y="3119438"/>
            <a:ext cx="1588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4" name="Line 938"/>
          <p:cNvSpPr>
            <a:spLocks noChangeShapeType="1"/>
          </p:cNvSpPr>
          <p:nvPr/>
        </p:nvSpPr>
        <p:spPr bwMode="auto">
          <a:xfrm flipV="1">
            <a:off x="7288213" y="3119438"/>
            <a:ext cx="1587" cy="63500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5" name="Line 939"/>
          <p:cNvSpPr>
            <a:spLocks noChangeShapeType="1"/>
          </p:cNvSpPr>
          <p:nvPr/>
        </p:nvSpPr>
        <p:spPr bwMode="auto">
          <a:xfrm flipV="1">
            <a:off x="7807325" y="3119438"/>
            <a:ext cx="1588" cy="63500"/>
          </a:xfrm>
          <a:prstGeom prst="line">
            <a:avLst/>
          </a:prstGeom>
          <a:noFill/>
          <a:ln w="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16" name="Line 940"/>
          <p:cNvSpPr>
            <a:spLocks noChangeShapeType="1"/>
          </p:cNvSpPr>
          <p:nvPr/>
        </p:nvSpPr>
        <p:spPr bwMode="auto">
          <a:xfrm flipV="1">
            <a:off x="8326438" y="3119438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27" name="Line 951"/>
          <p:cNvSpPr>
            <a:spLocks noChangeShapeType="1"/>
          </p:cNvSpPr>
          <p:nvPr/>
        </p:nvSpPr>
        <p:spPr bwMode="auto">
          <a:xfrm flipV="1">
            <a:off x="5686425" y="3054350"/>
            <a:ext cx="46038" cy="4763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28" name="Line 952"/>
          <p:cNvSpPr>
            <a:spLocks noChangeShapeType="1"/>
          </p:cNvSpPr>
          <p:nvPr/>
        </p:nvSpPr>
        <p:spPr bwMode="auto">
          <a:xfrm flipV="1">
            <a:off x="5732463" y="3051175"/>
            <a:ext cx="127000" cy="3175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29" name="Line 953"/>
          <p:cNvSpPr>
            <a:spLocks noChangeShapeType="1"/>
          </p:cNvSpPr>
          <p:nvPr/>
        </p:nvSpPr>
        <p:spPr bwMode="auto">
          <a:xfrm flipV="1">
            <a:off x="5859463" y="3044825"/>
            <a:ext cx="131762" cy="6350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0" name="Line 954"/>
          <p:cNvSpPr>
            <a:spLocks noChangeShapeType="1"/>
          </p:cNvSpPr>
          <p:nvPr/>
        </p:nvSpPr>
        <p:spPr bwMode="auto">
          <a:xfrm>
            <a:off x="5991225" y="3044825"/>
            <a:ext cx="133350" cy="4763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1" name="Line 955"/>
          <p:cNvSpPr>
            <a:spLocks noChangeShapeType="1"/>
          </p:cNvSpPr>
          <p:nvPr/>
        </p:nvSpPr>
        <p:spPr bwMode="auto">
          <a:xfrm>
            <a:off x="6124575" y="3049588"/>
            <a:ext cx="123825" cy="44450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2" name="Line 956"/>
          <p:cNvSpPr>
            <a:spLocks noChangeShapeType="1"/>
          </p:cNvSpPr>
          <p:nvPr/>
        </p:nvSpPr>
        <p:spPr bwMode="auto">
          <a:xfrm flipV="1">
            <a:off x="6248400" y="3071813"/>
            <a:ext cx="128588" cy="22225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3" name="Line 957"/>
          <p:cNvSpPr>
            <a:spLocks noChangeShapeType="1"/>
          </p:cNvSpPr>
          <p:nvPr/>
        </p:nvSpPr>
        <p:spPr bwMode="auto">
          <a:xfrm>
            <a:off x="6376988" y="3071813"/>
            <a:ext cx="131762" cy="14287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4" name="Line 958"/>
          <p:cNvSpPr>
            <a:spLocks noChangeShapeType="1"/>
          </p:cNvSpPr>
          <p:nvPr/>
        </p:nvSpPr>
        <p:spPr bwMode="auto">
          <a:xfrm flipV="1">
            <a:off x="6508750" y="3086100"/>
            <a:ext cx="130175" cy="1588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5" name="Line 959"/>
          <p:cNvSpPr>
            <a:spLocks noChangeShapeType="1"/>
          </p:cNvSpPr>
          <p:nvPr/>
        </p:nvSpPr>
        <p:spPr bwMode="auto">
          <a:xfrm>
            <a:off x="6638925" y="3086100"/>
            <a:ext cx="128588" cy="1588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6" name="Line 960"/>
          <p:cNvSpPr>
            <a:spLocks noChangeShapeType="1"/>
          </p:cNvSpPr>
          <p:nvPr/>
        </p:nvSpPr>
        <p:spPr bwMode="auto">
          <a:xfrm flipV="1">
            <a:off x="6767513" y="3044825"/>
            <a:ext cx="130175" cy="41275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7" name="Line 961"/>
          <p:cNvSpPr>
            <a:spLocks noChangeShapeType="1"/>
          </p:cNvSpPr>
          <p:nvPr/>
        </p:nvSpPr>
        <p:spPr bwMode="auto">
          <a:xfrm>
            <a:off x="6897688" y="3044825"/>
            <a:ext cx="131762" cy="25400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8" name="Line 962"/>
          <p:cNvSpPr>
            <a:spLocks noChangeShapeType="1"/>
          </p:cNvSpPr>
          <p:nvPr/>
        </p:nvSpPr>
        <p:spPr bwMode="auto">
          <a:xfrm flipV="1">
            <a:off x="7029450" y="3052763"/>
            <a:ext cx="128588" cy="17462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39" name="Line 963"/>
          <p:cNvSpPr>
            <a:spLocks noChangeShapeType="1"/>
          </p:cNvSpPr>
          <p:nvPr/>
        </p:nvSpPr>
        <p:spPr bwMode="auto">
          <a:xfrm>
            <a:off x="7158038" y="3052763"/>
            <a:ext cx="130175" cy="34925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0" name="Line 964"/>
          <p:cNvSpPr>
            <a:spLocks noChangeShapeType="1"/>
          </p:cNvSpPr>
          <p:nvPr/>
        </p:nvSpPr>
        <p:spPr bwMode="auto">
          <a:xfrm flipV="1">
            <a:off x="7288213" y="3070225"/>
            <a:ext cx="130175" cy="17463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1" name="Line 965"/>
          <p:cNvSpPr>
            <a:spLocks noChangeShapeType="1"/>
          </p:cNvSpPr>
          <p:nvPr/>
        </p:nvSpPr>
        <p:spPr bwMode="auto">
          <a:xfrm>
            <a:off x="7418388" y="3070225"/>
            <a:ext cx="128587" cy="1588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2" name="Line 966"/>
          <p:cNvSpPr>
            <a:spLocks noChangeShapeType="1"/>
          </p:cNvSpPr>
          <p:nvPr/>
        </p:nvSpPr>
        <p:spPr bwMode="auto">
          <a:xfrm>
            <a:off x="7546975" y="3071813"/>
            <a:ext cx="130175" cy="1587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3" name="Line 967"/>
          <p:cNvSpPr>
            <a:spLocks noChangeShapeType="1"/>
          </p:cNvSpPr>
          <p:nvPr/>
        </p:nvSpPr>
        <p:spPr bwMode="auto">
          <a:xfrm flipV="1">
            <a:off x="7677150" y="3019425"/>
            <a:ext cx="130175" cy="53975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4" name="Line 968"/>
          <p:cNvSpPr>
            <a:spLocks noChangeShapeType="1"/>
          </p:cNvSpPr>
          <p:nvPr/>
        </p:nvSpPr>
        <p:spPr bwMode="auto">
          <a:xfrm flipV="1">
            <a:off x="7807325" y="1630363"/>
            <a:ext cx="131763" cy="1389062"/>
          </a:xfrm>
          <a:prstGeom prst="line">
            <a:avLst/>
          </a:prstGeom>
          <a:noFill/>
          <a:ln w="15875" cap="rnd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5" name="Line 969"/>
          <p:cNvSpPr>
            <a:spLocks noChangeShapeType="1"/>
          </p:cNvSpPr>
          <p:nvPr/>
        </p:nvSpPr>
        <p:spPr bwMode="auto">
          <a:xfrm flipV="1">
            <a:off x="7939088" y="1622425"/>
            <a:ext cx="127000" cy="7938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6" name="Line 970"/>
          <p:cNvSpPr>
            <a:spLocks noChangeShapeType="1"/>
          </p:cNvSpPr>
          <p:nvPr/>
        </p:nvSpPr>
        <p:spPr bwMode="auto">
          <a:xfrm>
            <a:off x="8066088" y="1622425"/>
            <a:ext cx="130175" cy="6350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7" name="Line 971"/>
          <p:cNvSpPr>
            <a:spLocks noChangeShapeType="1"/>
          </p:cNvSpPr>
          <p:nvPr/>
        </p:nvSpPr>
        <p:spPr bwMode="auto">
          <a:xfrm>
            <a:off x="8196263" y="1628775"/>
            <a:ext cx="130175" cy="1588"/>
          </a:xfrm>
          <a:prstGeom prst="line">
            <a:avLst/>
          </a:prstGeom>
          <a:noFill/>
          <a:ln w="15875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8" name="Line 972"/>
          <p:cNvSpPr>
            <a:spLocks noChangeShapeType="1"/>
          </p:cNvSpPr>
          <p:nvPr/>
        </p:nvSpPr>
        <p:spPr bwMode="auto">
          <a:xfrm flipH="1">
            <a:off x="8326438" y="1633538"/>
            <a:ext cx="42862" cy="142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49" name="Line 973"/>
          <p:cNvSpPr>
            <a:spLocks noChangeShapeType="1"/>
          </p:cNvSpPr>
          <p:nvPr/>
        </p:nvSpPr>
        <p:spPr bwMode="auto">
          <a:xfrm flipH="1" flipV="1">
            <a:off x="8275638" y="1620838"/>
            <a:ext cx="50800" cy="269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0" name="Line 974"/>
          <p:cNvSpPr>
            <a:spLocks noChangeShapeType="1"/>
          </p:cNvSpPr>
          <p:nvPr/>
        </p:nvSpPr>
        <p:spPr bwMode="auto">
          <a:xfrm flipH="1">
            <a:off x="8223250" y="1620838"/>
            <a:ext cx="52388" cy="317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1" name="Line 975"/>
          <p:cNvSpPr>
            <a:spLocks noChangeShapeType="1"/>
          </p:cNvSpPr>
          <p:nvPr/>
        </p:nvSpPr>
        <p:spPr bwMode="auto">
          <a:xfrm flipH="1">
            <a:off x="8118475" y="1624013"/>
            <a:ext cx="104775" cy="1587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2" name="Line 976"/>
          <p:cNvSpPr>
            <a:spLocks noChangeShapeType="1"/>
          </p:cNvSpPr>
          <p:nvPr/>
        </p:nvSpPr>
        <p:spPr bwMode="auto">
          <a:xfrm flipH="1">
            <a:off x="8066088" y="1639888"/>
            <a:ext cx="52387" cy="15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3" name="Line 977"/>
          <p:cNvSpPr>
            <a:spLocks noChangeShapeType="1"/>
          </p:cNvSpPr>
          <p:nvPr/>
        </p:nvSpPr>
        <p:spPr bwMode="auto">
          <a:xfrm flipH="1">
            <a:off x="8015288" y="1639888"/>
            <a:ext cx="50800" cy="317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4" name="Line 978"/>
          <p:cNvSpPr>
            <a:spLocks noChangeShapeType="1"/>
          </p:cNvSpPr>
          <p:nvPr/>
        </p:nvSpPr>
        <p:spPr bwMode="auto">
          <a:xfrm flipH="1">
            <a:off x="7910513" y="1643063"/>
            <a:ext cx="104775" cy="47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5" name="Line 979"/>
          <p:cNvSpPr>
            <a:spLocks noChangeShapeType="1"/>
          </p:cNvSpPr>
          <p:nvPr/>
        </p:nvSpPr>
        <p:spPr bwMode="auto">
          <a:xfrm flipH="1">
            <a:off x="7858125" y="1647825"/>
            <a:ext cx="52388" cy="7938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6" name="Line 980"/>
          <p:cNvSpPr>
            <a:spLocks noChangeShapeType="1"/>
          </p:cNvSpPr>
          <p:nvPr/>
        </p:nvSpPr>
        <p:spPr bwMode="auto">
          <a:xfrm flipH="1" flipV="1">
            <a:off x="7807325" y="1649413"/>
            <a:ext cx="50800" cy="635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7" name="Line 981"/>
          <p:cNvSpPr>
            <a:spLocks noChangeShapeType="1"/>
          </p:cNvSpPr>
          <p:nvPr/>
        </p:nvSpPr>
        <p:spPr bwMode="auto">
          <a:xfrm flipH="1" flipV="1">
            <a:off x="7756525" y="1646238"/>
            <a:ext cx="50800" cy="317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8" name="Line 982"/>
          <p:cNvSpPr>
            <a:spLocks noChangeShapeType="1"/>
          </p:cNvSpPr>
          <p:nvPr/>
        </p:nvSpPr>
        <p:spPr bwMode="auto">
          <a:xfrm flipH="1">
            <a:off x="7600950" y="1646238"/>
            <a:ext cx="155575" cy="47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59" name="Line 983"/>
          <p:cNvSpPr>
            <a:spLocks noChangeShapeType="1"/>
          </p:cNvSpPr>
          <p:nvPr/>
        </p:nvSpPr>
        <p:spPr bwMode="auto">
          <a:xfrm flipH="1">
            <a:off x="7494588" y="1651000"/>
            <a:ext cx="106362" cy="11113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0" name="Line 984"/>
          <p:cNvSpPr>
            <a:spLocks noChangeShapeType="1"/>
          </p:cNvSpPr>
          <p:nvPr/>
        </p:nvSpPr>
        <p:spPr bwMode="auto">
          <a:xfrm flipH="1" flipV="1">
            <a:off x="7443788" y="1655763"/>
            <a:ext cx="50800" cy="635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1" name="Line 985"/>
          <p:cNvSpPr>
            <a:spLocks noChangeShapeType="1"/>
          </p:cNvSpPr>
          <p:nvPr/>
        </p:nvSpPr>
        <p:spPr bwMode="auto">
          <a:xfrm flipH="1" flipV="1">
            <a:off x="7392988" y="1654175"/>
            <a:ext cx="50800" cy="1588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2" name="Line 986"/>
          <p:cNvSpPr>
            <a:spLocks noChangeShapeType="1"/>
          </p:cNvSpPr>
          <p:nvPr/>
        </p:nvSpPr>
        <p:spPr bwMode="auto">
          <a:xfrm flipH="1">
            <a:off x="7339013" y="1654175"/>
            <a:ext cx="53975" cy="1905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3" name="Line 987"/>
          <p:cNvSpPr>
            <a:spLocks noChangeShapeType="1"/>
          </p:cNvSpPr>
          <p:nvPr/>
        </p:nvSpPr>
        <p:spPr bwMode="auto">
          <a:xfrm flipH="1">
            <a:off x="7286625" y="1673225"/>
            <a:ext cx="52388" cy="635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4" name="Line 988"/>
          <p:cNvSpPr>
            <a:spLocks noChangeShapeType="1"/>
          </p:cNvSpPr>
          <p:nvPr/>
        </p:nvSpPr>
        <p:spPr bwMode="auto">
          <a:xfrm flipH="1">
            <a:off x="7235825" y="1679575"/>
            <a:ext cx="50800" cy="20638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5" name="Line 989"/>
          <p:cNvSpPr>
            <a:spLocks noChangeShapeType="1"/>
          </p:cNvSpPr>
          <p:nvPr/>
        </p:nvSpPr>
        <p:spPr bwMode="auto">
          <a:xfrm flipH="1">
            <a:off x="7132638" y="1700213"/>
            <a:ext cx="103187" cy="428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6" name="Line 990"/>
          <p:cNvSpPr>
            <a:spLocks noChangeShapeType="1"/>
          </p:cNvSpPr>
          <p:nvPr/>
        </p:nvSpPr>
        <p:spPr bwMode="auto">
          <a:xfrm flipH="1">
            <a:off x="7081838" y="1743075"/>
            <a:ext cx="50800" cy="39688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7" name="Line 991"/>
          <p:cNvSpPr>
            <a:spLocks noChangeShapeType="1"/>
          </p:cNvSpPr>
          <p:nvPr/>
        </p:nvSpPr>
        <p:spPr bwMode="auto">
          <a:xfrm flipH="1">
            <a:off x="6975475" y="1782763"/>
            <a:ext cx="106363" cy="8572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8" name="Line 992"/>
          <p:cNvSpPr>
            <a:spLocks noChangeShapeType="1"/>
          </p:cNvSpPr>
          <p:nvPr/>
        </p:nvSpPr>
        <p:spPr bwMode="auto">
          <a:xfrm flipH="1">
            <a:off x="6872288" y="1868488"/>
            <a:ext cx="103187" cy="10953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69" name="Line 993"/>
          <p:cNvSpPr>
            <a:spLocks noChangeShapeType="1"/>
          </p:cNvSpPr>
          <p:nvPr/>
        </p:nvSpPr>
        <p:spPr bwMode="auto">
          <a:xfrm flipH="1">
            <a:off x="6819900" y="1978025"/>
            <a:ext cx="52388" cy="100013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0" name="Line 994"/>
          <p:cNvSpPr>
            <a:spLocks noChangeShapeType="1"/>
          </p:cNvSpPr>
          <p:nvPr/>
        </p:nvSpPr>
        <p:spPr bwMode="auto">
          <a:xfrm flipH="1">
            <a:off x="6769100" y="2078038"/>
            <a:ext cx="50800" cy="12382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1" name="Line 995"/>
          <p:cNvSpPr>
            <a:spLocks noChangeShapeType="1"/>
          </p:cNvSpPr>
          <p:nvPr/>
        </p:nvSpPr>
        <p:spPr bwMode="auto">
          <a:xfrm flipH="1">
            <a:off x="6716713" y="2201863"/>
            <a:ext cx="52387" cy="12382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2" name="Line 996"/>
          <p:cNvSpPr>
            <a:spLocks noChangeShapeType="1"/>
          </p:cNvSpPr>
          <p:nvPr/>
        </p:nvSpPr>
        <p:spPr bwMode="auto">
          <a:xfrm flipH="1">
            <a:off x="6664325" y="2325688"/>
            <a:ext cx="52388" cy="17780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3" name="Line 997"/>
          <p:cNvSpPr>
            <a:spLocks noChangeShapeType="1"/>
          </p:cNvSpPr>
          <p:nvPr/>
        </p:nvSpPr>
        <p:spPr bwMode="auto">
          <a:xfrm flipH="1">
            <a:off x="6613525" y="2503488"/>
            <a:ext cx="50800" cy="1920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4" name="Line 998"/>
          <p:cNvSpPr>
            <a:spLocks noChangeShapeType="1"/>
          </p:cNvSpPr>
          <p:nvPr/>
        </p:nvSpPr>
        <p:spPr bwMode="auto">
          <a:xfrm flipH="1">
            <a:off x="6561138" y="2695575"/>
            <a:ext cx="52387" cy="18097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5" name="Line 999"/>
          <p:cNvSpPr>
            <a:spLocks noChangeShapeType="1"/>
          </p:cNvSpPr>
          <p:nvPr/>
        </p:nvSpPr>
        <p:spPr bwMode="auto">
          <a:xfrm flipH="1">
            <a:off x="6508750" y="2876550"/>
            <a:ext cx="52388" cy="115888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6" name="Line 1000"/>
          <p:cNvSpPr>
            <a:spLocks noChangeShapeType="1"/>
          </p:cNvSpPr>
          <p:nvPr/>
        </p:nvSpPr>
        <p:spPr bwMode="auto">
          <a:xfrm flipH="1">
            <a:off x="6456363" y="2992438"/>
            <a:ext cx="52387" cy="4603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7" name="Line 1001"/>
          <p:cNvSpPr>
            <a:spLocks noChangeShapeType="1"/>
          </p:cNvSpPr>
          <p:nvPr/>
        </p:nvSpPr>
        <p:spPr bwMode="auto">
          <a:xfrm flipH="1">
            <a:off x="6405563" y="3038475"/>
            <a:ext cx="50800" cy="26988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8" name="Line 1002"/>
          <p:cNvSpPr>
            <a:spLocks noChangeShapeType="1"/>
          </p:cNvSpPr>
          <p:nvPr/>
        </p:nvSpPr>
        <p:spPr bwMode="auto">
          <a:xfrm flipH="1" flipV="1">
            <a:off x="6354763" y="3063875"/>
            <a:ext cx="50800" cy="1588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79" name="Line 1003"/>
          <p:cNvSpPr>
            <a:spLocks noChangeShapeType="1"/>
          </p:cNvSpPr>
          <p:nvPr/>
        </p:nvSpPr>
        <p:spPr bwMode="auto">
          <a:xfrm flipH="1" flipV="1">
            <a:off x="6300788" y="3044825"/>
            <a:ext cx="53975" cy="19050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0" name="Line 1004"/>
          <p:cNvSpPr>
            <a:spLocks noChangeShapeType="1"/>
          </p:cNvSpPr>
          <p:nvPr/>
        </p:nvSpPr>
        <p:spPr bwMode="auto">
          <a:xfrm flipH="1" flipV="1">
            <a:off x="6248400" y="3030538"/>
            <a:ext cx="52388" cy="142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1" name="Line 1005"/>
          <p:cNvSpPr>
            <a:spLocks noChangeShapeType="1"/>
          </p:cNvSpPr>
          <p:nvPr/>
        </p:nvSpPr>
        <p:spPr bwMode="auto">
          <a:xfrm flipH="1">
            <a:off x="6197600" y="3030538"/>
            <a:ext cx="50800" cy="301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2" name="Line 1006"/>
          <p:cNvSpPr>
            <a:spLocks noChangeShapeType="1"/>
          </p:cNvSpPr>
          <p:nvPr/>
        </p:nvSpPr>
        <p:spPr bwMode="auto">
          <a:xfrm flipH="1" flipV="1">
            <a:off x="6146800" y="3048000"/>
            <a:ext cx="50800" cy="12700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3" name="Line 1007"/>
          <p:cNvSpPr>
            <a:spLocks noChangeShapeType="1"/>
          </p:cNvSpPr>
          <p:nvPr/>
        </p:nvSpPr>
        <p:spPr bwMode="auto">
          <a:xfrm flipH="1" flipV="1">
            <a:off x="6092825" y="3046413"/>
            <a:ext cx="53975" cy="1587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4" name="Line 1008"/>
          <p:cNvSpPr>
            <a:spLocks noChangeShapeType="1"/>
          </p:cNvSpPr>
          <p:nvPr/>
        </p:nvSpPr>
        <p:spPr bwMode="auto">
          <a:xfrm flipH="1">
            <a:off x="6042025" y="3046413"/>
            <a:ext cx="50800" cy="1111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5" name="Line 1009"/>
          <p:cNvSpPr>
            <a:spLocks noChangeShapeType="1"/>
          </p:cNvSpPr>
          <p:nvPr/>
        </p:nvSpPr>
        <p:spPr bwMode="auto">
          <a:xfrm flipH="1" flipV="1">
            <a:off x="5991225" y="3046413"/>
            <a:ext cx="50800" cy="1111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6" name="Line 1010"/>
          <p:cNvSpPr>
            <a:spLocks noChangeShapeType="1"/>
          </p:cNvSpPr>
          <p:nvPr/>
        </p:nvSpPr>
        <p:spPr bwMode="auto">
          <a:xfrm flipH="1">
            <a:off x="5938838" y="3046413"/>
            <a:ext cx="52387" cy="47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7" name="Line 1011"/>
          <p:cNvSpPr>
            <a:spLocks noChangeShapeType="1"/>
          </p:cNvSpPr>
          <p:nvPr/>
        </p:nvSpPr>
        <p:spPr bwMode="auto">
          <a:xfrm flipH="1">
            <a:off x="5886450" y="3051175"/>
            <a:ext cx="52388" cy="952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8" name="Line 1012"/>
          <p:cNvSpPr>
            <a:spLocks noChangeShapeType="1"/>
          </p:cNvSpPr>
          <p:nvPr/>
        </p:nvSpPr>
        <p:spPr bwMode="auto">
          <a:xfrm flipH="1" flipV="1">
            <a:off x="5832475" y="3055938"/>
            <a:ext cx="53975" cy="47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89" name="Line 1013"/>
          <p:cNvSpPr>
            <a:spLocks noChangeShapeType="1"/>
          </p:cNvSpPr>
          <p:nvPr/>
        </p:nvSpPr>
        <p:spPr bwMode="auto">
          <a:xfrm flipH="1" flipV="1">
            <a:off x="5781675" y="3051175"/>
            <a:ext cx="50800" cy="4763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90" name="Line 1014"/>
          <p:cNvSpPr>
            <a:spLocks noChangeShapeType="1"/>
          </p:cNvSpPr>
          <p:nvPr/>
        </p:nvSpPr>
        <p:spPr bwMode="auto">
          <a:xfrm flipH="1">
            <a:off x="5730875" y="3051175"/>
            <a:ext cx="50800" cy="9525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91" name="Line 1015"/>
          <p:cNvSpPr>
            <a:spLocks noChangeShapeType="1"/>
          </p:cNvSpPr>
          <p:nvPr/>
        </p:nvSpPr>
        <p:spPr bwMode="auto">
          <a:xfrm flipH="1" flipV="1">
            <a:off x="5686425" y="3055938"/>
            <a:ext cx="44450" cy="4762"/>
          </a:xfrm>
          <a:prstGeom prst="line">
            <a:avLst/>
          </a:prstGeom>
          <a:noFill/>
          <a:ln w="158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5" name="Line 1045"/>
          <p:cNvSpPr>
            <a:spLocks noChangeShapeType="1"/>
          </p:cNvSpPr>
          <p:nvPr/>
        </p:nvSpPr>
        <p:spPr bwMode="auto">
          <a:xfrm flipH="1">
            <a:off x="8326438" y="1630363"/>
            <a:ext cx="42862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6" name="Line 1046"/>
          <p:cNvSpPr>
            <a:spLocks noChangeShapeType="1"/>
          </p:cNvSpPr>
          <p:nvPr/>
        </p:nvSpPr>
        <p:spPr bwMode="auto">
          <a:xfrm flipH="1">
            <a:off x="8274050" y="1630363"/>
            <a:ext cx="52388" cy="635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7" name="Line 1047"/>
          <p:cNvSpPr>
            <a:spLocks noChangeShapeType="1"/>
          </p:cNvSpPr>
          <p:nvPr/>
        </p:nvSpPr>
        <p:spPr bwMode="auto">
          <a:xfrm flipH="1" flipV="1">
            <a:off x="8223250" y="1631950"/>
            <a:ext cx="50800" cy="47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8" name="Line 1048"/>
          <p:cNvSpPr>
            <a:spLocks noChangeShapeType="1"/>
          </p:cNvSpPr>
          <p:nvPr/>
        </p:nvSpPr>
        <p:spPr bwMode="auto">
          <a:xfrm flipH="1" flipV="1">
            <a:off x="8172450" y="1625600"/>
            <a:ext cx="50800" cy="635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9" name="Line 1049"/>
          <p:cNvSpPr>
            <a:spLocks noChangeShapeType="1"/>
          </p:cNvSpPr>
          <p:nvPr/>
        </p:nvSpPr>
        <p:spPr bwMode="auto">
          <a:xfrm flipH="1">
            <a:off x="8116888" y="1625600"/>
            <a:ext cx="55562" cy="158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0" name="Line 1050"/>
          <p:cNvSpPr>
            <a:spLocks noChangeShapeType="1"/>
          </p:cNvSpPr>
          <p:nvPr/>
        </p:nvSpPr>
        <p:spPr bwMode="auto">
          <a:xfrm flipH="1" flipV="1">
            <a:off x="8066088" y="1627188"/>
            <a:ext cx="50800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1" name="Line 1051"/>
          <p:cNvSpPr>
            <a:spLocks noChangeShapeType="1"/>
          </p:cNvSpPr>
          <p:nvPr/>
        </p:nvSpPr>
        <p:spPr bwMode="auto">
          <a:xfrm flipH="1">
            <a:off x="8016875" y="1627188"/>
            <a:ext cx="49213" cy="4762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2" name="Line 1052"/>
          <p:cNvSpPr>
            <a:spLocks noChangeShapeType="1"/>
          </p:cNvSpPr>
          <p:nvPr/>
        </p:nvSpPr>
        <p:spPr bwMode="auto">
          <a:xfrm flipH="1" flipV="1">
            <a:off x="7962900" y="1619250"/>
            <a:ext cx="53975" cy="1270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3" name="Line 1053"/>
          <p:cNvSpPr>
            <a:spLocks noChangeShapeType="1"/>
          </p:cNvSpPr>
          <p:nvPr/>
        </p:nvSpPr>
        <p:spPr bwMode="auto">
          <a:xfrm flipH="1">
            <a:off x="7910513" y="1619250"/>
            <a:ext cx="52387" cy="1428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4" name="Line 1054"/>
          <p:cNvSpPr>
            <a:spLocks noChangeShapeType="1"/>
          </p:cNvSpPr>
          <p:nvPr/>
        </p:nvSpPr>
        <p:spPr bwMode="auto">
          <a:xfrm flipH="1">
            <a:off x="7859713" y="1633538"/>
            <a:ext cx="50800" cy="317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5" name="Line 1055"/>
          <p:cNvSpPr>
            <a:spLocks noChangeShapeType="1"/>
          </p:cNvSpPr>
          <p:nvPr/>
        </p:nvSpPr>
        <p:spPr bwMode="auto">
          <a:xfrm flipH="1">
            <a:off x="7807325" y="1636713"/>
            <a:ext cx="52388" cy="317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6" name="Line 1056"/>
          <p:cNvSpPr>
            <a:spLocks noChangeShapeType="1"/>
          </p:cNvSpPr>
          <p:nvPr/>
        </p:nvSpPr>
        <p:spPr bwMode="auto">
          <a:xfrm flipH="1" flipV="1">
            <a:off x="7756525" y="1635125"/>
            <a:ext cx="50800" cy="47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7" name="Line 1057"/>
          <p:cNvSpPr>
            <a:spLocks noChangeShapeType="1"/>
          </p:cNvSpPr>
          <p:nvPr/>
        </p:nvSpPr>
        <p:spPr bwMode="auto">
          <a:xfrm flipH="1">
            <a:off x="7704138" y="1635125"/>
            <a:ext cx="52387" cy="1111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8" name="Line 1058"/>
          <p:cNvSpPr>
            <a:spLocks noChangeShapeType="1"/>
          </p:cNvSpPr>
          <p:nvPr/>
        </p:nvSpPr>
        <p:spPr bwMode="auto">
          <a:xfrm flipH="1" flipV="1">
            <a:off x="7651750" y="1639888"/>
            <a:ext cx="52388" cy="635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9" name="Line 1059"/>
          <p:cNvSpPr>
            <a:spLocks noChangeShapeType="1"/>
          </p:cNvSpPr>
          <p:nvPr/>
        </p:nvSpPr>
        <p:spPr bwMode="auto">
          <a:xfrm flipH="1" flipV="1">
            <a:off x="7599363" y="1631950"/>
            <a:ext cx="52387" cy="793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0" name="Line 1060"/>
          <p:cNvSpPr>
            <a:spLocks noChangeShapeType="1"/>
          </p:cNvSpPr>
          <p:nvPr/>
        </p:nvSpPr>
        <p:spPr bwMode="auto">
          <a:xfrm flipH="1">
            <a:off x="7546975" y="1631950"/>
            <a:ext cx="52388" cy="952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1" name="Line 1061"/>
          <p:cNvSpPr>
            <a:spLocks noChangeShapeType="1"/>
          </p:cNvSpPr>
          <p:nvPr/>
        </p:nvSpPr>
        <p:spPr bwMode="auto">
          <a:xfrm flipH="1">
            <a:off x="7496175" y="1641475"/>
            <a:ext cx="50800" cy="952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2" name="Line 1062"/>
          <p:cNvSpPr>
            <a:spLocks noChangeShapeType="1"/>
          </p:cNvSpPr>
          <p:nvPr/>
        </p:nvSpPr>
        <p:spPr bwMode="auto">
          <a:xfrm flipH="1">
            <a:off x="7443788" y="1651000"/>
            <a:ext cx="52387" cy="174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3" name="Line 1063"/>
          <p:cNvSpPr>
            <a:spLocks noChangeShapeType="1"/>
          </p:cNvSpPr>
          <p:nvPr/>
        </p:nvSpPr>
        <p:spPr bwMode="auto">
          <a:xfrm flipH="1">
            <a:off x="7392988" y="1668463"/>
            <a:ext cx="50800" cy="635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4" name="Line 1064"/>
          <p:cNvSpPr>
            <a:spLocks noChangeShapeType="1"/>
          </p:cNvSpPr>
          <p:nvPr/>
        </p:nvSpPr>
        <p:spPr bwMode="auto">
          <a:xfrm flipH="1">
            <a:off x="7339013" y="1674813"/>
            <a:ext cx="53975" cy="30162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5" name="Line 1065"/>
          <p:cNvSpPr>
            <a:spLocks noChangeShapeType="1"/>
          </p:cNvSpPr>
          <p:nvPr/>
        </p:nvSpPr>
        <p:spPr bwMode="auto">
          <a:xfrm flipH="1">
            <a:off x="7286625" y="1704975"/>
            <a:ext cx="52388" cy="4127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6" name="Line 1066"/>
          <p:cNvSpPr>
            <a:spLocks noChangeShapeType="1"/>
          </p:cNvSpPr>
          <p:nvPr/>
        </p:nvSpPr>
        <p:spPr bwMode="auto">
          <a:xfrm flipH="1">
            <a:off x="7237413" y="1746250"/>
            <a:ext cx="49212" cy="4921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7" name="Line 1067"/>
          <p:cNvSpPr>
            <a:spLocks noChangeShapeType="1"/>
          </p:cNvSpPr>
          <p:nvPr/>
        </p:nvSpPr>
        <p:spPr bwMode="auto">
          <a:xfrm flipH="1">
            <a:off x="7185025" y="1795463"/>
            <a:ext cx="52388" cy="68262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8" name="Line 1068"/>
          <p:cNvSpPr>
            <a:spLocks noChangeShapeType="1"/>
          </p:cNvSpPr>
          <p:nvPr/>
        </p:nvSpPr>
        <p:spPr bwMode="auto">
          <a:xfrm flipH="1">
            <a:off x="7131050" y="1863725"/>
            <a:ext cx="53975" cy="10953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9" name="Line 1069"/>
          <p:cNvSpPr>
            <a:spLocks noChangeShapeType="1"/>
          </p:cNvSpPr>
          <p:nvPr/>
        </p:nvSpPr>
        <p:spPr bwMode="auto">
          <a:xfrm flipH="1">
            <a:off x="7080250" y="1973263"/>
            <a:ext cx="50800" cy="10953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0" name="Line 1070"/>
          <p:cNvSpPr>
            <a:spLocks noChangeShapeType="1"/>
          </p:cNvSpPr>
          <p:nvPr/>
        </p:nvSpPr>
        <p:spPr bwMode="auto">
          <a:xfrm flipH="1">
            <a:off x="7029450" y="2082800"/>
            <a:ext cx="50800" cy="14763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1" name="Line 1071"/>
          <p:cNvSpPr>
            <a:spLocks noChangeShapeType="1"/>
          </p:cNvSpPr>
          <p:nvPr/>
        </p:nvSpPr>
        <p:spPr bwMode="auto">
          <a:xfrm flipH="1">
            <a:off x="6975475" y="2230438"/>
            <a:ext cx="53975" cy="15557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2" name="Line 1072"/>
          <p:cNvSpPr>
            <a:spLocks noChangeShapeType="1"/>
          </p:cNvSpPr>
          <p:nvPr/>
        </p:nvSpPr>
        <p:spPr bwMode="auto">
          <a:xfrm flipH="1">
            <a:off x="6924675" y="2386013"/>
            <a:ext cx="50800" cy="17462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3" name="Line 1073"/>
          <p:cNvSpPr>
            <a:spLocks noChangeShapeType="1"/>
          </p:cNvSpPr>
          <p:nvPr/>
        </p:nvSpPr>
        <p:spPr bwMode="auto">
          <a:xfrm flipH="1">
            <a:off x="6873875" y="2560638"/>
            <a:ext cx="50800" cy="1539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4" name="Line 1074"/>
          <p:cNvSpPr>
            <a:spLocks noChangeShapeType="1"/>
          </p:cNvSpPr>
          <p:nvPr/>
        </p:nvSpPr>
        <p:spPr bwMode="auto">
          <a:xfrm flipH="1">
            <a:off x="6819900" y="2714625"/>
            <a:ext cx="53975" cy="1444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5" name="Line 1075"/>
          <p:cNvSpPr>
            <a:spLocks noChangeShapeType="1"/>
          </p:cNvSpPr>
          <p:nvPr/>
        </p:nvSpPr>
        <p:spPr bwMode="auto">
          <a:xfrm flipH="1">
            <a:off x="6769100" y="2859088"/>
            <a:ext cx="50800" cy="9683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6" name="Line 1076"/>
          <p:cNvSpPr>
            <a:spLocks noChangeShapeType="1"/>
          </p:cNvSpPr>
          <p:nvPr/>
        </p:nvSpPr>
        <p:spPr bwMode="auto">
          <a:xfrm flipH="1">
            <a:off x="6718300" y="2955925"/>
            <a:ext cx="50800" cy="555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7" name="Line 1077"/>
          <p:cNvSpPr>
            <a:spLocks noChangeShapeType="1"/>
          </p:cNvSpPr>
          <p:nvPr/>
        </p:nvSpPr>
        <p:spPr bwMode="auto">
          <a:xfrm flipH="1">
            <a:off x="6665913" y="3011488"/>
            <a:ext cx="52387" cy="17462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8" name="Line 1078"/>
          <p:cNvSpPr>
            <a:spLocks noChangeShapeType="1"/>
          </p:cNvSpPr>
          <p:nvPr/>
        </p:nvSpPr>
        <p:spPr bwMode="auto">
          <a:xfrm flipH="1">
            <a:off x="6611938" y="3028950"/>
            <a:ext cx="53975" cy="174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9" name="Line 1079"/>
          <p:cNvSpPr>
            <a:spLocks noChangeShapeType="1"/>
          </p:cNvSpPr>
          <p:nvPr/>
        </p:nvSpPr>
        <p:spPr bwMode="auto">
          <a:xfrm flipH="1" flipV="1">
            <a:off x="6561138" y="3041650"/>
            <a:ext cx="50800" cy="4763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0" name="Line 1080"/>
          <p:cNvSpPr>
            <a:spLocks noChangeShapeType="1"/>
          </p:cNvSpPr>
          <p:nvPr/>
        </p:nvSpPr>
        <p:spPr bwMode="auto">
          <a:xfrm flipH="1">
            <a:off x="6510338" y="3041650"/>
            <a:ext cx="50800" cy="3175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1" name="Line 1081"/>
          <p:cNvSpPr>
            <a:spLocks noChangeShapeType="1"/>
          </p:cNvSpPr>
          <p:nvPr/>
        </p:nvSpPr>
        <p:spPr bwMode="auto">
          <a:xfrm flipH="1">
            <a:off x="6456363" y="3044825"/>
            <a:ext cx="53975" cy="1588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2" name="Line 1082"/>
          <p:cNvSpPr>
            <a:spLocks noChangeShapeType="1"/>
          </p:cNvSpPr>
          <p:nvPr/>
        </p:nvSpPr>
        <p:spPr bwMode="auto">
          <a:xfrm flipH="1">
            <a:off x="6405563" y="3044825"/>
            <a:ext cx="50800" cy="4763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3" name="Line 1083"/>
          <p:cNvSpPr>
            <a:spLocks noChangeShapeType="1"/>
          </p:cNvSpPr>
          <p:nvPr/>
        </p:nvSpPr>
        <p:spPr bwMode="auto">
          <a:xfrm flipH="1" flipV="1">
            <a:off x="6353175" y="3038475"/>
            <a:ext cx="52388" cy="11113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1084"/>
          <p:cNvSpPr>
            <a:spLocks noChangeShapeType="1"/>
          </p:cNvSpPr>
          <p:nvPr/>
        </p:nvSpPr>
        <p:spPr bwMode="auto">
          <a:xfrm flipH="1" flipV="1">
            <a:off x="6300788" y="3035300"/>
            <a:ext cx="52387" cy="317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Line 1085"/>
          <p:cNvSpPr>
            <a:spLocks noChangeShapeType="1"/>
          </p:cNvSpPr>
          <p:nvPr/>
        </p:nvSpPr>
        <p:spPr bwMode="auto">
          <a:xfrm flipH="1">
            <a:off x="6248400" y="3035300"/>
            <a:ext cx="52388" cy="47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Line 1086"/>
          <p:cNvSpPr>
            <a:spLocks noChangeShapeType="1"/>
          </p:cNvSpPr>
          <p:nvPr/>
        </p:nvSpPr>
        <p:spPr bwMode="auto">
          <a:xfrm flipH="1">
            <a:off x="6197600" y="3040063"/>
            <a:ext cx="50800" cy="6350"/>
          </a:xfrm>
          <a:prstGeom prst="line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1087"/>
          <p:cNvSpPr>
            <a:spLocks noChangeShapeType="1"/>
          </p:cNvSpPr>
          <p:nvPr/>
        </p:nvSpPr>
        <p:spPr bwMode="auto">
          <a:xfrm flipH="1" flipV="1">
            <a:off x="6146800" y="3044825"/>
            <a:ext cx="50800" cy="158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1088"/>
          <p:cNvSpPr>
            <a:spLocks noChangeShapeType="1"/>
          </p:cNvSpPr>
          <p:nvPr/>
        </p:nvSpPr>
        <p:spPr bwMode="auto">
          <a:xfrm flipH="1" flipV="1">
            <a:off x="6092825" y="3033713"/>
            <a:ext cx="53975" cy="11112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Line 1089"/>
          <p:cNvSpPr>
            <a:spLocks noChangeShapeType="1"/>
          </p:cNvSpPr>
          <p:nvPr/>
        </p:nvSpPr>
        <p:spPr bwMode="auto">
          <a:xfrm flipH="1">
            <a:off x="6042025" y="3033713"/>
            <a:ext cx="50800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Line 1090"/>
          <p:cNvSpPr>
            <a:spLocks noChangeShapeType="1"/>
          </p:cNvSpPr>
          <p:nvPr/>
        </p:nvSpPr>
        <p:spPr bwMode="auto">
          <a:xfrm flipH="1">
            <a:off x="5991225" y="3033713"/>
            <a:ext cx="50800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1" name="Line 1091"/>
          <p:cNvSpPr>
            <a:spLocks noChangeShapeType="1"/>
          </p:cNvSpPr>
          <p:nvPr/>
        </p:nvSpPr>
        <p:spPr bwMode="auto">
          <a:xfrm flipH="1" flipV="1">
            <a:off x="5937250" y="3035300"/>
            <a:ext cx="53975" cy="1588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2" name="Line 1092"/>
          <p:cNvSpPr>
            <a:spLocks noChangeShapeType="1"/>
          </p:cNvSpPr>
          <p:nvPr/>
        </p:nvSpPr>
        <p:spPr bwMode="auto">
          <a:xfrm flipH="1">
            <a:off x="5886450" y="3035300"/>
            <a:ext cx="50800" cy="4763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3" name="Line 1093"/>
          <p:cNvSpPr>
            <a:spLocks noChangeShapeType="1"/>
          </p:cNvSpPr>
          <p:nvPr/>
        </p:nvSpPr>
        <p:spPr bwMode="auto">
          <a:xfrm flipH="1">
            <a:off x="5832475" y="3040063"/>
            <a:ext cx="53975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4" name="Line 1094"/>
          <p:cNvSpPr>
            <a:spLocks noChangeShapeType="1"/>
          </p:cNvSpPr>
          <p:nvPr/>
        </p:nvSpPr>
        <p:spPr bwMode="auto">
          <a:xfrm flipH="1">
            <a:off x="5781675" y="3040063"/>
            <a:ext cx="50800" cy="9525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5" name="Line 1095"/>
          <p:cNvSpPr>
            <a:spLocks noChangeShapeType="1"/>
          </p:cNvSpPr>
          <p:nvPr/>
        </p:nvSpPr>
        <p:spPr bwMode="auto">
          <a:xfrm flipH="1" flipV="1">
            <a:off x="5729288" y="3043238"/>
            <a:ext cx="52387" cy="6350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6" name="Line 1096"/>
          <p:cNvSpPr>
            <a:spLocks noChangeShapeType="1"/>
          </p:cNvSpPr>
          <p:nvPr/>
        </p:nvSpPr>
        <p:spPr bwMode="auto">
          <a:xfrm flipH="1" flipV="1">
            <a:off x="5686425" y="3043238"/>
            <a:ext cx="42863" cy="1587"/>
          </a:xfrm>
          <a:prstGeom prst="line">
            <a:avLst/>
          </a:prstGeom>
          <a:noFill/>
          <a:ln w="15875" cap="rnd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66" name="Rectangle 1126"/>
          <p:cNvSpPr>
            <a:spLocks noChangeArrowheads="1"/>
          </p:cNvSpPr>
          <p:nvPr/>
        </p:nvSpPr>
        <p:spPr bwMode="auto">
          <a:xfrm>
            <a:off x="5692775" y="3014663"/>
            <a:ext cx="79375" cy="77787"/>
          </a:xfrm>
          <a:prstGeom prst="rect">
            <a:avLst/>
          </a:prstGeom>
          <a:solidFill>
            <a:srgbClr val="333399"/>
          </a:solidFill>
          <a:ln w="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67" name="Rectangle 1127"/>
          <p:cNvSpPr>
            <a:spLocks noChangeArrowheads="1"/>
          </p:cNvSpPr>
          <p:nvPr/>
        </p:nvSpPr>
        <p:spPr bwMode="auto">
          <a:xfrm>
            <a:off x="5819775" y="3009900"/>
            <a:ext cx="79375" cy="79375"/>
          </a:xfrm>
          <a:prstGeom prst="rect">
            <a:avLst/>
          </a:prstGeom>
          <a:solidFill>
            <a:srgbClr val="333399"/>
          </a:solidFill>
          <a:ln w="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69" name="Rectangle 1129"/>
          <p:cNvSpPr>
            <a:spLocks noChangeArrowheads="1"/>
          </p:cNvSpPr>
          <p:nvPr/>
        </p:nvSpPr>
        <p:spPr bwMode="auto">
          <a:xfrm>
            <a:off x="5951538" y="3005138"/>
            <a:ext cx="79375" cy="79375"/>
          </a:xfrm>
          <a:prstGeom prst="rect">
            <a:avLst/>
          </a:prstGeom>
          <a:solidFill>
            <a:srgbClr val="333399"/>
          </a:solidFill>
          <a:ln w="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0" name="Rectangle 1130"/>
          <p:cNvSpPr>
            <a:spLocks noChangeArrowheads="1"/>
          </p:cNvSpPr>
          <p:nvPr/>
        </p:nvSpPr>
        <p:spPr bwMode="auto">
          <a:xfrm>
            <a:off x="6084888" y="3008313"/>
            <a:ext cx="79375" cy="79375"/>
          </a:xfrm>
          <a:prstGeom prst="rect">
            <a:avLst/>
          </a:prstGeom>
          <a:solidFill>
            <a:srgbClr val="333399"/>
          </a:solidFill>
          <a:ln w="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1" name="Rectangle 1131"/>
          <p:cNvSpPr>
            <a:spLocks noChangeArrowheads="1"/>
          </p:cNvSpPr>
          <p:nvPr/>
        </p:nvSpPr>
        <p:spPr bwMode="auto">
          <a:xfrm>
            <a:off x="6208713" y="3054350"/>
            <a:ext cx="77787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2" name="Rectangle 1132"/>
          <p:cNvSpPr>
            <a:spLocks noChangeArrowheads="1"/>
          </p:cNvSpPr>
          <p:nvPr/>
        </p:nvSpPr>
        <p:spPr bwMode="auto">
          <a:xfrm>
            <a:off x="6337300" y="3032125"/>
            <a:ext cx="77788" cy="79375"/>
          </a:xfrm>
          <a:prstGeom prst="rect">
            <a:avLst/>
          </a:prstGeom>
          <a:solidFill>
            <a:srgbClr val="333399"/>
          </a:solidFill>
          <a:ln w="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3" name="Rectangle 1133"/>
          <p:cNvSpPr>
            <a:spLocks noChangeArrowheads="1"/>
          </p:cNvSpPr>
          <p:nvPr/>
        </p:nvSpPr>
        <p:spPr bwMode="auto">
          <a:xfrm>
            <a:off x="6469063" y="3046413"/>
            <a:ext cx="77787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4" name="Rectangle 1134"/>
          <p:cNvSpPr>
            <a:spLocks noChangeArrowheads="1"/>
          </p:cNvSpPr>
          <p:nvPr/>
        </p:nvSpPr>
        <p:spPr bwMode="auto">
          <a:xfrm>
            <a:off x="6599238" y="3044825"/>
            <a:ext cx="77787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5" name="Rectangle 1135"/>
          <p:cNvSpPr>
            <a:spLocks noChangeArrowheads="1"/>
          </p:cNvSpPr>
          <p:nvPr/>
        </p:nvSpPr>
        <p:spPr bwMode="auto">
          <a:xfrm>
            <a:off x="6727825" y="3044825"/>
            <a:ext cx="79375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6" name="Rectangle 1136"/>
          <p:cNvSpPr>
            <a:spLocks noChangeArrowheads="1"/>
          </p:cNvSpPr>
          <p:nvPr/>
        </p:nvSpPr>
        <p:spPr bwMode="auto">
          <a:xfrm>
            <a:off x="6858000" y="3003550"/>
            <a:ext cx="77788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7" name="Rectangle 1137"/>
          <p:cNvSpPr>
            <a:spLocks noChangeArrowheads="1"/>
          </p:cNvSpPr>
          <p:nvPr/>
        </p:nvSpPr>
        <p:spPr bwMode="auto">
          <a:xfrm>
            <a:off x="6989763" y="3030538"/>
            <a:ext cx="77787" cy="77787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8" name="Rectangle 1138"/>
          <p:cNvSpPr>
            <a:spLocks noChangeArrowheads="1"/>
          </p:cNvSpPr>
          <p:nvPr/>
        </p:nvSpPr>
        <p:spPr bwMode="auto">
          <a:xfrm>
            <a:off x="7116763" y="3013075"/>
            <a:ext cx="79375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79" name="Rectangle 1139"/>
          <p:cNvSpPr>
            <a:spLocks noChangeArrowheads="1"/>
          </p:cNvSpPr>
          <p:nvPr/>
        </p:nvSpPr>
        <p:spPr bwMode="auto">
          <a:xfrm>
            <a:off x="7248525" y="3046413"/>
            <a:ext cx="77788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0" name="Rectangle 1140"/>
          <p:cNvSpPr>
            <a:spLocks noChangeArrowheads="1"/>
          </p:cNvSpPr>
          <p:nvPr/>
        </p:nvSpPr>
        <p:spPr bwMode="auto">
          <a:xfrm>
            <a:off x="7378700" y="3030538"/>
            <a:ext cx="77788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1" name="Rectangle 1141"/>
          <p:cNvSpPr>
            <a:spLocks noChangeArrowheads="1"/>
          </p:cNvSpPr>
          <p:nvPr/>
        </p:nvSpPr>
        <p:spPr bwMode="auto">
          <a:xfrm>
            <a:off x="7507288" y="3032125"/>
            <a:ext cx="79375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2" name="Rectangle 1142"/>
          <p:cNvSpPr>
            <a:spLocks noChangeArrowheads="1"/>
          </p:cNvSpPr>
          <p:nvPr/>
        </p:nvSpPr>
        <p:spPr bwMode="auto">
          <a:xfrm>
            <a:off x="7637463" y="3033713"/>
            <a:ext cx="79375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3" name="Rectangle 1143"/>
          <p:cNvSpPr>
            <a:spLocks noChangeArrowheads="1"/>
          </p:cNvSpPr>
          <p:nvPr/>
        </p:nvSpPr>
        <p:spPr bwMode="auto">
          <a:xfrm>
            <a:off x="7767638" y="2979738"/>
            <a:ext cx="77787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4" name="Rectangle 1144"/>
          <p:cNvSpPr>
            <a:spLocks noChangeArrowheads="1"/>
          </p:cNvSpPr>
          <p:nvPr/>
        </p:nvSpPr>
        <p:spPr bwMode="auto">
          <a:xfrm>
            <a:off x="7899400" y="1590675"/>
            <a:ext cx="77788" cy="79375"/>
          </a:xfrm>
          <a:prstGeom prst="rect">
            <a:avLst/>
          </a:prstGeom>
          <a:solidFill>
            <a:srgbClr val="66FFFF"/>
          </a:solidFill>
          <a:ln w="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5" name="Oval 1145"/>
          <p:cNvSpPr>
            <a:spLocks noChangeArrowheads="1"/>
          </p:cNvSpPr>
          <p:nvPr/>
        </p:nvSpPr>
        <p:spPr bwMode="auto">
          <a:xfrm>
            <a:off x="8283575" y="16049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6" name="Oval 1146"/>
          <p:cNvSpPr>
            <a:spLocks noChangeArrowheads="1"/>
          </p:cNvSpPr>
          <p:nvPr/>
        </p:nvSpPr>
        <p:spPr bwMode="auto">
          <a:xfrm>
            <a:off x="8075613" y="1595438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7" name="Oval 1147"/>
          <p:cNvSpPr>
            <a:spLocks noChangeArrowheads="1"/>
          </p:cNvSpPr>
          <p:nvPr/>
        </p:nvSpPr>
        <p:spPr bwMode="auto">
          <a:xfrm>
            <a:off x="8023225" y="159702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8" name="Oval 1148"/>
          <p:cNvSpPr>
            <a:spLocks noChangeArrowheads="1"/>
          </p:cNvSpPr>
          <p:nvPr/>
        </p:nvSpPr>
        <p:spPr bwMode="auto">
          <a:xfrm>
            <a:off x="7970838" y="160020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89" name="Oval 1149"/>
          <p:cNvSpPr>
            <a:spLocks noChangeArrowheads="1"/>
          </p:cNvSpPr>
          <p:nvPr/>
        </p:nvSpPr>
        <p:spPr bwMode="auto">
          <a:xfrm>
            <a:off x="7867650" y="16049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0" name="Oval 1150"/>
          <p:cNvSpPr>
            <a:spLocks noChangeArrowheads="1"/>
          </p:cNvSpPr>
          <p:nvPr/>
        </p:nvSpPr>
        <p:spPr bwMode="auto">
          <a:xfrm>
            <a:off x="7815263" y="1611313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1" name="Oval 1151"/>
          <p:cNvSpPr>
            <a:spLocks noChangeArrowheads="1"/>
          </p:cNvSpPr>
          <p:nvPr/>
        </p:nvSpPr>
        <p:spPr bwMode="auto">
          <a:xfrm>
            <a:off x="7764463" y="1604963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2" name="Oval 1152"/>
          <p:cNvSpPr>
            <a:spLocks noChangeArrowheads="1"/>
          </p:cNvSpPr>
          <p:nvPr/>
        </p:nvSpPr>
        <p:spPr bwMode="auto">
          <a:xfrm>
            <a:off x="7713663" y="1601788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3" name="Oval 1153"/>
          <p:cNvSpPr>
            <a:spLocks noChangeArrowheads="1"/>
          </p:cNvSpPr>
          <p:nvPr/>
        </p:nvSpPr>
        <p:spPr bwMode="auto">
          <a:xfrm>
            <a:off x="7556500" y="1606550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4" name="Oval 1154"/>
          <p:cNvSpPr>
            <a:spLocks noChangeArrowheads="1"/>
          </p:cNvSpPr>
          <p:nvPr/>
        </p:nvSpPr>
        <p:spPr bwMode="auto">
          <a:xfrm>
            <a:off x="7450138" y="161925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5" name="Oval 1155"/>
          <p:cNvSpPr>
            <a:spLocks noChangeArrowheads="1"/>
          </p:cNvSpPr>
          <p:nvPr/>
        </p:nvSpPr>
        <p:spPr bwMode="auto">
          <a:xfrm>
            <a:off x="7400925" y="161290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6" name="Oval 1156"/>
          <p:cNvSpPr>
            <a:spLocks noChangeArrowheads="1"/>
          </p:cNvSpPr>
          <p:nvPr/>
        </p:nvSpPr>
        <p:spPr bwMode="auto">
          <a:xfrm>
            <a:off x="7350125" y="161131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7" name="Oval 1157"/>
          <p:cNvSpPr>
            <a:spLocks noChangeArrowheads="1"/>
          </p:cNvSpPr>
          <p:nvPr/>
        </p:nvSpPr>
        <p:spPr bwMode="auto">
          <a:xfrm>
            <a:off x="7296150" y="16303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8" name="Oval 1158"/>
          <p:cNvSpPr>
            <a:spLocks noChangeArrowheads="1"/>
          </p:cNvSpPr>
          <p:nvPr/>
        </p:nvSpPr>
        <p:spPr bwMode="auto">
          <a:xfrm>
            <a:off x="7243763" y="163671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99" name="Oval 1159"/>
          <p:cNvSpPr>
            <a:spLocks noChangeArrowheads="1"/>
          </p:cNvSpPr>
          <p:nvPr/>
        </p:nvSpPr>
        <p:spPr bwMode="auto">
          <a:xfrm>
            <a:off x="7192963" y="165735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0" name="Oval 1160"/>
          <p:cNvSpPr>
            <a:spLocks noChangeArrowheads="1"/>
          </p:cNvSpPr>
          <p:nvPr/>
        </p:nvSpPr>
        <p:spPr bwMode="auto">
          <a:xfrm>
            <a:off x="7089775" y="170021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1" name="Oval 1161"/>
          <p:cNvSpPr>
            <a:spLocks noChangeArrowheads="1"/>
          </p:cNvSpPr>
          <p:nvPr/>
        </p:nvSpPr>
        <p:spPr bwMode="auto">
          <a:xfrm>
            <a:off x="7037388" y="1738313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2" name="Oval 1162"/>
          <p:cNvSpPr>
            <a:spLocks noChangeArrowheads="1"/>
          </p:cNvSpPr>
          <p:nvPr/>
        </p:nvSpPr>
        <p:spPr bwMode="auto">
          <a:xfrm>
            <a:off x="6932613" y="182562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3" name="Oval 1163"/>
          <p:cNvSpPr>
            <a:spLocks noChangeArrowheads="1"/>
          </p:cNvSpPr>
          <p:nvPr/>
        </p:nvSpPr>
        <p:spPr bwMode="auto">
          <a:xfrm>
            <a:off x="6829425" y="19351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4" name="Oval 1164"/>
          <p:cNvSpPr>
            <a:spLocks noChangeArrowheads="1"/>
          </p:cNvSpPr>
          <p:nvPr/>
        </p:nvSpPr>
        <p:spPr bwMode="auto">
          <a:xfrm>
            <a:off x="6777038" y="203517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5" name="Oval 1165"/>
          <p:cNvSpPr>
            <a:spLocks noChangeArrowheads="1"/>
          </p:cNvSpPr>
          <p:nvPr/>
        </p:nvSpPr>
        <p:spPr bwMode="auto">
          <a:xfrm>
            <a:off x="6726238" y="2157413"/>
            <a:ext cx="85725" cy="873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6" name="Oval 1166"/>
          <p:cNvSpPr>
            <a:spLocks noChangeArrowheads="1"/>
          </p:cNvSpPr>
          <p:nvPr/>
        </p:nvSpPr>
        <p:spPr bwMode="auto">
          <a:xfrm>
            <a:off x="6672263" y="22812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7" name="Oval 1167"/>
          <p:cNvSpPr>
            <a:spLocks noChangeArrowheads="1"/>
          </p:cNvSpPr>
          <p:nvPr/>
        </p:nvSpPr>
        <p:spPr bwMode="auto">
          <a:xfrm>
            <a:off x="6621463" y="246062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8" name="Oval 1168"/>
          <p:cNvSpPr>
            <a:spLocks noChangeArrowheads="1"/>
          </p:cNvSpPr>
          <p:nvPr/>
        </p:nvSpPr>
        <p:spPr bwMode="auto">
          <a:xfrm>
            <a:off x="6570663" y="265271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09" name="Oval 1169"/>
          <p:cNvSpPr>
            <a:spLocks noChangeArrowheads="1"/>
          </p:cNvSpPr>
          <p:nvPr/>
        </p:nvSpPr>
        <p:spPr bwMode="auto">
          <a:xfrm>
            <a:off x="6518275" y="2832100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0" name="Oval 1170"/>
          <p:cNvSpPr>
            <a:spLocks noChangeArrowheads="1"/>
          </p:cNvSpPr>
          <p:nvPr/>
        </p:nvSpPr>
        <p:spPr bwMode="auto">
          <a:xfrm>
            <a:off x="6465888" y="294957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1" name="Oval 1171"/>
          <p:cNvSpPr>
            <a:spLocks noChangeArrowheads="1"/>
          </p:cNvSpPr>
          <p:nvPr/>
        </p:nvSpPr>
        <p:spPr bwMode="auto">
          <a:xfrm>
            <a:off x="6413500" y="2994025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2" name="Oval 1172"/>
          <p:cNvSpPr>
            <a:spLocks noChangeArrowheads="1"/>
          </p:cNvSpPr>
          <p:nvPr/>
        </p:nvSpPr>
        <p:spPr bwMode="auto">
          <a:xfrm>
            <a:off x="6362700" y="302260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3" name="Oval 1173"/>
          <p:cNvSpPr>
            <a:spLocks noChangeArrowheads="1"/>
          </p:cNvSpPr>
          <p:nvPr/>
        </p:nvSpPr>
        <p:spPr bwMode="auto">
          <a:xfrm>
            <a:off x="6310313" y="3019425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4" name="Oval 1174"/>
          <p:cNvSpPr>
            <a:spLocks noChangeArrowheads="1"/>
          </p:cNvSpPr>
          <p:nvPr/>
        </p:nvSpPr>
        <p:spPr bwMode="auto">
          <a:xfrm>
            <a:off x="6257925" y="30019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5" name="Oval 1175"/>
          <p:cNvSpPr>
            <a:spLocks noChangeArrowheads="1"/>
          </p:cNvSpPr>
          <p:nvPr/>
        </p:nvSpPr>
        <p:spPr bwMode="auto">
          <a:xfrm>
            <a:off x="6205538" y="298608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6" name="Oval 1176"/>
          <p:cNvSpPr>
            <a:spLocks noChangeArrowheads="1"/>
          </p:cNvSpPr>
          <p:nvPr/>
        </p:nvSpPr>
        <p:spPr bwMode="auto">
          <a:xfrm>
            <a:off x="6153150" y="3016250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7" name="Oval 1177"/>
          <p:cNvSpPr>
            <a:spLocks noChangeArrowheads="1"/>
          </p:cNvSpPr>
          <p:nvPr/>
        </p:nvSpPr>
        <p:spPr bwMode="auto">
          <a:xfrm>
            <a:off x="6102350" y="3003550"/>
            <a:ext cx="85725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8" name="Oval 1178"/>
          <p:cNvSpPr>
            <a:spLocks noChangeArrowheads="1"/>
          </p:cNvSpPr>
          <p:nvPr/>
        </p:nvSpPr>
        <p:spPr bwMode="auto">
          <a:xfrm>
            <a:off x="6049963" y="300355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19" name="Oval 1179"/>
          <p:cNvSpPr>
            <a:spLocks noChangeArrowheads="1"/>
          </p:cNvSpPr>
          <p:nvPr/>
        </p:nvSpPr>
        <p:spPr bwMode="auto">
          <a:xfrm>
            <a:off x="5997575" y="301466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0" name="Oval 1180"/>
          <p:cNvSpPr>
            <a:spLocks noChangeArrowheads="1"/>
          </p:cNvSpPr>
          <p:nvPr/>
        </p:nvSpPr>
        <p:spPr bwMode="auto">
          <a:xfrm>
            <a:off x="5946775" y="3003550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1" name="Oval 1181"/>
          <p:cNvSpPr>
            <a:spLocks noChangeArrowheads="1"/>
          </p:cNvSpPr>
          <p:nvPr/>
        </p:nvSpPr>
        <p:spPr bwMode="auto">
          <a:xfrm>
            <a:off x="5894388" y="300672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2" name="Oval 1182"/>
          <p:cNvSpPr>
            <a:spLocks noChangeArrowheads="1"/>
          </p:cNvSpPr>
          <p:nvPr/>
        </p:nvSpPr>
        <p:spPr bwMode="auto">
          <a:xfrm>
            <a:off x="5843588" y="30178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3" name="Oval 1183"/>
          <p:cNvSpPr>
            <a:spLocks noChangeArrowheads="1"/>
          </p:cNvSpPr>
          <p:nvPr/>
        </p:nvSpPr>
        <p:spPr bwMode="auto">
          <a:xfrm>
            <a:off x="5789613" y="3013075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4" name="Oval 1184"/>
          <p:cNvSpPr>
            <a:spLocks noChangeArrowheads="1"/>
          </p:cNvSpPr>
          <p:nvPr/>
        </p:nvSpPr>
        <p:spPr bwMode="auto">
          <a:xfrm>
            <a:off x="5738813" y="3008313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5" name="Oval 1185"/>
          <p:cNvSpPr>
            <a:spLocks noChangeArrowheads="1"/>
          </p:cNvSpPr>
          <p:nvPr/>
        </p:nvSpPr>
        <p:spPr bwMode="auto">
          <a:xfrm>
            <a:off x="5688013" y="30178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6" name="Freeform 1186"/>
          <p:cNvSpPr>
            <a:spLocks/>
          </p:cNvSpPr>
          <p:nvPr/>
        </p:nvSpPr>
        <p:spPr bwMode="auto">
          <a:xfrm>
            <a:off x="8231188" y="1592263"/>
            <a:ext cx="85725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7" name="Freeform 1187"/>
          <p:cNvSpPr>
            <a:spLocks/>
          </p:cNvSpPr>
          <p:nvPr/>
        </p:nvSpPr>
        <p:spPr bwMode="auto">
          <a:xfrm>
            <a:off x="8180388" y="1587500"/>
            <a:ext cx="87312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8" name="Freeform 1188"/>
          <p:cNvSpPr>
            <a:spLocks/>
          </p:cNvSpPr>
          <p:nvPr/>
        </p:nvSpPr>
        <p:spPr bwMode="auto">
          <a:xfrm>
            <a:off x="7972425" y="1587500"/>
            <a:ext cx="87313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29" name="Freeform 1189"/>
          <p:cNvSpPr>
            <a:spLocks/>
          </p:cNvSpPr>
          <p:nvPr/>
        </p:nvSpPr>
        <p:spPr bwMode="auto">
          <a:xfrm>
            <a:off x="7867650" y="1589088"/>
            <a:ext cx="87313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0" name="Freeform 1190"/>
          <p:cNvSpPr>
            <a:spLocks/>
          </p:cNvSpPr>
          <p:nvPr/>
        </p:nvSpPr>
        <p:spPr bwMode="auto">
          <a:xfrm>
            <a:off x="7816850" y="1593850"/>
            <a:ext cx="87313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5" h="54">
                <a:moveTo>
                  <a:pt x="27" y="0"/>
                </a:moveTo>
                <a:lnTo>
                  <a:pt x="55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1" name="Freeform 1191"/>
          <p:cNvSpPr>
            <a:spLocks/>
          </p:cNvSpPr>
          <p:nvPr/>
        </p:nvSpPr>
        <p:spPr bwMode="auto">
          <a:xfrm>
            <a:off x="7764463" y="1597025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2" name="Freeform 1192"/>
          <p:cNvSpPr>
            <a:spLocks/>
          </p:cNvSpPr>
          <p:nvPr/>
        </p:nvSpPr>
        <p:spPr bwMode="auto">
          <a:xfrm>
            <a:off x="7713663" y="1592263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3" name="Freeform 1193"/>
          <p:cNvSpPr>
            <a:spLocks/>
          </p:cNvSpPr>
          <p:nvPr/>
        </p:nvSpPr>
        <p:spPr bwMode="auto">
          <a:xfrm>
            <a:off x="7661275" y="1603375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4" name="Freeform 1194"/>
          <p:cNvSpPr>
            <a:spLocks/>
          </p:cNvSpPr>
          <p:nvPr/>
        </p:nvSpPr>
        <p:spPr bwMode="auto">
          <a:xfrm>
            <a:off x="7607300" y="1597025"/>
            <a:ext cx="87313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5" name="Freeform 1195"/>
          <p:cNvSpPr>
            <a:spLocks/>
          </p:cNvSpPr>
          <p:nvPr/>
        </p:nvSpPr>
        <p:spPr bwMode="auto">
          <a:xfrm>
            <a:off x="7556500" y="1589088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6" name="Freeform 1196"/>
          <p:cNvSpPr>
            <a:spLocks/>
          </p:cNvSpPr>
          <p:nvPr/>
        </p:nvSpPr>
        <p:spPr bwMode="auto">
          <a:xfrm>
            <a:off x="7504113" y="1598613"/>
            <a:ext cx="87312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7" name="Freeform 1197"/>
          <p:cNvSpPr>
            <a:spLocks/>
          </p:cNvSpPr>
          <p:nvPr/>
        </p:nvSpPr>
        <p:spPr bwMode="auto">
          <a:xfrm>
            <a:off x="7453313" y="1606550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8" name="Freeform 1198"/>
          <p:cNvSpPr>
            <a:spLocks/>
          </p:cNvSpPr>
          <p:nvPr/>
        </p:nvSpPr>
        <p:spPr bwMode="auto">
          <a:xfrm>
            <a:off x="7400925" y="1625600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39" name="Freeform 1199"/>
          <p:cNvSpPr>
            <a:spLocks/>
          </p:cNvSpPr>
          <p:nvPr/>
        </p:nvSpPr>
        <p:spPr bwMode="auto">
          <a:xfrm>
            <a:off x="7350125" y="1631950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0" name="Freeform 1200"/>
          <p:cNvSpPr>
            <a:spLocks/>
          </p:cNvSpPr>
          <p:nvPr/>
        </p:nvSpPr>
        <p:spPr bwMode="auto">
          <a:xfrm>
            <a:off x="7294563" y="1662113"/>
            <a:ext cx="87312" cy="857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4"/>
              </a:cxn>
              <a:cxn ang="0">
                <a:pos x="0" y="54"/>
              </a:cxn>
              <a:cxn ang="0">
                <a:pos x="28" y="0"/>
              </a:cxn>
            </a:cxnLst>
            <a:rect l="0" t="0" r="r" b="b"/>
            <a:pathLst>
              <a:path w="55" h="54">
                <a:moveTo>
                  <a:pt x="28" y="0"/>
                </a:moveTo>
                <a:lnTo>
                  <a:pt x="55" y="54"/>
                </a:lnTo>
                <a:lnTo>
                  <a:pt x="0" y="54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1" name="Freeform 1201"/>
          <p:cNvSpPr>
            <a:spLocks/>
          </p:cNvSpPr>
          <p:nvPr/>
        </p:nvSpPr>
        <p:spPr bwMode="auto">
          <a:xfrm>
            <a:off x="7243763" y="1703388"/>
            <a:ext cx="85725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2" name="Freeform 1202"/>
          <p:cNvSpPr>
            <a:spLocks/>
          </p:cNvSpPr>
          <p:nvPr/>
        </p:nvSpPr>
        <p:spPr bwMode="auto">
          <a:xfrm>
            <a:off x="7192963" y="1752600"/>
            <a:ext cx="87312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3" name="Freeform 1203"/>
          <p:cNvSpPr>
            <a:spLocks/>
          </p:cNvSpPr>
          <p:nvPr/>
        </p:nvSpPr>
        <p:spPr bwMode="auto">
          <a:xfrm>
            <a:off x="7142163" y="1820863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4" name="Freeform 1204"/>
          <p:cNvSpPr>
            <a:spLocks/>
          </p:cNvSpPr>
          <p:nvPr/>
        </p:nvSpPr>
        <p:spPr bwMode="auto">
          <a:xfrm>
            <a:off x="7088188" y="1930400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5" name="Freeform 1205"/>
          <p:cNvSpPr>
            <a:spLocks/>
          </p:cNvSpPr>
          <p:nvPr/>
        </p:nvSpPr>
        <p:spPr bwMode="auto">
          <a:xfrm>
            <a:off x="7035800" y="2038350"/>
            <a:ext cx="87313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6" name="Freeform 1206"/>
          <p:cNvSpPr>
            <a:spLocks/>
          </p:cNvSpPr>
          <p:nvPr/>
        </p:nvSpPr>
        <p:spPr bwMode="auto">
          <a:xfrm>
            <a:off x="6986588" y="2187575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7" name="Freeform 1207"/>
          <p:cNvSpPr>
            <a:spLocks/>
          </p:cNvSpPr>
          <p:nvPr/>
        </p:nvSpPr>
        <p:spPr bwMode="auto">
          <a:xfrm>
            <a:off x="6932613" y="2341563"/>
            <a:ext cx="85725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8" name="Freeform 1208"/>
          <p:cNvSpPr>
            <a:spLocks/>
          </p:cNvSpPr>
          <p:nvPr/>
        </p:nvSpPr>
        <p:spPr bwMode="auto">
          <a:xfrm>
            <a:off x="6880225" y="2516188"/>
            <a:ext cx="87313" cy="87312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49" name="Freeform 1209"/>
          <p:cNvSpPr>
            <a:spLocks/>
          </p:cNvSpPr>
          <p:nvPr/>
        </p:nvSpPr>
        <p:spPr bwMode="auto">
          <a:xfrm>
            <a:off x="6829425" y="2670175"/>
            <a:ext cx="87313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0" name="Freeform 1210"/>
          <p:cNvSpPr>
            <a:spLocks/>
          </p:cNvSpPr>
          <p:nvPr/>
        </p:nvSpPr>
        <p:spPr bwMode="auto">
          <a:xfrm>
            <a:off x="6777038" y="2816225"/>
            <a:ext cx="87312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1" name="Freeform 1211"/>
          <p:cNvSpPr>
            <a:spLocks/>
          </p:cNvSpPr>
          <p:nvPr/>
        </p:nvSpPr>
        <p:spPr bwMode="auto">
          <a:xfrm>
            <a:off x="6726238" y="2913063"/>
            <a:ext cx="85725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2" name="Freeform 1212"/>
          <p:cNvSpPr>
            <a:spLocks/>
          </p:cNvSpPr>
          <p:nvPr/>
        </p:nvSpPr>
        <p:spPr bwMode="auto">
          <a:xfrm>
            <a:off x="6673850" y="2967038"/>
            <a:ext cx="87313" cy="87312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3" name="Freeform 1213"/>
          <p:cNvSpPr>
            <a:spLocks/>
          </p:cNvSpPr>
          <p:nvPr/>
        </p:nvSpPr>
        <p:spPr bwMode="auto">
          <a:xfrm>
            <a:off x="6621463" y="2984500"/>
            <a:ext cx="87312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4" name="Freeform 1214"/>
          <p:cNvSpPr>
            <a:spLocks/>
          </p:cNvSpPr>
          <p:nvPr/>
        </p:nvSpPr>
        <p:spPr bwMode="auto">
          <a:xfrm>
            <a:off x="6569075" y="3003550"/>
            <a:ext cx="87313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5" h="54">
                <a:moveTo>
                  <a:pt x="27" y="0"/>
                </a:moveTo>
                <a:lnTo>
                  <a:pt x="55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5" name="Freeform 1215"/>
          <p:cNvSpPr>
            <a:spLocks/>
          </p:cNvSpPr>
          <p:nvPr/>
        </p:nvSpPr>
        <p:spPr bwMode="auto">
          <a:xfrm>
            <a:off x="6516688" y="2998788"/>
            <a:ext cx="87312" cy="87312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6" name="Freeform 1216"/>
          <p:cNvSpPr>
            <a:spLocks/>
          </p:cNvSpPr>
          <p:nvPr/>
        </p:nvSpPr>
        <p:spPr bwMode="auto">
          <a:xfrm>
            <a:off x="6467475" y="3000375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7" name="Freeform 1217"/>
          <p:cNvSpPr>
            <a:spLocks/>
          </p:cNvSpPr>
          <p:nvPr/>
        </p:nvSpPr>
        <p:spPr bwMode="auto">
          <a:xfrm>
            <a:off x="6413500" y="3001963"/>
            <a:ext cx="87313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5" h="54">
                <a:moveTo>
                  <a:pt x="27" y="0"/>
                </a:moveTo>
                <a:lnTo>
                  <a:pt x="55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8" name="Freeform 1218"/>
          <p:cNvSpPr>
            <a:spLocks/>
          </p:cNvSpPr>
          <p:nvPr/>
        </p:nvSpPr>
        <p:spPr bwMode="auto">
          <a:xfrm>
            <a:off x="6362700" y="3005138"/>
            <a:ext cx="87313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59" name="Freeform 1219"/>
          <p:cNvSpPr>
            <a:spLocks/>
          </p:cNvSpPr>
          <p:nvPr/>
        </p:nvSpPr>
        <p:spPr bwMode="auto">
          <a:xfrm>
            <a:off x="6310313" y="2994025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0" name="Freeform 1220"/>
          <p:cNvSpPr>
            <a:spLocks/>
          </p:cNvSpPr>
          <p:nvPr/>
        </p:nvSpPr>
        <p:spPr bwMode="auto">
          <a:xfrm>
            <a:off x="6257925" y="2992438"/>
            <a:ext cx="85725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4" h="54">
                <a:moveTo>
                  <a:pt x="27" y="0"/>
                </a:moveTo>
                <a:lnTo>
                  <a:pt x="54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1" name="Freeform 1221"/>
          <p:cNvSpPr>
            <a:spLocks/>
          </p:cNvSpPr>
          <p:nvPr/>
        </p:nvSpPr>
        <p:spPr bwMode="auto">
          <a:xfrm>
            <a:off x="6205538" y="2997200"/>
            <a:ext cx="87312" cy="8572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4"/>
              </a:cxn>
              <a:cxn ang="0">
                <a:pos x="0" y="54"/>
              </a:cxn>
              <a:cxn ang="0">
                <a:pos x="27" y="0"/>
              </a:cxn>
            </a:cxnLst>
            <a:rect l="0" t="0" r="r" b="b"/>
            <a:pathLst>
              <a:path w="55" h="54">
                <a:moveTo>
                  <a:pt x="27" y="0"/>
                </a:moveTo>
                <a:lnTo>
                  <a:pt x="55" y="54"/>
                </a:lnTo>
                <a:lnTo>
                  <a:pt x="0" y="54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2" name="Freeform 1222"/>
          <p:cNvSpPr>
            <a:spLocks/>
          </p:cNvSpPr>
          <p:nvPr/>
        </p:nvSpPr>
        <p:spPr bwMode="auto">
          <a:xfrm>
            <a:off x="6153150" y="3003550"/>
            <a:ext cx="87313" cy="873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5"/>
              </a:cxn>
              <a:cxn ang="0">
                <a:pos x="0" y="55"/>
              </a:cxn>
              <a:cxn ang="0">
                <a:pos x="28" y="0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3" name="Freeform 1223"/>
          <p:cNvSpPr>
            <a:spLocks/>
          </p:cNvSpPr>
          <p:nvPr/>
        </p:nvSpPr>
        <p:spPr bwMode="auto">
          <a:xfrm>
            <a:off x="6103938" y="3000375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4" name="Freeform 1224"/>
          <p:cNvSpPr>
            <a:spLocks/>
          </p:cNvSpPr>
          <p:nvPr/>
        </p:nvSpPr>
        <p:spPr bwMode="auto">
          <a:xfrm>
            <a:off x="6049963" y="2989263"/>
            <a:ext cx="87312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5" name="Freeform 1225"/>
          <p:cNvSpPr>
            <a:spLocks/>
          </p:cNvSpPr>
          <p:nvPr/>
        </p:nvSpPr>
        <p:spPr bwMode="auto">
          <a:xfrm>
            <a:off x="5999163" y="2989263"/>
            <a:ext cx="87312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6" name="Freeform 1226"/>
          <p:cNvSpPr>
            <a:spLocks/>
          </p:cNvSpPr>
          <p:nvPr/>
        </p:nvSpPr>
        <p:spPr bwMode="auto">
          <a:xfrm>
            <a:off x="5946775" y="2992438"/>
            <a:ext cx="87313" cy="857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54"/>
              </a:cxn>
              <a:cxn ang="0">
                <a:pos x="0" y="54"/>
              </a:cxn>
              <a:cxn ang="0">
                <a:pos x="28" y="0"/>
              </a:cxn>
            </a:cxnLst>
            <a:rect l="0" t="0" r="r" b="b"/>
            <a:pathLst>
              <a:path w="55" h="54">
                <a:moveTo>
                  <a:pt x="28" y="0"/>
                </a:moveTo>
                <a:lnTo>
                  <a:pt x="55" y="54"/>
                </a:lnTo>
                <a:lnTo>
                  <a:pt x="0" y="54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7" name="Freeform 1227"/>
          <p:cNvSpPr>
            <a:spLocks/>
          </p:cNvSpPr>
          <p:nvPr/>
        </p:nvSpPr>
        <p:spPr bwMode="auto">
          <a:xfrm>
            <a:off x="5894388" y="2990850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8" name="Freeform 1228"/>
          <p:cNvSpPr>
            <a:spLocks/>
          </p:cNvSpPr>
          <p:nvPr/>
        </p:nvSpPr>
        <p:spPr bwMode="auto">
          <a:xfrm>
            <a:off x="5843588" y="2997200"/>
            <a:ext cx="87312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69" name="Freeform 1229"/>
          <p:cNvSpPr>
            <a:spLocks/>
          </p:cNvSpPr>
          <p:nvPr/>
        </p:nvSpPr>
        <p:spPr bwMode="auto">
          <a:xfrm>
            <a:off x="5789613" y="2997200"/>
            <a:ext cx="85725" cy="873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70" name="Freeform 1230"/>
          <p:cNvSpPr>
            <a:spLocks/>
          </p:cNvSpPr>
          <p:nvPr/>
        </p:nvSpPr>
        <p:spPr bwMode="auto">
          <a:xfrm>
            <a:off x="5738813" y="3005138"/>
            <a:ext cx="85725" cy="873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4" y="55"/>
              </a:cxn>
              <a:cxn ang="0">
                <a:pos x="0" y="55"/>
              </a:cxn>
              <a:cxn ang="0">
                <a:pos x="27" y="0"/>
              </a:cxn>
            </a:cxnLst>
            <a:rect l="0" t="0" r="r" b="b"/>
            <a:pathLst>
              <a:path w="54" h="55">
                <a:moveTo>
                  <a:pt x="27" y="0"/>
                </a:moveTo>
                <a:lnTo>
                  <a:pt x="54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72" name="Rectangle 1232"/>
          <p:cNvSpPr>
            <a:spLocks noChangeArrowheads="1"/>
          </p:cNvSpPr>
          <p:nvPr/>
        </p:nvSpPr>
        <p:spPr bwMode="auto">
          <a:xfrm>
            <a:off x="5286375" y="229393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0.5</a:t>
            </a:r>
            <a:endParaRPr lang="en-US"/>
          </a:p>
        </p:txBody>
      </p:sp>
      <p:sp>
        <p:nvSpPr>
          <p:cNvPr id="88273" name="Rectangle 1233"/>
          <p:cNvSpPr>
            <a:spLocks noChangeArrowheads="1"/>
          </p:cNvSpPr>
          <p:nvPr/>
        </p:nvSpPr>
        <p:spPr bwMode="auto">
          <a:xfrm>
            <a:off x="5286375" y="1585913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1.0</a:t>
            </a:r>
            <a:endParaRPr lang="en-US"/>
          </a:p>
        </p:txBody>
      </p:sp>
      <p:sp>
        <p:nvSpPr>
          <p:cNvPr id="88274" name="Rectangle 1234"/>
          <p:cNvSpPr>
            <a:spLocks noChangeArrowheads="1"/>
          </p:cNvSpPr>
          <p:nvPr/>
        </p:nvSpPr>
        <p:spPr bwMode="auto">
          <a:xfrm>
            <a:off x="5614988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35</a:t>
            </a:r>
            <a:endParaRPr lang="en-US"/>
          </a:p>
        </p:txBody>
      </p:sp>
      <p:sp>
        <p:nvSpPr>
          <p:cNvPr id="88275" name="Rectangle 1235"/>
          <p:cNvSpPr>
            <a:spLocks noChangeArrowheads="1"/>
          </p:cNvSpPr>
          <p:nvPr/>
        </p:nvSpPr>
        <p:spPr bwMode="auto">
          <a:xfrm>
            <a:off x="6134100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36</a:t>
            </a:r>
            <a:endParaRPr lang="en-US"/>
          </a:p>
        </p:txBody>
      </p:sp>
      <p:sp>
        <p:nvSpPr>
          <p:cNvPr id="88276" name="Rectangle 1236"/>
          <p:cNvSpPr>
            <a:spLocks noChangeArrowheads="1"/>
          </p:cNvSpPr>
          <p:nvPr/>
        </p:nvSpPr>
        <p:spPr bwMode="auto">
          <a:xfrm>
            <a:off x="6653213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37</a:t>
            </a:r>
            <a:endParaRPr lang="en-US"/>
          </a:p>
        </p:txBody>
      </p:sp>
      <p:sp>
        <p:nvSpPr>
          <p:cNvPr id="88277" name="Rectangle 1237"/>
          <p:cNvSpPr>
            <a:spLocks noChangeArrowheads="1"/>
          </p:cNvSpPr>
          <p:nvPr/>
        </p:nvSpPr>
        <p:spPr bwMode="auto">
          <a:xfrm>
            <a:off x="7172325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38</a:t>
            </a:r>
            <a:endParaRPr lang="en-US"/>
          </a:p>
        </p:txBody>
      </p:sp>
      <p:sp>
        <p:nvSpPr>
          <p:cNvPr id="88278" name="Rectangle 1238"/>
          <p:cNvSpPr>
            <a:spLocks noChangeArrowheads="1"/>
          </p:cNvSpPr>
          <p:nvPr/>
        </p:nvSpPr>
        <p:spPr bwMode="auto">
          <a:xfrm>
            <a:off x="7693025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39</a:t>
            </a:r>
            <a:endParaRPr lang="en-US"/>
          </a:p>
        </p:txBody>
      </p:sp>
      <p:sp>
        <p:nvSpPr>
          <p:cNvPr id="88279" name="Rectangle 1239"/>
          <p:cNvSpPr>
            <a:spLocks noChangeArrowheads="1"/>
          </p:cNvSpPr>
          <p:nvPr/>
        </p:nvSpPr>
        <p:spPr bwMode="auto">
          <a:xfrm>
            <a:off x="8212138" y="32988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40</a:t>
            </a:r>
            <a:endParaRPr lang="en-US"/>
          </a:p>
        </p:txBody>
      </p:sp>
      <p:sp>
        <p:nvSpPr>
          <p:cNvPr id="88280" name="Rectangle 1240"/>
          <p:cNvSpPr>
            <a:spLocks noChangeArrowheads="1"/>
          </p:cNvSpPr>
          <p:nvPr/>
        </p:nvSpPr>
        <p:spPr bwMode="auto">
          <a:xfrm>
            <a:off x="6753225" y="3513138"/>
            <a:ext cx="550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Arial" charset="0"/>
              </a:rPr>
              <a:t>T [K]</a:t>
            </a:r>
            <a:endParaRPr lang="en-US"/>
          </a:p>
        </p:txBody>
      </p:sp>
      <p:sp>
        <p:nvSpPr>
          <p:cNvPr id="88281" name="Rectangle 1241"/>
          <p:cNvSpPr>
            <a:spLocks noChangeArrowheads="1"/>
          </p:cNvSpPr>
          <p:nvPr/>
        </p:nvSpPr>
        <p:spPr bwMode="auto">
          <a:xfrm rot="16200000">
            <a:off x="4840288" y="2441575"/>
            <a:ext cx="330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ymbol" pitchFamily="18" charset="2"/>
              </a:rPr>
              <a:t>r/r</a:t>
            </a:r>
            <a:endParaRPr lang="en-US"/>
          </a:p>
        </p:txBody>
      </p:sp>
      <p:sp>
        <p:nvSpPr>
          <p:cNvPr id="88282" name="Rectangle 1242"/>
          <p:cNvSpPr>
            <a:spLocks noChangeArrowheads="1"/>
          </p:cNvSpPr>
          <p:nvPr/>
        </p:nvSpPr>
        <p:spPr bwMode="auto">
          <a:xfrm rot="16200000">
            <a:off x="4718050" y="1971675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Arial" charset="0"/>
              </a:rPr>
              <a:t>(40K)</a:t>
            </a:r>
            <a:endParaRPr lang="en-US"/>
          </a:p>
        </p:txBody>
      </p:sp>
      <p:sp>
        <p:nvSpPr>
          <p:cNvPr id="88284" name="Rectangle 1244"/>
          <p:cNvSpPr>
            <a:spLocks noChangeArrowheads="1"/>
          </p:cNvSpPr>
          <p:nvPr/>
        </p:nvSpPr>
        <p:spPr bwMode="auto">
          <a:xfrm>
            <a:off x="5143500" y="2933700"/>
            <a:ext cx="455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      0</a:t>
            </a:r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6354763" y="2155825"/>
            <a:ext cx="355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7831138" y="2155825"/>
            <a:ext cx="3508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992938" y="2155825"/>
            <a:ext cx="355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9966"/>
                </a:solidFill>
              </a:rPr>
              <a:t>C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562600" y="4919663"/>
            <a:ext cx="10287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b="0"/>
              <a:t>: </a:t>
            </a:r>
            <a:r>
              <a:rPr lang="en-US" sz="2000">
                <a:solidFill>
                  <a:srgbClr val="66FFFF"/>
                </a:solidFill>
              </a:rPr>
              <a:t>39 K</a:t>
            </a:r>
          </a:p>
          <a:p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V="1">
            <a:off x="6716713" y="4995863"/>
            <a:ext cx="446087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6716713" y="5119688"/>
            <a:ext cx="446087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7135813" y="4738688"/>
            <a:ext cx="1325562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36.5 K  [B]</a:t>
            </a:r>
          </a:p>
          <a:p>
            <a:r>
              <a:rPr lang="en-US" sz="2000">
                <a:solidFill>
                  <a:srgbClr val="339966"/>
                </a:solidFill>
              </a:rPr>
              <a:t>37 K  [C]</a:t>
            </a:r>
          </a:p>
          <a:p>
            <a:endParaRPr lang="en-US" sz="800">
              <a:solidFill>
                <a:srgbClr val="339966"/>
              </a:solidFill>
            </a:endParaRPr>
          </a:p>
        </p:txBody>
      </p:sp>
      <p:grpSp>
        <p:nvGrpSpPr>
          <p:cNvPr id="88287" name="Group 1247"/>
          <p:cNvGrpSpPr>
            <a:grpSpLocks/>
          </p:cNvGrpSpPr>
          <p:nvPr/>
        </p:nvGrpSpPr>
        <p:grpSpPr bwMode="auto">
          <a:xfrm>
            <a:off x="1752600" y="4800600"/>
            <a:ext cx="1095375" cy="838200"/>
            <a:chOff x="1104" y="3024"/>
            <a:chExt cx="690" cy="528"/>
          </a:xfrm>
        </p:grpSpPr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1104" y="3024"/>
              <a:ext cx="5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8285" name="Group 1245"/>
            <p:cNvGrpSpPr>
              <a:grpSpLocks/>
            </p:cNvGrpSpPr>
            <p:nvPr/>
          </p:nvGrpSpPr>
          <p:grpSpPr bwMode="auto">
            <a:xfrm>
              <a:off x="1536" y="3312"/>
              <a:ext cx="258" cy="240"/>
              <a:chOff x="1584" y="3312"/>
              <a:chExt cx="258" cy="240"/>
            </a:xfrm>
          </p:grpSpPr>
          <p:sp>
            <p:nvSpPr>
              <p:cNvPr id="75798" name="Line 22"/>
              <p:cNvSpPr>
                <a:spLocks noChangeShapeType="1"/>
              </p:cNvSpPr>
              <p:nvPr/>
            </p:nvSpPr>
            <p:spPr bwMode="auto">
              <a:xfrm flipV="1">
                <a:off x="1584" y="3312"/>
                <a:ext cx="25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99" name="Line 23"/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24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5791200" y="6248400"/>
            <a:ext cx="30686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/>
              <a:t>V. Braccini et al. APL 2002 UW-ASC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4953000" cy="457200"/>
          </a:xfrm>
        </p:spPr>
        <p:txBody>
          <a:bodyPr/>
          <a:lstStyle/>
          <a:p>
            <a:r>
              <a:rPr lang="en-US" sz="3200" b="0"/>
              <a:t>… enhancement of H</a:t>
            </a:r>
            <a:r>
              <a:rPr lang="en-US" sz="3200" b="0" baseline="-25000"/>
              <a:t>c2</a:t>
            </a:r>
          </a:p>
        </p:txBody>
      </p:sp>
      <p:grpSp>
        <p:nvGrpSpPr>
          <p:cNvPr id="89417" name="Group 329"/>
          <p:cNvGrpSpPr>
            <a:grpSpLocks/>
          </p:cNvGrpSpPr>
          <p:nvPr/>
        </p:nvGrpSpPr>
        <p:grpSpPr bwMode="auto">
          <a:xfrm>
            <a:off x="6053138" y="4681538"/>
            <a:ext cx="2800350" cy="1739900"/>
            <a:chOff x="3813" y="2949"/>
            <a:chExt cx="1764" cy="1096"/>
          </a:xfrm>
        </p:grpSpPr>
        <p:sp>
          <p:nvSpPr>
            <p:cNvPr id="89217" name="Rectangle 129"/>
            <p:cNvSpPr>
              <a:spLocks noChangeArrowheads="1"/>
            </p:cNvSpPr>
            <p:nvPr/>
          </p:nvSpPr>
          <p:spPr bwMode="auto">
            <a:xfrm>
              <a:off x="3837" y="2949"/>
              <a:ext cx="1734" cy="1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8" name="Rectangle 130"/>
            <p:cNvSpPr>
              <a:spLocks noChangeArrowheads="1"/>
            </p:cNvSpPr>
            <p:nvPr/>
          </p:nvSpPr>
          <p:spPr bwMode="auto">
            <a:xfrm>
              <a:off x="3837" y="2949"/>
              <a:ext cx="1734" cy="1072"/>
            </a:xfrm>
            <a:prstGeom prst="rect">
              <a:avLst/>
            </a:prstGeom>
            <a:no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9" name="Line 131"/>
            <p:cNvSpPr>
              <a:spLocks noChangeShapeType="1"/>
            </p:cNvSpPr>
            <p:nvPr/>
          </p:nvSpPr>
          <p:spPr bwMode="auto">
            <a:xfrm>
              <a:off x="3837" y="2949"/>
              <a:ext cx="1" cy="107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0" name="Line 132"/>
            <p:cNvSpPr>
              <a:spLocks noChangeShapeType="1"/>
            </p:cNvSpPr>
            <p:nvPr/>
          </p:nvSpPr>
          <p:spPr bwMode="auto">
            <a:xfrm>
              <a:off x="3813" y="4021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1" name="Line 133"/>
            <p:cNvSpPr>
              <a:spLocks noChangeShapeType="1"/>
            </p:cNvSpPr>
            <p:nvPr/>
          </p:nvSpPr>
          <p:spPr bwMode="auto">
            <a:xfrm>
              <a:off x="3813" y="3754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2" name="Line 134"/>
            <p:cNvSpPr>
              <a:spLocks noChangeShapeType="1"/>
            </p:cNvSpPr>
            <p:nvPr/>
          </p:nvSpPr>
          <p:spPr bwMode="auto">
            <a:xfrm>
              <a:off x="3813" y="3487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3" name="Line 135"/>
            <p:cNvSpPr>
              <a:spLocks noChangeShapeType="1"/>
            </p:cNvSpPr>
            <p:nvPr/>
          </p:nvSpPr>
          <p:spPr bwMode="auto">
            <a:xfrm>
              <a:off x="3813" y="3219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4" name="Line 136"/>
            <p:cNvSpPr>
              <a:spLocks noChangeShapeType="1"/>
            </p:cNvSpPr>
            <p:nvPr/>
          </p:nvSpPr>
          <p:spPr bwMode="auto">
            <a:xfrm>
              <a:off x="3813" y="2951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5" name="Line 137"/>
            <p:cNvSpPr>
              <a:spLocks noChangeShapeType="1"/>
            </p:cNvSpPr>
            <p:nvPr/>
          </p:nvSpPr>
          <p:spPr bwMode="auto">
            <a:xfrm>
              <a:off x="3837" y="4021"/>
              <a:ext cx="173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6" name="Line 138"/>
            <p:cNvSpPr>
              <a:spLocks noChangeShapeType="1"/>
            </p:cNvSpPr>
            <p:nvPr/>
          </p:nvSpPr>
          <p:spPr bwMode="auto">
            <a:xfrm flipV="1">
              <a:off x="3837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7" name="Line 139"/>
            <p:cNvSpPr>
              <a:spLocks noChangeShapeType="1"/>
            </p:cNvSpPr>
            <p:nvPr/>
          </p:nvSpPr>
          <p:spPr bwMode="auto">
            <a:xfrm flipV="1">
              <a:off x="4084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8" name="Line 140"/>
            <p:cNvSpPr>
              <a:spLocks noChangeShapeType="1"/>
            </p:cNvSpPr>
            <p:nvPr/>
          </p:nvSpPr>
          <p:spPr bwMode="auto">
            <a:xfrm flipV="1">
              <a:off x="4332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9" name="Line 141"/>
            <p:cNvSpPr>
              <a:spLocks noChangeShapeType="1"/>
            </p:cNvSpPr>
            <p:nvPr/>
          </p:nvSpPr>
          <p:spPr bwMode="auto">
            <a:xfrm flipV="1">
              <a:off x="4580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0" name="Line 142"/>
            <p:cNvSpPr>
              <a:spLocks noChangeShapeType="1"/>
            </p:cNvSpPr>
            <p:nvPr/>
          </p:nvSpPr>
          <p:spPr bwMode="auto">
            <a:xfrm flipV="1">
              <a:off x="4828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1" name="Line 143"/>
            <p:cNvSpPr>
              <a:spLocks noChangeShapeType="1"/>
            </p:cNvSpPr>
            <p:nvPr/>
          </p:nvSpPr>
          <p:spPr bwMode="auto">
            <a:xfrm flipV="1">
              <a:off x="5076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2" name="Line 144"/>
            <p:cNvSpPr>
              <a:spLocks noChangeShapeType="1"/>
            </p:cNvSpPr>
            <p:nvPr/>
          </p:nvSpPr>
          <p:spPr bwMode="auto">
            <a:xfrm flipV="1">
              <a:off x="5324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3" name="Line 145"/>
            <p:cNvSpPr>
              <a:spLocks noChangeShapeType="1"/>
            </p:cNvSpPr>
            <p:nvPr/>
          </p:nvSpPr>
          <p:spPr bwMode="auto">
            <a:xfrm flipV="1">
              <a:off x="5571" y="4021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4" name="Line 146"/>
            <p:cNvSpPr>
              <a:spLocks noChangeShapeType="1"/>
            </p:cNvSpPr>
            <p:nvPr/>
          </p:nvSpPr>
          <p:spPr bwMode="auto">
            <a:xfrm flipH="1">
              <a:off x="5571" y="3062"/>
              <a:ext cx="6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5" name="Line 147"/>
            <p:cNvSpPr>
              <a:spLocks noChangeShapeType="1"/>
            </p:cNvSpPr>
            <p:nvPr/>
          </p:nvSpPr>
          <p:spPr bwMode="auto">
            <a:xfrm flipH="1" flipV="1">
              <a:off x="5567" y="3056"/>
              <a:ext cx="4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6" name="Line 148"/>
            <p:cNvSpPr>
              <a:spLocks noChangeShapeType="1"/>
            </p:cNvSpPr>
            <p:nvPr/>
          </p:nvSpPr>
          <p:spPr bwMode="auto">
            <a:xfrm flipH="1">
              <a:off x="5562" y="3056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7" name="Line 149"/>
            <p:cNvSpPr>
              <a:spLocks noChangeShapeType="1"/>
            </p:cNvSpPr>
            <p:nvPr/>
          </p:nvSpPr>
          <p:spPr bwMode="auto">
            <a:xfrm flipH="1">
              <a:off x="5557" y="3058"/>
              <a:ext cx="5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8" name="Line 150"/>
            <p:cNvSpPr>
              <a:spLocks noChangeShapeType="1"/>
            </p:cNvSpPr>
            <p:nvPr/>
          </p:nvSpPr>
          <p:spPr bwMode="auto">
            <a:xfrm flipH="1" flipV="1">
              <a:off x="5552" y="3069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9" name="Line 151"/>
            <p:cNvSpPr>
              <a:spLocks noChangeShapeType="1"/>
            </p:cNvSpPr>
            <p:nvPr/>
          </p:nvSpPr>
          <p:spPr bwMode="auto">
            <a:xfrm flipH="1">
              <a:off x="5547" y="3069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0" name="Line 152"/>
            <p:cNvSpPr>
              <a:spLocks noChangeShapeType="1"/>
            </p:cNvSpPr>
            <p:nvPr/>
          </p:nvSpPr>
          <p:spPr bwMode="auto">
            <a:xfrm flipH="1">
              <a:off x="5542" y="3069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1" name="Line 153"/>
            <p:cNvSpPr>
              <a:spLocks noChangeShapeType="1"/>
            </p:cNvSpPr>
            <p:nvPr/>
          </p:nvSpPr>
          <p:spPr bwMode="auto">
            <a:xfrm flipH="1">
              <a:off x="5537" y="3071"/>
              <a:ext cx="5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2" name="Line 154"/>
            <p:cNvSpPr>
              <a:spLocks noChangeShapeType="1"/>
            </p:cNvSpPr>
            <p:nvPr/>
          </p:nvSpPr>
          <p:spPr bwMode="auto">
            <a:xfrm flipH="1" flipV="1">
              <a:off x="5532" y="3074"/>
              <a:ext cx="5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3" name="Line 155"/>
            <p:cNvSpPr>
              <a:spLocks noChangeShapeType="1"/>
            </p:cNvSpPr>
            <p:nvPr/>
          </p:nvSpPr>
          <p:spPr bwMode="auto">
            <a:xfrm flipH="1">
              <a:off x="5527" y="3074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4" name="Line 156"/>
            <p:cNvSpPr>
              <a:spLocks noChangeShapeType="1"/>
            </p:cNvSpPr>
            <p:nvPr/>
          </p:nvSpPr>
          <p:spPr bwMode="auto">
            <a:xfrm flipH="1" flipV="1">
              <a:off x="5522" y="3075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5" name="Line 157"/>
            <p:cNvSpPr>
              <a:spLocks noChangeShapeType="1"/>
            </p:cNvSpPr>
            <p:nvPr/>
          </p:nvSpPr>
          <p:spPr bwMode="auto">
            <a:xfrm flipH="1" flipV="1">
              <a:off x="5517" y="3073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6" name="Line 158"/>
            <p:cNvSpPr>
              <a:spLocks noChangeShapeType="1"/>
            </p:cNvSpPr>
            <p:nvPr/>
          </p:nvSpPr>
          <p:spPr bwMode="auto">
            <a:xfrm flipH="1">
              <a:off x="5512" y="3073"/>
              <a:ext cx="5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7" name="Line 159"/>
            <p:cNvSpPr>
              <a:spLocks noChangeShapeType="1"/>
            </p:cNvSpPr>
            <p:nvPr/>
          </p:nvSpPr>
          <p:spPr bwMode="auto">
            <a:xfrm flipH="1" flipV="1">
              <a:off x="5507" y="3063"/>
              <a:ext cx="5" cy="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8" name="Line 160"/>
            <p:cNvSpPr>
              <a:spLocks noChangeShapeType="1"/>
            </p:cNvSpPr>
            <p:nvPr/>
          </p:nvSpPr>
          <p:spPr bwMode="auto">
            <a:xfrm flipH="1">
              <a:off x="5502" y="3063"/>
              <a:ext cx="5" cy="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9" name="Line 161"/>
            <p:cNvSpPr>
              <a:spLocks noChangeShapeType="1"/>
            </p:cNvSpPr>
            <p:nvPr/>
          </p:nvSpPr>
          <p:spPr bwMode="auto">
            <a:xfrm flipH="1">
              <a:off x="5497" y="3076"/>
              <a:ext cx="5" cy="2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0" name="Line 162"/>
            <p:cNvSpPr>
              <a:spLocks noChangeShapeType="1"/>
            </p:cNvSpPr>
            <p:nvPr/>
          </p:nvSpPr>
          <p:spPr bwMode="auto">
            <a:xfrm flipH="1" flipV="1">
              <a:off x="5492" y="3084"/>
              <a:ext cx="5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1" name="Line 163"/>
            <p:cNvSpPr>
              <a:spLocks noChangeShapeType="1"/>
            </p:cNvSpPr>
            <p:nvPr/>
          </p:nvSpPr>
          <p:spPr bwMode="auto">
            <a:xfrm flipH="1" flipV="1">
              <a:off x="5487" y="3080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2" name="Line 164"/>
            <p:cNvSpPr>
              <a:spLocks noChangeShapeType="1"/>
            </p:cNvSpPr>
            <p:nvPr/>
          </p:nvSpPr>
          <p:spPr bwMode="auto">
            <a:xfrm flipH="1" flipV="1">
              <a:off x="5483" y="3079"/>
              <a:ext cx="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3" name="Line 165"/>
            <p:cNvSpPr>
              <a:spLocks noChangeShapeType="1"/>
            </p:cNvSpPr>
            <p:nvPr/>
          </p:nvSpPr>
          <p:spPr bwMode="auto">
            <a:xfrm flipH="1">
              <a:off x="5477" y="3079"/>
              <a:ext cx="6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4" name="Line 166"/>
            <p:cNvSpPr>
              <a:spLocks noChangeShapeType="1"/>
            </p:cNvSpPr>
            <p:nvPr/>
          </p:nvSpPr>
          <p:spPr bwMode="auto">
            <a:xfrm flipH="1">
              <a:off x="5472" y="3091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5" name="Line 167"/>
            <p:cNvSpPr>
              <a:spLocks noChangeShapeType="1"/>
            </p:cNvSpPr>
            <p:nvPr/>
          </p:nvSpPr>
          <p:spPr bwMode="auto">
            <a:xfrm flipH="1">
              <a:off x="5467" y="3095"/>
              <a:ext cx="5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6" name="Line 168"/>
            <p:cNvSpPr>
              <a:spLocks noChangeShapeType="1"/>
            </p:cNvSpPr>
            <p:nvPr/>
          </p:nvSpPr>
          <p:spPr bwMode="auto">
            <a:xfrm flipH="1">
              <a:off x="5462" y="3110"/>
              <a:ext cx="5" cy="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7" name="Line 169"/>
            <p:cNvSpPr>
              <a:spLocks noChangeShapeType="1"/>
            </p:cNvSpPr>
            <p:nvPr/>
          </p:nvSpPr>
          <p:spPr bwMode="auto">
            <a:xfrm flipH="1">
              <a:off x="5458" y="3137"/>
              <a:ext cx="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8" name="Line 170"/>
            <p:cNvSpPr>
              <a:spLocks noChangeShapeType="1"/>
            </p:cNvSpPr>
            <p:nvPr/>
          </p:nvSpPr>
          <p:spPr bwMode="auto">
            <a:xfrm flipH="1">
              <a:off x="5452" y="3139"/>
              <a:ext cx="6" cy="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9" name="Line 171"/>
            <p:cNvSpPr>
              <a:spLocks noChangeShapeType="1"/>
            </p:cNvSpPr>
            <p:nvPr/>
          </p:nvSpPr>
          <p:spPr bwMode="auto">
            <a:xfrm flipH="1" flipV="1">
              <a:off x="5447" y="3161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0" name="Line 172"/>
            <p:cNvSpPr>
              <a:spLocks noChangeShapeType="1"/>
            </p:cNvSpPr>
            <p:nvPr/>
          </p:nvSpPr>
          <p:spPr bwMode="auto">
            <a:xfrm flipH="1">
              <a:off x="5443" y="3161"/>
              <a:ext cx="4" cy="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1" name="Line 173"/>
            <p:cNvSpPr>
              <a:spLocks noChangeShapeType="1"/>
            </p:cNvSpPr>
            <p:nvPr/>
          </p:nvSpPr>
          <p:spPr bwMode="auto">
            <a:xfrm flipH="1">
              <a:off x="5438" y="3225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2" name="Line 174"/>
            <p:cNvSpPr>
              <a:spLocks noChangeShapeType="1"/>
            </p:cNvSpPr>
            <p:nvPr/>
          </p:nvSpPr>
          <p:spPr bwMode="auto">
            <a:xfrm flipH="1">
              <a:off x="5433" y="3231"/>
              <a:ext cx="5" cy="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3" name="Line 175"/>
            <p:cNvSpPr>
              <a:spLocks noChangeShapeType="1"/>
            </p:cNvSpPr>
            <p:nvPr/>
          </p:nvSpPr>
          <p:spPr bwMode="auto">
            <a:xfrm flipH="1">
              <a:off x="5428" y="3300"/>
              <a:ext cx="5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4" name="Line 176"/>
            <p:cNvSpPr>
              <a:spLocks noChangeShapeType="1"/>
            </p:cNvSpPr>
            <p:nvPr/>
          </p:nvSpPr>
          <p:spPr bwMode="auto">
            <a:xfrm flipH="1">
              <a:off x="5423" y="3368"/>
              <a:ext cx="5" cy="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5" name="Line 177"/>
            <p:cNvSpPr>
              <a:spLocks noChangeShapeType="1"/>
            </p:cNvSpPr>
            <p:nvPr/>
          </p:nvSpPr>
          <p:spPr bwMode="auto">
            <a:xfrm flipH="1">
              <a:off x="5418" y="3452"/>
              <a:ext cx="5" cy="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6" name="Line 178"/>
            <p:cNvSpPr>
              <a:spLocks noChangeShapeType="1"/>
            </p:cNvSpPr>
            <p:nvPr/>
          </p:nvSpPr>
          <p:spPr bwMode="auto">
            <a:xfrm flipH="1">
              <a:off x="5413" y="3537"/>
              <a:ext cx="5" cy="1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7" name="Line 179"/>
            <p:cNvSpPr>
              <a:spLocks noChangeShapeType="1"/>
            </p:cNvSpPr>
            <p:nvPr/>
          </p:nvSpPr>
          <p:spPr bwMode="auto">
            <a:xfrm flipH="1">
              <a:off x="5408" y="3659"/>
              <a:ext cx="5" cy="1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8" name="Line 180"/>
            <p:cNvSpPr>
              <a:spLocks noChangeShapeType="1"/>
            </p:cNvSpPr>
            <p:nvPr/>
          </p:nvSpPr>
          <p:spPr bwMode="auto">
            <a:xfrm flipH="1">
              <a:off x="5403" y="3790"/>
              <a:ext cx="5" cy="12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9" name="Line 181"/>
            <p:cNvSpPr>
              <a:spLocks noChangeShapeType="1"/>
            </p:cNvSpPr>
            <p:nvPr/>
          </p:nvSpPr>
          <p:spPr bwMode="auto">
            <a:xfrm flipH="1">
              <a:off x="5398" y="3913"/>
              <a:ext cx="5" cy="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0" name="Line 182"/>
            <p:cNvSpPr>
              <a:spLocks noChangeShapeType="1"/>
            </p:cNvSpPr>
            <p:nvPr/>
          </p:nvSpPr>
          <p:spPr bwMode="auto">
            <a:xfrm flipH="1">
              <a:off x="5393" y="3993"/>
              <a:ext cx="5" cy="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1" name="Line 183"/>
            <p:cNvSpPr>
              <a:spLocks noChangeShapeType="1"/>
            </p:cNvSpPr>
            <p:nvPr/>
          </p:nvSpPr>
          <p:spPr bwMode="auto">
            <a:xfrm flipH="1">
              <a:off x="5390" y="4024"/>
              <a:ext cx="3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2" name="Line 184"/>
            <p:cNvSpPr>
              <a:spLocks noChangeShapeType="1"/>
            </p:cNvSpPr>
            <p:nvPr/>
          </p:nvSpPr>
          <p:spPr bwMode="auto">
            <a:xfrm flipH="1" flipV="1">
              <a:off x="5383" y="4041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3" name="Line 185"/>
            <p:cNvSpPr>
              <a:spLocks noChangeShapeType="1"/>
            </p:cNvSpPr>
            <p:nvPr/>
          </p:nvSpPr>
          <p:spPr bwMode="auto">
            <a:xfrm flipH="1" flipV="1">
              <a:off x="5378" y="4029"/>
              <a:ext cx="4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4" name="Line 186"/>
            <p:cNvSpPr>
              <a:spLocks noChangeShapeType="1"/>
            </p:cNvSpPr>
            <p:nvPr/>
          </p:nvSpPr>
          <p:spPr bwMode="auto">
            <a:xfrm flipH="1" flipV="1">
              <a:off x="5373" y="4018"/>
              <a:ext cx="5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5" name="Line 187"/>
            <p:cNvSpPr>
              <a:spLocks noChangeShapeType="1"/>
            </p:cNvSpPr>
            <p:nvPr/>
          </p:nvSpPr>
          <p:spPr bwMode="auto">
            <a:xfrm flipH="1">
              <a:off x="5369" y="4018"/>
              <a:ext cx="4" cy="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6" name="Line 188"/>
            <p:cNvSpPr>
              <a:spLocks noChangeShapeType="1"/>
            </p:cNvSpPr>
            <p:nvPr/>
          </p:nvSpPr>
          <p:spPr bwMode="auto">
            <a:xfrm flipH="1" flipV="1">
              <a:off x="5364" y="4030"/>
              <a:ext cx="4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7" name="Line 189"/>
            <p:cNvSpPr>
              <a:spLocks noChangeShapeType="1"/>
            </p:cNvSpPr>
            <p:nvPr/>
          </p:nvSpPr>
          <p:spPr bwMode="auto">
            <a:xfrm flipH="1" flipV="1">
              <a:off x="5358" y="4030"/>
              <a:ext cx="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8" name="Line 190"/>
            <p:cNvSpPr>
              <a:spLocks noChangeShapeType="1"/>
            </p:cNvSpPr>
            <p:nvPr/>
          </p:nvSpPr>
          <p:spPr bwMode="auto">
            <a:xfrm flipH="1">
              <a:off x="5353" y="4030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9" name="Line 191"/>
            <p:cNvSpPr>
              <a:spLocks noChangeShapeType="1"/>
            </p:cNvSpPr>
            <p:nvPr/>
          </p:nvSpPr>
          <p:spPr bwMode="auto">
            <a:xfrm flipH="1" flipV="1">
              <a:off x="5349" y="4030"/>
              <a:ext cx="4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0" name="Line 192"/>
            <p:cNvSpPr>
              <a:spLocks noChangeShapeType="1"/>
            </p:cNvSpPr>
            <p:nvPr/>
          </p:nvSpPr>
          <p:spPr bwMode="auto">
            <a:xfrm flipH="1">
              <a:off x="5344" y="4030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1" name="Line 193"/>
            <p:cNvSpPr>
              <a:spLocks noChangeShapeType="1"/>
            </p:cNvSpPr>
            <p:nvPr/>
          </p:nvSpPr>
          <p:spPr bwMode="auto">
            <a:xfrm flipH="1">
              <a:off x="5341" y="4032"/>
              <a:ext cx="3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2" name="Line 194"/>
            <p:cNvSpPr>
              <a:spLocks noChangeShapeType="1"/>
            </p:cNvSpPr>
            <p:nvPr/>
          </p:nvSpPr>
          <p:spPr bwMode="auto">
            <a:xfrm flipH="1" flipV="1">
              <a:off x="5333" y="4037"/>
              <a:ext cx="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3" name="Line 195"/>
            <p:cNvSpPr>
              <a:spLocks noChangeShapeType="1"/>
            </p:cNvSpPr>
            <p:nvPr/>
          </p:nvSpPr>
          <p:spPr bwMode="auto">
            <a:xfrm flipH="1" flipV="1">
              <a:off x="5329" y="4033"/>
              <a:ext cx="4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4" name="Line 196"/>
            <p:cNvSpPr>
              <a:spLocks noChangeShapeType="1"/>
            </p:cNvSpPr>
            <p:nvPr/>
          </p:nvSpPr>
          <p:spPr bwMode="auto">
            <a:xfrm flipH="1">
              <a:off x="5325" y="4033"/>
              <a:ext cx="4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5" name="Line 197"/>
            <p:cNvSpPr>
              <a:spLocks noChangeShapeType="1"/>
            </p:cNvSpPr>
            <p:nvPr/>
          </p:nvSpPr>
          <p:spPr bwMode="auto">
            <a:xfrm flipH="1" flipV="1">
              <a:off x="5319" y="4035"/>
              <a:ext cx="4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6" name="Line 198"/>
            <p:cNvSpPr>
              <a:spLocks noChangeShapeType="1"/>
            </p:cNvSpPr>
            <p:nvPr/>
          </p:nvSpPr>
          <p:spPr bwMode="auto">
            <a:xfrm flipH="1" flipV="1">
              <a:off x="5314" y="4017"/>
              <a:ext cx="5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7" name="Line 199"/>
            <p:cNvSpPr>
              <a:spLocks noChangeShapeType="1"/>
            </p:cNvSpPr>
            <p:nvPr/>
          </p:nvSpPr>
          <p:spPr bwMode="auto">
            <a:xfrm flipH="1">
              <a:off x="5309" y="4017"/>
              <a:ext cx="5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8" name="Line 200"/>
            <p:cNvSpPr>
              <a:spLocks noChangeShapeType="1"/>
            </p:cNvSpPr>
            <p:nvPr/>
          </p:nvSpPr>
          <p:spPr bwMode="auto">
            <a:xfrm flipH="1">
              <a:off x="5304" y="4029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9" name="Line 201"/>
            <p:cNvSpPr>
              <a:spLocks noChangeShapeType="1"/>
            </p:cNvSpPr>
            <p:nvPr/>
          </p:nvSpPr>
          <p:spPr bwMode="auto">
            <a:xfrm flipH="1">
              <a:off x="5299" y="4034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0" name="Line 202"/>
            <p:cNvSpPr>
              <a:spLocks noChangeShapeType="1"/>
            </p:cNvSpPr>
            <p:nvPr/>
          </p:nvSpPr>
          <p:spPr bwMode="auto">
            <a:xfrm flipH="1">
              <a:off x="5298" y="4034"/>
              <a:ext cx="1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1" name="Line 203"/>
            <p:cNvSpPr>
              <a:spLocks noChangeShapeType="1"/>
            </p:cNvSpPr>
            <p:nvPr/>
          </p:nvSpPr>
          <p:spPr bwMode="auto">
            <a:xfrm flipH="1" flipV="1">
              <a:off x="5289" y="4039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2" name="Line 204"/>
            <p:cNvSpPr>
              <a:spLocks noChangeShapeType="1"/>
            </p:cNvSpPr>
            <p:nvPr/>
          </p:nvSpPr>
          <p:spPr bwMode="auto">
            <a:xfrm flipH="1" flipV="1">
              <a:off x="5284" y="4032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3" name="Line 205"/>
            <p:cNvSpPr>
              <a:spLocks noChangeShapeType="1"/>
            </p:cNvSpPr>
            <p:nvPr/>
          </p:nvSpPr>
          <p:spPr bwMode="auto">
            <a:xfrm flipH="1" flipV="1">
              <a:off x="5279" y="4021"/>
              <a:ext cx="5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4" name="Line 206"/>
            <p:cNvSpPr>
              <a:spLocks noChangeShapeType="1"/>
            </p:cNvSpPr>
            <p:nvPr/>
          </p:nvSpPr>
          <p:spPr bwMode="auto">
            <a:xfrm flipH="1">
              <a:off x="5274" y="4021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5" name="Line 207"/>
            <p:cNvSpPr>
              <a:spLocks noChangeShapeType="1"/>
            </p:cNvSpPr>
            <p:nvPr/>
          </p:nvSpPr>
          <p:spPr bwMode="auto">
            <a:xfrm flipH="1">
              <a:off x="5269" y="4022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6" name="Line 208"/>
            <p:cNvSpPr>
              <a:spLocks noChangeShapeType="1"/>
            </p:cNvSpPr>
            <p:nvPr/>
          </p:nvSpPr>
          <p:spPr bwMode="auto">
            <a:xfrm flipH="1">
              <a:off x="5264" y="4029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7" name="Line 209"/>
            <p:cNvSpPr>
              <a:spLocks noChangeShapeType="1"/>
            </p:cNvSpPr>
            <p:nvPr/>
          </p:nvSpPr>
          <p:spPr bwMode="auto">
            <a:xfrm flipH="1" flipV="1">
              <a:off x="5259" y="4032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8" name="Line 210"/>
            <p:cNvSpPr>
              <a:spLocks noChangeShapeType="1"/>
            </p:cNvSpPr>
            <p:nvPr/>
          </p:nvSpPr>
          <p:spPr bwMode="auto">
            <a:xfrm flipH="1" flipV="1">
              <a:off x="5254" y="4030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9" name="Line 211"/>
            <p:cNvSpPr>
              <a:spLocks noChangeShapeType="1"/>
            </p:cNvSpPr>
            <p:nvPr/>
          </p:nvSpPr>
          <p:spPr bwMode="auto">
            <a:xfrm flipH="1" flipV="1">
              <a:off x="5249" y="4021"/>
              <a:ext cx="5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0" name="Line 212"/>
            <p:cNvSpPr>
              <a:spLocks noChangeShapeType="1"/>
            </p:cNvSpPr>
            <p:nvPr/>
          </p:nvSpPr>
          <p:spPr bwMode="auto">
            <a:xfrm flipH="1" flipV="1">
              <a:off x="5245" y="4013"/>
              <a:ext cx="4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1" name="Line 213"/>
            <p:cNvSpPr>
              <a:spLocks noChangeShapeType="1"/>
            </p:cNvSpPr>
            <p:nvPr/>
          </p:nvSpPr>
          <p:spPr bwMode="auto">
            <a:xfrm flipH="1">
              <a:off x="5239" y="4013"/>
              <a:ext cx="6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2" name="Line 214"/>
            <p:cNvSpPr>
              <a:spLocks noChangeShapeType="1"/>
            </p:cNvSpPr>
            <p:nvPr/>
          </p:nvSpPr>
          <p:spPr bwMode="auto">
            <a:xfrm flipH="1" flipV="1">
              <a:off x="5234" y="4021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3" name="Line 215"/>
            <p:cNvSpPr>
              <a:spLocks noChangeShapeType="1"/>
            </p:cNvSpPr>
            <p:nvPr/>
          </p:nvSpPr>
          <p:spPr bwMode="auto">
            <a:xfrm flipH="1">
              <a:off x="5229" y="4021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4" name="Line 216"/>
            <p:cNvSpPr>
              <a:spLocks noChangeShapeType="1"/>
            </p:cNvSpPr>
            <p:nvPr/>
          </p:nvSpPr>
          <p:spPr bwMode="auto">
            <a:xfrm flipH="1" flipV="1">
              <a:off x="5225" y="4027"/>
              <a:ext cx="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5" name="Line 217"/>
            <p:cNvSpPr>
              <a:spLocks noChangeShapeType="1"/>
            </p:cNvSpPr>
            <p:nvPr/>
          </p:nvSpPr>
          <p:spPr bwMode="auto">
            <a:xfrm flipH="1">
              <a:off x="5220" y="4027"/>
              <a:ext cx="5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6" name="Line 218"/>
            <p:cNvSpPr>
              <a:spLocks noChangeShapeType="1"/>
            </p:cNvSpPr>
            <p:nvPr/>
          </p:nvSpPr>
          <p:spPr bwMode="auto">
            <a:xfrm flipH="1" flipV="1">
              <a:off x="5214" y="4022"/>
              <a:ext cx="6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7" name="Line 219"/>
            <p:cNvSpPr>
              <a:spLocks noChangeShapeType="1"/>
            </p:cNvSpPr>
            <p:nvPr/>
          </p:nvSpPr>
          <p:spPr bwMode="auto">
            <a:xfrm flipH="1">
              <a:off x="5210" y="4022"/>
              <a:ext cx="4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8" name="Line 220"/>
            <p:cNvSpPr>
              <a:spLocks noChangeShapeType="1"/>
            </p:cNvSpPr>
            <p:nvPr/>
          </p:nvSpPr>
          <p:spPr bwMode="auto">
            <a:xfrm flipH="1">
              <a:off x="5205" y="4026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9" name="Line 221"/>
            <p:cNvSpPr>
              <a:spLocks noChangeShapeType="1"/>
            </p:cNvSpPr>
            <p:nvPr/>
          </p:nvSpPr>
          <p:spPr bwMode="auto">
            <a:xfrm flipH="1">
              <a:off x="5200" y="4027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0" name="Line 222"/>
            <p:cNvSpPr>
              <a:spLocks noChangeShapeType="1"/>
            </p:cNvSpPr>
            <p:nvPr/>
          </p:nvSpPr>
          <p:spPr bwMode="auto">
            <a:xfrm flipH="1">
              <a:off x="5196" y="4027"/>
              <a:ext cx="4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1" name="Line 223"/>
            <p:cNvSpPr>
              <a:spLocks noChangeShapeType="1"/>
            </p:cNvSpPr>
            <p:nvPr/>
          </p:nvSpPr>
          <p:spPr bwMode="auto">
            <a:xfrm flipH="1">
              <a:off x="5190" y="4040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2" name="Line 224"/>
            <p:cNvSpPr>
              <a:spLocks noChangeShapeType="1"/>
            </p:cNvSpPr>
            <p:nvPr/>
          </p:nvSpPr>
          <p:spPr bwMode="auto">
            <a:xfrm flipH="1" flipV="1">
              <a:off x="5185" y="4032"/>
              <a:ext cx="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3" name="Line 225"/>
            <p:cNvSpPr>
              <a:spLocks noChangeShapeType="1"/>
            </p:cNvSpPr>
            <p:nvPr/>
          </p:nvSpPr>
          <p:spPr bwMode="auto">
            <a:xfrm flipH="1" flipV="1">
              <a:off x="5180" y="4018"/>
              <a:ext cx="5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4" name="Line 226"/>
            <p:cNvSpPr>
              <a:spLocks noChangeShapeType="1"/>
            </p:cNvSpPr>
            <p:nvPr/>
          </p:nvSpPr>
          <p:spPr bwMode="auto">
            <a:xfrm flipH="1">
              <a:off x="5175" y="4018"/>
              <a:ext cx="5" cy="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5" name="Line 227"/>
            <p:cNvSpPr>
              <a:spLocks noChangeShapeType="1"/>
            </p:cNvSpPr>
            <p:nvPr/>
          </p:nvSpPr>
          <p:spPr bwMode="auto">
            <a:xfrm flipV="1">
              <a:off x="5175" y="4027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6" name="Line 228"/>
            <p:cNvSpPr>
              <a:spLocks noChangeShapeType="1"/>
            </p:cNvSpPr>
            <p:nvPr/>
          </p:nvSpPr>
          <p:spPr bwMode="auto">
            <a:xfrm>
              <a:off x="5187" y="4027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7" name="Line 229"/>
            <p:cNvSpPr>
              <a:spLocks noChangeShapeType="1"/>
            </p:cNvSpPr>
            <p:nvPr/>
          </p:nvSpPr>
          <p:spPr bwMode="auto">
            <a:xfrm>
              <a:off x="5200" y="402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8" name="Line 230"/>
            <p:cNvSpPr>
              <a:spLocks noChangeShapeType="1"/>
            </p:cNvSpPr>
            <p:nvPr/>
          </p:nvSpPr>
          <p:spPr bwMode="auto">
            <a:xfrm>
              <a:off x="5212" y="4028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9" name="Line 231"/>
            <p:cNvSpPr>
              <a:spLocks noChangeShapeType="1"/>
            </p:cNvSpPr>
            <p:nvPr/>
          </p:nvSpPr>
          <p:spPr bwMode="auto">
            <a:xfrm>
              <a:off x="5225" y="402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0" name="Line 232"/>
            <p:cNvSpPr>
              <a:spLocks noChangeShapeType="1"/>
            </p:cNvSpPr>
            <p:nvPr/>
          </p:nvSpPr>
          <p:spPr bwMode="auto">
            <a:xfrm>
              <a:off x="5237" y="402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1" name="Line 233"/>
            <p:cNvSpPr>
              <a:spLocks noChangeShapeType="1"/>
            </p:cNvSpPr>
            <p:nvPr/>
          </p:nvSpPr>
          <p:spPr bwMode="auto">
            <a:xfrm>
              <a:off x="5249" y="402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2" name="Line 234"/>
            <p:cNvSpPr>
              <a:spLocks noChangeShapeType="1"/>
            </p:cNvSpPr>
            <p:nvPr/>
          </p:nvSpPr>
          <p:spPr bwMode="auto">
            <a:xfrm flipV="1">
              <a:off x="5262" y="4025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3" name="Line 235"/>
            <p:cNvSpPr>
              <a:spLocks noChangeShapeType="1"/>
            </p:cNvSpPr>
            <p:nvPr/>
          </p:nvSpPr>
          <p:spPr bwMode="auto">
            <a:xfrm>
              <a:off x="5274" y="4025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4" name="Line 236"/>
            <p:cNvSpPr>
              <a:spLocks noChangeShapeType="1"/>
            </p:cNvSpPr>
            <p:nvPr/>
          </p:nvSpPr>
          <p:spPr bwMode="auto">
            <a:xfrm flipV="1">
              <a:off x="5286" y="4028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5" name="Line 237"/>
            <p:cNvSpPr>
              <a:spLocks noChangeShapeType="1"/>
            </p:cNvSpPr>
            <p:nvPr/>
          </p:nvSpPr>
          <p:spPr bwMode="auto">
            <a:xfrm flipV="1">
              <a:off x="5299" y="3986"/>
              <a:ext cx="12" cy="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6" name="Line 238"/>
            <p:cNvSpPr>
              <a:spLocks noChangeShapeType="1"/>
            </p:cNvSpPr>
            <p:nvPr/>
          </p:nvSpPr>
          <p:spPr bwMode="auto">
            <a:xfrm flipV="1">
              <a:off x="5311" y="3721"/>
              <a:ext cx="13" cy="26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7" name="Line 239"/>
            <p:cNvSpPr>
              <a:spLocks noChangeShapeType="1"/>
            </p:cNvSpPr>
            <p:nvPr/>
          </p:nvSpPr>
          <p:spPr bwMode="auto">
            <a:xfrm flipV="1">
              <a:off x="5324" y="3438"/>
              <a:ext cx="12" cy="28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8" name="Line 240"/>
            <p:cNvSpPr>
              <a:spLocks noChangeShapeType="1"/>
            </p:cNvSpPr>
            <p:nvPr/>
          </p:nvSpPr>
          <p:spPr bwMode="auto">
            <a:xfrm flipV="1">
              <a:off x="5336" y="3270"/>
              <a:ext cx="12" cy="1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9" name="Line 241"/>
            <p:cNvSpPr>
              <a:spLocks noChangeShapeType="1"/>
            </p:cNvSpPr>
            <p:nvPr/>
          </p:nvSpPr>
          <p:spPr bwMode="auto">
            <a:xfrm flipV="1">
              <a:off x="5348" y="3181"/>
              <a:ext cx="13" cy="8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0" name="Line 242"/>
            <p:cNvSpPr>
              <a:spLocks noChangeShapeType="1"/>
            </p:cNvSpPr>
            <p:nvPr/>
          </p:nvSpPr>
          <p:spPr bwMode="auto">
            <a:xfrm flipV="1">
              <a:off x="5361" y="3132"/>
              <a:ext cx="12" cy="4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1" name="Line 243"/>
            <p:cNvSpPr>
              <a:spLocks noChangeShapeType="1"/>
            </p:cNvSpPr>
            <p:nvPr/>
          </p:nvSpPr>
          <p:spPr bwMode="auto">
            <a:xfrm flipV="1">
              <a:off x="5373" y="3099"/>
              <a:ext cx="13" cy="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2" name="Line 244"/>
            <p:cNvSpPr>
              <a:spLocks noChangeShapeType="1"/>
            </p:cNvSpPr>
            <p:nvPr/>
          </p:nvSpPr>
          <p:spPr bwMode="auto">
            <a:xfrm flipV="1">
              <a:off x="5386" y="3086"/>
              <a:ext cx="12" cy="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3" name="Line 245"/>
            <p:cNvSpPr>
              <a:spLocks noChangeShapeType="1"/>
            </p:cNvSpPr>
            <p:nvPr/>
          </p:nvSpPr>
          <p:spPr bwMode="auto">
            <a:xfrm flipV="1">
              <a:off x="5398" y="3077"/>
              <a:ext cx="13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4" name="Line 246"/>
            <p:cNvSpPr>
              <a:spLocks noChangeShapeType="1"/>
            </p:cNvSpPr>
            <p:nvPr/>
          </p:nvSpPr>
          <p:spPr bwMode="auto">
            <a:xfrm flipV="1">
              <a:off x="5411" y="3072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5" name="Line 247"/>
            <p:cNvSpPr>
              <a:spLocks noChangeShapeType="1"/>
            </p:cNvSpPr>
            <p:nvPr/>
          </p:nvSpPr>
          <p:spPr bwMode="auto">
            <a:xfrm>
              <a:off x="5423" y="3072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6" name="Line 248"/>
            <p:cNvSpPr>
              <a:spLocks noChangeShapeType="1"/>
            </p:cNvSpPr>
            <p:nvPr/>
          </p:nvSpPr>
          <p:spPr bwMode="auto">
            <a:xfrm>
              <a:off x="5435" y="3072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7" name="Line 249"/>
            <p:cNvSpPr>
              <a:spLocks noChangeShapeType="1"/>
            </p:cNvSpPr>
            <p:nvPr/>
          </p:nvSpPr>
          <p:spPr bwMode="auto">
            <a:xfrm flipV="1">
              <a:off x="5448" y="3072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8" name="Line 250"/>
            <p:cNvSpPr>
              <a:spLocks noChangeShapeType="1"/>
            </p:cNvSpPr>
            <p:nvPr/>
          </p:nvSpPr>
          <p:spPr bwMode="auto">
            <a:xfrm flipV="1">
              <a:off x="5460" y="3067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9" name="Line 251"/>
            <p:cNvSpPr>
              <a:spLocks noChangeShapeType="1"/>
            </p:cNvSpPr>
            <p:nvPr/>
          </p:nvSpPr>
          <p:spPr bwMode="auto">
            <a:xfrm>
              <a:off x="5472" y="3067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0" name="Line 252"/>
            <p:cNvSpPr>
              <a:spLocks noChangeShapeType="1"/>
            </p:cNvSpPr>
            <p:nvPr/>
          </p:nvSpPr>
          <p:spPr bwMode="auto">
            <a:xfrm>
              <a:off x="5485" y="3069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1" name="Line 253"/>
            <p:cNvSpPr>
              <a:spLocks noChangeShapeType="1"/>
            </p:cNvSpPr>
            <p:nvPr/>
          </p:nvSpPr>
          <p:spPr bwMode="auto">
            <a:xfrm flipV="1">
              <a:off x="5497" y="3065"/>
              <a:ext cx="13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2" name="Line 254"/>
            <p:cNvSpPr>
              <a:spLocks noChangeShapeType="1"/>
            </p:cNvSpPr>
            <p:nvPr/>
          </p:nvSpPr>
          <p:spPr bwMode="auto">
            <a:xfrm>
              <a:off x="5510" y="306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3" name="Line 255"/>
            <p:cNvSpPr>
              <a:spLocks noChangeShapeType="1"/>
            </p:cNvSpPr>
            <p:nvPr/>
          </p:nvSpPr>
          <p:spPr bwMode="auto">
            <a:xfrm flipV="1">
              <a:off x="5522" y="3064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4" name="Line 256"/>
            <p:cNvSpPr>
              <a:spLocks noChangeShapeType="1"/>
            </p:cNvSpPr>
            <p:nvPr/>
          </p:nvSpPr>
          <p:spPr bwMode="auto">
            <a:xfrm>
              <a:off x="5534" y="3064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5" name="Line 257"/>
            <p:cNvSpPr>
              <a:spLocks noChangeShapeType="1"/>
            </p:cNvSpPr>
            <p:nvPr/>
          </p:nvSpPr>
          <p:spPr bwMode="auto">
            <a:xfrm flipV="1">
              <a:off x="5547" y="306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6" name="Line 258"/>
            <p:cNvSpPr>
              <a:spLocks noChangeShapeType="1"/>
            </p:cNvSpPr>
            <p:nvPr/>
          </p:nvSpPr>
          <p:spPr bwMode="auto">
            <a:xfrm>
              <a:off x="5559" y="3065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7" name="Line 259"/>
            <p:cNvSpPr>
              <a:spLocks noChangeShapeType="1"/>
            </p:cNvSpPr>
            <p:nvPr/>
          </p:nvSpPr>
          <p:spPr bwMode="auto">
            <a:xfrm>
              <a:off x="5076" y="402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8" name="Line 260"/>
            <p:cNvSpPr>
              <a:spLocks noChangeShapeType="1"/>
            </p:cNvSpPr>
            <p:nvPr/>
          </p:nvSpPr>
          <p:spPr bwMode="auto">
            <a:xfrm>
              <a:off x="5088" y="4025"/>
              <a:ext cx="13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9" name="Line 261"/>
            <p:cNvSpPr>
              <a:spLocks noChangeShapeType="1"/>
            </p:cNvSpPr>
            <p:nvPr/>
          </p:nvSpPr>
          <p:spPr bwMode="auto">
            <a:xfrm flipV="1">
              <a:off x="5101" y="4026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0" name="Line 262"/>
            <p:cNvSpPr>
              <a:spLocks noChangeShapeType="1"/>
            </p:cNvSpPr>
            <p:nvPr/>
          </p:nvSpPr>
          <p:spPr bwMode="auto">
            <a:xfrm>
              <a:off x="5113" y="4026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1" name="Line 263"/>
            <p:cNvSpPr>
              <a:spLocks noChangeShapeType="1"/>
            </p:cNvSpPr>
            <p:nvPr/>
          </p:nvSpPr>
          <p:spPr bwMode="auto">
            <a:xfrm flipV="1">
              <a:off x="5125" y="4025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2" name="Line 264"/>
            <p:cNvSpPr>
              <a:spLocks noChangeShapeType="1"/>
            </p:cNvSpPr>
            <p:nvPr/>
          </p:nvSpPr>
          <p:spPr bwMode="auto">
            <a:xfrm>
              <a:off x="5138" y="4025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3" name="Line 265"/>
            <p:cNvSpPr>
              <a:spLocks noChangeShapeType="1"/>
            </p:cNvSpPr>
            <p:nvPr/>
          </p:nvSpPr>
          <p:spPr bwMode="auto">
            <a:xfrm flipV="1">
              <a:off x="5150" y="402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4" name="Line 266"/>
            <p:cNvSpPr>
              <a:spLocks noChangeShapeType="1"/>
            </p:cNvSpPr>
            <p:nvPr/>
          </p:nvSpPr>
          <p:spPr bwMode="auto">
            <a:xfrm>
              <a:off x="5162" y="4028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5" name="Line 267"/>
            <p:cNvSpPr>
              <a:spLocks noChangeShapeType="1"/>
            </p:cNvSpPr>
            <p:nvPr/>
          </p:nvSpPr>
          <p:spPr bwMode="auto">
            <a:xfrm flipV="1">
              <a:off x="5175" y="4028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6" name="Line 268"/>
            <p:cNvSpPr>
              <a:spLocks noChangeShapeType="1"/>
            </p:cNvSpPr>
            <p:nvPr/>
          </p:nvSpPr>
          <p:spPr bwMode="auto">
            <a:xfrm>
              <a:off x="5187" y="4028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7" name="Line 269"/>
            <p:cNvSpPr>
              <a:spLocks noChangeShapeType="1"/>
            </p:cNvSpPr>
            <p:nvPr/>
          </p:nvSpPr>
          <p:spPr bwMode="auto">
            <a:xfrm>
              <a:off x="5200" y="402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8" name="Line 270"/>
            <p:cNvSpPr>
              <a:spLocks noChangeShapeType="1"/>
            </p:cNvSpPr>
            <p:nvPr/>
          </p:nvSpPr>
          <p:spPr bwMode="auto">
            <a:xfrm flipV="1">
              <a:off x="5212" y="4028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9" name="Line 271"/>
            <p:cNvSpPr>
              <a:spLocks noChangeShapeType="1"/>
            </p:cNvSpPr>
            <p:nvPr/>
          </p:nvSpPr>
          <p:spPr bwMode="auto">
            <a:xfrm flipV="1">
              <a:off x="5225" y="4023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0" name="Line 272"/>
            <p:cNvSpPr>
              <a:spLocks noChangeShapeType="1"/>
            </p:cNvSpPr>
            <p:nvPr/>
          </p:nvSpPr>
          <p:spPr bwMode="auto">
            <a:xfrm flipV="1">
              <a:off x="5237" y="4008"/>
              <a:ext cx="13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1" name="Line 273"/>
            <p:cNvSpPr>
              <a:spLocks noChangeShapeType="1"/>
            </p:cNvSpPr>
            <p:nvPr/>
          </p:nvSpPr>
          <p:spPr bwMode="auto">
            <a:xfrm flipV="1">
              <a:off x="5250" y="3832"/>
              <a:ext cx="12" cy="1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2" name="Line 274"/>
            <p:cNvSpPr>
              <a:spLocks noChangeShapeType="1"/>
            </p:cNvSpPr>
            <p:nvPr/>
          </p:nvSpPr>
          <p:spPr bwMode="auto">
            <a:xfrm flipV="1">
              <a:off x="5262" y="3528"/>
              <a:ext cx="12" cy="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3" name="Line 275"/>
            <p:cNvSpPr>
              <a:spLocks noChangeShapeType="1"/>
            </p:cNvSpPr>
            <p:nvPr/>
          </p:nvSpPr>
          <p:spPr bwMode="auto">
            <a:xfrm flipV="1">
              <a:off x="5274" y="3327"/>
              <a:ext cx="12" cy="2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4" name="Line 276"/>
            <p:cNvSpPr>
              <a:spLocks noChangeShapeType="1"/>
            </p:cNvSpPr>
            <p:nvPr/>
          </p:nvSpPr>
          <p:spPr bwMode="auto">
            <a:xfrm flipV="1">
              <a:off x="5286" y="3219"/>
              <a:ext cx="13" cy="1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5" name="Line 277"/>
            <p:cNvSpPr>
              <a:spLocks noChangeShapeType="1"/>
            </p:cNvSpPr>
            <p:nvPr/>
          </p:nvSpPr>
          <p:spPr bwMode="auto">
            <a:xfrm flipV="1">
              <a:off x="5299" y="3156"/>
              <a:ext cx="12" cy="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6" name="Line 278"/>
            <p:cNvSpPr>
              <a:spLocks noChangeShapeType="1"/>
            </p:cNvSpPr>
            <p:nvPr/>
          </p:nvSpPr>
          <p:spPr bwMode="auto">
            <a:xfrm flipV="1">
              <a:off x="5311" y="3119"/>
              <a:ext cx="13" cy="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7" name="Line 279"/>
            <p:cNvSpPr>
              <a:spLocks noChangeShapeType="1"/>
            </p:cNvSpPr>
            <p:nvPr/>
          </p:nvSpPr>
          <p:spPr bwMode="auto">
            <a:xfrm flipV="1">
              <a:off x="5324" y="3097"/>
              <a:ext cx="12" cy="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8" name="Line 280"/>
            <p:cNvSpPr>
              <a:spLocks noChangeShapeType="1"/>
            </p:cNvSpPr>
            <p:nvPr/>
          </p:nvSpPr>
          <p:spPr bwMode="auto">
            <a:xfrm flipV="1">
              <a:off x="5336" y="3082"/>
              <a:ext cx="12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9" name="Line 281"/>
            <p:cNvSpPr>
              <a:spLocks noChangeShapeType="1"/>
            </p:cNvSpPr>
            <p:nvPr/>
          </p:nvSpPr>
          <p:spPr bwMode="auto">
            <a:xfrm flipV="1">
              <a:off x="5348" y="3079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0" name="Line 282"/>
            <p:cNvSpPr>
              <a:spLocks noChangeShapeType="1"/>
            </p:cNvSpPr>
            <p:nvPr/>
          </p:nvSpPr>
          <p:spPr bwMode="auto">
            <a:xfrm flipV="1">
              <a:off x="5361" y="3074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1" name="Line 283"/>
            <p:cNvSpPr>
              <a:spLocks noChangeShapeType="1"/>
            </p:cNvSpPr>
            <p:nvPr/>
          </p:nvSpPr>
          <p:spPr bwMode="auto">
            <a:xfrm flipV="1">
              <a:off x="5373" y="3072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2" name="Line 284"/>
            <p:cNvSpPr>
              <a:spLocks noChangeShapeType="1"/>
            </p:cNvSpPr>
            <p:nvPr/>
          </p:nvSpPr>
          <p:spPr bwMode="auto">
            <a:xfrm flipV="1">
              <a:off x="5386" y="3070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3" name="Line 285"/>
            <p:cNvSpPr>
              <a:spLocks noChangeShapeType="1"/>
            </p:cNvSpPr>
            <p:nvPr/>
          </p:nvSpPr>
          <p:spPr bwMode="auto">
            <a:xfrm>
              <a:off x="5398" y="3070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4" name="Line 286"/>
            <p:cNvSpPr>
              <a:spLocks noChangeShapeType="1"/>
            </p:cNvSpPr>
            <p:nvPr/>
          </p:nvSpPr>
          <p:spPr bwMode="auto">
            <a:xfrm flipV="1">
              <a:off x="5411" y="3068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5" name="Line 287"/>
            <p:cNvSpPr>
              <a:spLocks noChangeShapeType="1"/>
            </p:cNvSpPr>
            <p:nvPr/>
          </p:nvSpPr>
          <p:spPr bwMode="auto">
            <a:xfrm>
              <a:off x="5423" y="3068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6" name="Line 288"/>
            <p:cNvSpPr>
              <a:spLocks noChangeShapeType="1"/>
            </p:cNvSpPr>
            <p:nvPr/>
          </p:nvSpPr>
          <p:spPr bwMode="auto">
            <a:xfrm flipV="1">
              <a:off x="5435" y="3067"/>
              <a:ext cx="12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7" name="Line 289"/>
            <p:cNvSpPr>
              <a:spLocks noChangeShapeType="1"/>
            </p:cNvSpPr>
            <p:nvPr/>
          </p:nvSpPr>
          <p:spPr bwMode="auto">
            <a:xfrm flipV="1">
              <a:off x="5447" y="3064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8" name="Line 290"/>
            <p:cNvSpPr>
              <a:spLocks noChangeShapeType="1"/>
            </p:cNvSpPr>
            <p:nvPr/>
          </p:nvSpPr>
          <p:spPr bwMode="auto">
            <a:xfrm>
              <a:off x="5460" y="3064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9" name="Line 291"/>
            <p:cNvSpPr>
              <a:spLocks noChangeShapeType="1"/>
            </p:cNvSpPr>
            <p:nvPr/>
          </p:nvSpPr>
          <p:spPr bwMode="auto">
            <a:xfrm>
              <a:off x="5472" y="3065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0" name="Line 292"/>
            <p:cNvSpPr>
              <a:spLocks noChangeShapeType="1"/>
            </p:cNvSpPr>
            <p:nvPr/>
          </p:nvSpPr>
          <p:spPr bwMode="auto">
            <a:xfrm>
              <a:off x="5485" y="3065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1" name="Line 293"/>
            <p:cNvSpPr>
              <a:spLocks noChangeShapeType="1"/>
            </p:cNvSpPr>
            <p:nvPr/>
          </p:nvSpPr>
          <p:spPr bwMode="auto">
            <a:xfrm>
              <a:off x="5497" y="3067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2" name="Line 294"/>
            <p:cNvSpPr>
              <a:spLocks noChangeShapeType="1"/>
            </p:cNvSpPr>
            <p:nvPr/>
          </p:nvSpPr>
          <p:spPr bwMode="auto">
            <a:xfrm flipV="1">
              <a:off x="5510" y="3063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3" name="Line 295"/>
            <p:cNvSpPr>
              <a:spLocks noChangeShapeType="1"/>
            </p:cNvSpPr>
            <p:nvPr/>
          </p:nvSpPr>
          <p:spPr bwMode="auto">
            <a:xfrm>
              <a:off x="5522" y="3063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4" name="Line 296"/>
            <p:cNvSpPr>
              <a:spLocks noChangeShapeType="1"/>
            </p:cNvSpPr>
            <p:nvPr/>
          </p:nvSpPr>
          <p:spPr bwMode="auto">
            <a:xfrm flipV="1">
              <a:off x="5534" y="3064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5" name="Line 297"/>
            <p:cNvSpPr>
              <a:spLocks noChangeShapeType="1"/>
            </p:cNvSpPr>
            <p:nvPr/>
          </p:nvSpPr>
          <p:spPr bwMode="auto">
            <a:xfrm flipV="1">
              <a:off x="5547" y="3059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6" name="Line 298"/>
            <p:cNvSpPr>
              <a:spLocks noChangeShapeType="1"/>
            </p:cNvSpPr>
            <p:nvPr/>
          </p:nvSpPr>
          <p:spPr bwMode="auto">
            <a:xfrm>
              <a:off x="5559" y="3059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7" name="Line 299"/>
            <p:cNvSpPr>
              <a:spLocks noChangeShapeType="1"/>
            </p:cNvSpPr>
            <p:nvPr/>
          </p:nvSpPr>
          <p:spPr bwMode="auto">
            <a:xfrm>
              <a:off x="4828" y="4027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8" name="Line 300"/>
            <p:cNvSpPr>
              <a:spLocks noChangeShapeType="1"/>
            </p:cNvSpPr>
            <p:nvPr/>
          </p:nvSpPr>
          <p:spPr bwMode="auto">
            <a:xfrm>
              <a:off x="4853" y="4028"/>
              <a:ext cx="2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9" name="Line 301"/>
            <p:cNvSpPr>
              <a:spLocks noChangeShapeType="1"/>
            </p:cNvSpPr>
            <p:nvPr/>
          </p:nvSpPr>
          <p:spPr bwMode="auto">
            <a:xfrm>
              <a:off x="4877" y="4029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0" name="Line 302"/>
            <p:cNvSpPr>
              <a:spLocks noChangeShapeType="1"/>
            </p:cNvSpPr>
            <p:nvPr/>
          </p:nvSpPr>
          <p:spPr bwMode="auto">
            <a:xfrm flipV="1">
              <a:off x="4902" y="4029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1" name="Line 303"/>
            <p:cNvSpPr>
              <a:spLocks noChangeShapeType="1"/>
            </p:cNvSpPr>
            <p:nvPr/>
          </p:nvSpPr>
          <p:spPr bwMode="auto">
            <a:xfrm>
              <a:off x="4927" y="4029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2" name="Line 304"/>
            <p:cNvSpPr>
              <a:spLocks noChangeShapeType="1"/>
            </p:cNvSpPr>
            <p:nvPr/>
          </p:nvSpPr>
          <p:spPr bwMode="auto">
            <a:xfrm flipV="1">
              <a:off x="4952" y="4028"/>
              <a:ext cx="2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3" name="Line 305"/>
            <p:cNvSpPr>
              <a:spLocks noChangeShapeType="1"/>
            </p:cNvSpPr>
            <p:nvPr/>
          </p:nvSpPr>
          <p:spPr bwMode="auto">
            <a:xfrm>
              <a:off x="4976" y="4028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4" name="Line 306"/>
            <p:cNvSpPr>
              <a:spLocks noChangeShapeType="1"/>
            </p:cNvSpPr>
            <p:nvPr/>
          </p:nvSpPr>
          <p:spPr bwMode="auto">
            <a:xfrm>
              <a:off x="5001" y="4028"/>
              <a:ext cx="2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5" name="Line 307"/>
            <p:cNvSpPr>
              <a:spLocks noChangeShapeType="1"/>
            </p:cNvSpPr>
            <p:nvPr/>
          </p:nvSpPr>
          <p:spPr bwMode="auto">
            <a:xfrm flipV="1">
              <a:off x="5026" y="4027"/>
              <a:ext cx="2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6" name="Line 308"/>
            <p:cNvSpPr>
              <a:spLocks noChangeShapeType="1"/>
            </p:cNvSpPr>
            <p:nvPr/>
          </p:nvSpPr>
          <p:spPr bwMode="auto">
            <a:xfrm flipV="1">
              <a:off x="5051" y="4025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7" name="Line 309"/>
            <p:cNvSpPr>
              <a:spLocks noChangeShapeType="1"/>
            </p:cNvSpPr>
            <p:nvPr/>
          </p:nvSpPr>
          <p:spPr bwMode="auto">
            <a:xfrm>
              <a:off x="5076" y="4025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8" name="Line 310"/>
            <p:cNvSpPr>
              <a:spLocks noChangeShapeType="1"/>
            </p:cNvSpPr>
            <p:nvPr/>
          </p:nvSpPr>
          <p:spPr bwMode="auto">
            <a:xfrm>
              <a:off x="5101" y="4025"/>
              <a:ext cx="24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9" name="Line 311"/>
            <p:cNvSpPr>
              <a:spLocks noChangeShapeType="1"/>
            </p:cNvSpPr>
            <p:nvPr/>
          </p:nvSpPr>
          <p:spPr bwMode="auto">
            <a:xfrm flipV="1">
              <a:off x="5125" y="4022"/>
              <a:ext cx="2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0" name="Line 312"/>
            <p:cNvSpPr>
              <a:spLocks noChangeShapeType="1"/>
            </p:cNvSpPr>
            <p:nvPr/>
          </p:nvSpPr>
          <p:spPr bwMode="auto">
            <a:xfrm flipV="1">
              <a:off x="5150" y="3802"/>
              <a:ext cx="25" cy="2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1" name="Line 313"/>
            <p:cNvSpPr>
              <a:spLocks noChangeShapeType="1"/>
            </p:cNvSpPr>
            <p:nvPr/>
          </p:nvSpPr>
          <p:spPr bwMode="auto">
            <a:xfrm flipV="1">
              <a:off x="5175" y="3388"/>
              <a:ext cx="25" cy="4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2" name="Line 314"/>
            <p:cNvSpPr>
              <a:spLocks noChangeShapeType="1"/>
            </p:cNvSpPr>
            <p:nvPr/>
          </p:nvSpPr>
          <p:spPr bwMode="auto">
            <a:xfrm flipV="1">
              <a:off x="5200" y="3193"/>
              <a:ext cx="25" cy="19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3" name="Line 315"/>
            <p:cNvSpPr>
              <a:spLocks noChangeShapeType="1"/>
            </p:cNvSpPr>
            <p:nvPr/>
          </p:nvSpPr>
          <p:spPr bwMode="auto">
            <a:xfrm flipV="1">
              <a:off x="5225" y="3110"/>
              <a:ext cx="24" cy="8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4" name="Line 316"/>
            <p:cNvSpPr>
              <a:spLocks noChangeShapeType="1"/>
            </p:cNvSpPr>
            <p:nvPr/>
          </p:nvSpPr>
          <p:spPr bwMode="auto">
            <a:xfrm flipV="1">
              <a:off x="5249" y="3077"/>
              <a:ext cx="25" cy="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5" name="Line 317"/>
            <p:cNvSpPr>
              <a:spLocks noChangeShapeType="1"/>
            </p:cNvSpPr>
            <p:nvPr/>
          </p:nvSpPr>
          <p:spPr bwMode="auto">
            <a:xfrm flipV="1">
              <a:off x="5274" y="3071"/>
              <a:ext cx="2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6" name="Line 318"/>
            <p:cNvSpPr>
              <a:spLocks noChangeShapeType="1"/>
            </p:cNvSpPr>
            <p:nvPr/>
          </p:nvSpPr>
          <p:spPr bwMode="auto">
            <a:xfrm flipV="1">
              <a:off x="5299" y="3068"/>
              <a:ext cx="2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7" name="Line 319"/>
            <p:cNvSpPr>
              <a:spLocks noChangeShapeType="1"/>
            </p:cNvSpPr>
            <p:nvPr/>
          </p:nvSpPr>
          <p:spPr bwMode="auto">
            <a:xfrm>
              <a:off x="5324" y="3068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8" name="Line 320"/>
            <p:cNvSpPr>
              <a:spLocks noChangeShapeType="1"/>
            </p:cNvSpPr>
            <p:nvPr/>
          </p:nvSpPr>
          <p:spPr bwMode="auto">
            <a:xfrm flipV="1">
              <a:off x="5349" y="3066"/>
              <a:ext cx="24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9" name="Line 321"/>
            <p:cNvSpPr>
              <a:spLocks noChangeShapeType="1"/>
            </p:cNvSpPr>
            <p:nvPr/>
          </p:nvSpPr>
          <p:spPr bwMode="auto">
            <a:xfrm flipV="1">
              <a:off x="5373" y="3066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0" name="Line 322"/>
            <p:cNvSpPr>
              <a:spLocks noChangeShapeType="1"/>
            </p:cNvSpPr>
            <p:nvPr/>
          </p:nvSpPr>
          <p:spPr bwMode="auto">
            <a:xfrm>
              <a:off x="5398" y="3066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1" name="Line 323"/>
            <p:cNvSpPr>
              <a:spLocks noChangeShapeType="1"/>
            </p:cNvSpPr>
            <p:nvPr/>
          </p:nvSpPr>
          <p:spPr bwMode="auto">
            <a:xfrm flipV="1">
              <a:off x="5423" y="3060"/>
              <a:ext cx="2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2" name="Line 324"/>
            <p:cNvSpPr>
              <a:spLocks noChangeShapeType="1"/>
            </p:cNvSpPr>
            <p:nvPr/>
          </p:nvSpPr>
          <p:spPr bwMode="auto">
            <a:xfrm flipV="1">
              <a:off x="5447" y="3056"/>
              <a:ext cx="2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3" name="Line 325"/>
            <p:cNvSpPr>
              <a:spLocks noChangeShapeType="1"/>
            </p:cNvSpPr>
            <p:nvPr/>
          </p:nvSpPr>
          <p:spPr bwMode="auto">
            <a:xfrm>
              <a:off x="5472" y="3056"/>
              <a:ext cx="2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4" name="Line 326"/>
            <p:cNvSpPr>
              <a:spLocks noChangeShapeType="1"/>
            </p:cNvSpPr>
            <p:nvPr/>
          </p:nvSpPr>
          <p:spPr bwMode="auto">
            <a:xfrm>
              <a:off x="5497" y="3059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5" name="Line 327"/>
            <p:cNvSpPr>
              <a:spLocks noChangeShapeType="1"/>
            </p:cNvSpPr>
            <p:nvPr/>
          </p:nvSpPr>
          <p:spPr bwMode="auto">
            <a:xfrm>
              <a:off x="5522" y="3060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6" name="Line 328"/>
            <p:cNvSpPr>
              <a:spLocks noChangeShapeType="1"/>
            </p:cNvSpPr>
            <p:nvPr/>
          </p:nvSpPr>
          <p:spPr bwMode="auto">
            <a:xfrm flipV="1">
              <a:off x="5547" y="3058"/>
              <a:ext cx="24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618" name="Group 530"/>
          <p:cNvGrpSpPr>
            <a:grpSpLocks/>
          </p:cNvGrpSpPr>
          <p:nvPr/>
        </p:nvGrpSpPr>
        <p:grpSpPr bwMode="auto">
          <a:xfrm>
            <a:off x="6877050" y="4797425"/>
            <a:ext cx="1966913" cy="1608138"/>
            <a:chOff x="4332" y="3022"/>
            <a:chExt cx="1239" cy="1013"/>
          </a:xfrm>
        </p:grpSpPr>
        <p:sp>
          <p:nvSpPr>
            <p:cNvPr id="89418" name="Line 330"/>
            <p:cNvSpPr>
              <a:spLocks noChangeShapeType="1"/>
            </p:cNvSpPr>
            <p:nvPr/>
          </p:nvSpPr>
          <p:spPr bwMode="auto">
            <a:xfrm flipV="1">
              <a:off x="4828" y="4027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9" name="Line 331"/>
            <p:cNvSpPr>
              <a:spLocks noChangeShapeType="1"/>
            </p:cNvSpPr>
            <p:nvPr/>
          </p:nvSpPr>
          <p:spPr bwMode="auto">
            <a:xfrm>
              <a:off x="4853" y="4027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0" name="Line 332"/>
            <p:cNvSpPr>
              <a:spLocks noChangeShapeType="1"/>
            </p:cNvSpPr>
            <p:nvPr/>
          </p:nvSpPr>
          <p:spPr bwMode="auto">
            <a:xfrm flipV="1">
              <a:off x="4878" y="4029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1" name="Line 333"/>
            <p:cNvSpPr>
              <a:spLocks noChangeShapeType="1"/>
            </p:cNvSpPr>
            <p:nvPr/>
          </p:nvSpPr>
          <p:spPr bwMode="auto">
            <a:xfrm flipV="1">
              <a:off x="4903" y="4028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2" name="Line 334"/>
            <p:cNvSpPr>
              <a:spLocks noChangeShapeType="1"/>
            </p:cNvSpPr>
            <p:nvPr/>
          </p:nvSpPr>
          <p:spPr bwMode="auto">
            <a:xfrm>
              <a:off x="4927" y="4028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3" name="Line 335"/>
            <p:cNvSpPr>
              <a:spLocks noChangeShapeType="1"/>
            </p:cNvSpPr>
            <p:nvPr/>
          </p:nvSpPr>
          <p:spPr bwMode="auto">
            <a:xfrm flipV="1">
              <a:off x="4952" y="4027"/>
              <a:ext cx="24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4" name="Line 336"/>
            <p:cNvSpPr>
              <a:spLocks noChangeShapeType="1"/>
            </p:cNvSpPr>
            <p:nvPr/>
          </p:nvSpPr>
          <p:spPr bwMode="auto">
            <a:xfrm>
              <a:off x="4976" y="4027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5" name="Line 337"/>
            <p:cNvSpPr>
              <a:spLocks noChangeShapeType="1"/>
            </p:cNvSpPr>
            <p:nvPr/>
          </p:nvSpPr>
          <p:spPr bwMode="auto">
            <a:xfrm>
              <a:off x="5001" y="4028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6" name="Line 338"/>
            <p:cNvSpPr>
              <a:spLocks noChangeShapeType="1"/>
            </p:cNvSpPr>
            <p:nvPr/>
          </p:nvSpPr>
          <p:spPr bwMode="auto">
            <a:xfrm>
              <a:off x="5026" y="4030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7" name="Line 339"/>
            <p:cNvSpPr>
              <a:spLocks noChangeShapeType="1"/>
            </p:cNvSpPr>
            <p:nvPr/>
          </p:nvSpPr>
          <p:spPr bwMode="auto">
            <a:xfrm flipV="1">
              <a:off x="5051" y="4025"/>
              <a:ext cx="25" cy="7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8" name="Line 340"/>
            <p:cNvSpPr>
              <a:spLocks noChangeShapeType="1"/>
            </p:cNvSpPr>
            <p:nvPr/>
          </p:nvSpPr>
          <p:spPr bwMode="auto">
            <a:xfrm flipV="1">
              <a:off x="5076" y="3835"/>
              <a:ext cx="25" cy="190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9" name="Line 341"/>
            <p:cNvSpPr>
              <a:spLocks noChangeShapeType="1"/>
            </p:cNvSpPr>
            <p:nvPr/>
          </p:nvSpPr>
          <p:spPr bwMode="auto">
            <a:xfrm flipV="1">
              <a:off x="5101" y="3479"/>
              <a:ext cx="24" cy="35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0" name="Line 342"/>
            <p:cNvSpPr>
              <a:spLocks noChangeShapeType="1"/>
            </p:cNvSpPr>
            <p:nvPr/>
          </p:nvSpPr>
          <p:spPr bwMode="auto">
            <a:xfrm flipV="1">
              <a:off x="5125" y="3260"/>
              <a:ext cx="25" cy="21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1" name="Line 343"/>
            <p:cNvSpPr>
              <a:spLocks noChangeShapeType="1"/>
            </p:cNvSpPr>
            <p:nvPr/>
          </p:nvSpPr>
          <p:spPr bwMode="auto">
            <a:xfrm flipV="1">
              <a:off x="5150" y="3146"/>
              <a:ext cx="25" cy="11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2" name="Line 344"/>
            <p:cNvSpPr>
              <a:spLocks noChangeShapeType="1"/>
            </p:cNvSpPr>
            <p:nvPr/>
          </p:nvSpPr>
          <p:spPr bwMode="auto">
            <a:xfrm flipV="1">
              <a:off x="5175" y="3091"/>
              <a:ext cx="25" cy="5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3" name="Line 345"/>
            <p:cNvSpPr>
              <a:spLocks noChangeShapeType="1"/>
            </p:cNvSpPr>
            <p:nvPr/>
          </p:nvSpPr>
          <p:spPr bwMode="auto">
            <a:xfrm flipV="1">
              <a:off x="5200" y="3069"/>
              <a:ext cx="25" cy="2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4" name="Line 346"/>
            <p:cNvSpPr>
              <a:spLocks noChangeShapeType="1"/>
            </p:cNvSpPr>
            <p:nvPr/>
          </p:nvSpPr>
          <p:spPr bwMode="auto">
            <a:xfrm flipV="1">
              <a:off x="5225" y="3060"/>
              <a:ext cx="25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5" name="Line 347"/>
            <p:cNvSpPr>
              <a:spLocks noChangeShapeType="1"/>
            </p:cNvSpPr>
            <p:nvPr/>
          </p:nvSpPr>
          <p:spPr bwMode="auto">
            <a:xfrm>
              <a:off x="5250" y="3060"/>
              <a:ext cx="24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6" name="Line 348"/>
            <p:cNvSpPr>
              <a:spLocks noChangeShapeType="1"/>
            </p:cNvSpPr>
            <p:nvPr/>
          </p:nvSpPr>
          <p:spPr bwMode="auto">
            <a:xfrm>
              <a:off x="5274" y="3062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7" name="Line 349"/>
            <p:cNvSpPr>
              <a:spLocks noChangeShapeType="1"/>
            </p:cNvSpPr>
            <p:nvPr/>
          </p:nvSpPr>
          <p:spPr bwMode="auto">
            <a:xfrm flipV="1">
              <a:off x="5299" y="3061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8" name="Line 350"/>
            <p:cNvSpPr>
              <a:spLocks noChangeShapeType="1"/>
            </p:cNvSpPr>
            <p:nvPr/>
          </p:nvSpPr>
          <p:spPr bwMode="auto">
            <a:xfrm flipV="1">
              <a:off x="5324" y="3060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9" name="Line 351"/>
            <p:cNvSpPr>
              <a:spLocks noChangeShapeType="1"/>
            </p:cNvSpPr>
            <p:nvPr/>
          </p:nvSpPr>
          <p:spPr bwMode="auto">
            <a:xfrm flipV="1">
              <a:off x="5348" y="3058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0" name="Line 352"/>
            <p:cNvSpPr>
              <a:spLocks noChangeShapeType="1"/>
            </p:cNvSpPr>
            <p:nvPr/>
          </p:nvSpPr>
          <p:spPr bwMode="auto">
            <a:xfrm flipV="1">
              <a:off x="5373" y="3057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1" name="Line 353"/>
            <p:cNvSpPr>
              <a:spLocks noChangeShapeType="1"/>
            </p:cNvSpPr>
            <p:nvPr/>
          </p:nvSpPr>
          <p:spPr bwMode="auto">
            <a:xfrm flipV="1">
              <a:off x="5398" y="3056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2" name="Line 354"/>
            <p:cNvSpPr>
              <a:spLocks noChangeShapeType="1"/>
            </p:cNvSpPr>
            <p:nvPr/>
          </p:nvSpPr>
          <p:spPr bwMode="auto">
            <a:xfrm flipV="1">
              <a:off x="5423" y="3055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3" name="Line 355"/>
            <p:cNvSpPr>
              <a:spLocks noChangeShapeType="1"/>
            </p:cNvSpPr>
            <p:nvPr/>
          </p:nvSpPr>
          <p:spPr bwMode="auto">
            <a:xfrm>
              <a:off x="5447" y="3055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4" name="Line 356"/>
            <p:cNvSpPr>
              <a:spLocks noChangeShapeType="1"/>
            </p:cNvSpPr>
            <p:nvPr/>
          </p:nvSpPr>
          <p:spPr bwMode="auto">
            <a:xfrm flipV="1">
              <a:off x="5472" y="3050"/>
              <a:ext cx="25" cy="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5" name="Line 357"/>
            <p:cNvSpPr>
              <a:spLocks noChangeShapeType="1"/>
            </p:cNvSpPr>
            <p:nvPr/>
          </p:nvSpPr>
          <p:spPr bwMode="auto">
            <a:xfrm>
              <a:off x="5497" y="3050"/>
              <a:ext cx="25" cy="7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6" name="Line 358"/>
            <p:cNvSpPr>
              <a:spLocks noChangeShapeType="1"/>
            </p:cNvSpPr>
            <p:nvPr/>
          </p:nvSpPr>
          <p:spPr bwMode="auto">
            <a:xfrm flipV="1">
              <a:off x="5522" y="3048"/>
              <a:ext cx="25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7" name="Line 359"/>
            <p:cNvSpPr>
              <a:spLocks noChangeShapeType="1"/>
            </p:cNvSpPr>
            <p:nvPr/>
          </p:nvSpPr>
          <p:spPr bwMode="auto">
            <a:xfrm>
              <a:off x="5547" y="3048"/>
              <a:ext cx="24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8" name="Line 360"/>
            <p:cNvSpPr>
              <a:spLocks noChangeShapeType="1"/>
            </p:cNvSpPr>
            <p:nvPr/>
          </p:nvSpPr>
          <p:spPr bwMode="auto">
            <a:xfrm>
              <a:off x="4580" y="4026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9" name="Line 361"/>
            <p:cNvSpPr>
              <a:spLocks noChangeShapeType="1"/>
            </p:cNvSpPr>
            <p:nvPr/>
          </p:nvSpPr>
          <p:spPr bwMode="auto">
            <a:xfrm>
              <a:off x="4605" y="4027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0" name="Line 362"/>
            <p:cNvSpPr>
              <a:spLocks noChangeShapeType="1"/>
            </p:cNvSpPr>
            <p:nvPr/>
          </p:nvSpPr>
          <p:spPr bwMode="auto">
            <a:xfrm flipV="1">
              <a:off x="4630" y="4027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1" name="Line 363"/>
            <p:cNvSpPr>
              <a:spLocks noChangeShapeType="1"/>
            </p:cNvSpPr>
            <p:nvPr/>
          </p:nvSpPr>
          <p:spPr bwMode="auto">
            <a:xfrm>
              <a:off x="4655" y="4027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2" name="Line 364"/>
            <p:cNvSpPr>
              <a:spLocks noChangeShapeType="1"/>
            </p:cNvSpPr>
            <p:nvPr/>
          </p:nvSpPr>
          <p:spPr bwMode="auto">
            <a:xfrm>
              <a:off x="4679" y="4028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3" name="Line 365"/>
            <p:cNvSpPr>
              <a:spLocks noChangeShapeType="1"/>
            </p:cNvSpPr>
            <p:nvPr/>
          </p:nvSpPr>
          <p:spPr bwMode="auto">
            <a:xfrm flipV="1">
              <a:off x="4704" y="4030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4" name="Line 366"/>
            <p:cNvSpPr>
              <a:spLocks noChangeShapeType="1"/>
            </p:cNvSpPr>
            <p:nvPr/>
          </p:nvSpPr>
          <p:spPr bwMode="auto">
            <a:xfrm flipV="1">
              <a:off x="4729" y="4025"/>
              <a:ext cx="25" cy="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5" name="Line 367"/>
            <p:cNvSpPr>
              <a:spLocks noChangeShapeType="1"/>
            </p:cNvSpPr>
            <p:nvPr/>
          </p:nvSpPr>
          <p:spPr bwMode="auto">
            <a:xfrm>
              <a:off x="4754" y="4025"/>
              <a:ext cx="25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6" name="Line 368"/>
            <p:cNvSpPr>
              <a:spLocks noChangeShapeType="1"/>
            </p:cNvSpPr>
            <p:nvPr/>
          </p:nvSpPr>
          <p:spPr bwMode="auto">
            <a:xfrm flipV="1">
              <a:off x="4779" y="4028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7" name="Line 369"/>
            <p:cNvSpPr>
              <a:spLocks noChangeShapeType="1"/>
            </p:cNvSpPr>
            <p:nvPr/>
          </p:nvSpPr>
          <p:spPr bwMode="auto">
            <a:xfrm flipV="1">
              <a:off x="4803" y="402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8" name="Line 370"/>
            <p:cNvSpPr>
              <a:spLocks noChangeShapeType="1"/>
            </p:cNvSpPr>
            <p:nvPr/>
          </p:nvSpPr>
          <p:spPr bwMode="auto">
            <a:xfrm>
              <a:off x="4828" y="402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9" name="Line 371"/>
            <p:cNvSpPr>
              <a:spLocks noChangeShapeType="1"/>
            </p:cNvSpPr>
            <p:nvPr/>
          </p:nvSpPr>
          <p:spPr bwMode="auto">
            <a:xfrm>
              <a:off x="4853" y="4028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0" name="Line 372"/>
            <p:cNvSpPr>
              <a:spLocks noChangeShapeType="1"/>
            </p:cNvSpPr>
            <p:nvPr/>
          </p:nvSpPr>
          <p:spPr bwMode="auto">
            <a:xfrm flipV="1">
              <a:off x="4878" y="4027"/>
              <a:ext cx="24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1" name="Line 373"/>
            <p:cNvSpPr>
              <a:spLocks noChangeShapeType="1"/>
            </p:cNvSpPr>
            <p:nvPr/>
          </p:nvSpPr>
          <p:spPr bwMode="auto">
            <a:xfrm>
              <a:off x="4902" y="402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2" name="Line 374"/>
            <p:cNvSpPr>
              <a:spLocks noChangeShapeType="1"/>
            </p:cNvSpPr>
            <p:nvPr/>
          </p:nvSpPr>
          <p:spPr bwMode="auto">
            <a:xfrm>
              <a:off x="4927" y="4028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3" name="Line 375"/>
            <p:cNvSpPr>
              <a:spLocks noChangeShapeType="1"/>
            </p:cNvSpPr>
            <p:nvPr/>
          </p:nvSpPr>
          <p:spPr bwMode="auto">
            <a:xfrm flipV="1">
              <a:off x="4952" y="4028"/>
              <a:ext cx="24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4" name="Line 376"/>
            <p:cNvSpPr>
              <a:spLocks noChangeShapeType="1"/>
            </p:cNvSpPr>
            <p:nvPr/>
          </p:nvSpPr>
          <p:spPr bwMode="auto">
            <a:xfrm flipV="1">
              <a:off x="4976" y="4025"/>
              <a:ext cx="25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5" name="Line 377"/>
            <p:cNvSpPr>
              <a:spLocks noChangeShapeType="1"/>
            </p:cNvSpPr>
            <p:nvPr/>
          </p:nvSpPr>
          <p:spPr bwMode="auto">
            <a:xfrm flipV="1">
              <a:off x="5001" y="3950"/>
              <a:ext cx="25" cy="7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6" name="Line 378"/>
            <p:cNvSpPr>
              <a:spLocks noChangeShapeType="1"/>
            </p:cNvSpPr>
            <p:nvPr/>
          </p:nvSpPr>
          <p:spPr bwMode="auto">
            <a:xfrm flipV="1">
              <a:off x="5026" y="3657"/>
              <a:ext cx="25" cy="29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7" name="Line 379"/>
            <p:cNvSpPr>
              <a:spLocks noChangeShapeType="1"/>
            </p:cNvSpPr>
            <p:nvPr/>
          </p:nvSpPr>
          <p:spPr bwMode="auto">
            <a:xfrm flipV="1">
              <a:off x="5051" y="3399"/>
              <a:ext cx="25" cy="25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8" name="Line 380"/>
            <p:cNvSpPr>
              <a:spLocks noChangeShapeType="1"/>
            </p:cNvSpPr>
            <p:nvPr/>
          </p:nvSpPr>
          <p:spPr bwMode="auto">
            <a:xfrm flipV="1">
              <a:off x="5076" y="3231"/>
              <a:ext cx="25" cy="16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9" name="Line 381"/>
            <p:cNvSpPr>
              <a:spLocks noChangeShapeType="1"/>
            </p:cNvSpPr>
            <p:nvPr/>
          </p:nvSpPr>
          <p:spPr bwMode="auto">
            <a:xfrm flipV="1">
              <a:off x="5101" y="3136"/>
              <a:ext cx="24" cy="9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0" name="Line 382"/>
            <p:cNvSpPr>
              <a:spLocks noChangeShapeType="1"/>
            </p:cNvSpPr>
            <p:nvPr/>
          </p:nvSpPr>
          <p:spPr bwMode="auto">
            <a:xfrm flipV="1">
              <a:off x="5125" y="3080"/>
              <a:ext cx="25" cy="5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1" name="Line 383"/>
            <p:cNvSpPr>
              <a:spLocks noChangeShapeType="1"/>
            </p:cNvSpPr>
            <p:nvPr/>
          </p:nvSpPr>
          <p:spPr bwMode="auto">
            <a:xfrm flipV="1">
              <a:off x="5150" y="3059"/>
              <a:ext cx="25" cy="2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2" name="Line 384"/>
            <p:cNvSpPr>
              <a:spLocks noChangeShapeType="1"/>
            </p:cNvSpPr>
            <p:nvPr/>
          </p:nvSpPr>
          <p:spPr bwMode="auto">
            <a:xfrm>
              <a:off x="5175" y="3059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3" name="Line 385"/>
            <p:cNvSpPr>
              <a:spLocks noChangeShapeType="1"/>
            </p:cNvSpPr>
            <p:nvPr/>
          </p:nvSpPr>
          <p:spPr bwMode="auto">
            <a:xfrm flipV="1">
              <a:off x="5200" y="3053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4" name="Line 386"/>
            <p:cNvSpPr>
              <a:spLocks noChangeShapeType="1"/>
            </p:cNvSpPr>
            <p:nvPr/>
          </p:nvSpPr>
          <p:spPr bwMode="auto">
            <a:xfrm flipV="1">
              <a:off x="5225" y="3052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5" name="Line 387"/>
            <p:cNvSpPr>
              <a:spLocks noChangeShapeType="1"/>
            </p:cNvSpPr>
            <p:nvPr/>
          </p:nvSpPr>
          <p:spPr bwMode="auto">
            <a:xfrm>
              <a:off x="5249" y="3052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6" name="Line 388"/>
            <p:cNvSpPr>
              <a:spLocks noChangeShapeType="1"/>
            </p:cNvSpPr>
            <p:nvPr/>
          </p:nvSpPr>
          <p:spPr bwMode="auto">
            <a:xfrm flipV="1">
              <a:off x="5274" y="3051"/>
              <a:ext cx="25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7" name="Line 389"/>
            <p:cNvSpPr>
              <a:spLocks noChangeShapeType="1"/>
            </p:cNvSpPr>
            <p:nvPr/>
          </p:nvSpPr>
          <p:spPr bwMode="auto">
            <a:xfrm>
              <a:off x="5299" y="3051"/>
              <a:ext cx="25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8" name="Line 390"/>
            <p:cNvSpPr>
              <a:spLocks noChangeShapeType="1"/>
            </p:cNvSpPr>
            <p:nvPr/>
          </p:nvSpPr>
          <p:spPr bwMode="auto">
            <a:xfrm flipV="1">
              <a:off x="5324" y="3049"/>
              <a:ext cx="24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9" name="Line 391"/>
            <p:cNvSpPr>
              <a:spLocks noChangeShapeType="1"/>
            </p:cNvSpPr>
            <p:nvPr/>
          </p:nvSpPr>
          <p:spPr bwMode="auto">
            <a:xfrm flipV="1">
              <a:off x="5348" y="304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0" name="Line 392"/>
            <p:cNvSpPr>
              <a:spLocks noChangeShapeType="1"/>
            </p:cNvSpPr>
            <p:nvPr/>
          </p:nvSpPr>
          <p:spPr bwMode="auto">
            <a:xfrm>
              <a:off x="5373" y="3048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1" name="Line 393"/>
            <p:cNvSpPr>
              <a:spLocks noChangeShapeType="1"/>
            </p:cNvSpPr>
            <p:nvPr/>
          </p:nvSpPr>
          <p:spPr bwMode="auto">
            <a:xfrm flipV="1">
              <a:off x="5398" y="3046"/>
              <a:ext cx="25" cy="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2" name="Line 394"/>
            <p:cNvSpPr>
              <a:spLocks noChangeShapeType="1"/>
            </p:cNvSpPr>
            <p:nvPr/>
          </p:nvSpPr>
          <p:spPr bwMode="auto">
            <a:xfrm>
              <a:off x="5423" y="3046"/>
              <a:ext cx="25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3" name="Line 395"/>
            <p:cNvSpPr>
              <a:spLocks noChangeShapeType="1"/>
            </p:cNvSpPr>
            <p:nvPr/>
          </p:nvSpPr>
          <p:spPr bwMode="auto">
            <a:xfrm flipV="1">
              <a:off x="5448" y="3043"/>
              <a:ext cx="24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4" name="Line 396"/>
            <p:cNvSpPr>
              <a:spLocks noChangeShapeType="1"/>
            </p:cNvSpPr>
            <p:nvPr/>
          </p:nvSpPr>
          <p:spPr bwMode="auto">
            <a:xfrm flipV="1">
              <a:off x="5472" y="3040"/>
              <a:ext cx="25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5" name="Line 397"/>
            <p:cNvSpPr>
              <a:spLocks noChangeShapeType="1"/>
            </p:cNvSpPr>
            <p:nvPr/>
          </p:nvSpPr>
          <p:spPr bwMode="auto">
            <a:xfrm>
              <a:off x="5497" y="3040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6" name="Line 398"/>
            <p:cNvSpPr>
              <a:spLocks noChangeShapeType="1"/>
            </p:cNvSpPr>
            <p:nvPr/>
          </p:nvSpPr>
          <p:spPr bwMode="auto">
            <a:xfrm flipV="1">
              <a:off x="5522" y="3044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7" name="Line 399"/>
            <p:cNvSpPr>
              <a:spLocks noChangeShapeType="1"/>
            </p:cNvSpPr>
            <p:nvPr/>
          </p:nvSpPr>
          <p:spPr bwMode="auto">
            <a:xfrm flipV="1">
              <a:off x="5547" y="3041"/>
              <a:ext cx="24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8" name="Line 400"/>
            <p:cNvSpPr>
              <a:spLocks noChangeShapeType="1"/>
            </p:cNvSpPr>
            <p:nvPr/>
          </p:nvSpPr>
          <p:spPr bwMode="auto">
            <a:xfrm flipV="1">
              <a:off x="4407" y="4027"/>
              <a:ext cx="24" cy="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9" name="Line 401"/>
            <p:cNvSpPr>
              <a:spLocks noChangeShapeType="1"/>
            </p:cNvSpPr>
            <p:nvPr/>
          </p:nvSpPr>
          <p:spPr bwMode="auto">
            <a:xfrm>
              <a:off x="4431" y="402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0" name="Line 402"/>
            <p:cNvSpPr>
              <a:spLocks noChangeShapeType="1"/>
            </p:cNvSpPr>
            <p:nvPr/>
          </p:nvSpPr>
          <p:spPr bwMode="auto">
            <a:xfrm flipV="1">
              <a:off x="4456" y="402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1" name="Line 403"/>
            <p:cNvSpPr>
              <a:spLocks noChangeShapeType="1"/>
            </p:cNvSpPr>
            <p:nvPr/>
          </p:nvSpPr>
          <p:spPr bwMode="auto">
            <a:xfrm>
              <a:off x="4481" y="402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2" name="Line 404"/>
            <p:cNvSpPr>
              <a:spLocks noChangeShapeType="1"/>
            </p:cNvSpPr>
            <p:nvPr/>
          </p:nvSpPr>
          <p:spPr bwMode="auto">
            <a:xfrm>
              <a:off x="4506" y="4029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3" name="Line 405"/>
            <p:cNvSpPr>
              <a:spLocks noChangeShapeType="1"/>
            </p:cNvSpPr>
            <p:nvPr/>
          </p:nvSpPr>
          <p:spPr bwMode="auto">
            <a:xfrm flipV="1">
              <a:off x="4530" y="402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4" name="Line 406"/>
            <p:cNvSpPr>
              <a:spLocks noChangeShapeType="1"/>
            </p:cNvSpPr>
            <p:nvPr/>
          </p:nvSpPr>
          <p:spPr bwMode="auto">
            <a:xfrm>
              <a:off x="4555" y="402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5" name="Line 407"/>
            <p:cNvSpPr>
              <a:spLocks noChangeShapeType="1"/>
            </p:cNvSpPr>
            <p:nvPr/>
          </p:nvSpPr>
          <p:spPr bwMode="auto">
            <a:xfrm flipV="1">
              <a:off x="4580" y="4027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6" name="Line 408"/>
            <p:cNvSpPr>
              <a:spLocks noChangeShapeType="1"/>
            </p:cNvSpPr>
            <p:nvPr/>
          </p:nvSpPr>
          <p:spPr bwMode="auto">
            <a:xfrm flipV="1">
              <a:off x="4605" y="402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7" name="Line 409"/>
            <p:cNvSpPr>
              <a:spLocks noChangeShapeType="1"/>
            </p:cNvSpPr>
            <p:nvPr/>
          </p:nvSpPr>
          <p:spPr bwMode="auto">
            <a:xfrm flipV="1">
              <a:off x="4630" y="4025"/>
              <a:ext cx="24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8" name="Line 410"/>
            <p:cNvSpPr>
              <a:spLocks noChangeShapeType="1"/>
            </p:cNvSpPr>
            <p:nvPr/>
          </p:nvSpPr>
          <p:spPr bwMode="auto">
            <a:xfrm>
              <a:off x="4654" y="4025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9" name="Line 411"/>
            <p:cNvSpPr>
              <a:spLocks noChangeShapeType="1"/>
            </p:cNvSpPr>
            <p:nvPr/>
          </p:nvSpPr>
          <p:spPr bwMode="auto">
            <a:xfrm>
              <a:off x="4679" y="4026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" name="Line 412"/>
            <p:cNvSpPr>
              <a:spLocks noChangeShapeType="1"/>
            </p:cNvSpPr>
            <p:nvPr/>
          </p:nvSpPr>
          <p:spPr bwMode="auto">
            <a:xfrm>
              <a:off x="4704" y="402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" name="Line 413"/>
            <p:cNvSpPr>
              <a:spLocks noChangeShapeType="1"/>
            </p:cNvSpPr>
            <p:nvPr/>
          </p:nvSpPr>
          <p:spPr bwMode="auto">
            <a:xfrm flipV="1">
              <a:off x="4729" y="402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" name="Line 414"/>
            <p:cNvSpPr>
              <a:spLocks noChangeShapeType="1"/>
            </p:cNvSpPr>
            <p:nvPr/>
          </p:nvSpPr>
          <p:spPr bwMode="auto">
            <a:xfrm>
              <a:off x="4754" y="4027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" name="Line 415"/>
            <p:cNvSpPr>
              <a:spLocks noChangeShapeType="1"/>
            </p:cNvSpPr>
            <p:nvPr/>
          </p:nvSpPr>
          <p:spPr bwMode="auto">
            <a:xfrm flipV="1">
              <a:off x="4779" y="4028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4" name="Line 416"/>
            <p:cNvSpPr>
              <a:spLocks noChangeShapeType="1"/>
            </p:cNvSpPr>
            <p:nvPr/>
          </p:nvSpPr>
          <p:spPr bwMode="auto">
            <a:xfrm flipV="1">
              <a:off x="4803" y="402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5" name="Line 417"/>
            <p:cNvSpPr>
              <a:spLocks noChangeShapeType="1"/>
            </p:cNvSpPr>
            <p:nvPr/>
          </p:nvSpPr>
          <p:spPr bwMode="auto">
            <a:xfrm flipV="1">
              <a:off x="4828" y="4026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6" name="Line 418"/>
            <p:cNvSpPr>
              <a:spLocks noChangeShapeType="1"/>
            </p:cNvSpPr>
            <p:nvPr/>
          </p:nvSpPr>
          <p:spPr bwMode="auto">
            <a:xfrm>
              <a:off x="4853" y="4026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7" name="Line 419"/>
            <p:cNvSpPr>
              <a:spLocks noChangeShapeType="1"/>
            </p:cNvSpPr>
            <p:nvPr/>
          </p:nvSpPr>
          <p:spPr bwMode="auto">
            <a:xfrm flipV="1">
              <a:off x="4878" y="4024"/>
              <a:ext cx="24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8" name="Line 420"/>
            <p:cNvSpPr>
              <a:spLocks noChangeShapeType="1"/>
            </p:cNvSpPr>
            <p:nvPr/>
          </p:nvSpPr>
          <p:spPr bwMode="auto">
            <a:xfrm>
              <a:off x="4902" y="4024"/>
              <a:ext cx="25" cy="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9" name="Line 421"/>
            <p:cNvSpPr>
              <a:spLocks noChangeShapeType="1"/>
            </p:cNvSpPr>
            <p:nvPr/>
          </p:nvSpPr>
          <p:spPr bwMode="auto">
            <a:xfrm flipV="1">
              <a:off x="4927" y="4017"/>
              <a:ext cx="25" cy="1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0" name="Line 422"/>
            <p:cNvSpPr>
              <a:spLocks noChangeShapeType="1"/>
            </p:cNvSpPr>
            <p:nvPr/>
          </p:nvSpPr>
          <p:spPr bwMode="auto">
            <a:xfrm flipV="1">
              <a:off x="4952" y="3864"/>
              <a:ext cx="25" cy="15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1" name="Line 423"/>
            <p:cNvSpPr>
              <a:spLocks noChangeShapeType="1"/>
            </p:cNvSpPr>
            <p:nvPr/>
          </p:nvSpPr>
          <p:spPr bwMode="auto">
            <a:xfrm flipV="1">
              <a:off x="4977" y="3605"/>
              <a:ext cx="24" cy="259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2" name="Line 424"/>
            <p:cNvSpPr>
              <a:spLocks noChangeShapeType="1"/>
            </p:cNvSpPr>
            <p:nvPr/>
          </p:nvSpPr>
          <p:spPr bwMode="auto">
            <a:xfrm flipV="1">
              <a:off x="5001" y="3388"/>
              <a:ext cx="25" cy="21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3" name="Line 425"/>
            <p:cNvSpPr>
              <a:spLocks noChangeShapeType="1"/>
            </p:cNvSpPr>
            <p:nvPr/>
          </p:nvSpPr>
          <p:spPr bwMode="auto">
            <a:xfrm flipV="1">
              <a:off x="5026" y="3239"/>
              <a:ext cx="25" cy="149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4" name="Line 426"/>
            <p:cNvSpPr>
              <a:spLocks noChangeShapeType="1"/>
            </p:cNvSpPr>
            <p:nvPr/>
          </p:nvSpPr>
          <p:spPr bwMode="auto">
            <a:xfrm flipV="1">
              <a:off x="5051" y="3146"/>
              <a:ext cx="25" cy="9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5" name="Line 427"/>
            <p:cNvSpPr>
              <a:spLocks noChangeShapeType="1"/>
            </p:cNvSpPr>
            <p:nvPr/>
          </p:nvSpPr>
          <p:spPr bwMode="auto">
            <a:xfrm flipV="1">
              <a:off x="5076" y="3082"/>
              <a:ext cx="25" cy="6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6" name="Line 428"/>
            <p:cNvSpPr>
              <a:spLocks noChangeShapeType="1"/>
            </p:cNvSpPr>
            <p:nvPr/>
          </p:nvSpPr>
          <p:spPr bwMode="auto">
            <a:xfrm flipV="1">
              <a:off x="5101" y="3052"/>
              <a:ext cx="24" cy="3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7" name="Line 429"/>
            <p:cNvSpPr>
              <a:spLocks noChangeShapeType="1"/>
            </p:cNvSpPr>
            <p:nvPr/>
          </p:nvSpPr>
          <p:spPr bwMode="auto">
            <a:xfrm flipV="1">
              <a:off x="5125" y="3048"/>
              <a:ext cx="25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8" name="Line 430"/>
            <p:cNvSpPr>
              <a:spLocks noChangeShapeType="1"/>
            </p:cNvSpPr>
            <p:nvPr/>
          </p:nvSpPr>
          <p:spPr bwMode="auto">
            <a:xfrm>
              <a:off x="5150" y="304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9" name="Line 431"/>
            <p:cNvSpPr>
              <a:spLocks noChangeShapeType="1"/>
            </p:cNvSpPr>
            <p:nvPr/>
          </p:nvSpPr>
          <p:spPr bwMode="auto">
            <a:xfrm flipV="1">
              <a:off x="5175" y="3045"/>
              <a:ext cx="25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0" name="Line 432"/>
            <p:cNvSpPr>
              <a:spLocks noChangeShapeType="1"/>
            </p:cNvSpPr>
            <p:nvPr/>
          </p:nvSpPr>
          <p:spPr bwMode="auto">
            <a:xfrm>
              <a:off x="5200" y="3045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1" name="Line 433"/>
            <p:cNvSpPr>
              <a:spLocks noChangeShapeType="1"/>
            </p:cNvSpPr>
            <p:nvPr/>
          </p:nvSpPr>
          <p:spPr bwMode="auto">
            <a:xfrm flipV="1">
              <a:off x="5225" y="3044"/>
              <a:ext cx="24" cy="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2" name="Line 434"/>
            <p:cNvSpPr>
              <a:spLocks noChangeShapeType="1"/>
            </p:cNvSpPr>
            <p:nvPr/>
          </p:nvSpPr>
          <p:spPr bwMode="auto">
            <a:xfrm flipV="1">
              <a:off x="5249" y="3043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3" name="Line 435"/>
            <p:cNvSpPr>
              <a:spLocks noChangeShapeType="1"/>
            </p:cNvSpPr>
            <p:nvPr/>
          </p:nvSpPr>
          <p:spPr bwMode="auto">
            <a:xfrm flipV="1">
              <a:off x="5274" y="3042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4" name="Line 436"/>
            <p:cNvSpPr>
              <a:spLocks noChangeShapeType="1"/>
            </p:cNvSpPr>
            <p:nvPr/>
          </p:nvSpPr>
          <p:spPr bwMode="auto">
            <a:xfrm flipV="1">
              <a:off x="5299" y="3041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5" name="Line 437"/>
            <p:cNvSpPr>
              <a:spLocks noChangeShapeType="1"/>
            </p:cNvSpPr>
            <p:nvPr/>
          </p:nvSpPr>
          <p:spPr bwMode="auto">
            <a:xfrm flipV="1">
              <a:off x="5324" y="3040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6" name="Line 438"/>
            <p:cNvSpPr>
              <a:spLocks noChangeShapeType="1"/>
            </p:cNvSpPr>
            <p:nvPr/>
          </p:nvSpPr>
          <p:spPr bwMode="auto">
            <a:xfrm>
              <a:off x="5348" y="3040"/>
              <a:ext cx="25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7" name="Line 439"/>
            <p:cNvSpPr>
              <a:spLocks noChangeShapeType="1"/>
            </p:cNvSpPr>
            <p:nvPr/>
          </p:nvSpPr>
          <p:spPr bwMode="auto">
            <a:xfrm flipV="1">
              <a:off x="5373" y="3034"/>
              <a:ext cx="25" cy="1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8" name="Line 440"/>
            <p:cNvSpPr>
              <a:spLocks noChangeShapeType="1"/>
            </p:cNvSpPr>
            <p:nvPr/>
          </p:nvSpPr>
          <p:spPr bwMode="auto">
            <a:xfrm>
              <a:off x="5398" y="3034"/>
              <a:ext cx="25" cy="1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9" name="Line 441"/>
            <p:cNvSpPr>
              <a:spLocks noChangeShapeType="1"/>
            </p:cNvSpPr>
            <p:nvPr/>
          </p:nvSpPr>
          <p:spPr bwMode="auto">
            <a:xfrm flipV="1">
              <a:off x="5423" y="3040"/>
              <a:ext cx="24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0" name="Line 442"/>
            <p:cNvSpPr>
              <a:spLocks noChangeShapeType="1"/>
            </p:cNvSpPr>
            <p:nvPr/>
          </p:nvSpPr>
          <p:spPr bwMode="auto">
            <a:xfrm flipV="1">
              <a:off x="5447" y="3037"/>
              <a:ext cx="25" cy="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1" name="Line 443"/>
            <p:cNvSpPr>
              <a:spLocks noChangeShapeType="1"/>
            </p:cNvSpPr>
            <p:nvPr/>
          </p:nvSpPr>
          <p:spPr bwMode="auto">
            <a:xfrm flipV="1">
              <a:off x="5472" y="3035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2" name="Line 444"/>
            <p:cNvSpPr>
              <a:spLocks noChangeShapeType="1"/>
            </p:cNvSpPr>
            <p:nvPr/>
          </p:nvSpPr>
          <p:spPr bwMode="auto">
            <a:xfrm>
              <a:off x="5497" y="3035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3" name="Line 445"/>
            <p:cNvSpPr>
              <a:spLocks noChangeShapeType="1"/>
            </p:cNvSpPr>
            <p:nvPr/>
          </p:nvSpPr>
          <p:spPr bwMode="auto">
            <a:xfrm flipV="1">
              <a:off x="5522" y="3034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4" name="Line 446"/>
            <p:cNvSpPr>
              <a:spLocks noChangeShapeType="1"/>
            </p:cNvSpPr>
            <p:nvPr/>
          </p:nvSpPr>
          <p:spPr bwMode="auto">
            <a:xfrm>
              <a:off x="5547" y="3034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5" name="Line 447"/>
            <p:cNvSpPr>
              <a:spLocks noChangeShapeType="1"/>
            </p:cNvSpPr>
            <p:nvPr/>
          </p:nvSpPr>
          <p:spPr bwMode="auto">
            <a:xfrm>
              <a:off x="4332" y="4030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6" name="Line 448"/>
            <p:cNvSpPr>
              <a:spLocks noChangeShapeType="1"/>
            </p:cNvSpPr>
            <p:nvPr/>
          </p:nvSpPr>
          <p:spPr bwMode="auto">
            <a:xfrm flipV="1">
              <a:off x="4357" y="4032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7" name="Line 449"/>
            <p:cNvSpPr>
              <a:spLocks noChangeShapeType="1"/>
            </p:cNvSpPr>
            <p:nvPr/>
          </p:nvSpPr>
          <p:spPr bwMode="auto">
            <a:xfrm flipV="1">
              <a:off x="4382" y="4027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8" name="Line 450"/>
            <p:cNvSpPr>
              <a:spLocks noChangeShapeType="1"/>
            </p:cNvSpPr>
            <p:nvPr/>
          </p:nvSpPr>
          <p:spPr bwMode="auto">
            <a:xfrm>
              <a:off x="4407" y="4027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9" name="Line 451"/>
            <p:cNvSpPr>
              <a:spLocks noChangeShapeType="1"/>
            </p:cNvSpPr>
            <p:nvPr/>
          </p:nvSpPr>
          <p:spPr bwMode="auto">
            <a:xfrm flipV="1">
              <a:off x="4431" y="4026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0" name="Line 452"/>
            <p:cNvSpPr>
              <a:spLocks noChangeShapeType="1"/>
            </p:cNvSpPr>
            <p:nvPr/>
          </p:nvSpPr>
          <p:spPr bwMode="auto">
            <a:xfrm>
              <a:off x="4456" y="4026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1" name="Line 453"/>
            <p:cNvSpPr>
              <a:spLocks noChangeShapeType="1"/>
            </p:cNvSpPr>
            <p:nvPr/>
          </p:nvSpPr>
          <p:spPr bwMode="auto">
            <a:xfrm flipV="1">
              <a:off x="4481" y="4025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2" name="Line 454"/>
            <p:cNvSpPr>
              <a:spLocks noChangeShapeType="1"/>
            </p:cNvSpPr>
            <p:nvPr/>
          </p:nvSpPr>
          <p:spPr bwMode="auto">
            <a:xfrm>
              <a:off x="4506" y="4025"/>
              <a:ext cx="24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3" name="Line 455"/>
            <p:cNvSpPr>
              <a:spLocks noChangeShapeType="1"/>
            </p:cNvSpPr>
            <p:nvPr/>
          </p:nvSpPr>
          <p:spPr bwMode="auto">
            <a:xfrm flipV="1">
              <a:off x="4530" y="4026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4" name="Line 456"/>
            <p:cNvSpPr>
              <a:spLocks noChangeShapeType="1"/>
            </p:cNvSpPr>
            <p:nvPr/>
          </p:nvSpPr>
          <p:spPr bwMode="auto">
            <a:xfrm>
              <a:off x="4555" y="4026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5" name="Line 457"/>
            <p:cNvSpPr>
              <a:spLocks noChangeShapeType="1"/>
            </p:cNvSpPr>
            <p:nvPr/>
          </p:nvSpPr>
          <p:spPr bwMode="auto">
            <a:xfrm flipV="1">
              <a:off x="4580" y="4023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6" name="Line 458"/>
            <p:cNvSpPr>
              <a:spLocks noChangeShapeType="1"/>
            </p:cNvSpPr>
            <p:nvPr/>
          </p:nvSpPr>
          <p:spPr bwMode="auto">
            <a:xfrm>
              <a:off x="4605" y="4023"/>
              <a:ext cx="25" cy="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7" name="Line 459"/>
            <p:cNvSpPr>
              <a:spLocks noChangeShapeType="1"/>
            </p:cNvSpPr>
            <p:nvPr/>
          </p:nvSpPr>
          <p:spPr bwMode="auto">
            <a:xfrm flipV="1">
              <a:off x="4630" y="4025"/>
              <a:ext cx="24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8" name="Line 460"/>
            <p:cNvSpPr>
              <a:spLocks noChangeShapeType="1"/>
            </p:cNvSpPr>
            <p:nvPr/>
          </p:nvSpPr>
          <p:spPr bwMode="auto">
            <a:xfrm>
              <a:off x="4654" y="4025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9" name="Line 461"/>
            <p:cNvSpPr>
              <a:spLocks noChangeShapeType="1"/>
            </p:cNvSpPr>
            <p:nvPr/>
          </p:nvSpPr>
          <p:spPr bwMode="auto">
            <a:xfrm>
              <a:off x="4679" y="4028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0" name="Line 462"/>
            <p:cNvSpPr>
              <a:spLocks noChangeShapeType="1"/>
            </p:cNvSpPr>
            <p:nvPr/>
          </p:nvSpPr>
          <p:spPr bwMode="auto">
            <a:xfrm flipV="1">
              <a:off x="4704" y="4029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1" name="Line 463"/>
            <p:cNvSpPr>
              <a:spLocks noChangeShapeType="1"/>
            </p:cNvSpPr>
            <p:nvPr/>
          </p:nvSpPr>
          <p:spPr bwMode="auto">
            <a:xfrm>
              <a:off x="4729" y="4029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2" name="Line 464"/>
            <p:cNvSpPr>
              <a:spLocks noChangeShapeType="1"/>
            </p:cNvSpPr>
            <p:nvPr/>
          </p:nvSpPr>
          <p:spPr bwMode="auto">
            <a:xfrm flipV="1">
              <a:off x="4754" y="4026"/>
              <a:ext cx="25" cy="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3" name="Line 465"/>
            <p:cNvSpPr>
              <a:spLocks noChangeShapeType="1"/>
            </p:cNvSpPr>
            <p:nvPr/>
          </p:nvSpPr>
          <p:spPr bwMode="auto">
            <a:xfrm>
              <a:off x="4779" y="4026"/>
              <a:ext cx="24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4" name="Line 466"/>
            <p:cNvSpPr>
              <a:spLocks noChangeShapeType="1"/>
            </p:cNvSpPr>
            <p:nvPr/>
          </p:nvSpPr>
          <p:spPr bwMode="auto">
            <a:xfrm flipV="1">
              <a:off x="4803" y="402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5" name="Line 467"/>
            <p:cNvSpPr>
              <a:spLocks noChangeShapeType="1"/>
            </p:cNvSpPr>
            <p:nvPr/>
          </p:nvSpPr>
          <p:spPr bwMode="auto">
            <a:xfrm>
              <a:off x="4828" y="4029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6" name="Line 468"/>
            <p:cNvSpPr>
              <a:spLocks noChangeShapeType="1"/>
            </p:cNvSpPr>
            <p:nvPr/>
          </p:nvSpPr>
          <p:spPr bwMode="auto">
            <a:xfrm flipV="1">
              <a:off x="4853" y="4025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7" name="Line 469"/>
            <p:cNvSpPr>
              <a:spLocks noChangeShapeType="1"/>
            </p:cNvSpPr>
            <p:nvPr/>
          </p:nvSpPr>
          <p:spPr bwMode="auto">
            <a:xfrm flipV="1">
              <a:off x="4878" y="3993"/>
              <a:ext cx="24" cy="3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8" name="Line 470"/>
            <p:cNvSpPr>
              <a:spLocks noChangeShapeType="1"/>
            </p:cNvSpPr>
            <p:nvPr/>
          </p:nvSpPr>
          <p:spPr bwMode="auto">
            <a:xfrm flipV="1">
              <a:off x="4902" y="3815"/>
              <a:ext cx="25" cy="17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9" name="Line 471"/>
            <p:cNvSpPr>
              <a:spLocks noChangeShapeType="1"/>
            </p:cNvSpPr>
            <p:nvPr/>
          </p:nvSpPr>
          <p:spPr bwMode="auto">
            <a:xfrm flipV="1">
              <a:off x="4927" y="3592"/>
              <a:ext cx="25" cy="22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0" name="Line 472"/>
            <p:cNvSpPr>
              <a:spLocks noChangeShapeType="1"/>
            </p:cNvSpPr>
            <p:nvPr/>
          </p:nvSpPr>
          <p:spPr bwMode="auto">
            <a:xfrm flipV="1">
              <a:off x="4952" y="3397"/>
              <a:ext cx="25" cy="19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1" name="Line 473"/>
            <p:cNvSpPr>
              <a:spLocks noChangeShapeType="1"/>
            </p:cNvSpPr>
            <p:nvPr/>
          </p:nvSpPr>
          <p:spPr bwMode="auto">
            <a:xfrm flipV="1">
              <a:off x="4977" y="3259"/>
              <a:ext cx="24" cy="13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2" name="Line 474"/>
            <p:cNvSpPr>
              <a:spLocks noChangeShapeType="1"/>
            </p:cNvSpPr>
            <p:nvPr/>
          </p:nvSpPr>
          <p:spPr bwMode="auto">
            <a:xfrm flipV="1">
              <a:off x="5001" y="3159"/>
              <a:ext cx="25" cy="10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3" name="Line 475"/>
            <p:cNvSpPr>
              <a:spLocks noChangeShapeType="1"/>
            </p:cNvSpPr>
            <p:nvPr/>
          </p:nvSpPr>
          <p:spPr bwMode="auto">
            <a:xfrm flipV="1">
              <a:off x="5026" y="3093"/>
              <a:ext cx="25" cy="6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4" name="Line 476"/>
            <p:cNvSpPr>
              <a:spLocks noChangeShapeType="1"/>
            </p:cNvSpPr>
            <p:nvPr/>
          </p:nvSpPr>
          <p:spPr bwMode="auto">
            <a:xfrm flipV="1">
              <a:off x="5051" y="3051"/>
              <a:ext cx="25" cy="4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5" name="Line 477"/>
            <p:cNvSpPr>
              <a:spLocks noChangeShapeType="1"/>
            </p:cNvSpPr>
            <p:nvPr/>
          </p:nvSpPr>
          <p:spPr bwMode="auto">
            <a:xfrm flipV="1">
              <a:off x="5076" y="3035"/>
              <a:ext cx="25" cy="1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6" name="Line 478"/>
            <p:cNvSpPr>
              <a:spLocks noChangeShapeType="1"/>
            </p:cNvSpPr>
            <p:nvPr/>
          </p:nvSpPr>
          <p:spPr bwMode="auto">
            <a:xfrm>
              <a:off x="5101" y="3035"/>
              <a:ext cx="24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7" name="Line 479"/>
            <p:cNvSpPr>
              <a:spLocks noChangeShapeType="1"/>
            </p:cNvSpPr>
            <p:nvPr/>
          </p:nvSpPr>
          <p:spPr bwMode="auto">
            <a:xfrm flipV="1">
              <a:off x="5125" y="3036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8" name="Line 480"/>
            <p:cNvSpPr>
              <a:spLocks noChangeShapeType="1"/>
            </p:cNvSpPr>
            <p:nvPr/>
          </p:nvSpPr>
          <p:spPr bwMode="auto">
            <a:xfrm>
              <a:off x="5150" y="3036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9" name="Line 481"/>
            <p:cNvSpPr>
              <a:spLocks noChangeShapeType="1"/>
            </p:cNvSpPr>
            <p:nvPr/>
          </p:nvSpPr>
          <p:spPr bwMode="auto">
            <a:xfrm flipV="1">
              <a:off x="5175" y="3035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0" name="Line 482"/>
            <p:cNvSpPr>
              <a:spLocks noChangeShapeType="1"/>
            </p:cNvSpPr>
            <p:nvPr/>
          </p:nvSpPr>
          <p:spPr bwMode="auto">
            <a:xfrm>
              <a:off x="5200" y="3035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1" name="Line 483"/>
            <p:cNvSpPr>
              <a:spLocks noChangeShapeType="1"/>
            </p:cNvSpPr>
            <p:nvPr/>
          </p:nvSpPr>
          <p:spPr bwMode="auto">
            <a:xfrm flipV="1">
              <a:off x="5225" y="3031"/>
              <a:ext cx="25" cy="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2" name="Line 484"/>
            <p:cNvSpPr>
              <a:spLocks noChangeShapeType="1"/>
            </p:cNvSpPr>
            <p:nvPr/>
          </p:nvSpPr>
          <p:spPr bwMode="auto">
            <a:xfrm>
              <a:off x="5250" y="3031"/>
              <a:ext cx="24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3" name="Line 485"/>
            <p:cNvSpPr>
              <a:spLocks noChangeShapeType="1"/>
            </p:cNvSpPr>
            <p:nvPr/>
          </p:nvSpPr>
          <p:spPr bwMode="auto">
            <a:xfrm flipV="1">
              <a:off x="5274" y="3029"/>
              <a:ext cx="25" cy="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4" name="Line 486"/>
            <p:cNvSpPr>
              <a:spLocks noChangeShapeType="1"/>
            </p:cNvSpPr>
            <p:nvPr/>
          </p:nvSpPr>
          <p:spPr bwMode="auto">
            <a:xfrm>
              <a:off x="5299" y="3029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5" name="Line 487"/>
            <p:cNvSpPr>
              <a:spLocks noChangeShapeType="1"/>
            </p:cNvSpPr>
            <p:nvPr/>
          </p:nvSpPr>
          <p:spPr bwMode="auto">
            <a:xfrm flipV="1">
              <a:off x="5324" y="3026"/>
              <a:ext cx="24" cy="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6" name="Line 488"/>
            <p:cNvSpPr>
              <a:spLocks noChangeShapeType="1"/>
            </p:cNvSpPr>
            <p:nvPr/>
          </p:nvSpPr>
          <p:spPr bwMode="auto">
            <a:xfrm>
              <a:off x="5348" y="3026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7" name="Line 489"/>
            <p:cNvSpPr>
              <a:spLocks noChangeShapeType="1"/>
            </p:cNvSpPr>
            <p:nvPr/>
          </p:nvSpPr>
          <p:spPr bwMode="auto">
            <a:xfrm flipV="1">
              <a:off x="5373" y="3029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8" name="Line 490"/>
            <p:cNvSpPr>
              <a:spLocks noChangeShapeType="1"/>
            </p:cNvSpPr>
            <p:nvPr/>
          </p:nvSpPr>
          <p:spPr bwMode="auto">
            <a:xfrm flipV="1">
              <a:off x="5398" y="302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9" name="Line 491"/>
            <p:cNvSpPr>
              <a:spLocks noChangeShapeType="1"/>
            </p:cNvSpPr>
            <p:nvPr/>
          </p:nvSpPr>
          <p:spPr bwMode="auto">
            <a:xfrm>
              <a:off x="5423" y="3029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0" name="Line 492"/>
            <p:cNvSpPr>
              <a:spLocks noChangeShapeType="1"/>
            </p:cNvSpPr>
            <p:nvPr/>
          </p:nvSpPr>
          <p:spPr bwMode="auto">
            <a:xfrm>
              <a:off x="5447" y="302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1" name="Line 493"/>
            <p:cNvSpPr>
              <a:spLocks noChangeShapeType="1"/>
            </p:cNvSpPr>
            <p:nvPr/>
          </p:nvSpPr>
          <p:spPr bwMode="auto">
            <a:xfrm flipV="1">
              <a:off x="5472" y="302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2" name="Line 494"/>
            <p:cNvSpPr>
              <a:spLocks noChangeShapeType="1"/>
            </p:cNvSpPr>
            <p:nvPr/>
          </p:nvSpPr>
          <p:spPr bwMode="auto">
            <a:xfrm flipV="1">
              <a:off x="5497" y="3023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3" name="Line 495"/>
            <p:cNvSpPr>
              <a:spLocks noChangeShapeType="1"/>
            </p:cNvSpPr>
            <p:nvPr/>
          </p:nvSpPr>
          <p:spPr bwMode="auto">
            <a:xfrm flipV="1">
              <a:off x="5522" y="3022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4" name="Line 496"/>
            <p:cNvSpPr>
              <a:spLocks noChangeShapeType="1"/>
            </p:cNvSpPr>
            <p:nvPr/>
          </p:nvSpPr>
          <p:spPr bwMode="auto">
            <a:xfrm>
              <a:off x="5547" y="3022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5" name="Line 497"/>
            <p:cNvSpPr>
              <a:spLocks noChangeShapeType="1"/>
            </p:cNvSpPr>
            <p:nvPr/>
          </p:nvSpPr>
          <p:spPr bwMode="auto">
            <a:xfrm>
              <a:off x="4332" y="4025"/>
              <a:ext cx="25" cy="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6" name="Line 498"/>
            <p:cNvSpPr>
              <a:spLocks noChangeShapeType="1"/>
            </p:cNvSpPr>
            <p:nvPr/>
          </p:nvSpPr>
          <p:spPr bwMode="auto">
            <a:xfrm flipV="1">
              <a:off x="4357" y="4028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7" name="Line 499"/>
            <p:cNvSpPr>
              <a:spLocks noChangeShapeType="1"/>
            </p:cNvSpPr>
            <p:nvPr/>
          </p:nvSpPr>
          <p:spPr bwMode="auto">
            <a:xfrm flipV="1">
              <a:off x="4382" y="4025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8" name="Line 500"/>
            <p:cNvSpPr>
              <a:spLocks noChangeShapeType="1"/>
            </p:cNvSpPr>
            <p:nvPr/>
          </p:nvSpPr>
          <p:spPr bwMode="auto">
            <a:xfrm>
              <a:off x="4407" y="4025"/>
              <a:ext cx="24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9" name="Line 501"/>
            <p:cNvSpPr>
              <a:spLocks noChangeShapeType="1"/>
            </p:cNvSpPr>
            <p:nvPr/>
          </p:nvSpPr>
          <p:spPr bwMode="auto">
            <a:xfrm>
              <a:off x="4431" y="4028"/>
              <a:ext cx="25" cy="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0" name="Line 502"/>
            <p:cNvSpPr>
              <a:spLocks noChangeShapeType="1"/>
            </p:cNvSpPr>
            <p:nvPr/>
          </p:nvSpPr>
          <p:spPr bwMode="auto">
            <a:xfrm flipV="1">
              <a:off x="4456" y="4023"/>
              <a:ext cx="25" cy="1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1" name="Line 503"/>
            <p:cNvSpPr>
              <a:spLocks noChangeShapeType="1"/>
            </p:cNvSpPr>
            <p:nvPr/>
          </p:nvSpPr>
          <p:spPr bwMode="auto">
            <a:xfrm>
              <a:off x="4481" y="4023"/>
              <a:ext cx="25" cy="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2" name="Line 504"/>
            <p:cNvSpPr>
              <a:spLocks noChangeShapeType="1"/>
            </p:cNvSpPr>
            <p:nvPr/>
          </p:nvSpPr>
          <p:spPr bwMode="auto">
            <a:xfrm>
              <a:off x="4506" y="4030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3" name="Line 505"/>
            <p:cNvSpPr>
              <a:spLocks noChangeShapeType="1"/>
            </p:cNvSpPr>
            <p:nvPr/>
          </p:nvSpPr>
          <p:spPr bwMode="auto">
            <a:xfrm>
              <a:off x="4530" y="403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4" name="Line 506"/>
            <p:cNvSpPr>
              <a:spLocks noChangeShapeType="1"/>
            </p:cNvSpPr>
            <p:nvPr/>
          </p:nvSpPr>
          <p:spPr bwMode="auto">
            <a:xfrm>
              <a:off x="4555" y="4030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5" name="Line 507"/>
            <p:cNvSpPr>
              <a:spLocks noChangeShapeType="1"/>
            </p:cNvSpPr>
            <p:nvPr/>
          </p:nvSpPr>
          <p:spPr bwMode="auto">
            <a:xfrm flipV="1">
              <a:off x="4580" y="4028"/>
              <a:ext cx="25" cy="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6" name="Line 508"/>
            <p:cNvSpPr>
              <a:spLocks noChangeShapeType="1"/>
            </p:cNvSpPr>
            <p:nvPr/>
          </p:nvSpPr>
          <p:spPr bwMode="auto">
            <a:xfrm>
              <a:off x="4605" y="4028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7" name="Line 509"/>
            <p:cNvSpPr>
              <a:spLocks noChangeShapeType="1"/>
            </p:cNvSpPr>
            <p:nvPr/>
          </p:nvSpPr>
          <p:spPr bwMode="auto">
            <a:xfrm flipV="1">
              <a:off x="4630" y="4028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8" name="Line 510"/>
            <p:cNvSpPr>
              <a:spLocks noChangeShapeType="1"/>
            </p:cNvSpPr>
            <p:nvPr/>
          </p:nvSpPr>
          <p:spPr bwMode="auto">
            <a:xfrm>
              <a:off x="4655" y="4028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9" name="Line 511"/>
            <p:cNvSpPr>
              <a:spLocks noChangeShapeType="1"/>
            </p:cNvSpPr>
            <p:nvPr/>
          </p:nvSpPr>
          <p:spPr bwMode="auto">
            <a:xfrm flipV="1">
              <a:off x="4679" y="4027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0" name="Line 512"/>
            <p:cNvSpPr>
              <a:spLocks noChangeShapeType="1"/>
            </p:cNvSpPr>
            <p:nvPr/>
          </p:nvSpPr>
          <p:spPr bwMode="auto">
            <a:xfrm flipV="1">
              <a:off x="4704" y="4023"/>
              <a:ext cx="25" cy="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1" name="Line 513"/>
            <p:cNvSpPr>
              <a:spLocks noChangeShapeType="1"/>
            </p:cNvSpPr>
            <p:nvPr/>
          </p:nvSpPr>
          <p:spPr bwMode="auto">
            <a:xfrm>
              <a:off x="4729" y="4023"/>
              <a:ext cx="25" cy="1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2" name="Line 514"/>
            <p:cNvSpPr>
              <a:spLocks noChangeShapeType="1"/>
            </p:cNvSpPr>
            <p:nvPr/>
          </p:nvSpPr>
          <p:spPr bwMode="auto">
            <a:xfrm flipV="1">
              <a:off x="4754" y="4028"/>
              <a:ext cx="24" cy="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3" name="Line 515"/>
            <p:cNvSpPr>
              <a:spLocks noChangeShapeType="1"/>
            </p:cNvSpPr>
            <p:nvPr/>
          </p:nvSpPr>
          <p:spPr bwMode="auto">
            <a:xfrm>
              <a:off x="4778" y="4028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4" name="Line 516"/>
            <p:cNvSpPr>
              <a:spLocks noChangeShapeType="1"/>
            </p:cNvSpPr>
            <p:nvPr/>
          </p:nvSpPr>
          <p:spPr bwMode="auto">
            <a:xfrm>
              <a:off x="4803" y="402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5" name="Line 517"/>
            <p:cNvSpPr>
              <a:spLocks noChangeShapeType="1"/>
            </p:cNvSpPr>
            <p:nvPr/>
          </p:nvSpPr>
          <p:spPr bwMode="auto">
            <a:xfrm flipV="1">
              <a:off x="4828" y="3982"/>
              <a:ext cx="25" cy="4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6" name="Line 518"/>
            <p:cNvSpPr>
              <a:spLocks noChangeShapeType="1"/>
            </p:cNvSpPr>
            <p:nvPr/>
          </p:nvSpPr>
          <p:spPr bwMode="auto">
            <a:xfrm flipV="1">
              <a:off x="4853" y="3817"/>
              <a:ext cx="25" cy="16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7" name="Line 519"/>
            <p:cNvSpPr>
              <a:spLocks noChangeShapeType="1"/>
            </p:cNvSpPr>
            <p:nvPr/>
          </p:nvSpPr>
          <p:spPr bwMode="auto">
            <a:xfrm flipV="1">
              <a:off x="4878" y="3617"/>
              <a:ext cx="24" cy="20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8" name="Line 520"/>
            <p:cNvSpPr>
              <a:spLocks noChangeShapeType="1"/>
            </p:cNvSpPr>
            <p:nvPr/>
          </p:nvSpPr>
          <p:spPr bwMode="auto">
            <a:xfrm flipV="1">
              <a:off x="4902" y="3438"/>
              <a:ext cx="25" cy="17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9" name="Line 521"/>
            <p:cNvSpPr>
              <a:spLocks noChangeShapeType="1"/>
            </p:cNvSpPr>
            <p:nvPr/>
          </p:nvSpPr>
          <p:spPr bwMode="auto">
            <a:xfrm flipV="1">
              <a:off x="4927" y="3298"/>
              <a:ext cx="25" cy="14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0" name="Line 522"/>
            <p:cNvSpPr>
              <a:spLocks noChangeShapeType="1"/>
            </p:cNvSpPr>
            <p:nvPr/>
          </p:nvSpPr>
          <p:spPr bwMode="auto">
            <a:xfrm flipV="1">
              <a:off x="4952" y="3189"/>
              <a:ext cx="25" cy="10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1" name="Line 523"/>
            <p:cNvSpPr>
              <a:spLocks noChangeShapeType="1"/>
            </p:cNvSpPr>
            <p:nvPr/>
          </p:nvSpPr>
          <p:spPr bwMode="auto">
            <a:xfrm flipV="1">
              <a:off x="4977" y="3110"/>
              <a:ext cx="24" cy="7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2" name="Line 524"/>
            <p:cNvSpPr>
              <a:spLocks noChangeShapeType="1"/>
            </p:cNvSpPr>
            <p:nvPr/>
          </p:nvSpPr>
          <p:spPr bwMode="auto">
            <a:xfrm flipV="1">
              <a:off x="5001" y="3054"/>
              <a:ext cx="25" cy="5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3" name="Line 525"/>
            <p:cNvSpPr>
              <a:spLocks noChangeShapeType="1"/>
            </p:cNvSpPr>
            <p:nvPr/>
          </p:nvSpPr>
          <p:spPr bwMode="auto">
            <a:xfrm flipV="1">
              <a:off x="5026" y="3034"/>
              <a:ext cx="25" cy="2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4" name="Line 526"/>
            <p:cNvSpPr>
              <a:spLocks noChangeShapeType="1"/>
            </p:cNvSpPr>
            <p:nvPr/>
          </p:nvSpPr>
          <p:spPr bwMode="auto">
            <a:xfrm flipV="1">
              <a:off x="5051" y="3028"/>
              <a:ext cx="25" cy="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5" name="Line 527"/>
            <p:cNvSpPr>
              <a:spLocks noChangeShapeType="1"/>
            </p:cNvSpPr>
            <p:nvPr/>
          </p:nvSpPr>
          <p:spPr bwMode="auto">
            <a:xfrm flipV="1">
              <a:off x="5076" y="3028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6" name="Line 528"/>
            <p:cNvSpPr>
              <a:spLocks noChangeShapeType="1"/>
            </p:cNvSpPr>
            <p:nvPr/>
          </p:nvSpPr>
          <p:spPr bwMode="auto">
            <a:xfrm>
              <a:off x="5101" y="3028"/>
              <a:ext cx="24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7" name="Line 529"/>
            <p:cNvSpPr>
              <a:spLocks noChangeShapeType="1"/>
            </p:cNvSpPr>
            <p:nvPr/>
          </p:nvSpPr>
          <p:spPr bwMode="auto">
            <a:xfrm flipV="1">
              <a:off x="5125" y="3028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819" name="Group 731"/>
          <p:cNvGrpSpPr>
            <a:grpSpLocks/>
          </p:cNvGrpSpPr>
          <p:nvPr/>
        </p:nvGrpSpPr>
        <p:grpSpPr bwMode="auto">
          <a:xfrm>
            <a:off x="6877050" y="4751388"/>
            <a:ext cx="1995488" cy="1658937"/>
            <a:chOff x="4332" y="2993"/>
            <a:chExt cx="1257" cy="1045"/>
          </a:xfrm>
        </p:grpSpPr>
        <p:sp>
          <p:nvSpPr>
            <p:cNvPr id="89619" name="Line 531"/>
            <p:cNvSpPr>
              <a:spLocks noChangeShapeType="1"/>
            </p:cNvSpPr>
            <p:nvPr/>
          </p:nvSpPr>
          <p:spPr bwMode="auto">
            <a:xfrm>
              <a:off x="5150" y="3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0" name="Line 532"/>
            <p:cNvSpPr>
              <a:spLocks noChangeShapeType="1"/>
            </p:cNvSpPr>
            <p:nvPr/>
          </p:nvSpPr>
          <p:spPr bwMode="auto">
            <a:xfrm flipV="1">
              <a:off x="5175" y="3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1" name="Line 533"/>
            <p:cNvSpPr>
              <a:spLocks noChangeShapeType="1"/>
            </p:cNvSpPr>
            <p:nvPr/>
          </p:nvSpPr>
          <p:spPr bwMode="auto">
            <a:xfrm flipV="1">
              <a:off x="5200" y="3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2" name="Line 534"/>
            <p:cNvSpPr>
              <a:spLocks noChangeShapeType="1"/>
            </p:cNvSpPr>
            <p:nvPr/>
          </p:nvSpPr>
          <p:spPr bwMode="auto">
            <a:xfrm flipV="1">
              <a:off x="5225" y="3026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3" name="Line 535"/>
            <p:cNvSpPr>
              <a:spLocks noChangeShapeType="1"/>
            </p:cNvSpPr>
            <p:nvPr/>
          </p:nvSpPr>
          <p:spPr bwMode="auto">
            <a:xfrm flipV="1">
              <a:off x="5249" y="3021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4" name="Line 536"/>
            <p:cNvSpPr>
              <a:spLocks noChangeShapeType="1"/>
            </p:cNvSpPr>
            <p:nvPr/>
          </p:nvSpPr>
          <p:spPr bwMode="auto">
            <a:xfrm>
              <a:off x="5274" y="3021"/>
              <a:ext cx="25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5" name="Line 537"/>
            <p:cNvSpPr>
              <a:spLocks noChangeShapeType="1"/>
            </p:cNvSpPr>
            <p:nvPr/>
          </p:nvSpPr>
          <p:spPr bwMode="auto">
            <a:xfrm flipV="1">
              <a:off x="5299" y="3025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6" name="Line 538"/>
            <p:cNvSpPr>
              <a:spLocks noChangeShapeType="1"/>
            </p:cNvSpPr>
            <p:nvPr/>
          </p:nvSpPr>
          <p:spPr bwMode="auto">
            <a:xfrm flipV="1">
              <a:off x="5324" y="3020"/>
              <a:ext cx="24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7" name="Line 539"/>
            <p:cNvSpPr>
              <a:spLocks noChangeShapeType="1"/>
            </p:cNvSpPr>
            <p:nvPr/>
          </p:nvSpPr>
          <p:spPr bwMode="auto">
            <a:xfrm>
              <a:off x="5348" y="3020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8" name="Line 540"/>
            <p:cNvSpPr>
              <a:spLocks noChangeShapeType="1"/>
            </p:cNvSpPr>
            <p:nvPr/>
          </p:nvSpPr>
          <p:spPr bwMode="auto">
            <a:xfrm flipV="1">
              <a:off x="5373" y="3021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9" name="Line 541"/>
            <p:cNvSpPr>
              <a:spLocks noChangeShapeType="1"/>
            </p:cNvSpPr>
            <p:nvPr/>
          </p:nvSpPr>
          <p:spPr bwMode="auto">
            <a:xfrm flipV="1">
              <a:off x="5398" y="3019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0" name="Line 542"/>
            <p:cNvSpPr>
              <a:spLocks noChangeShapeType="1"/>
            </p:cNvSpPr>
            <p:nvPr/>
          </p:nvSpPr>
          <p:spPr bwMode="auto">
            <a:xfrm>
              <a:off x="5423" y="301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1" name="Line 543"/>
            <p:cNvSpPr>
              <a:spLocks noChangeShapeType="1"/>
            </p:cNvSpPr>
            <p:nvPr/>
          </p:nvSpPr>
          <p:spPr bwMode="auto">
            <a:xfrm flipV="1">
              <a:off x="5447" y="301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2" name="Line 544"/>
            <p:cNvSpPr>
              <a:spLocks noChangeShapeType="1"/>
            </p:cNvSpPr>
            <p:nvPr/>
          </p:nvSpPr>
          <p:spPr bwMode="auto">
            <a:xfrm flipV="1">
              <a:off x="5472" y="3015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3" name="Line 545"/>
            <p:cNvSpPr>
              <a:spLocks noChangeShapeType="1"/>
            </p:cNvSpPr>
            <p:nvPr/>
          </p:nvSpPr>
          <p:spPr bwMode="auto">
            <a:xfrm flipV="1">
              <a:off x="5497" y="301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4" name="Line 546"/>
            <p:cNvSpPr>
              <a:spLocks noChangeShapeType="1"/>
            </p:cNvSpPr>
            <p:nvPr/>
          </p:nvSpPr>
          <p:spPr bwMode="auto">
            <a:xfrm flipV="1">
              <a:off x="5522" y="301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5" name="Line 547"/>
            <p:cNvSpPr>
              <a:spLocks noChangeShapeType="1"/>
            </p:cNvSpPr>
            <p:nvPr/>
          </p:nvSpPr>
          <p:spPr bwMode="auto">
            <a:xfrm>
              <a:off x="5547" y="3013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6" name="Line 548"/>
            <p:cNvSpPr>
              <a:spLocks noChangeShapeType="1"/>
            </p:cNvSpPr>
            <p:nvPr/>
          </p:nvSpPr>
          <p:spPr bwMode="auto">
            <a:xfrm flipV="1">
              <a:off x="4332" y="402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7" name="Line 549"/>
            <p:cNvSpPr>
              <a:spLocks noChangeShapeType="1"/>
            </p:cNvSpPr>
            <p:nvPr/>
          </p:nvSpPr>
          <p:spPr bwMode="auto">
            <a:xfrm>
              <a:off x="4357" y="402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8" name="Line 550"/>
            <p:cNvSpPr>
              <a:spLocks noChangeShapeType="1"/>
            </p:cNvSpPr>
            <p:nvPr/>
          </p:nvSpPr>
          <p:spPr bwMode="auto">
            <a:xfrm>
              <a:off x="4382" y="4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9" name="Line 551"/>
            <p:cNvSpPr>
              <a:spLocks noChangeShapeType="1"/>
            </p:cNvSpPr>
            <p:nvPr/>
          </p:nvSpPr>
          <p:spPr bwMode="auto">
            <a:xfrm flipV="1">
              <a:off x="4407" y="4028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0" name="Line 552"/>
            <p:cNvSpPr>
              <a:spLocks noChangeShapeType="1"/>
            </p:cNvSpPr>
            <p:nvPr/>
          </p:nvSpPr>
          <p:spPr bwMode="auto">
            <a:xfrm flipV="1">
              <a:off x="4431" y="4024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1" name="Line 553"/>
            <p:cNvSpPr>
              <a:spLocks noChangeShapeType="1"/>
            </p:cNvSpPr>
            <p:nvPr/>
          </p:nvSpPr>
          <p:spPr bwMode="auto">
            <a:xfrm>
              <a:off x="4456" y="4024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2" name="Line 554"/>
            <p:cNvSpPr>
              <a:spLocks noChangeShapeType="1"/>
            </p:cNvSpPr>
            <p:nvPr/>
          </p:nvSpPr>
          <p:spPr bwMode="auto">
            <a:xfrm flipV="1">
              <a:off x="4481" y="4025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3" name="Line 555"/>
            <p:cNvSpPr>
              <a:spLocks noChangeShapeType="1"/>
            </p:cNvSpPr>
            <p:nvPr/>
          </p:nvSpPr>
          <p:spPr bwMode="auto">
            <a:xfrm>
              <a:off x="4506" y="4025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4" name="Line 556"/>
            <p:cNvSpPr>
              <a:spLocks noChangeShapeType="1"/>
            </p:cNvSpPr>
            <p:nvPr/>
          </p:nvSpPr>
          <p:spPr bwMode="auto">
            <a:xfrm>
              <a:off x="4530" y="4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5" name="Line 557"/>
            <p:cNvSpPr>
              <a:spLocks noChangeShapeType="1"/>
            </p:cNvSpPr>
            <p:nvPr/>
          </p:nvSpPr>
          <p:spPr bwMode="auto">
            <a:xfrm flipV="1">
              <a:off x="4555" y="4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6" name="Line 558"/>
            <p:cNvSpPr>
              <a:spLocks noChangeShapeType="1"/>
            </p:cNvSpPr>
            <p:nvPr/>
          </p:nvSpPr>
          <p:spPr bwMode="auto">
            <a:xfrm flipV="1">
              <a:off x="4580" y="4024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7" name="Line 559"/>
            <p:cNvSpPr>
              <a:spLocks noChangeShapeType="1"/>
            </p:cNvSpPr>
            <p:nvPr/>
          </p:nvSpPr>
          <p:spPr bwMode="auto">
            <a:xfrm>
              <a:off x="4605" y="402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8" name="Line 560"/>
            <p:cNvSpPr>
              <a:spLocks noChangeShapeType="1"/>
            </p:cNvSpPr>
            <p:nvPr/>
          </p:nvSpPr>
          <p:spPr bwMode="auto">
            <a:xfrm>
              <a:off x="4630" y="4025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9" name="Line 561"/>
            <p:cNvSpPr>
              <a:spLocks noChangeShapeType="1"/>
            </p:cNvSpPr>
            <p:nvPr/>
          </p:nvSpPr>
          <p:spPr bwMode="auto">
            <a:xfrm>
              <a:off x="4655" y="4028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0" name="Line 562"/>
            <p:cNvSpPr>
              <a:spLocks noChangeShapeType="1"/>
            </p:cNvSpPr>
            <p:nvPr/>
          </p:nvSpPr>
          <p:spPr bwMode="auto">
            <a:xfrm flipV="1">
              <a:off x="4679" y="4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1" name="Line 563"/>
            <p:cNvSpPr>
              <a:spLocks noChangeShapeType="1"/>
            </p:cNvSpPr>
            <p:nvPr/>
          </p:nvSpPr>
          <p:spPr bwMode="auto">
            <a:xfrm flipV="1">
              <a:off x="4704" y="4025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2" name="Line 564"/>
            <p:cNvSpPr>
              <a:spLocks noChangeShapeType="1"/>
            </p:cNvSpPr>
            <p:nvPr/>
          </p:nvSpPr>
          <p:spPr bwMode="auto">
            <a:xfrm>
              <a:off x="4729" y="4025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3" name="Line 565"/>
            <p:cNvSpPr>
              <a:spLocks noChangeShapeType="1"/>
            </p:cNvSpPr>
            <p:nvPr/>
          </p:nvSpPr>
          <p:spPr bwMode="auto">
            <a:xfrm flipV="1">
              <a:off x="4754" y="4025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4" name="Line 566"/>
            <p:cNvSpPr>
              <a:spLocks noChangeShapeType="1"/>
            </p:cNvSpPr>
            <p:nvPr/>
          </p:nvSpPr>
          <p:spPr bwMode="auto">
            <a:xfrm flipV="1">
              <a:off x="4778" y="3952"/>
              <a:ext cx="25" cy="7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5" name="Line 567"/>
            <p:cNvSpPr>
              <a:spLocks noChangeShapeType="1"/>
            </p:cNvSpPr>
            <p:nvPr/>
          </p:nvSpPr>
          <p:spPr bwMode="auto">
            <a:xfrm flipV="1">
              <a:off x="4803" y="3783"/>
              <a:ext cx="25" cy="16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6" name="Line 568"/>
            <p:cNvSpPr>
              <a:spLocks noChangeShapeType="1"/>
            </p:cNvSpPr>
            <p:nvPr/>
          </p:nvSpPr>
          <p:spPr bwMode="auto">
            <a:xfrm flipV="1">
              <a:off x="4828" y="3612"/>
              <a:ext cx="25" cy="17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7" name="Line 569"/>
            <p:cNvSpPr>
              <a:spLocks noChangeShapeType="1"/>
            </p:cNvSpPr>
            <p:nvPr/>
          </p:nvSpPr>
          <p:spPr bwMode="auto">
            <a:xfrm flipV="1">
              <a:off x="4853" y="3452"/>
              <a:ext cx="25" cy="16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8" name="Line 570"/>
            <p:cNvSpPr>
              <a:spLocks noChangeShapeType="1"/>
            </p:cNvSpPr>
            <p:nvPr/>
          </p:nvSpPr>
          <p:spPr bwMode="auto">
            <a:xfrm flipV="1">
              <a:off x="4878" y="3316"/>
              <a:ext cx="24" cy="13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9" name="Line 571"/>
            <p:cNvSpPr>
              <a:spLocks noChangeShapeType="1"/>
            </p:cNvSpPr>
            <p:nvPr/>
          </p:nvSpPr>
          <p:spPr bwMode="auto">
            <a:xfrm flipV="1">
              <a:off x="4902" y="3210"/>
              <a:ext cx="25" cy="10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0" name="Line 572"/>
            <p:cNvSpPr>
              <a:spLocks noChangeShapeType="1"/>
            </p:cNvSpPr>
            <p:nvPr/>
          </p:nvSpPr>
          <p:spPr bwMode="auto">
            <a:xfrm flipV="1">
              <a:off x="4927" y="3128"/>
              <a:ext cx="25" cy="8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1" name="Line 573"/>
            <p:cNvSpPr>
              <a:spLocks noChangeShapeType="1"/>
            </p:cNvSpPr>
            <p:nvPr/>
          </p:nvSpPr>
          <p:spPr bwMode="auto">
            <a:xfrm flipV="1">
              <a:off x="4952" y="3067"/>
              <a:ext cx="25" cy="6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2" name="Line 574"/>
            <p:cNvSpPr>
              <a:spLocks noChangeShapeType="1"/>
            </p:cNvSpPr>
            <p:nvPr/>
          </p:nvSpPr>
          <p:spPr bwMode="auto">
            <a:xfrm flipV="1">
              <a:off x="4977" y="3033"/>
              <a:ext cx="24" cy="3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3" name="Line 575"/>
            <p:cNvSpPr>
              <a:spLocks noChangeShapeType="1"/>
            </p:cNvSpPr>
            <p:nvPr/>
          </p:nvSpPr>
          <p:spPr bwMode="auto">
            <a:xfrm flipV="1">
              <a:off x="5001" y="3023"/>
              <a:ext cx="25" cy="1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4" name="Line 576"/>
            <p:cNvSpPr>
              <a:spLocks noChangeShapeType="1"/>
            </p:cNvSpPr>
            <p:nvPr/>
          </p:nvSpPr>
          <p:spPr bwMode="auto">
            <a:xfrm flipV="1">
              <a:off x="5026" y="3020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5" name="Line 577"/>
            <p:cNvSpPr>
              <a:spLocks noChangeShapeType="1"/>
            </p:cNvSpPr>
            <p:nvPr/>
          </p:nvSpPr>
          <p:spPr bwMode="auto">
            <a:xfrm>
              <a:off x="5051" y="302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6" name="Line 578"/>
            <p:cNvSpPr>
              <a:spLocks noChangeShapeType="1"/>
            </p:cNvSpPr>
            <p:nvPr/>
          </p:nvSpPr>
          <p:spPr bwMode="auto">
            <a:xfrm flipV="1">
              <a:off x="5076" y="3017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7" name="Line 579"/>
            <p:cNvSpPr>
              <a:spLocks noChangeShapeType="1"/>
            </p:cNvSpPr>
            <p:nvPr/>
          </p:nvSpPr>
          <p:spPr bwMode="auto">
            <a:xfrm>
              <a:off x="5101" y="3017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8" name="Line 580"/>
            <p:cNvSpPr>
              <a:spLocks noChangeShapeType="1"/>
            </p:cNvSpPr>
            <p:nvPr/>
          </p:nvSpPr>
          <p:spPr bwMode="auto">
            <a:xfrm flipV="1">
              <a:off x="5125" y="3013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9" name="Line 581"/>
            <p:cNvSpPr>
              <a:spLocks noChangeShapeType="1"/>
            </p:cNvSpPr>
            <p:nvPr/>
          </p:nvSpPr>
          <p:spPr bwMode="auto">
            <a:xfrm>
              <a:off x="5150" y="3013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0" name="Line 582"/>
            <p:cNvSpPr>
              <a:spLocks noChangeShapeType="1"/>
            </p:cNvSpPr>
            <p:nvPr/>
          </p:nvSpPr>
          <p:spPr bwMode="auto">
            <a:xfrm flipV="1">
              <a:off x="5175" y="3015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1" name="Line 583"/>
            <p:cNvSpPr>
              <a:spLocks noChangeShapeType="1"/>
            </p:cNvSpPr>
            <p:nvPr/>
          </p:nvSpPr>
          <p:spPr bwMode="auto">
            <a:xfrm flipV="1">
              <a:off x="5200" y="301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2" name="Line 584"/>
            <p:cNvSpPr>
              <a:spLocks noChangeShapeType="1"/>
            </p:cNvSpPr>
            <p:nvPr/>
          </p:nvSpPr>
          <p:spPr bwMode="auto">
            <a:xfrm flipV="1">
              <a:off x="5225" y="3013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3" name="Line 585"/>
            <p:cNvSpPr>
              <a:spLocks noChangeShapeType="1"/>
            </p:cNvSpPr>
            <p:nvPr/>
          </p:nvSpPr>
          <p:spPr bwMode="auto">
            <a:xfrm>
              <a:off x="5249" y="301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4" name="Line 586"/>
            <p:cNvSpPr>
              <a:spLocks noChangeShapeType="1"/>
            </p:cNvSpPr>
            <p:nvPr/>
          </p:nvSpPr>
          <p:spPr bwMode="auto">
            <a:xfrm flipV="1">
              <a:off x="5274" y="301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5" name="Line 587"/>
            <p:cNvSpPr>
              <a:spLocks noChangeShapeType="1"/>
            </p:cNvSpPr>
            <p:nvPr/>
          </p:nvSpPr>
          <p:spPr bwMode="auto">
            <a:xfrm flipV="1">
              <a:off x="5299" y="3012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6" name="Line 588"/>
            <p:cNvSpPr>
              <a:spLocks noChangeShapeType="1"/>
            </p:cNvSpPr>
            <p:nvPr/>
          </p:nvSpPr>
          <p:spPr bwMode="auto">
            <a:xfrm>
              <a:off x="5324" y="3012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7" name="Line 589"/>
            <p:cNvSpPr>
              <a:spLocks noChangeShapeType="1"/>
            </p:cNvSpPr>
            <p:nvPr/>
          </p:nvSpPr>
          <p:spPr bwMode="auto">
            <a:xfrm flipV="1">
              <a:off x="5349" y="3013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8" name="Line 590"/>
            <p:cNvSpPr>
              <a:spLocks noChangeShapeType="1"/>
            </p:cNvSpPr>
            <p:nvPr/>
          </p:nvSpPr>
          <p:spPr bwMode="auto">
            <a:xfrm>
              <a:off x="5373" y="3013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9" name="Line 591"/>
            <p:cNvSpPr>
              <a:spLocks noChangeShapeType="1"/>
            </p:cNvSpPr>
            <p:nvPr/>
          </p:nvSpPr>
          <p:spPr bwMode="auto">
            <a:xfrm flipV="1">
              <a:off x="5398" y="3006"/>
              <a:ext cx="25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0" name="Line 592"/>
            <p:cNvSpPr>
              <a:spLocks noChangeShapeType="1"/>
            </p:cNvSpPr>
            <p:nvPr/>
          </p:nvSpPr>
          <p:spPr bwMode="auto">
            <a:xfrm>
              <a:off x="5423" y="3006"/>
              <a:ext cx="24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1" name="Line 593"/>
            <p:cNvSpPr>
              <a:spLocks noChangeShapeType="1"/>
            </p:cNvSpPr>
            <p:nvPr/>
          </p:nvSpPr>
          <p:spPr bwMode="auto">
            <a:xfrm>
              <a:off x="5447" y="301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2" name="Line 594"/>
            <p:cNvSpPr>
              <a:spLocks noChangeShapeType="1"/>
            </p:cNvSpPr>
            <p:nvPr/>
          </p:nvSpPr>
          <p:spPr bwMode="auto">
            <a:xfrm>
              <a:off x="5472" y="301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3" name="Line 595"/>
            <p:cNvSpPr>
              <a:spLocks noChangeShapeType="1"/>
            </p:cNvSpPr>
            <p:nvPr/>
          </p:nvSpPr>
          <p:spPr bwMode="auto">
            <a:xfrm flipV="1">
              <a:off x="5497" y="3007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4" name="Line 596"/>
            <p:cNvSpPr>
              <a:spLocks noChangeShapeType="1"/>
            </p:cNvSpPr>
            <p:nvPr/>
          </p:nvSpPr>
          <p:spPr bwMode="auto">
            <a:xfrm flipV="1">
              <a:off x="5522" y="3003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5" name="Line 597"/>
            <p:cNvSpPr>
              <a:spLocks noChangeShapeType="1"/>
            </p:cNvSpPr>
            <p:nvPr/>
          </p:nvSpPr>
          <p:spPr bwMode="auto">
            <a:xfrm>
              <a:off x="5547" y="3003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6" name="Line 598"/>
            <p:cNvSpPr>
              <a:spLocks noChangeShapeType="1"/>
            </p:cNvSpPr>
            <p:nvPr/>
          </p:nvSpPr>
          <p:spPr bwMode="auto">
            <a:xfrm flipV="1">
              <a:off x="4332" y="402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7" name="Line 599"/>
            <p:cNvSpPr>
              <a:spLocks noChangeShapeType="1"/>
            </p:cNvSpPr>
            <p:nvPr/>
          </p:nvSpPr>
          <p:spPr bwMode="auto">
            <a:xfrm>
              <a:off x="4357" y="402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8" name="Line 600"/>
            <p:cNvSpPr>
              <a:spLocks noChangeShapeType="1"/>
            </p:cNvSpPr>
            <p:nvPr/>
          </p:nvSpPr>
          <p:spPr bwMode="auto">
            <a:xfrm>
              <a:off x="4382" y="4030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9" name="Line 601"/>
            <p:cNvSpPr>
              <a:spLocks noChangeShapeType="1"/>
            </p:cNvSpPr>
            <p:nvPr/>
          </p:nvSpPr>
          <p:spPr bwMode="auto">
            <a:xfrm flipV="1">
              <a:off x="4407" y="4028"/>
              <a:ext cx="24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0" name="Line 602"/>
            <p:cNvSpPr>
              <a:spLocks noChangeShapeType="1"/>
            </p:cNvSpPr>
            <p:nvPr/>
          </p:nvSpPr>
          <p:spPr bwMode="auto">
            <a:xfrm flipV="1">
              <a:off x="4431" y="4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1" name="Line 603"/>
            <p:cNvSpPr>
              <a:spLocks noChangeShapeType="1"/>
            </p:cNvSpPr>
            <p:nvPr/>
          </p:nvSpPr>
          <p:spPr bwMode="auto">
            <a:xfrm>
              <a:off x="4456" y="4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2" name="Line 604"/>
            <p:cNvSpPr>
              <a:spLocks noChangeShapeType="1"/>
            </p:cNvSpPr>
            <p:nvPr/>
          </p:nvSpPr>
          <p:spPr bwMode="auto">
            <a:xfrm flipV="1">
              <a:off x="4481" y="402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3" name="Line 605"/>
            <p:cNvSpPr>
              <a:spLocks noChangeShapeType="1"/>
            </p:cNvSpPr>
            <p:nvPr/>
          </p:nvSpPr>
          <p:spPr bwMode="auto">
            <a:xfrm>
              <a:off x="4506" y="402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4" name="Line 606"/>
            <p:cNvSpPr>
              <a:spLocks noChangeShapeType="1"/>
            </p:cNvSpPr>
            <p:nvPr/>
          </p:nvSpPr>
          <p:spPr bwMode="auto">
            <a:xfrm flipV="1">
              <a:off x="4531" y="402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5" name="Line 607"/>
            <p:cNvSpPr>
              <a:spLocks noChangeShapeType="1"/>
            </p:cNvSpPr>
            <p:nvPr/>
          </p:nvSpPr>
          <p:spPr bwMode="auto">
            <a:xfrm>
              <a:off x="4555" y="402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6" name="Line 608"/>
            <p:cNvSpPr>
              <a:spLocks noChangeShapeType="1"/>
            </p:cNvSpPr>
            <p:nvPr/>
          </p:nvSpPr>
          <p:spPr bwMode="auto">
            <a:xfrm flipV="1">
              <a:off x="4580" y="4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7" name="Line 609"/>
            <p:cNvSpPr>
              <a:spLocks noChangeShapeType="1"/>
            </p:cNvSpPr>
            <p:nvPr/>
          </p:nvSpPr>
          <p:spPr bwMode="auto">
            <a:xfrm>
              <a:off x="4605" y="4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8" name="Line 610"/>
            <p:cNvSpPr>
              <a:spLocks noChangeShapeType="1"/>
            </p:cNvSpPr>
            <p:nvPr/>
          </p:nvSpPr>
          <p:spPr bwMode="auto">
            <a:xfrm flipV="1">
              <a:off x="4630" y="402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9" name="Line 611"/>
            <p:cNvSpPr>
              <a:spLocks noChangeShapeType="1"/>
            </p:cNvSpPr>
            <p:nvPr/>
          </p:nvSpPr>
          <p:spPr bwMode="auto">
            <a:xfrm flipV="1">
              <a:off x="4655" y="4026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0" name="Line 612"/>
            <p:cNvSpPr>
              <a:spLocks noChangeShapeType="1"/>
            </p:cNvSpPr>
            <p:nvPr/>
          </p:nvSpPr>
          <p:spPr bwMode="auto">
            <a:xfrm>
              <a:off x="4679" y="402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1" name="Line 613"/>
            <p:cNvSpPr>
              <a:spLocks noChangeShapeType="1"/>
            </p:cNvSpPr>
            <p:nvPr/>
          </p:nvSpPr>
          <p:spPr bwMode="auto">
            <a:xfrm flipV="1">
              <a:off x="4704" y="402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2" name="Line 614"/>
            <p:cNvSpPr>
              <a:spLocks noChangeShapeType="1"/>
            </p:cNvSpPr>
            <p:nvPr/>
          </p:nvSpPr>
          <p:spPr bwMode="auto">
            <a:xfrm flipV="1">
              <a:off x="4729" y="3978"/>
              <a:ext cx="25" cy="4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3" name="Line 615"/>
            <p:cNvSpPr>
              <a:spLocks noChangeShapeType="1"/>
            </p:cNvSpPr>
            <p:nvPr/>
          </p:nvSpPr>
          <p:spPr bwMode="auto">
            <a:xfrm flipV="1">
              <a:off x="4754" y="3842"/>
              <a:ext cx="25" cy="13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4" name="Line 616"/>
            <p:cNvSpPr>
              <a:spLocks noChangeShapeType="1"/>
            </p:cNvSpPr>
            <p:nvPr/>
          </p:nvSpPr>
          <p:spPr bwMode="auto">
            <a:xfrm flipV="1">
              <a:off x="4779" y="3677"/>
              <a:ext cx="24" cy="16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5" name="Line 617"/>
            <p:cNvSpPr>
              <a:spLocks noChangeShapeType="1"/>
            </p:cNvSpPr>
            <p:nvPr/>
          </p:nvSpPr>
          <p:spPr bwMode="auto">
            <a:xfrm flipV="1">
              <a:off x="4803" y="3522"/>
              <a:ext cx="25" cy="15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6" name="Line 618"/>
            <p:cNvSpPr>
              <a:spLocks noChangeShapeType="1"/>
            </p:cNvSpPr>
            <p:nvPr/>
          </p:nvSpPr>
          <p:spPr bwMode="auto">
            <a:xfrm flipV="1">
              <a:off x="4828" y="3389"/>
              <a:ext cx="25" cy="13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7" name="Line 619"/>
            <p:cNvSpPr>
              <a:spLocks noChangeShapeType="1"/>
            </p:cNvSpPr>
            <p:nvPr/>
          </p:nvSpPr>
          <p:spPr bwMode="auto">
            <a:xfrm flipV="1">
              <a:off x="4853" y="3273"/>
              <a:ext cx="24" cy="11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8" name="Line 620"/>
            <p:cNvSpPr>
              <a:spLocks noChangeShapeType="1"/>
            </p:cNvSpPr>
            <p:nvPr/>
          </p:nvSpPr>
          <p:spPr bwMode="auto">
            <a:xfrm flipV="1">
              <a:off x="4877" y="3182"/>
              <a:ext cx="25" cy="9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9" name="Line 621"/>
            <p:cNvSpPr>
              <a:spLocks noChangeShapeType="1"/>
            </p:cNvSpPr>
            <p:nvPr/>
          </p:nvSpPr>
          <p:spPr bwMode="auto">
            <a:xfrm flipV="1">
              <a:off x="4902" y="3103"/>
              <a:ext cx="25" cy="7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0" name="Line 622"/>
            <p:cNvSpPr>
              <a:spLocks noChangeShapeType="1"/>
            </p:cNvSpPr>
            <p:nvPr/>
          </p:nvSpPr>
          <p:spPr bwMode="auto">
            <a:xfrm flipV="1">
              <a:off x="4927" y="3047"/>
              <a:ext cx="25" cy="5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1" name="Line 623"/>
            <p:cNvSpPr>
              <a:spLocks noChangeShapeType="1"/>
            </p:cNvSpPr>
            <p:nvPr/>
          </p:nvSpPr>
          <p:spPr bwMode="auto">
            <a:xfrm flipV="1">
              <a:off x="4952" y="3021"/>
              <a:ext cx="25" cy="2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2" name="Line 624"/>
            <p:cNvSpPr>
              <a:spLocks noChangeShapeType="1"/>
            </p:cNvSpPr>
            <p:nvPr/>
          </p:nvSpPr>
          <p:spPr bwMode="auto">
            <a:xfrm flipV="1">
              <a:off x="4977" y="3007"/>
              <a:ext cx="24" cy="1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3" name="Line 625"/>
            <p:cNvSpPr>
              <a:spLocks noChangeShapeType="1"/>
            </p:cNvSpPr>
            <p:nvPr/>
          </p:nvSpPr>
          <p:spPr bwMode="auto">
            <a:xfrm flipV="1">
              <a:off x="5001" y="3005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4" name="Line 626"/>
            <p:cNvSpPr>
              <a:spLocks noChangeShapeType="1"/>
            </p:cNvSpPr>
            <p:nvPr/>
          </p:nvSpPr>
          <p:spPr bwMode="auto">
            <a:xfrm>
              <a:off x="5026" y="3005"/>
              <a:ext cx="25" cy="1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5" name="Line 627"/>
            <p:cNvSpPr>
              <a:spLocks noChangeShapeType="1"/>
            </p:cNvSpPr>
            <p:nvPr/>
          </p:nvSpPr>
          <p:spPr bwMode="auto">
            <a:xfrm flipV="1">
              <a:off x="5051" y="3007"/>
              <a:ext cx="25" cy="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6" name="Line 628"/>
            <p:cNvSpPr>
              <a:spLocks noChangeShapeType="1"/>
            </p:cNvSpPr>
            <p:nvPr/>
          </p:nvSpPr>
          <p:spPr bwMode="auto">
            <a:xfrm>
              <a:off x="5076" y="3007"/>
              <a:ext cx="25" cy="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7" name="Line 629"/>
            <p:cNvSpPr>
              <a:spLocks noChangeShapeType="1"/>
            </p:cNvSpPr>
            <p:nvPr/>
          </p:nvSpPr>
          <p:spPr bwMode="auto">
            <a:xfrm flipV="1">
              <a:off x="5101" y="3010"/>
              <a:ext cx="24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8" name="Line 630"/>
            <p:cNvSpPr>
              <a:spLocks noChangeShapeType="1"/>
            </p:cNvSpPr>
            <p:nvPr/>
          </p:nvSpPr>
          <p:spPr bwMode="auto">
            <a:xfrm flipV="1">
              <a:off x="5125" y="3003"/>
              <a:ext cx="25" cy="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9" name="Line 631"/>
            <p:cNvSpPr>
              <a:spLocks noChangeShapeType="1"/>
            </p:cNvSpPr>
            <p:nvPr/>
          </p:nvSpPr>
          <p:spPr bwMode="auto">
            <a:xfrm>
              <a:off x="5150" y="3003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0" name="Line 632"/>
            <p:cNvSpPr>
              <a:spLocks noChangeShapeType="1"/>
            </p:cNvSpPr>
            <p:nvPr/>
          </p:nvSpPr>
          <p:spPr bwMode="auto">
            <a:xfrm>
              <a:off x="5175" y="300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1" name="Line 633"/>
            <p:cNvSpPr>
              <a:spLocks noChangeShapeType="1"/>
            </p:cNvSpPr>
            <p:nvPr/>
          </p:nvSpPr>
          <p:spPr bwMode="auto">
            <a:xfrm flipV="1">
              <a:off x="5200" y="3005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2" name="Line 634"/>
            <p:cNvSpPr>
              <a:spLocks noChangeShapeType="1"/>
            </p:cNvSpPr>
            <p:nvPr/>
          </p:nvSpPr>
          <p:spPr bwMode="auto">
            <a:xfrm flipV="1">
              <a:off x="5225" y="3004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3" name="Line 635"/>
            <p:cNvSpPr>
              <a:spLocks noChangeShapeType="1"/>
            </p:cNvSpPr>
            <p:nvPr/>
          </p:nvSpPr>
          <p:spPr bwMode="auto">
            <a:xfrm>
              <a:off x="5249" y="300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4" name="Line 636"/>
            <p:cNvSpPr>
              <a:spLocks noChangeShapeType="1"/>
            </p:cNvSpPr>
            <p:nvPr/>
          </p:nvSpPr>
          <p:spPr bwMode="auto">
            <a:xfrm>
              <a:off x="5274" y="3005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5" name="Line 637"/>
            <p:cNvSpPr>
              <a:spLocks noChangeShapeType="1"/>
            </p:cNvSpPr>
            <p:nvPr/>
          </p:nvSpPr>
          <p:spPr bwMode="auto">
            <a:xfrm flipV="1">
              <a:off x="5299" y="3001"/>
              <a:ext cx="25" cy="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6" name="Line 638"/>
            <p:cNvSpPr>
              <a:spLocks noChangeShapeType="1"/>
            </p:cNvSpPr>
            <p:nvPr/>
          </p:nvSpPr>
          <p:spPr bwMode="auto">
            <a:xfrm>
              <a:off x="5324" y="3001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7" name="Line 639"/>
            <p:cNvSpPr>
              <a:spLocks noChangeShapeType="1"/>
            </p:cNvSpPr>
            <p:nvPr/>
          </p:nvSpPr>
          <p:spPr bwMode="auto">
            <a:xfrm flipV="1">
              <a:off x="5348" y="300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8" name="Line 640"/>
            <p:cNvSpPr>
              <a:spLocks noChangeShapeType="1"/>
            </p:cNvSpPr>
            <p:nvPr/>
          </p:nvSpPr>
          <p:spPr bwMode="auto">
            <a:xfrm>
              <a:off x="5373" y="3003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9" name="Line 641"/>
            <p:cNvSpPr>
              <a:spLocks noChangeShapeType="1"/>
            </p:cNvSpPr>
            <p:nvPr/>
          </p:nvSpPr>
          <p:spPr bwMode="auto">
            <a:xfrm flipV="1">
              <a:off x="5398" y="3004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0" name="Line 642"/>
            <p:cNvSpPr>
              <a:spLocks noChangeShapeType="1"/>
            </p:cNvSpPr>
            <p:nvPr/>
          </p:nvSpPr>
          <p:spPr bwMode="auto">
            <a:xfrm flipV="1">
              <a:off x="5423" y="2999"/>
              <a:ext cx="24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1" name="Line 643"/>
            <p:cNvSpPr>
              <a:spLocks noChangeShapeType="1"/>
            </p:cNvSpPr>
            <p:nvPr/>
          </p:nvSpPr>
          <p:spPr bwMode="auto">
            <a:xfrm>
              <a:off x="5447" y="2999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2" name="Line 644"/>
            <p:cNvSpPr>
              <a:spLocks noChangeShapeType="1"/>
            </p:cNvSpPr>
            <p:nvPr/>
          </p:nvSpPr>
          <p:spPr bwMode="auto">
            <a:xfrm flipV="1">
              <a:off x="5472" y="2999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3" name="Line 645"/>
            <p:cNvSpPr>
              <a:spLocks noChangeShapeType="1"/>
            </p:cNvSpPr>
            <p:nvPr/>
          </p:nvSpPr>
          <p:spPr bwMode="auto">
            <a:xfrm flipV="1">
              <a:off x="5497" y="299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4" name="Line 646"/>
            <p:cNvSpPr>
              <a:spLocks noChangeShapeType="1"/>
            </p:cNvSpPr>
            <p:nvPr/>
          </p:nvSpPr>
          <p:spPr bwMode="auto">
            <a:xfrm flipV="1">
              <a:off x="5522" y="2996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5" name="Line 647"/>
            <p:cNvSpPr>
              <a:spLocks noChangeShapeType="1"/>
            </p:cNvSpPr>
            <p:nvPr/>
          </p:nvSpPr>
          <p:spPr bwMode="auto">
            <a:xfrm flipV="1">
              <a:off x="5547" y="2993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6" name="Oval 648"/>
            <p:cNvSpPr>
              <a:spLocks noChangeArrowheads="1"/>
            </p:cNvSpPr>
            <p:nvPr/>
          </p:nvSpPr>
          <p:spPr bwMode="auto">
            <a:xfrm>
              <a:off x="5554" y="3058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7" name="Oval 649"/>
            <p:cNvSpPr>
              <a:spLocks noChangeArrowheads="1"/>
            </p:cNvSpPr>
            <p:nvPr/>
          </p:nvSpPr>
          <p:spPr bwMode="auto">
            <a:xfrm>
              <a:off x="5549" y="303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8" name="Oval 650"/>
            <p:cNvSpPr>
              <a:spLocks noChangeArrowheads="1"/>
            </p:cNvSpPr>
            <p:nvPr/>
          </p:nvSpPr>
          <p:spPr bwMode="auto">
            <a:xfrm>
              <a:off x="5544" y="3041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9" name="Oval 651"/>
            <p:cNvSpPr>
              <a:spLocks noChangeArrowheads="1"/>
            </p:cNvSpPr>
            <p:nvPr/>
          </p:nvSpPr>
          <p:spPr bwMode="auto">
            <a:xfrm>
              <a:off x="5539" y="3060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0" name="Oval 652"/>
            <p:cNvSpPr>
              <a:spLocks noChangeArrowheads="1"/>
            </p:cNvSpPr>
            <p:nvPr/>
          </p:nvSpPr>
          <p:spPr bwMode="auto">
            <a:xfrm>
              <a:off x="5534" y="305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1" name="Oval 653"/>
            <p:cNvSpPr>
              <a:spLocks noChangeArrowheads="1"/>
            </p:cNvSpPr>
            <p:nvPr/>
          </p:nvSpPr>
          <p:spPr bwMode="auto">
            <a:xfrm>
              <a:off x="5529" y="305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2" name="Oval 654"/>
            <p:cNvSpPr>
              <a:spLocks noChangeArrowheads="1"/>
            </p:cNvSpPr>
            <p:nvPr/>
          </p:nvSpPr>
          <p:spPr bwMode="auto">
            <a:xfrm>
              <a:off x="5524" y="3054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3" name="Oval 655"/>
            <p:cNvSpPr>
              <a:spLocks noChangeArrowheads="1"/>
            </p:cNvSpPr>
            <p:nvPr/>
          </p:nvSpPr>
          <p:spPr bwMode="auto">
            <a:xfrm>
              <a:off x="5519" y="306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4" name="Oval 656"/>
            <p:cNvSpPr>
              <a:spLocks noChangeArrowheads="1"/>
            </p:cNvSpPr>
            <p:nvPr/>
          </p:nvSpPr>
          <p:spPr bwMode="auto">
            <a:xfrm>
              <a:off x="5514" y="3058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5" name="Oval 657"/>
            <p:cNvSpPr>
              <a:spLocks noChangeArrowheads="1"/>
            </p:cNvSpPr>
            <p:nvPr/>
          </p:nvSpPr>
          <p:spPr bwMode="auto">
            <a:xfrm>
              <a:off x="5509" y="306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6" name="Oval 658"/>
            <p:cNvSpPr>
              <a:spLocks noChangeArrowheads="1"/>
            </p:cNvSpPr>
            <p:nvPr/>
          </p:nvSpPr>
          <p:spPr bwMode="auto">
            <a:xfrm>
              <a:off x="5504" y="3058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7" name="Oval 659"/>
            <p:cNvSpPr>
              <a:spLocks noChangeArrowheads="1"/>
            </p:cNvSpPr>
            <p:nvPr/>
          </p:nvSpPr>
          <p:spPr bwMode="auto">
            <a:xfrm>
              <a:off x="5499" y="3056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8" name="Oval 660"/>
            <p:cNvSpPr>
              <a:spLocks noChangeArrowheads="1"/>
            </p:cNvSpPr>
            <p:nvPr/>
          </p:nvSpPr>
          <p:spPr bwMode="auto">
            <a:xfrm>
              <a:off x="5494" y="3071"/>
              <a:ext cx="36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9" name="Oval 661"/>
            <p:cNvSpPr>
              <a:spLocks noChangeArrowheads="1"/>
            </p:cNvSpPr>
            <p:nvPr/>
          </p:nvSpPr>
          <p:spPr bwMode="auto">
            <a:xfrm>
              <a:off x="5489" y="3046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0" name="Oval 662"/>
            <p:cNvSpPr>
              <a:spLocks noChangeArrowheads="1"/>
            </p:cNvSpPr>
            <p:nvPr/>
          </p:nvSpPr>
          <p:spPr bwMode="auto">
            <a:xfrm>
              <a:off x="5484" y="305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1" name="Oval 663"/>
            <p:cNvSpPr>
              <a:spLocks noChangeArrowheads="1"/>
            </p:cNvSpPr>
            <p:nvPr/>
          </p:nvSpPr>
          <p:spPr bwMode="auto">
            <a:xfrm>
              <a:off x="5479" y="308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2" name="Oval 664"/>
            <p:cNvSpPr>
              <a:spLocks noChangeArrowheads="1"/>
            </p:cNvSpPr>
            <p:nvPr/>
          </p:nvSpPr>
          <p:spPr bwMode="auto">
            <a:xfrm>
              <a:off x="5474" y="3068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3" name="Oval 665"/>
            <p:cNvSpPr>
              <a:spLocks noChangeArrowheads="1"/>
            </p:cNvSpPr>
            <p:nvPr/>
          </p:nvSpPr>
          <p:spPr bwMode="auto">
            <a:xfrm>
              <a:off x="5469" y="3063"/>
              <a:ext cx="36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4" name="Oval 666"/>
            <p:cNvSpPr>
              <a:spLocks noChangeArrowheads="1"/>
            </p:cNvSpPr>
            <p:nvPr/>
          </p:nvSpPr>
          <p:spPr bwMode="auto">
            <a:xfrm>
              <a:off x="5465" y="306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5" name="Oval 667"/>
            <p:cNvSpPr>
              <a:spLocks noChangeArrowheads="1"/>
            </p:cNvSpPr>
            <p:nvPr/>
          </p:nvSpPr>
          <p:spPr bwMode="auto">
            <a:xfrm>
              <a:off x="5460" y="307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6" name="Oval 668"/>
            <p:cNvSpPr>
              <a:spLocks noChangeArrowheads="1"/>
            </p:cNvSpPr>
            <p:nvPr/>
          </p:nvSpPr>
          <p:spPr bwMode="auto">
            <a:xfrm>
              <a:off x="5455" y="307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7" name="Oval 669"/>
            <p:cNvSpPr>
              <a:spLocks noChangeArrowheads="1"/>
            </p:cNvSpPr>
            <p:nvPr/>
          </p:nvSpPr>
          <p:spPr bwMode="auto">
            <a:xfrm>
              <a:off x="5450" y="309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8" name="Oval 670"/>
            <p:cNvSpPr>
              <a:spLocks noChangeArrowheads="1"/>
            </p:cNvSpPr>
            <p:nvPr/>
          </p:nvSpPr>
          <p:spPr bwMode="auto">
            <a:xfrm>
              <a:off x="5444" y="3120"/>
              <a:ext cx="36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9" name="Oval 671"/>
            <p:cNvSpPr>
              <a:spLocks noChangeArrowheads="1"/>
            </p:cNvSpPr>
            <p:nvPr/>
          </p:nvSpPr>
          <p:spPr bwMode="auto">
            <a:xfrm>
              <a:off x="5440" y="312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0" name="Oval 672"/>
            <p:cNvSpPr>
              <a:spLocks noChangeArrowheads="1"/>
            </p:cNvSpPr>
            <p:nvPr/>
          </p:nvSpPr>
          <p:spPr bwMode="auto">
            <a:xfrm>
              <a:off x="5435" y="314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1" name="Oval 673"/>
            <p:cNvSpPr>
              <a:spLocks noChangeArrowheads="1"/>
            </p:cNvSpPr>
            <p:nvPr/>
          </p:nvSpPr>
          <p:spPr bwMode="auto">
            <a:xfrm>
              <a:off x="5430" y="3144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2" name="Oval 674"/>
            <p:cNvSpPr>
              <a:spLocks noChangeArrowheads="1"/>
            </p:cNvSpPr>
            <p:nvPr/>
          </p:nvSpPr>
          <p:spPr bwMode="auto">
            <a:xfrm>
              <a:off x="5425" y="3209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3" name="Oval 675"/>
            <p:cNvSpPr>
              <a:spLocks noChangeArrowheads="1"/>
            </p:cNvSpPr>
            <p:nvPr/>
          </p:nvSpPr>
          <p:spPr bwMode="auto">
            <a:xfrm>
              <a:off x="5420" y="3215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4" name="Oval 676"/>
            <p:cNvSpPr>
              <a:spLocks noChangeArrowheads="1"/>
            </p:cNvSpPr>
            <p:nvPr/>
          </p:nvSpPr>
          <p:spPr bwMode="auto">
            <a:xfrm>
              <a:off x="5415" y="328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5" name="Oval 677"/>
            <p:cNvSpPr>
              <a:spLocks noChangeArrowheads="1"/>
            </p:cNvSpPr>
            <p:nvPr/>
          </p:nvSpPr>
          <p:spPr bwMode="auto">
            <a:xfrm>
              <a:off x="5410" y="3351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6" name="Oval 678"/>
            <p:cNvSpPr>
              <a:spLocks noChangeArrowheads="1"/>
            </p:cNvSpPr>
            <p:nvPr/>
          </p:nvSpPr>
          <p:spPr bwMode="auto">
            <a:xfrm>
              <a:off x="5405" y="3436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7" name="Oval 679"/>
            <p:cNvSpPr>
              <a:spLocks noChangeArrowheads="1"/>
            </p:cNvSpPr>
            <p:nvPr/>
          </p:nvSpPr>
          <p:spPr bwMode="auto">
            <a:xfrm>
              <a:off x="5400" y="3520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8" name="Oval 680"/>
            <p:cNvSpPr>
              <a:spLocks noChangeArrowheads="1"/>
            </p:cNvSpPr>
            <p:nvPr/>
          </p:nvSpPr>
          <p:spPr bwMode="auto">
            <a:xfrm>
              <a:off x="5395" y="3642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9" name="Oval 681"/>
            <p:cNvSpPr>
              <a:spLocks noChangeArrowheads="1"/>
            </p:cNvSpPr>
            <p:nvPr/>
          </p:nvSpPr>
          <p:spPr bwMode="auto">
            <a:xfrm>
              <a:off x="5390" y="377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0" name="Oval 682"/>
            <p:cNvSpPr>
              <a:spLocks noChangeArrowheads="1"/>
            </p:cNvSpPr>
            <p:nvPr/>
          </p:nvSpPr>
          <p:spPr bwMode="auto">
            <a:xfrm>
              <a:off x="5385" y="3897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1" name="Oval 683"/>
            <p:cNvSpPr>
              <a:spLocks noChangeArrowheads="1"/>
            </p:cNvSpPr>
            <p:nvPr/>
          </p:nvSpPr>
          <p:spPr bwMode="auto">
            <a:xfrm>
              <a:off x="5380" y="3977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2" name="Oval 684"/>
            <p:cNvSpPr>
              <a:spLocks noChangeArrowheads="1"/>
            </p:cNvSpPr>
            <p:nvPr/>
          </p:nvSpPr>
          <p:spPr bwMode="auto">
            <a:xfrm>
              <a:off x="5355" y="4002"/>
              <a:ext cx="36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3" name="Oval 685"/>
            <p:cNvSpPr>
              <a:spLocks noChangeArrowheads="1"/>
            </p:cNvSpPr>
            <p:nvPr/>
          </p:nvSpPr>
          <p:spPr bwMode="auto">
            <a:xfrm>
              <a:off x="5296" y="4000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4" name="Oval 686"/>
            <p:cNvSpPr>
              <a:spLocks noChangeArrowheads="1"/>
            </p:cNvSpPr>
            <p:nvPr/>
          </p:nvSpPr>
          <p:spPr bwMode="auto">
            <a:xfrm>
              <a:off x="5261" y="400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5" name="Oval 687"/>
            <p:cNvSpPr>
              <a:spLocks noChangeArrowheads="1"/>
            </p:cNvSpPr>
            <p:nvPr/>
          </p:nvSpPr>
          <p:spPr bwMode="auto">
            <a:xfrm>
              <a:off x="5231" y="4005"/>
              <a:ext cx="36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6" name="Oval 688"/>
            <p:cNvSpPr>
              <a:spLocks noChangeArrowheads="1"/>
            </p:cNvSpPr>
            <p:nvPr/>
          </p:nvSpPr>
          <p:spPr bwMode="auto">
            <a:xfrm>
              <a:off x="5227" y="3997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7" name="Oval 689"/>
            <p:cNvSpPr>
              <a:spLocks noChangeArrowheads="1"/>
            </p:cNvSpPr>
            <p:nvPr/>
          </p:nvSpPr>
          <p:spPr bwMode="auto">
            <a:xfrm>
              <a:off x="5217" y="400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8" name="Oval 690"/>
            <p:cNvSpPr>
              <a:spLocks noChangeArrowheads="1"/>
            </p:cNvSpPr>
            <p:nvPr/>
          </p:nvSpPr>
          <p:spPr bwMode="auto">
            <a:xfrm>
              <a:off x="5162" y="4001"/>
              <a:ext cx="36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9" name="Oval 691"/>
            <p:cNvSpPr>
              <a:spLocks noChangeArrowheads="1"/>
            </p:cNvSpPr>
            <p:nvPr/>
          </p:nvSpPr>
          <p:spPr bwMode="auto">
            <a:xfrm>
              <a:off x="5293" y="3970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0" name="Oval 692"/>
            <p:cNvSpPr>
              <a:spLocks noChangeArrowheads="1"/>
            </p:cNvSpPr>
            <p:nvPr/>
          </p:nvSpPr>
          <p:spPr bwMode="auto">
            <a:xfrm>
              <a:off x="5306" y="3704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1" name="Oval 693"/>
            <p:cNvSpPr>
              <a:spLocks noChangeArrowheads="1"/>
            </p:cNvSpPr>
            <p:nvPr/>
          </p:nvSpPr>
          <p:spPr bwMode="auto">
            <a:xfrm>
              <a:off x="5318" y="3421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2" name="Oval 694"/>
            <p:cNvSpPr>
              <a:spLocks noChangeArrowheads="1"/>
            </p:cNvSpPr>
            <p:nvPr/>
          </p:nvSpPr>
          <p:spPr bwMode="auto">
            <a:xfrm>
              <a:off x="5330" y="3254"/>
              <a:ext cx="36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3" name="Oval 695"/>
            <p:cNvSpPr>
              <a:spLocks noChangeArrowheads="1"/>
            </p:cNvSpPr>
            <p:nvPr/>
          </p:nvSpPr>
          <p:spPr bwMode="auto">
            <a:xfrm>
              <a:off x="5343" y="3164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4" name="Oval 696"/>
            <p:cNvSpPr>
              <a:spLocks noChangeArrowheads="1"/>
            </p:cNvSpPr>
            <p:nvPr/>
          </p:nvSpPr>
          <p:spPr bwMode="auto">
            <a:xfrm>
              <a:off x="5355" y="3115"/>
              <a:ext cx="36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5" name="Oval 697"/>
            <p:cNvSpPr>
              <a:spLocks noChangeArrowheads="1"/>
            </p:cNvSpPr>
            <p:nvPr/>
          </p:nvSpPr>
          <p:spPr bwMode="auto">
            <a:xfrm>
              <a:off x="5368" y="3083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6" name="Oval 698"/>
            <p:cNvSpPr>
              <a:spLocks noChangeArrowheads="1"/>
            </p:cNvSpPr>
            <p:nvPr/>
          </p:nvSpPr>
          <p:spPr bwMode="auto">
            <a:xfrm>
              <a:off x="5380" y="3069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7" name="Oval 699"/>
            <p:cNvSpPr>
              <a:spLocks noChangeArrowheads="1"/>
            </p:cNvSpPr>
            <p:nvPr/>
          </p:nvSpPr>
          <p:spPr bwMode="auto">
            <a:xfrm>
              <a:off x="5393" y="3060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8" name="Oval 700"/>
            <p:cNvSpPr>
              <a:spLocks noChangeArrowheads="1"/>
            </p:cNvSpPr>
            <p:nvPr/>
          </p:nvSpPr>
          <p:spPr bwMode="auto">
            <a:xfrm>
              <a:off x="5405" y="30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9" name="Oval 701"/>
            <p:cNvSpPr>
              <a:spLocks noChangeArrowheads="1"/>
            </p:cNvSpPr>
            <p:nvPr/>
          </p:nvSpPr>
          <p:spPr bwMode="auto">
            <a:xfrm>
              <a:off x="5417" y="30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0" name="Oval 702"/>
            <p:cNvSpPr>
              <a:spLocks noChangeArrowheads="1"/>
            </p:cNvSpPr>
            <p:nvPr/>
          </p:nvSpPr>
          <p:spPr bwMode="auto">
            <a:xfrm>
              <a:off x="5430" y="3057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1" name="Oval 703"/>
            <p:cNvSpPr>
              <a:spLocks noChangeArrowheads="1"/>
            </p:cNvSpPr>
            <p:nvPr/>
          </p:nvSpPr>
          <p:spPr bwMode="auto">
            <a:xfrm>
              <a:off x="5442" y="30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2" name="Oval 704"/>
            <p:cNvSpPr>
              <a:spLocks noChangeArrowheads="1"/>
            </p:cNvSpPr>
            <p:nvPr/>
          </p:nvSpPr>
          <p:spPr bwMode="auto">
            <a:xfrm>
              <a:off x="5455" y="3051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3" name="Oval 705"/>
            <p:cNvSpPr>
              <a:spLocks noChangeArrowheads="1"/>
            </p:cNvSpPr>
            <p:nvPr/>
          </p:nvSpPr>
          <p:spPr bwMode="auto">
            <a:xfrm>
              <a:off x="5467" y="3052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4" name="Oval 706"/>
            <p:cNvSpPr>
              <a:spLocks noChangeArrowheads="1"/>
            </p:cNvSpPr>
            <p:nvPr/>
          </p:nvSpPr>
          <p:spPr bwMode="auto">
            <a:xfrm>
              <a:off x="5480" y="30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5" name="Oval 707"/>
            <p:cNvSpPr>
              <a:spLocks noChangeArrowheads="1"/>
            </p:cNvSpPr>
            <p:nvPr/>
          </p:nvSpPr>
          <p:spPr bwMode="auto">
            <a:xfrm>
              <a:off x="5492" y="3048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6" name="Oval 708"/>
            <p:cNvSpPr>
              <a:spLocks noChangeArrowheads="1"/>
            </p:cNvSpPr>
            <p:nvPr/>
          </p:nvSpPr>
          <p:spPr bwMode="auto">
            <a:xfrm>
              <a:off x="5504" y="3050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7" name="Oval 709"/>
            <p:cNvSpPr>
              <a:spLocks noChangeArrowheads="1"/>
            </p:cNvSpPr>
            <p:nvPr/>
          </p:nvSpPr>
          <p:spPr bwMode="auto">
            <a:xfrm>
              <a:off x="5516" y="3047"/>
              <a:ext cx="36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8" name="Oval 710"/>
            <p:cNvSpPr>
              <a:spLocks noChangeArrowheads="1"/>
            </p:cNvSpPr>
            <p:nvPr/>
          </p:nvSpPr>
          <p:spPr bwMode="auto">
            <a:xfrm>
              <a:off x="5529" y="3049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9" name="Oval 711"/>
            <p:cNvSpPr>
              <a:spLocks noChangeArrowheads="1"/>
            </p:cNvSpPr>
            <p:nvPr/>
          </p:nvSpPr>
          <p:spPr bwMode="auto">
            <a:xfrm>
              <a:off x="5541" y="3048"/>
              <a:ext cx="36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0" name="Oval 712"/>
            <p:cNvSpPr>
              <a:spLocks noChangeArrowheads="1"/>
            </p:cNvSpPr>
            <p:nvPr/>
          </p:nvSpPr>
          <p:spPr bwMode="auto">
            <a:xfrm>
              <a:off x="5554" y="3053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1" name="Oval 713"/>
            <p:cNvSpPr>
              <a:spLocks noChangeArrowheads="1"/>
            </p:cNvSpPr>
            <p:nvPr/>
          </p:nvSpPr>
          <p:spPr bwMode="auto">
            <a:xfrm>
              <a:off x="5232" y="3992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2" name="Oval 714"/>
            <p:cNvSpPr>
              <a:spLocks noChangeArrowheads="1"/>
            </p:cNvSpPr>
            <p:nvPr/>
          </p:nvSpPr>
          <p:spPr bwMode="auto">
            <a:xfrm>
              <a:off x="5244" y="3815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3" name="Oval 715"/>
            <p:cNvSpPr>
              <a:spLocks noChangeArrowheads="1"/>
            </p:cNvSpPr>
            <p:nvPr/>
          </p:nvSpPr>
          <p:spPr bwMode="auto">
            <a:xfrm>
              <a:off x="5256" y="3511"/>
              <a:ext cx="36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4" name="Oval 716"/>
            <p:cNvSpPr>
              <a:spLocks noChangeArrowheads="1"/>
            </p:cNvSpPr>
            <p:nvPr/>
          </p:nvSpPr>
          <p:spPr bwMode="auto">
            <a:xfrm>
              <a:off x="5269" y="3311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5" name="Oval 717"/>
            <p:cNvSpPr>
              <a:spLocks noChangeArrowheads="1"/>
            </p:cNvSpPr>
            <p:nvPr/>
          </p:nvSpPr>
          <p:spPr bwMode="auto">
            <a:xfrm>
              <a:off x="5281" y="3203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6" name="Oval 718"/>
            <p:cNvSpPr>
              <a:spLocks noChangeArrowheads="1"/>
            </p:cNvSpPr>
            <p:nvPr/>
          </p:nvSpPr>
          <p:spPr bwMode="auto">
            <a:xfrm>
              <a:off x="5294" y="3139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7" name="Oval 719"/>
            <p:cNvSpPr>
              <a:spLocks noChangeArrowheads="1"/>
            </p:cNvSpPr>
            <p:nvPr/>
          </p:nvSpPr>
          <p:spPr bwMode="auto">
            <a:xfrm>
              <a:off x="5306" y="310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8" name="Oval 720"/>
            <p:cNvSpPr>
              <a:spLocks noChangeArrowheads="1"/>
            </p:cNvSpPr>
            <p:nvPr/>
          </p:nvSpPr>
          <p:spPr bwMode="auto">
            <a:xfrm>
              <a:off x="5318" y="3080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9" name="Oval 721"/>
            <p:cNvSpPr>
              <a:spLocks noChangeArrowheads="1"/>
            </p:cNvSpPr>
            <p:nvPr/>
          </p:nvSpPr>
          <p:spPr bwMode="auto">
            <a:xfrm>
              <a:off x="5330" y="3065"/>
              <a:ext cx="36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0" name="Oval 722"/>
            <p:cNvSpPr>
              <a:spLocks noChangeArrowheads="1"/>
            </p:cNvSpPr>
            <p:nvPr/>
          </p:nvSpPr>
          <p:spPr bwMode="auto">
            <a:xfrm>
              <a:off x="5343" y="3062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1" name="Oval 723"/>
            <p:cNvSpPr>
              <a:spLocks noChangeArrowheads="1"/>
            </p:cNvSpPr>
            <p:nvPr/>
          </p:nvSpPr>
          <p:spPr bwMode="auto">
            <a:xfrm>
              <a:off x="5355" y="3058"/>
              <a:ext cx="36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2" name="Oval 724"/>
            <p:cNvSpPr>
              <a:spLocks noChangeArrowheads="1"/>
            </p:cNvSpPr>
            <p:nvPr/>
          </p:nvSpPr>
          <p:spPr bwMode="auto">
            <a:xfrm>
              <a:off x="5368" y="3056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3" name="Oval 725"/>
            <p:cNvSpPr>
              <a:spLocks noChangeArrowheads="1"/>
            </p:cNvSpPr>
            <p:nvPr/>
          </p:nvSpPr>
          <p:spPr bwMode="auto">
            <a:xfrm>
              <a:off x="5380" y="3053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4" name="Oval 726"/>
            <p:cNvSpPr>
              <a:spLocks noChangeArrowheads="1"/>
            </p:cNvSpPr>
            <p:nvPr/>
          </p:nvSpPr>
          <p:spPr bwMode="auto">
            <a:xfrm>
              <a:off x="5393" y="3054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5" name="Oval 727"/>
            <p:cNvSpPr>
              <a:spLocks noChangeArrowheads="1"/>
            </p:cNvSpPr>
            <p:nvPr/>
          </p:nvSpPr>
          <p:spPr bwMode="auto">
            <a:xfrm>
              <a:off x="5405" y="3052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6" name="Oval 728"/>
            <p:cNvSpPr>
              <a:spLocks noChangeArrowheads="1"/>
            </p:cNvSpPr>
            <p:nvPr/>
          </p:nvSpPr>
          <p:spPr bwMode="auto">
            <a:xfrm>
              <a:off x="5417" y="305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7" name="Oval 729"/>
            <p:cNvSpPr>
              <a:spLocks noChangeArrowheads="1"/>
            </p:cNvSpPr>
            <p:nvPr/>
          </p:nvSpPr>
          <p:spPr bwMode="auto">
            <a:xfrm>
              <a:off x="5430" y="3051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8" name="Oval 730"/>
            <p:cNvSpPr>
              <a:spLocks noChangeArrowheads="1"/>
            </p:cNvSpPr>
            <p:nvPr/>
          </p:nvSpPr>
          <p:spPr bwMode="auto">
            <a:xfrm>
              <a:off x="5442" y="3048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820" name="Oval 732"/>
          <p:cNvSpPr>
            <a:spLocks noChangeArrowheads="1"/>
          </p:cNvSpPr>
          <p:nvPr/>
        </p:nvSpPr>
        <p:spPr bwMode="auto">
          <a:xfrm>
            <a:off x="8659813" y="4840288"/>
            <a:ext cx="55562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1" name="Oval 733"/>
          <p:cNvSpPr>
            <a:spLocks noChangeArrowheads="1"/>
          </p:cNvSpPr>
          <p:nvPr/>
        </p:nvSpPr>
        <p:spPr bwMode="auto">
          <a:xfrm>
            <a:off x="8678863" y="4840288"/>
            <a:ext cx="55562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2" name="Oval 734"/>
          <p:cNvSpPr>
            <a:spLocks noChangeArrowheads="1"/>
          </p:cNvSpPr>
          <p:nvPr/>
        </p:nvSpPr>
        <p:spPr bwMode="auto">
          <a:xfrm>
            <a:off x="8697913" y="4843463"/>
            <a:ext cx="55562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3" name="Oval 735"/>
          <p:cNvSpPr>
            <a:spLocks noChangeArrowheads="1"/>
          </p:cNvSpPr>
          <p:nvPr/>
        </p:nvSpPr>
        <p:spPr bwMode="auto">
          <a:xfrm>
            <a:off x="8718550" y="4846638"/>
            <a:ext cx="55563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4" name="Oval 736"/>
          <p:cNvSpPr>
            <a:spLocks noChangeArrowheads="1"/>
          </p:cNvSpPr>
          <p:nvPr/>
        </p:nvSpPr>
        <p:spPr bwMode="auto">
          <a:xfrm>
            <a:off x="8737600" y="4835525"/>
            <a:ext cx="55563" cy="52388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5" name="Oval 737"/>
          <p:cNvSpPr>
            <a:spLocks noChangeArrowheads="1"/>
          </p:cNvSpPr>
          <p:nvPr/>
        </p:nvSpPr>
        <p:spPr bwMode="auto">
          <a:xfrm>
            <a:off x="8756650" y="4840288"/>
            <a:ext cx="57150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6" name="Oval 738"/>
          <p:cNvSpPr>
            <a:spLocks noChangeArrowheads="1"/>
          </p:cNvSpPr>
          <p:nvPr/>
        </p:nvSpPr>
        <p:spPr bwMode="auto">
          <a:xfrm>
            <a:off x="8777288" y="4837113"/>
            <a:ext cx="55562" cy="52387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7" name="Oval 739"/>
          <p:cNvSpPr>
            <a:spLocks noChangeArrowheads="1"/>
          </p:cNvSpPr>
          <p:nvPr/>
        </p:nvSpPr>
        <p:spPr bwMode="auto">
          <a:xfrm>
            <a:off x="8796338" y="4830763"/>
            <a:ext cx="57150" cy="50800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8" name="Oval 740"/>
          <p:cNvSpPr>
            <a:spLocks noChangeArrowheads="1"/>
          </p:cNvSpPr>
          <p:nvPr/>
        </p:nvSpPr>
        <p:spPr bwMode="auto">
          <a:xfrm>
            <a:off x="8816975" y="4838700"/>
            <a:ext cx="55563" cy="52388"/>
          </a:xfrm>
          <a:prstGeom prst="ellipse">
            <a:avLst/>
          </a:prstGeom>
          <a:solidFill>
            <a:srgbClr val="333399"/>
          </a:solidFill>
          <a:ln w="4763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29" name="Oval 741"/>
          <p:cNvSpPr>
            <a:spLocks noChangeArrowheads="1"/>
          </p:cNvSpPr>
          <p:nvPr/>
        </p:nvSpPr>
        <p:spPr bwMode="auto">
          <a:xfrm>
            <a:off x="8186738" y="6008688"/>
            <a:ext cx="55562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0" name="Oval 742"/>
          <p:cNvSpPr>
            <a:spLocks noChangeArrowheads="1"/>
          </p:cNvSpPr>
          <p:nvPr/>
        </p:nvSpPr>
        <p:spPr bwMode="auto">
          <a:xfrm>
            <a:off x="8226425" y="5351463"/>
            <a:ext cx="55563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1" name="Oval 743"/>
          <p:cNvSpPr>
            <a:spLocks noChangeArrowheads="1"/>
          </p:cNvSpPr>
          <p:nvPr/>
        </p:nvSpPr>
        <p:spPr bwMode="auto">
          <a:xfrm>
            <a:off x="8266113" y="5043488"/>
            <a:ext cx="55562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2" name="Oval 744"/>
          <p:cNvSpPr>
            <a:spLocks noChangeArrowheads="1"/>
          </p:cNvSpPr>
          <p:nvPr/>
        </p:nvSpPr>
        <p:spPr bwMode="auto">
          <a:xfrm>
            <a:off x="8304213" y="4911725"/>
            <a:ext cx="57150" cy="52388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3" name="Oval 745"/>
          <p:cNvSpPr>
            <a:spLocks noChangeArrowheads="1"/>
          </p:cNvSpPr>
          <p:nvPr/>
        </p:nvSpPr>
        <p:spPr bwMode="auto">
          <a:xfrm>
            <a:off x="8343900" y="4857750"/>
            <a:ext cx="55563" cy="52388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4" name="Oval 746"/>
          <p:cNvSpPr>
            <a:spLocks noChangeArrowheads="1"/>
          </p:cNvSpPr>
          <p:nvPr/>
        </p:nvSpPr>
        <p:spPr bwMode="auto">
          <a:xfrm>
            <a:off x="8383588" y="4849813"/>
            <a:ext cx="55562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5" name="Oval 747"/>
          <p:cNvSpPr>
            <a:spLocks noChangeArrowheads="1"/>
          </p:cNvSpPr>
          <p:nvPr/>
        </p:nvSpPr>
        <p:spPr bwMode="auto">
          <a:xfrm>
            <a:off x="8423275" y="4845050"/>
            <a:ext cx="55563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6" name="Oval 748"/>
          <p:cNvSpPr>
            <a:spLocks noChangeArrowheads="1"/>
          </p:cNvSpPr>
          <p:nvPr/>
        </p:nvSpPr>
        <p:spPr bwMode="auto">
          <a:xfrm>
            <a:off x="8462963" y="4846638"/>
            <a:ext cx="55562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7" name="Oval 749"/>
          <p:cNvSpPr>
            <a:spLocks noChangeArrowheads="1"/>
          </p:cNvSpPr>
          <p:nvPr/>
        </p:nvSpPr>
        <p:spPr bwMode="auto">
          <a:xfrm>
            <a:off x="8501063" y="4841875"/>
            <a:ext cx="57150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8" name="Oval 750"/>
          <p:cNvSpPr>
            <a:spLocks noChangeArrowheads="1"/>
          </p:cNvSpPr>
          <p:nvPr/>
        </p:nvSpPr>
        <p:spPr bwMode="auto">
          <a:xfrm>
            <a:off x="8540750" y="4840288"/>
            <a:ext cx="55563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39" name="Oval 751"/>
          <p:cNvSpPr>
            <a:spLocks noChangeArrowheads="1"/>
          </p:cNvSpPr>
          <p:nvPr/>
        </p:nvSpPr>
        <p:spPr bwMode="auto">
          <a:xfrm>
            <a:off x="8580438" y="4841875"/>
            <a:ext cx="55562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0" name="Oval 752"/>
          <p:cNvSpPr>
            <a:spLocks noChangeArrowheads="1"/>
          </p:cNvSpPr>
          <p:nvPr/>
        </p:nvSpPr>
        <p:spPr bwMode="auto">
          <a:xfrm>
            <a:off x="8620125" y="4830763"/>
            <a:ext cx="55563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1" name="Oval 753"/>
          <p:cNvSpPr>
            <a:spLocks noChangeArrowheads="1"/>
          </p:cNvSpPr>
          <p:nvPr/>
        </p:nvSpPr>
        <p:spPr bwMode="auto">
          <a:xfrm>
            <a:off x="8659813" y="4826000"/>
            <a:ext cx="55562" cy="52388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2" name="Oval 754"/>
          <p:cNvSpPr>
            <a:spLocks noChangeArrowheads="1"/>
          </p:cNvSpPr>
          <p:nvPr/>
        </p:nvSpPr>
        <p:spPr bwMode="auto">
          <a:xfrm>
            <a:off x="8699500" y="4830763"/>
            <a:ext cx="55563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3" name="Oval 755"/>
          <p:cNvSpPr>
            <a:spLocks noChangeArrowheads="1"/>
          </p:cNvSpPr>
          <p:nvPr/>
        </p:nvSpPr>
        <p:spPr bwMode="auto">
          <a:xfrm>
            <a:off x="8737600" y="4832350"/>
            <a:ext cx="55563" cy="50800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4" name="Oval 756"/>
          <p:cNvSpPr>
            <a:spLocks noChangeArrowheads="1"/>
          </p:cNvSpPr>
          <p:nvPr/>
        </p:nvSpPr>
        <p:spPr bwMode="auto">
          <a:xfrm>
            <a:off x="8777288" y="4832350"/>
            <a:ext cx="55562" cy="52388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5" name="Oval 757"/>
          <p:cNvSpPr>
            <a:spLocks noChangeArrowheads="1"/>
          </p:cNvSpPr>
          <p:nvPr/>
        </p:nvSpPr>
        <p:spPr bwMode="auto">
          <a:xfrm>
            <a:off x="8816975" y="4827588"/>
            <a:ext cx="55563" cy="52387"/>
          </a:xfrm>
          <a:prstGeom prst="ellipse">
            <a:avLst/>
          </a:prstGeom>
          <a:solidFill>
            <a:srgbClr val="3366FF"/>
          </a:solidFill>
          <a:ln w="47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6" name="Oval 758"/>
          <p:cNvSpPr>
            <a:spLocks noChangeArrowheads="1"/>
          </p:cNvSpPr>
          <p:nvPr/>
        </p:nvSpPr>
        <p:spPr bwMode="auto">
          <a:xfrm>
            <a:off x="8069263" y="6061075"/>
            <a:ext cx="55562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7" name="Oval 759"/>
          <p:cNvSpPr>
            <a:spLocks noChangeArrowheads="1"/>
          </p:cNvSpPr>
          <p:nvPr/>
        </p:nvSpPr>
        <p:spPr bwMode="auto">
          <a:xfrm>
            <a:off x="8108950" y="5495925"/>
            <a:ext cx="55563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8" name="Oval 760"/>
          <p:cNvSpPr>
            <a:spLocks noChangeArrowheads="1"/>
          </p:cNvSpPr>
          <p:nvPr/>
        </p:nvSpPr>
        <p:spPr bwMode="auto">
          <a:xfrm>
            <a:off x="8147050" y="5149850"/>
            <a:ext cx="55563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49" name="Oval 761"/>
          <p:cNvSpPr>
            <a:spLocks noChangeArrowheads="1"/>
          </p:cNvSpPr>
          <p:nvPr/>
        </p:nvSpPr>
        <p:spPr bwMode="auto">
          <a:xfrm>
            <a:off x="8186738" y="4968875"/>
            <a:ext cx="55562" cy="50800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0" name="Oval 762"/>
          <p:cNvSpPr>
            <a:spLocks noChangeArrowheads="1"/>
          </p:cNvSpPr>
          <p:nvPr/>
        </p:nvSpPr>
        <p:spPr bwMode="auto">
          <a:xfrm>
            <a:off x="8226425" y="4879975"/>
            <a:ext cx="55563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1" name="Oval 763"/>
          <p:cNvSpPr>
            <a:spLocks noChangeArrowheads="1"/>
          </p:cNvSpPr>
          <p:nvPr/>
        </p:nvSpPr>
        <p:spPr bwMode="auto">
          <a:xfrm>
            <a:off x="8266113" y="4846638"/>
            <a:ext cx="55562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2" name="Oval 764"/>
          <p:cNvSpPr>
            <a:spLocks noChangeArrowheads="1"/>
          </p:cNvSpPr>
          <p:nvPr/>
        </p:nvSpPr>
        <p:spPr bwMode="auto">
          <a:xfrm>
            <a:off x="8305800" y="4830763"/>
            <a:ext cx="55563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3" name="Oval 765"/>
          <p:cNvSpPr>
            <a:spLocks noChangeArrowheads="1"/>
          </p:cNvSpPr>
          <p:nvPr/>
        </p:nvSpPr>
        <p:spPr bwMode="auto">
          <a:xfrm>
            <a:off x="8343900" y="4833938"/>
            <a:ext cx="57150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4" name="Oval 766"/>
          <p:cNvSpPr>
            <a:spLocks noChangeArrowheads="1"/>
          </p:cNvSpPr>
          <p:nvPr/>
        </p:nvSpPr>
        <p:spPr bwMode="auto">
          <a:xfrm>
            <a:off x="8383588" y="4838700"/>
            <a:ext cx="55562" cy="50800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5" name="Oval 767"/>
          <p:cNvSpPr>
            <a:spLocks noChangeArrowheads="1"/>
          </p:cNvSpPr>
          <p:nvPr/>
        </p:nvSpPr>
        <p:spPr bwMode="auto">
          <a:xfrm>
            <a:off x="8423275" y="4833938"/>
            <a:ext cx="55563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6" name="Oval 768"/>
          <p:cNvSpPr>
            <a:spLocks noChangeArrowheads="1"/>
          </p:cNvSpPr>
          <p:nvPr/>
        </p:nvSpPr>
        <p:spPr bwMode="auto">
          <a:xfrm>
            <a:off x="8461375" y="4830763"/>
            <a:ext cx="57150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7" name="Oval 769"/>
          <p:cNvSpPr>
            <a:spLocks noChangeArrowheads="1"/>
          </p:cNvSpPr>
          <p:nvPr/>
        </p:nvSpPr>
        <p:spPr bwMode="auto">
          <a:xfrm>
            <a:off x="8501063" y="4827588"/>
            <a:ext cx="57150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8" name="Oval 770"/>
          <p:cNvSpPr>
            <a:spLocks noChangeArrowheads="1"/>
          </p:cNvSpPr>
          <p:nvPr/>
        </p:nvSpPr>
        <p:spPr bwMode="auto">
          <a:xfrm>
            <a:off x="8540750" y="4826000"/>
            <a:ext cx="55563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59" name="Oval 771"/>
          <p:cNvSpPr>
            <a:spLocks noChangeArrowheads="1"/>
          </p:cNvSpPr>
          <p:nvPr/>
        </p:nvSpPr>
        <p:spPr bwMode="auto">
          <a:xfrm>
            <a:off x="8580438" y="4826000"/>
            <a:ext cx="55562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0" name="Oval 772"/>
          <p:cNvSpPr>
            <a:spLocks noChangeArrowheads="1"/>
          </p:cNvSpPr>
          <p:nvPr/>
        </p:nvSpPr>
        <p:spPr bwMode="auto">
          <a:xfrm>
            <a:off x="8620125" y="4824413"/>
            <a:ext cx="55563" cy="50800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1" name="Oval 773"/>
          <p:cNvSpPr>
            <a:spLocks noChangeArrowheads="1"/>
          </p:cNvSpPr>
          <p:nvPr/>
        </p:nvSpPr>
        <p:spPr bwMode="auto">
          <a:xfrm>
            <a:off x="8659813" y="4826000"/>
            <a:ext cx="55562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2" name="Oval 774"/>
          <p:cNvSpPr>
            <a:spLocks noChangeArrowheads="1"/>
          </p:cNvSpPr>
          <p:nvPr/>
        </p:nvSpPr>
        <p:spPr bwMode="auto">
          <a:xfrm>
            <a:off x="8697913" y="4816475"/>
            <a:ext cx="55562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3" name="Oval 775"/>
          <p:cNvSpPr>
            <a:spLocks noChangeArrowheads="1"/>
          </p:cNvSpPr>
          <p:nvPr/>
        </p:nvSpPr>
        <p:spPr bwMode="auto">
          <a:xfrm>
            <a:off x="8737600" y="4826000"/>
            <a:ext cx="55563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4" name="Oval 776"/>
          <p:cNvSpPr>
            <a:spLocks noChangeArrowheads="1"/>
          </p:cNvSpPr>
          <p:nvPr/>
        </p:nvSpPr>
        <p:spPr bwMode="auto">
          <a:xfrm>
            <a:off x="8777288" y="4813300"/>
            <a:ext cx="55562" cy="52388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5" name="Oval 777"/>
          <p:cNvSpPr>
            <a:spLocks noChangeArrowheads="1"/>
          </p:cNvSpPr>
          <p:nvPr/>
        </p:nvSpPr>
        <p:spPr bwMode="auto">
          <a:xfrm>
            <a:off x="8816975" y="4814888"/>
            <a:ext cx="55563" cy="52387"/>
          </a:xfrm>
          <a:prstGeom prst="ellipse">
            <a:avLst/>
          </a:prstGeom>
          <a:solidFill>
            <a:srgbClr val="008080"/>
          </a:solidFill>
          <a:ln w="4763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6" name="Oval 778"/>
          <p:cNvSpPr>
            <a:spLocks noChangeArrowheads="1"/>
          </p:cNvSpPr>
          <p:nvPr/>
        </p:nvSpPr>
        <p:spPr bwMode="auto">
          <a:xfrm>
            <a:off x="7951788" y="6243638"/>
            <a:ext cx="55562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7" name="Oval 779"/>
          <p:cNvSpPr>
            <a:spLocks noChangeArrowheads="1"/>
          </p:cNvSpPr>
          <p:nvPr/>
        </p:nvSpPr>
        <p:spPr bwMode="auto">
          <a:xfrm>
            <a:off x="7989888" y="5778500"/>
            <a:ext cx="55562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8" name="Oval 780"/>
          <p:cNvSpPr>
            <a:spLocks noChangeArrowheads="1"/>
          </p:cNvSpPr>
          <p:nvPr/>
        </p:nvSpPr>
        <p:spPr bwMode="auto">
          <a:xfrm>
            <a:off x="8029575" y="5368925"/>
            <a:ext cx="55563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69" name="Oval 781"/>
          <p:cNvSpPr>
            <a:spLocks noChangeArrowheads="1"/>
          </p:cNvSpPr>
          <p:nvPr/>
        </p:nvSpPr>
        <p:spPr bwMode="auto">
          <a:xfrm>
            <a:off x="8069263" y="5103813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0" name="Oval 782"/>
          <p:cNvSpPr>
            <a:spLocks noChangeArrowheads="1"/>
          </p:cNvSpPr>
          <p:nvPr/>
        </p:nvSpPr>
        <p:spPr bwMode="auto">
          <a:xfrm>
            <a:off x="8108950" y="4951413"/>
            <a:ext cx="55563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1" name="Oval 783"/>
          <p:cNvSpPr>
            <a:spLocks noChangeArrowheads="1"/>
          </p:cNvSpPr>
          <p:nvPr/>
        </p:nvSpPr>
        <p:spPr bwMode="auto">
          <a:xfrm>
            <a:off x="8147050" y="4864100"/>
            <a:ext cx="55563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2" name="Oval 784"/>
          <p:cNvSpPr>
            <a:spLocks noChangeArrowheads="1"/>
          </p:cNvSpPr>
          <p:nvPr/>
        </p:nvSpPr>
        <p:spPr bwMode="auto">
          <a:xfrm>
            <a:off x="8186738" y="4830763"/>
            <a:ext cx="55562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3" name="Oval 785"/>
          <p:cNvSpPr>
            <a:spLocks noChangeArrowheads="1"/>
          </p:cNvSpPr>
          <p:nvPr/>
        </p:nvSpPr>
        <p:spPr bwMode="auto">
          <a:xfrm>
            <a:off x="8226425" y="4830763"/>
            <a:ext cx="55563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4" name="Oval 786"/>
          <p:cNvSpPr>
            <a:spLocks noChangeArrowheads="1"/>
          </p:cNvSpPr>
          <p:nvPr/>
        </p:nvSpPr>
        <p:spPr bwMode="auto">
          <a:xfrm>
            <a:off x="8266113" y="4821238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5" name="Oval 787"/>
          <p:cNvSpPr>
            <a:spLocks noChangeArrowheads="1"/>
          </p:cNvSpPr>
          <p:nvPr/>
        </p:nvSpPr>
        <p:spPr bwMode="auto">
          <a:xfrm>
            <a:off x="8304213" y="4819650"/>
            <a:ext cx="57150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6" name="Oval 788"/>
          <p:cNvSpPr>
            <a:spLocks noChangeArrowheads="1"/>
          </p:cNvSpPr>
          <p:nvPr/>
        </p:nvSpPr>
        <p:spPr bwMode="auto">
          <a:xfrm>
            <a:off x="8343900" y="4822825"/>
            <a:ext cx="57150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7" name="Oval 789"/>
          <p:cNvSpPr>
            <a:spLocks noChangeArrowheads="1"/>
          </p:cNvSpPr>
          <p:nvPr/>
        </p:nvSpPr>
        <p:spPr bwMode="auto">
          <a:xfrm>
            <a:off x="8383588" y="4818063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8" name="Oval 790"/>
          <p:cNvSpPr>
            <a:spLocks noChangeArrowheads="1"/>
          </p:cNvSpPr>
          <p:nvPr/>
        </p:nvSpPr>
        <p:spPr bwMode="auto">
          <a:xfrm>
            <a:off x="8423275" y="4824413"/>
            <a:ext cx="55563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79" name="Oval 791"/>
          <p:cNvSpPr>
            <a:spLocks noChangeArrowheads="1"/>
          </p:cNvSpPr>
          <p:nvPr/>
        </p:nvSpPr>
        <p:spPr bwMode="auto">
          <a:xfrm>
            <a:off x="8461375" y="4813300"/>
            <a:ext cx="57150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0" name="Oval 792"/>
          <p:cNvSpPr>
            <a:spLocks noChangeArrowheads="1"/>
          </p:cNvSpPr>
          <p:nvPr/>
        </p:nvSpPr>
        <p:spPr bwMode="auto">
          <a:xfrm>
            <a:off x="8501063" y="4811713"/>
            <a:ext cx="57150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1" name="Oval 793"/>
          <p:cNvSpPr>
            <a:spLocks noChangeArrowheads="1"/>
          </p:cNvSpPr>
          <p:nvPr/>
        </p:nvSpPr>
        <p:spPr bwMode="auto">
          <a:xfrm>
            <a:off x="8540750" y="4822825"/>
            <a:ext cx="55563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2" name="Oval 794"/>
          <p:cNvSpPr>
            <a:spLocks noChangeArrowheads="1"/>
          </p:cNvSpPr>
          <p:nvPr/>
        </p:nvSpPr>
        <p:spPr bwMode="auto">
          <a:xfrm>
            <a:off x="8580438" y="4808538"/>
            <a:ext cx="55562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3" name="Oval 795"/>
          <p:cNvSpPr>
            <a:spLocks noChangeArrowheads="1"/>
          </p:cNvSpPr>
          <p:nvPr/>
        </p:nvSpPr>
        <p:spPr bwMode="auto">
          <a:xfrm>
            <a:off x="8620125" y="4814888"/>
            <a:ext cx="55563" cy="52387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4" name="Oval 796"/>
          <p:cNvSpPr>
            <a:spLocks noChangeArrowheads="1"/>
          </p:cNvSpPr>
          <p:nvPr/>
        </p:nvSpPr>
        <p:spPr bwMode="auto">
          <a:xfrm>
            <a:off x="8659813" y="4805363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5" name="Oval 797"/>
          <p:cNvSpPr>
            <a:spLocks noChangeArrowheads="1"/>
          </p:cNvSpPr>
          <p:nvPr/>
        </p:nvSpPr>
        <p:spPr bwMode="auto">
          <a:xfrm>
            <a:off x="8697913" y="4800600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6" name="Oval 798"/>
          <p:cNvSpPr>
            <a:spLocks noChangeArrowheads="1"/>
          </p:cNvSpPr>
          <p:nvPr/>
        </p:nvSpPr>
        <p:spPr bwMode="auto">
          <a:xfrm>
            <a:off x="8737600" y="4810125"/>
            <a:ext cx="55563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7" name="Oval 799"/>
          <p:cNvSpPr>
            <a:spLocks noChangeArrowheads="1"/>
          </p:cNvSpPr>
          <p:nvPr/>
        </p:nvSpPr>
        <p:spPr bwMode="auto">
          <a:xfrm>
            <a:off x="8777288" y="4806950"/>
            <a:ext cx="55562" cy="50800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8" name="Oval 800"/>
          <p:cNvSpPr>
            <a:spLocks noChangeArrowheads="1"/>
          </p:cNvSpPr>
          <p:nvPr/>
        </p:nvSpPr>
        <p:spPr bwMode="auto">
          <a:xfrm>
            <a:off x="8816975" y="4800600"/>
            <a:ext cx="55563" cy="52388"/>
          </a:xfrm>
          <a:prstGeom prst="ellipse">
            <a:avLst/>
          </a:prstGeom>
          <a:solidFill>
            <a:srgbClr val="33CCCC"/>
          </a:solidFill>
          <a:ln w="4763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89" name="Oval 801"/>
          <p:cNvSpPr>
            <a:spLocks noChangeArrowheads="1"/>
          </p:cNvSpPr>
          <p:nvPr/>
        </p:nvSpPr>
        <p:spPr bwMode="auto">
          <a:xfrm>
            <a:off x="7832725" y="6351588"/>
            <a:ext cx="55563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0" name="Oval 802"/>
          <p:cNvSpPr>
            <a:spLocks noChangeArrowheads="1"/>
          </p:cNvSpPr>
          <p:nvPr/>
        </p:nvSpPr>
        <p:spPr bwMode="auto">
          <a:xfrm>
            <a:off x="7872413" y="6107113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1" name="Oval 803"/>
          <p:cNvSpPr>
            <a:spLocks noChangeArrowheads="1"/>
          </p:cNvSpPr>
          <p:nvPr/>
        </p:nvSpPr>
        <p:spPr bwMode="auto">
          <a:xfrm>
            <a:off x="7912100" y="5695950"/>
            <a:ext cx="55563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2" name="Oval 804"/>
          <p:cNvSpPr>
            <a:spLocks noChangeArrowheads="1"/>
          </p:cNvSpPr>
          <p:nvPr/>
        </p:nvSpPr>
        <p:spPr bwMode="auto">
          <a:xfrm>
            <a:off x="7951788" y="5351463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3" name="Oval 805"/>
          <p:cNvSpPr>
            <a:spLocks noChangeArrowheads="1"/>
          </p:cNvSpPr>
          <p:nvPr/>
        </p:nvSpPr>
        <p:spPr bwMode="auto">
          <a:xfrm>
            <a:off x="7989888" y="5116513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4" name="Oval 806"/>
          <p:cNvSpPr>
            <a:spLocks noChangeArrowheads="1"/>
          </p:cNvSpPr>
          <p:nvPr/>
        </p:nvSpPr>
        <p:spPr bwMode="auto">
          <a:xfrm>
            <a:off x="8029575" y="4968875"/>
            <a:ext cx="55563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5" name="Oval 807"/>
          <p:cNvSpPr>
            <a:spLocks noChangeArrowheads="1"/>
          </p:cNvSpPr>
          <p:nvPr/>
        </p:nvSpPr>
        <p:spPr bwMode="auto">
          <a:xfrm>
            <a:off x="8069263" y="4865688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6" name="Oval 808"/>
          <p:cNvSpPr>
            <a:spLocks noChangeArrowheads="1"/>
          </p:cNvSpPr>
          <p:nvPr/>
        </p:nvSpPr>
        <p:spPr bwMode="auto">
          <a:xfrm>
            <a:off x="8108950" y="4818063"/>
            <a:ext cx="55563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7" name="Oval 809"/>
          <p:cNvSpPr>
            <a:spLocks noChangeArrowheads="1"/>
          </p:cNvSpPr>
          <p:nvPr/>
        </p:nvSpPr>
        <p:spPr bwMode="auto">
          <a:xfrm>
            <a:off x="8147050" y="4811713"/>
            <a:ext cx="55563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8" name="Oval 810"/>
          <p:cNvSpPr>
            <a:spLocks noChangeArrowheads="1"/>
          </p:cNvSpPr>
          <p:nvPr/>
        </p:nvSpPr>
        <p:spPr bwMode="auto">
          <a:xfrm>
            <a:off x="8186738" y="4813300"/>
            <a:ext cx="55562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99" name="Oval 811"/>
          <p:cNvSpPr>
            <a:spLocks noChangeArrowheads="1"/>
          </p:cNvSpPr>
          <p:nvPr/>
        </p:nvSpPr>
        <p:spPr bwMode="auto">
          <a:xfrm>
            <a:off x="8226425" y="4808538"/>
            <a:ext cx="55563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0" name="Oval 812"/>
          <p:cNvSpPr>
            <a:spLocks noChangeArrowheads="1"/>
          </p:cNvSpPr>
          <p:nvPr/>
        </p:nvSpPr>
        <p:spPr bwMode="auto">
          <a:xfrm>
            <a:off x="8266113" y="4810125"/>
            <a:ext cx="55562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1" name="Oval 813"/>
          <p:cNvSpPr>
            <a:spLocks noChangeArrowheads="1"/>
          </p:cNvSpPr>
          <p:nvPr/>
        </p:nvSpPr>
        <p:spPr bwMode="auto">
          <a:xfrm>
            <a:off x="8304213" y="4806950"/>
            <a:ext cx="57150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2" name="Oval 814"/>
          <p:cNvSpPr>
            <a:spLocks noChangeArrowheads="1"/>
          </p:cNvSpPr>
          <p:nvPr/>
        </p:nvSpPr>
        <p:spPr bwMode="auto">
          <a:xfrm>
            <a:off x="8343900" y="4803775"/>
            <a:ext cx="57150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3" name="Oval 815"/>
          <p:cNvSpPr>
            <a:spLocks noChangeArrowheads="1"/>
          </p:cNvSpPr>
          <p:nvPr/>
        </p:nvSpPr>
        <p:spPr bwMode="auto">
          <a:xfrm>
            <a:off x="8383588" y="4802188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4" name="Oval 816"/>
          <p:cNvSpPr>
            <a:spLocks noChangeArrowheads="1"/>
          </p:cNvSpPr>
          <p:nvPr/>
        </p:nvSpPr>
        <p:spPr bwMode="auto">
          <a:xfrm>
            <a:off x="8423275" y="4800600"/>
            <a:ext cx="55563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5" name="Oval 817"/>
          <p:cNvSpPr>
            <a:spLocks noChangeArrowheads="1"/>
          </p:cNvSpPr>
          <p:nvPr/>
        </p:nvSpPr>
        <p:spPr bwMode="auto">
          <a:xfrm>
            <a:off x="8461375" y="4799013"/>
            <a:ext cx="57150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6" name="Oval 818"/>
          <p:cNvSpPr>
            <a:spLocks noChangeArrowheads="1"/>
          </p:cNvSpPr>
          <p:nvPr/>
        </p:nvSpPr>
        <p:spPr bwMode="auto">
          <a:xfrm>
            <a:off x="8501063" y="4806950"/>
            <a:ext cx="57150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7" name="Oval 819"/>
          <p:cNvSpPr>
            <a:spLocks noChangeArrowheads="1"/>
          </p:cNvSpPr>
          <p:nvPr/>
        </p:nvSpPr>
        <p:spPr bwMode="auto">
          <a:xfrm>
            <a:off x="8540750" y="4791075"/>
            <a:ext cx="55563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8" name="Oval 820"/>
          <p:cNvSpPr>
            <a:spLocks noChangeArrowheads="1"/>
          </p:cNvSpPr>
          <p:nvPr/>
        </p:nvSpPr>
        <p:spPr bwMode="auto">
          <a:xfrm>
            <a:off x="8580438" y="4806950"/>
            <a:ext cx="55562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09" name="Oval 821"/>
          <p:cNvSpPr>
            <a:spLocks noChangeArrowheads="1"/>
          </p:cNvSpPr>
          <p:nvPr/>
        </p:nvSpPr>
        <p:spPr bwMode="auto">
          <a:xfrm>
            <a:off x="8620125" y="4799013"/>
            <a:ext cx="55563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0" name="Oval 822"/>
          <p:cNvSpPr>
            <a:spLocks noChangeArrowheads="1"/>
          </p:cNvSpPr>
          <p:nvPr/>
        </p:nvSpPr>
        <p:spPr bwMode="auto">
          <a:xfrm>
            <a:off x="8659813" y="4794250"/>
            <a:ext cx="55562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1" name="Oval 823"/>
          <p:cNvSpPr>
            <a:spLocks noChangeArrowheads="1"/>
          </p:cNvSpPr>
          <p:nvPr/>
        </p:nvSpPr>
        <p:spPr bwMode="auto">
          <a:xfrm>
            <a:off x="8699500" y="4791075"/>
            <a:ext cx="55563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2" name="Oval 824"/>
          <p:cNvSpPr>
            <a:spLocks noChangeArrowheads="1"/>
          </p:cNvSpPr>
          <p:nvPr/>
        </p:nvSpPr>
        <p:spPr bwMode="auto">
          <a:xfrm>
            <a:off x="8737600" y="4791075"/>
            <a:ext cx="55563" cy="52388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3" name="Oval 825"/>
          <p:cNvSpPr>
            <a:spLocks noChangeArrowheads="1"/>
          </p:cNvSpPr>
          <p:nvPr/>
        </p:nvSpPr>
        <p:spPr bwMode="auto">
          <a:xfrm>
            <a:off x="8777288" y="4789488"/>
            <a:ext cx="55562" cy="52387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4" name="Oval 826"/>
          <p:cNvSpPr>
            <a:spLocks noChangeArrowheads="1"/>
          </p:cNvSpPr>
          <p:nvPr/>
        </p:nvSpPr>
        <p:spPr bwMode="auto">
          <a:xfrm>
            <a:off x="8816975" y="4791075"/>
            <a:ext cx="55563" cy="50800"/>
          </a:xfrm>
          <a:prstGeom prst="ellipse">
            <a:avLst/>
          </a:prstGeom>
          <a:solidFill>
            <a:srgbClr val="00FF00"/>
          </a:solidFill>
          <a:ln w="47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5" name="Oval 827"/>
          <p:cNvSpPr>
            <a:spLocks noChangeArrowheads="1"/>
          </p:cNvSpPr>
          <p:nvPr/>
        </p:nvSpPr>
        <p:spPr bwMode="auto">
          <a:xfrm>
            <a:off x="7753350" y="6311900"/>
            <a:ext cx="57150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6" name="Oval 828"/>
          <p:cNvSpPr>
            <a:spLocks noChangeArrowheads="1"/>
          </p:cNvSpPr>
          <p:nvPr/>
        </p:nvSpPr>
        <p:spPr bwMode="auto">
          <a:xfrm>
            <a:off x="7793038" y="6029325"/>
            <a:ext cx="57150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7" name="Oval 829"/>
          <p:cNvSpPr>
            <a:spLocks noChangeArrowheads="1"/>
          </p:cNvSpPr>
          <p:nvPr/>
        </p:nvSpPr>
        <p:spPr bwMode="auto">
          <a:xfrm>
            <a:off x="7832725" y="5676900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8" name="Oval 830"/>
          <p:cNvSpPr>
            <a:spLocks noChangeArrowheads="1"/>
          </p:cNvSpPr>
          <p:nvPr/>
        </p:nvSpPr>
        <p:spPr bwMode="auto">
          <a:xfrm>
            <a:off x="7872413" y="5365750"/>
            <a:ext cx="55562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19" name="Oval 831"/>
          <p:cNvSpPr>
            <a:spLocks noChangeArrowheads="1"/>
          </p:cNvSpPr>
          <p:nvPr/>
        </p:nvSpPr>
        <p:spPr bwMode="auto">
          <a:xfrm>
            <a:off x="7912100" y="5146675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0" name="Oval 832"/>
          <p:cNvSpPr>
            <a:spLocks noChangeArrowheads="1"/>
          </p:cNvSpPr>
          <p:nvPr/>
        </p:nvSpPr>
        <p:spPr bwMode="auto">
          <a:xfrm>
            <a:off x="7951788" y="4987925"/>
            <a:ext cx="55562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1" name="Oval 833"/>
          <p:cNvSpPr>
            <a:spLocks noChangeArrowheads="1"/>
          </p:cNvSpPr>
          <p:nvPr/>
        </p:nvSpPr>
        <p:spPr bwMode="auto">
          <a:xfrm>
            <a:off x="7989888" y="4883150"/>
            <a:ext cx="55562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2" name="Oval 834"/>
          <p:cNvSpPr>
            <a:spLocks noChangeArrowheads="1"/>
          </p:cNvSpPr>
          <p:nvPr/>
        </p:nvSpPr>
        <p:spPr bwMode="auto">
          <a:xfrm>
            <a:off x="8029575" y="4816475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3" name="Oval 835"/>
          <p:cNvSpPr>
            <a:spLocks noChangeArrowheads="1"/>
          </p:cNvSpPr>
          <p:nvPr/>
        </p:nvSpPr>
        <p:spPr bwMode="auto">
          <a:xfrm>
            <a:off x="8069263" y="4792663"/>
            <a:ext cx="55562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4" name="Oval 836"/>
          <p:cNvSpPr>
            <a:spLocks noChangeArrowheads="1"/>
          </p:cNvSpPr>
          <p:nvPr/>
        </p:nvSpPr>
        <p:spPr bwMode="auto">
          <a:xfrm>
            <a:off x="8108950" y="4797425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5" name="Oval 837"/>
          <p:cNvSpPr>
            <a:spLocks noChangeArrowheads="1"/>
          </p:cNvSpPr>
          <p:nvPr/>
        </p:nvSpPr>
        <p:spPr bwMode="auto">
          <a:xfrm>
            <a:off x="8147050" y="4792663"/>
            <a:ext cx="55563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6" name="Oval 838"/>
          <p:cNvSpPr>
            <a:spLocks noChangeArrowheads="1"/>
          </p:cNvSpPr>
          <p:nvPr/>
        </p:nvSpPr>
        <p:spPr bwMode="auto">
          <a:xfrm>
            <a:off x="8186738" y="4797425"/>
            <a:ext cx="55562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7" name="Oval 839"/>
          <p:cNvSpPr>
            <a:spLocks noChangeArrowheads="1"/>
          </p:cNvSpPr>
          <p:nvPr/>
        </p:nvSpPr>
        <p:spPr bwMode="auto">
          <a:xfrm>
            <a:off x="8226425" y="4791075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8" name="Oval 840"/>
          <p:cNvSpPr>
            <a:spLocks noChangeArrowheads="1"/>
          </p:cNvSpPr>
          <p:nvPr/>
        </p:nvSpPr>
        <p:spPr bwMode="auto">
          <a:xfrm>
            <a:off x="8266113" y="4799013"/>
            <a:ext cx="55562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29" name="Oval 841"/>
          <p:cNvSpPr>
            <a:spLocks noChangeArrowheads="1"/>
          </p:cNvSpPr>
          <p:nvPr/>
        </p:nvSpPr>
        <p:spPr bwMode="auto">
          <a:xfrm>
            <a:off x="8305800" y="4786313"/>
            <a:ext cx="55563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0" name="Oval 842"/>
          <p:cNvSpPr>
            <a:spLocks noChangeArrowheads="1"/>
          </p:cNvSpPr>
          <p:nvPr/>
        </p:nvSpPr>
        <p:spPr bwMode="auto">
          <a:xfrm>
            <a:off x="8343900" y="4795838"/>
            <a:ext cx="57150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1" name="Oval 843"/>
          <p:cNvSpPr>
            <a:spLocks noChangeArrowheads="1"/>
          </p:cNvSpPr>
          <p:nvPr/>
        </p:nvSpPr>
        <p:spPr bwMode="auto">
          <a:xfrm>
            <a:off x="8383588" y="4783138"/>
            <a:ext cx="55562" cy="50800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2" name="Oval 844"/>
          <p:cNvSpPr>
            <a:spLocks noChangeArrowheads="1"/>
          </p:cNvSpPr>
          <p:nvPr/>
        </p:nvSpPr>
        <p:spPr bwMode="auto">
          <a:xfrm>
            <a:off x="8423275" y="4787900"/>
            <a:ext cx="55563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3" name="Oval 845"/>
          <p:cNvSpPr>
            <a:spLocks noChangeArrowheads="1"/>
          </p:cNvSpPr>
          <p:nvPr/>
        </p:nvSpPr>
        <p:spPr bwMode="auto">
          <a:xfrm>
            <a:off x="8461375" y="4778375"/>
            <a:ext cx="57150" cy="52388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4" name="Oval 846"/>
          <p:cNvSpPr>
            <a:spLocks noChangeArrowheads="1"/>
          </p:cNvSpPr>
          <p:nvPr/>
        </p:nvSpPr>
        <p:spPr bwMode="auto">
          <a:xfrm>
            <a:off x="8501063" y="4786313"/>
            <a:ext cx="57150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5" name="Oval 847"/>
          <p:cNvSpPr>
            <a:spLocks noChangeArrowheads="1"/>
          </p:cNvSpPr>
          <p:nvPr/>
        </p:nvSpPr>
        <p:spPr bwMode="auto">
          <a:xfrm>
            <a:off x="8540750" y="4783138"/>
            <a:ext cx="55563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6" name="Oval 848"/>
          <p:cNvSpPr>
            <a:spLocks noChangeArrowheads="1"/>
          </p:cNvSpPr>
          <p:nvPr/>
        </p:nvSpPr>
        <p:spPr bwMode="auto">
          <a:xfrm>
            <a:off x="8580438" y="4783138"/>
            <a:ext cx="55562" cy="50800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7" name="Oval 849"/>
          <p:cNvSpPr>
            <a:spLocks noChangeArrowheads="1"/>
          </p:cNvSpPr>
          <p:nvPr/>
        </p:nvSpPr>
        <p:spPr bwMode="auto">
          <a:xfrm>
            <a:off x="8620125" y="4783138"/>
            <a:ext cx="55563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8" name="Oval 850"/>
          <p:cNvSpPr>
            <a:spLocks noChangeArrowheads="1"/>
          </p:cNvSpPr>
          <p:nvPr/>
        </p:nvSpPr>
        <p:spPr bwMode="auto">
          <a:xfrm>
            <a:off x="8659813" y="4783138"/>
            <a:ext cx="55562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39" name="Oval 851"/>
          <p:cNvSpPr>
            <a:spLocks noChangeArrowheads="1"/>
          </p:cNvSpPr>
          <p:nvPr/>
        </p:nvSpPr>
        <p:spPr bwMode="auto">
          <a:xfrm>
            <a:off x="8697913" y="4779963"/>
            <a:ext cx="55562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0" name="Oval 852"/>
          <p:cNvSpPr>
            <a:spLocks noChangeArrowheads="1"/>
          </p:cNvSpPr>
          <p:nvPr/>
        </p:nvSpPr>
        <p:spPr bwMode="auto">
          <a:xfrm>
            <a:off x="8737600" y="4773613"/>
            <a:ext cx="55563" cy="50800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1" name="Oval 853"/>
          <p:cNvSpPr>
            <a:spLocks noChangeArrowheads="1"/>
          </p:cNvSpPr>
          <p:nvPr/>
        </p:nvSpPr>
        <p:spPr bwMode="auto">
          <a:xfrm>
            <a:off x="8777288" y="4770438"/>
            <a:ext cx="55562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2" name="Oval 854"/>
          <p:cNvSpPr>
            <a:spLocks noChangeArrowheads="1"/>
          </p:cNvSpPr>
          <p:nvPr/>
        </p:nvSpPr>
        <p:spPr bwMode="auto">
          <a:xfrm>
            <a:off x="8816975" y="4770438"/>
            <a:ext cx="55563" cy="52387"/>
          </a:xfrm>
          <a:prstGeom prst="ellipse">
            <a:avLst/>
          </a:prstGeom>
          <a:solidFill>
            <a:srgbClr val="FFFF00"/>
          </a:solidFill>
          <a:ln w="47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3" name="Oval 855"/>
          <p:cNvSpPr>
            <a:spLocks noChangeArrowheads="1"/>
          </p:cNvSpPr>
          <p:nvPr/>
        </p:nvSpPr>
        <p:spPr bwMode="auto">
          <a:xfrm>
            <a:off x="7675563" y="6294438"/>
            <a:ext cx="57150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4" name="Oval 856"/>
          <p:cNvSpPr>
            <a:spLocks noChangeArrowheads="1"/>
          </p:cNvSpPr>
          <p:nvPr/>
        </p:nvSpPr>
        <p:spPr bwMode="auto">
          <a:xfrm>
            <a:off x="7715250" y="6034088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5" name="Oval 857"/>
          <p:cNvSpPr>
            <a:spLocks noChangeArrowheads="1"/>
          </p:cNvSpPr>
          <p:nvPr/>
        </p:nvSpPr>
        <p:spPr bwMode="auto">
          <a:xfrm>
            <a:off x="7753350" y="5716588"/>
            <a:ext cx="57150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6" name="Oval 858"/>
          <p:cNvSpPr>
            <a:spLocks noChangeArrowheads="1"/>
          </p:cNvSpPr>
          <p:nvPr/>
        </p:nvSpPr>
        <p:spPr bwMode="auto">
          <a:xfrm>
            <a:off x="7793038" y="5432425"/>
            <a:ext cx="57150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7" name="Oval 859"/>
          <p:cNvSpPr>
            <a:spLocks noChangeArrowheads="1"/>
          </p:cNvSpPr>
          <p:nvPr/>
        </p:nvSpPr>
        <p:spPr bwMode="auto">
          <a:xfrm>
            <a:off x="7832725" y="5210175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8" name="Oval 860"/>
          <p:cNvSpPr>
            <a:spLocks noChangeArrowheads="1"/>
          </p:cNvSpPr>
          <p:nvPr/>
        </p:nvSpPr>
        <p:spPr bwMode="auto">
          <a:xfrm>
            <a:off x="7872413" y="5035550"/>
            <a:ext cx="55562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49" name="Oval 861"/>
          <p:cNvSpPr>
            <a:spLocks noChangeArrowheads="1"/>
          </p:cNvSpPr>
          <p:nvPr/>
        </p:nvSpPr>
        <p:spPr bwMode="auto">
          <a:xfrm>
            <a:off x="7912100" y="4910138"/>
            <a:ext cx="55563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0" name="Oval 862"/>
          <p:cNvSpPr>
            <a:spLocks noChangeArrowheads="1"/>
          </p:cNvSpPr>
          <p:nvPr/>
        </p:nvSpPr>
        <p:spPr bwMode="auto">
          <a:xfrm>
            <a:off x="7951788" y="4822825"/>
            <a:ext cx="55562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1" name="Oval 863"/>
          <p:cNvSpPr>
            <a:spLocks noChangeArrowheads="1"/>
          </p:cNvSpPr>
          <p:nvPr/>
        </p:nvSpPr>
        <p:spPr bwMode="auto">
          <a:xfrm>
            <a:off x="7989888" y="4791075"/>
            <a:ext cx="55562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2" name="Oval 864"/>
          <p:cNvSpPr>
            <a:spLocks noChangeArrowheads="1"/>
          </p:cNvSpPr>
          <p:nvPr/>
        </p:nvSpPr>
        <p:spPr bwMode="auto">
          <a:xfrm>
            <a:off x="8029575" y="4781550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3" name="Oval 865"/>
          <p:cNvSpPr>
            <a:spLocks noChangeArrowheads="1"/>
          </p:cNvSpPr>
          <p:nvPr/>
        </p:nvSpPr>
        <p:spPr bwMode="auto">
          <a:xfrm>
            <a:off x="8069263" y="4779963"/>
            <a:ext cx="55562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4" name="Oval 866"/>
          <p:cNvSpPr>
            <a:spLocks noChangeArrowheads="1"/>
          </p:cNvSpPr>
          <p:nvPr/>
        </p:nvSpPr>
        <p:spPr bwMode="auto">
          <a:xfrm>
            <a:off x="8108950" y="4784725"/>
            <a:ext cx="55563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5" name="Oval 867"/>
          <p:cNvSpPr>
            <a:spLocks noChangeArrowheads="1"/>
          </p:cNvSpPr>
          <p:nvPr/>
        </p:nvSpPr>
        <p:spPr bwMode="auto">
          <a:xfrm>
            <a:off x="8147050" y="4779963"/>
            <a:ext cx="55563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6" name="Oval 868"/>
          <p:cNvSpPr>
            <a:spLocks noChangeArrowheads="1"/>
          </p:cNvSpPr>
          <p:nvPr/>
        </p:nvSpPr>
        <p:spPr bwMode="auto">
          <a:xfrm>
            <a:off x="8186738" y="4781550"/>
            <a:ext cx="55562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7" name="Oval 869"/>
          <p:cNvSpPr>
            <a:spLocks noChangeArrowheads="1"/>
          </p:cNvSpPr>
          <p:nvPr/>
        </p:nvSpPr>
        <p:spPr bwMode="auto">
          <a:xfrm>
            <a:off x="8226425" y="4779963"/>
            <a:ext cx="55563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8" name="Oval 870"/>
          <p:cNvSpPr>
            <a:spLocks noChangeArrowheads="1"/>
          </p:cNvSpPr>
          <p:nvPr/>
        </p:nvSpPr>
        <p:spPr bwMode="auto">
          <a:xfrm>
            <a:off x="8266113" y="4779963"/>
            <a:ext cx="55562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59" name="Oval 871"/>
          <p:cNvSpPr>
            <a:spLocks noChangeArrowheads="1"/>
          </p:cNvSpPr>
          <p:nvPr/>
        </p:nvSpPr>
        <p:spPr bwMode="auto">
          <a:xfrm>
            <a:off x="8304213" y="4776788"/>
            <a:ext cx="57150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0" name="Oval 872"/>
          <p:cNvSpPr>
            <a:spLocks noChangeArrowheads="1"/>
          </p:cNvSpPr>
          <p:nvPr/>
        </p:nvSpPr>
        <p:spPr bwMode="auto">
          <a:xfrm>
            <a:off x="8343900" y="4770438"/>
            <a:ext cx="57150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1" name="Oval 873"/>
          <p:cNvSpPr>
            <a:spLocks noChangeArrowheads="1"/>
          </p:cNvSpPr>
          <p:nvPr/>
        </p:nvSpPr>
        <p:spPr bwMode="auto">
          <a:xfrm>
            <a:off x="8383588" y="4778375"/>
            <a:ext cx="55562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2" name="Oval 874"/>
          <p:cNvSpPr>
            <a:spLocks noChangeArrowheads="1"/>
          </p:cNvSpPr>
          <p:nvPr/>
        </p:nvSpPr>
        <p:spPr bwMode="auto">
          <a:xfrm>
            <a:off x="8423275" y="4775200"/>
            <a:ext cx="55563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3" name="Oval 875"/>
          <p:cNvSpPr>
            <a:spLocks noChangeArrowheads="1"/>
          </p:cNvSpPr>
          <p:nvPr/>
        </p:nvSpPr>
        <p:spPr bwMode="auto">
          <a:xfrm>
            <a:off x="8461375" y="4768850"/>
            <a:ext cx="57150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4" name="Oval 876"/>
          <p:cNvSpPr>
            <a:spLocks noChangeArrowheads="1"/>
          </p:cNvSpPr>
          <p:nvPr/>
        </p:nvSpPr>
        <p:spPr bwMode="auto">
          <a:xfrm>
            <a:off x="8501063" y="4772025"/>
            <a:ext cx="57150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5" name="Oval 877"/>
          <p:cNvSpPr>
            <a:spLocks noChangeArrowheads="1"/>
          </p:cNvSpPr>
          <p:nvPr/>
        </p:nvSpPr>
        <p:spPr bwMode="auto">
          <a:xfrm>
            <a:off x="8540750" y="4770438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6" name="Oval 878"/>
          <p:cNvSpPr>
            <a:spLocks noChangeArrowheads="1"/>
          </p:cNvSpPr>
          <p:nvPr/>
        </p:nvSpPr>
        <p:spPr bwMode="auto">
          <a:xfrm>
            <a:off x="8580438" y="4765675"/>
            <a:ext cx="55562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7" name="Oval 879"/>
          <p:cNvSpPr>
            <a:spLocks noChangeArrowheads="1"/>
          </p:cNvSpPr>
          <p:nvPr/>
        </p:nvSpPr>
        <p:spPr bwMode="auto">
          <a:xfrm>
            <a:off x="8620125" y="4767263"/>
            <a:ext cx="55563" cy="52387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8" name="Oval 880"/>
          <p:cNvSpPr>
            <a:spLocks noChangeArrowheads="1"/>
          </p:cNvSpPr>
          <p:nvPr/>
        </p:nvSpPr>
        <p:spPr bwMode="auto">
          <a:xfrm>
            <a:off x="8658225" y="4767263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69" name="Oval 881"/>
          <p:cNvSpPr>
            <a:spLocks noChangeArrowheads="1"/>
          </p:cNvSpPr>
          <p:nvPr/>
        </p:nvSpPr>
        <p:spPr bwMode="auto">
          <a:xfrm>
            <a:off x="8699500" y="4760913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0" name="Oval 882"/>
          <p:cNvSpPr>
            <a:spLocks noChangeArrowheads="1"/>
          </p:cNvSpPr>
          <p:nvPr/>
        </p:nvSpPr>
        <p:spPr bwMode="auto">
          <a:xfrm>
            <a:off x="8737600" y="4759325"/>
            <a:ext cx="55563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1" name="Oval 883"/>
          <p:cNvSpPr>
            <a:spLocks noChangeArrowheads="1"/>
          </p:cNvSpPr>
          <p:nvPr/>
        </p:nvSpPr>
        <p:spPr bwMode="auto">
          <a:xfrm>
            <a:off x="8777288" y="4757738"/>
            <a:ext cx="55562" cy="50800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2" name="Oval 884"/>
          <p:cNvSpPr>
            <a:spLocks noChangeArrowheads="1"/>
          </p:cNvSpPr>
          <p:nvPr/>
        </p:nvSpPr>
        <p:spPr bwMode="auto">
          <a:xfrm>
            <a:off x="8816975" y="4762500"/>
            <a:ext cx="55563" cy="52388"/>
          </a:xfrm>
          <a:prstGeom prst="ellipse">
            <a:avLst/>
          </a:prstGeom>
          <a:solidFill>
            <a:srgbClr val="FF9900"/>
          </a:solidFill>
          <a:ln w="47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3" name="Oval 885"/>
          <p:cNvSpPr>
            <a:spLocks noChangeArrowheads="1"/>
          </p:cNvSpPr>
          <p:nvPr/>
        </p:nvSpPr>
        <p:spPr bwMode="auto">
          <a:xfrm>
            <a:off x="7596188" y="6248400"/>
            <a:ext cx="57150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4" name="Oval 886"/>
          <p:cNvSpPr>
            <a:spLocks noChangeArrowheads="1"/>
          </p:cNvSpPr>
          <p:nvPr/>
        </p:nvSpPr>
        <p:spPr bwMode="auto">
          <a:xfrm>
            <a:off x="7635875" y="5978525"/>
            <a:ext cx="57150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5" name="Oval 887"/>
          <p:cNvSpPr>
            <a:spLocks noChangeArrowheads="1"/>
          </p:cNvSpPr>
          <p:nvPr/>
        </p:nvSpPr>
        <p:spPr bwMode="auto">
          <a:xfrm>
            <a:off x="7675563" y="5707063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6" name="Oval 888"/>
          <p:cNvSpPr>
            <a:spLocks noChangeArrowheads="1"/>
          </p:cNvSpPr>
          <p:nvPr/>
        </p:nvSpPr>
        <p:spPr bwMode="auto">
          <a:xfrm>
            <a:off x="7715250" y="5453063"/>
            <a:ext cx="55563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7" name="Oval 889"/>
          <p:cNvSpPr>
            <a:spLocks noChangeArrowheads="1"/>
          </p:cNvSpPr>
          <p:nvPr/>
        </p:nvSpPr>
        <p:spPr bwMode="auto">
          <a:xfrm>
            <a:off x="7753350" y="5237163"/>
            <a:ext cx="57150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8" name="Oval 890"/>
          <p:cNvSpPr>
            <a:spLocks noChangeArrowheads="1"/>
          </p:cNvSpPr>
          <p:nvPr/>
        </p:nvSpPr>
        <p:spPr bwMode="auto">
          <a:xfrm>
            <a:off x="7793038" y="5070475"/>
            <a:ext cx="57150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79" name="Oval 891"/>
          <p:cNvSpPr>
            <a:spLocks noChangeArrowheads="1"/>
          </p:cNvSpPr>
          <p:nvPr/>
        </p:nvSpPr>
        <p:spPr bwMode="auto">
          <a:xfrm>
            <a:off x="7832725" y="4938713"/>
            <a:ext cx="55563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0" name="Oval 892"/>
          <p:cNvSpPr>
            <a:spLocks noChangeArrowheads="1"/>
          </p:cNvSpPr>
          <p:nvPr/>
        </p:nvSpPr>
        <p:spPr bwMode="auto">
          <a:xfrm>
            <a:off x="7872413" y="4841875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1" name="Oval 893"/>
          <p:cNvSpPr>
            <a:spLocks noChangeArrowheads="1"/>
          </p:cNvSpPr>
          <p:nvPr/>
        </p:nvSpPr>
        <p:spPr bwMode="auto">
          <a:xfrm>
            <a:off x="7912100" y="4787900"/>
            <a:ext cx="55563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2" name="Oval 894"/>
          <p:cNvSpPr>
            <a:spLocks noChangeArrowheads="1"/>
          </p:cNvSpPr>
          <p:nvPr/>
        </p:nvSpPr>
        <p:spPr bwMode="auto">
          <a:xfrm>
            <a:off x="7951788" y="4772025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3" name="Oval 895"/>
          <p:cNvSpPr>
            <a:spLocks noChangeArrowheads="1"/>
          </p:cNvSpPr>
          <p:nvPr/>
        </p:nvSpPr>
        <p:spPr bwMode="auto">
          <a:xfrm>
            <a:off x="7989888" y="4767263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4" name="Oval 896"/>
          <p:cNvSpPr>
            <a:spLocks noChangeArrowheads="1"/>
          </p:cNvSpPr>
          <p:nvPr/>
        </p:nvSpPr>
        <p:spPr bwMode="auto">
          <a:xfrm>
            <a:off x="8029575" y="4770438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5" name="Oval 897"/>
          <p:cNvSpPr>
            <a:spLocks noChangeArrowheads="1"/>
          </p:cNvSpPr>
          <p:nvPr/>
        </p:nvSpPr>
        <p:spPr bwMode="auto">
          <a:xfrm>
            <a:off x="8069263" y="4764088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6" name="Oval 898"/>
          <p:cNvSpPr>
            <a:spLocks noChangeArrowheads="1"/>
          </p:cNvSpPr>
          <p:nvPr/>
        </p:nvSpPr>
        <p:spPr bwMode="auto">
          <a:xfrm>
            <a:off x="8107363" y="4764088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7" name="Oval 899"/>
          <p:cNvSpPr>
            <a:spLocks noChangeArrowheads="1"/>
          </p:cNvSpPr>
          <p:nvPr/>
        </p:nvSpPr>
        <p:spPr bwMode="auto">
          <a:xfrm>
            <a:off x="8147050" y="4756150"/>
            <a:ext cx="55563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8" name="Oval 900"/>
          <p:cNvSpPr>
            <a:spLocks noChangeArrowheads="1"/>
          </p:cNvSpPr>
          <p:nvPr/>
        </p:nvSpPr>
        <p:spPr bwMode="auto">
          <a:xfrm>
            <a:off x="8186738" y="476408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89" name="Oval 901"/>
          <p:cNvSpPr>
            <a:spLocks noChangeArrowheads="1"/>
          </p:cNvSpPr>
          <p:nvPr/>
        </p:nvSpPr>
        <p:spPr bwMode="auto">
          <a:xfrm>
            <a:off x="8226425" y="4760913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0" name="Oval 902"/>
          <p:cNvSpPr>
            <a:spLocks noChangeArrowheads="1"/>
          </p:cNvSpPr>
          <p:nvPr/>
        </p:nvSpPr>
        <p:spPr bwMode="auto">
          <a:xfrm>
            <a:off x="8266113" y="4759325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1" name="Oval 903"/>
          <p:cNvSpPr>
            <a:spLocks noChangeArrowheads="1"/>
          </p:cNvSpPr>
          <p:nvPr/>
        </p:nvSpPr>
        <p:spPr bwMode="auto">
          <a:xfrm>
            <a:off x="8304213" y="4756150"/>
            <a:ext cx="57150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2" name="Oval 904"/>
          <p:cNvSpPr>
            <a:spLocks noChangeArrowheads="1"/>
          </p:cNvSpPr>
          <p:nvPr/>
        </p:nvSpPr>
        <p:spPr bwMode="auto">
          <a:xfrm>
            <a:off x="8343900" y="4757738"/>
            <a:ext cx="57150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3" name="Oval 905"/>
          <p:cNvSpPr>
            <a:spLocks noChangeArrowheads="1"/>
          </p:cNvSpPr>
          <p:nvPr/>
        </p:nvSpPr>
        <p:spPr bwMode="auto">
          <a:xfrm>
            <a:off x="8383588" y="4756150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4" name="Oval 906"/>
          <p:cNvSpPr>
            <a:spLocks noChangeArrowheads="1"/>
          </p:cNvSpPr>
          <p:nvPr/>
        </p:nvSpPr>
        <p:spPr bwMode="auto">
          <a:xfrm>
            <a:off x="8423275" y="4754563"/>
            <a:ext cx="55563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5" name="Oval 907"/>
          <p:cNvSpPr>
            <a:spLocks noChangeArrowheads="1"/>
          </p:cNvSpPr>
          <p:nvPr/>
        </p:nvSpPr>
        <p:spPr bwMode="auto">
          <a:xfrm>
            <a:off x="8462963" y="4759325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6" name="Oval 908"/>
          <p:cNvSpPr>
            <a:spLocks noChangeArrowheads="1"/>
          </p:cNvSpPr>
          <p:nvPr/>
        </p:nvSpPr>
        <p:spPr bwMode="auto">
          <a:xfrm>
            <a:off x="8501063" y="4756150"/>
            <a:ext cx="57150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7" name="Oval 909"/>
          <p:cNvSpPr>
            <a:spLocks noChangeArrowheads="1"/>
          </p:cNvSpPr>
          <p:nvPr/>
        </p:nvSpPr>
        <p:spPr bwMode="auto">
          <a:xfrm>
            <a:off x="8540750" y="4762500"/>
            <a:ext cx="55563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8" name="Oval 910"/>
          <p:cNvSpPr>
            <a:spLocks noChangeArrowheads="1"/>
          </p:cNvSpPr>
          <p:nvPr/>
        </p:nvSpPr>
        <p:spPr bwMode="auto">
          <a:xfrm>
            <a:off x="8580438" y="4746625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99" name="Oval 911"/>
          <p:cNvSpPr>
            <a:spLocks noChangeArrowheads="1"/>
          </p:cNvSpPr>
          <p:nvPr/>
        </p:nvSpPr>
        <p:spPr bwMode="auto">
          <a:xfrm>
            <a:off x="8620125" y="4752975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0" name="Oval 912"/>
          <p:cNvSpPr>
            <a:spLocks noChangeArrowheads="1"/>
          </p:cNvSpPr>
          <p:nvPr/>
        </p:nvSpPr>
        <p:spPr bwMode="auto">
          <a:xfrm>
            <a:off x="8659813" y="4752975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1" name="Oval 913"/>
          <p:cNvSpPr>
            <a:spLocks noChangeArrowheads="1"/>
          </p:cNvSpPr>
          <p:nvPr/>
        </p:nvSpPr>
        <p:spPr bwMode="auto">
          <a:xfrm>
            <a:off x="8697913" y="4752975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2" name="Oval 914"/>
          <p:cNvSpPr>
            <a:spLocks noChangeArrowheads="1"/>
          </p:cNvSpPr>
          <p:nvPr/>
        </p:nvSpPr>
        <p:spPr bwMode="auto">
          <a:xfrm>
            <a:off x="8737600" y="4746625"/>
            <a:ext cx="55563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3" name="Oval 915"/>
          <p:cNvSpPr>
            <a:spLocks noChangeArrowheads="1"/>
          </p:cNvSpPr>
          <p:nvPr/>
        </p:nvSpPr>
        <p:spPr bwMode="auto">
          <a:xfrm>
            <a:off x="8777288" y="4740275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4" name="Oval 916"/>
          <p:cNvSpPr>
            <a:spLocks noChangeArrowheads="1"/>
          </p:cNvSpPr>
          <p:nvPr/>
        </p:nvSpPr>
        <p:spPr bwMode="auto">
          <a:xfrm>
            <a:off x="8816975" y="4745038"/>
            <a:ext cx="55563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5" name="Oval 917"/>
          <p:cNvSpPr>
            <a:spLocks noChangeArrowheads="1"/>
          </p:cNvSpPr>
          <p:nvPr/>
        </p:nvSpPr>
        <p:spPr bwMode="auto">
          <a:xfrm>
            <a:off x="7518400" y="628808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6" name="Oval 918"/>
          <p:cNvSpPr>
            <a:spLocks noChangeArrowheads="1"/>
          </p:cNvSpPr>
          <p:nvPr/>
        </p:nvSpPr>
        <p:spPr bwMode="auto">
          <a:xfrm>
            <a:off x="7558088" y="607218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7" name="Oval 919"/>
          <p:cNvSpPr>
            <a:spLocks noChangeArrowheads="1"/>
          </p:cNvSpPr>
          <p:nvPr/>
        </p:nvSpPr>
        <p:spPr bwMode="auto">
          <a:xfrm>
            <a:off x="7596188" y="5810250"/>
            <a:ext cx="57150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8" name="Oval 920"/>
          <p:cNvSpPr>
            <a:spLocks noChangeArrowheads="1"/>
          </p:cNvSpPr>
          <p:nvPr/>
        </p:nvSpPr>
        <p:spPr bwMode="auto">
          <a:xfrm>
            <a:off x="7635875" y="5564188"/>
            <a:ext cx="57150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09" name="Oval 921"/>
          <p:cNvSpPr>
            <a:spLocks noChangeArrowheads="1"/>
          </p:cNvSpPr>
          <p:nvPr/>
        </p:nvSpPr>
        <p:spPr bwMode="auto">
          <a:xfrm>
            <a:off x="7675563" y="5353050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0" name="Oval 922"/>
          <p:cNvSpPr>
            <a:spLocks noChangeArrowheads="1"/>
          </p:cNvSpPr>
          <p:nvPr/>
        </p:nvSpPr>
        <p:spPr bwMode="auto">
          <a:xfrm>
            <a:off x="7715250" y="5168900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1" name="Oval 923"/>
          <p:cNvSpPr>
            <a:spLocks noChangeArrowheads="1"/>
          </p:cNvSpPr>
          <p:nvPr/>
        </p:nvSpPr>
        <p:spPr bwMode="auto">
          <a:xfrm>
            <a:off x="7753350" y="5026025"/>
            <a:ext cx="57150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2" name="Oval 924"/>
          <p:cNvSpPr>
            <a:spLocks noChangeArrowheads="1"/>
          </p:cNvSpPr>
          <p:nvPr/>
        </p:nvSpPr>
        <p:spPr bwMode="auto">
          <a:xfrm>
            <a:off x="7793038" y="4900613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3" name="Oval 925"/>
          <p:cNvSpPr>
            <a:spLocks noChangeArrowheads="1"/>
          </p:cNvSpPr>
          <p:nvPr/>
        </p:nvSpPr>
        <p:spPr bwMode="auto">
          <a:xfrm>
            <a:off x="7832725" y="4810125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4" name="Oval 926"/>
          <p:cNvSpPr>
            <a:spLocks noChangeArrowheads="1"/>
          </p:cNvSpPr>
          <p:nvPr/>
        </p:nvSpPr>
        <p:spPr bwMode="auto">
          <a:xfrm>
            <a:off x="7872413" y="4768850"/>
            <a:ext cx="55562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5" name="Oval 927"/>
          <p:cNvSpPr>
            <a:spLocks noChangeArrowheads="1"/>
          </p:cNvSpPr>
          <p:nvPr/>
        </p:nvSpPr>
        <p:spPr bwMode="auto">
          <a:xfrm>
            <a:off x="7912100" y="4746625"/>
            <a:ext cx="55563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6" name="Oval 928"/>
          <p:cNvSpPr>
            <a:spLocks noChangeArrowheads="1"/>
          </p:cNvSpPr>
          <p:nvPr/>
        </p:nvSpPr>
        <p:spPr bwMode="auto">
          <a:xfrm>
            <a:off x="7951788" y="4745038"/>
            <a:ext cx="55562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7" name="Oval 929"/>
          <p:cNvSpPr>
            <a:spLocks noChangeArrowheads="1"/>
          </p:cNvSpPr>
          <p:nvPr/>
        </p:nvSpPr>
        <p:spPr bwMode="auto">
          <a:xfrm>
            <a:off x="7989888" y="4760913"/>
            <a:ext cx="55562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8" name="Oval 930"/>
          <p:cNvSpPr>
            <a:spLocks noChangeArrowheads="1"/>
          </p:cNvSpPr>
          <p:nvPr/>
        </p:nvSpPr>
        <p:spPr bwMode="auto">
          <a:xfrm>
            <a:off x="8029575" y="4748213"/>
            <a:ext cx="55563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19" name="Oval 931"/>
          <p:cNvSpPr>
            <a:spLocks noChangeArrowheads="1"/>
          </p:cNvSpPr>
          <p:nvPr/>
        </p:nvSpPr>
        <p:spPr bwMode="auto">
          <a:xfrm>
            <a:off x="8069263" y="4759325"/>
            <a:ext cx="55562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1" name="Oval 933"/>
          <p:cNvSpPr>
            <a:spLocks noChangeArrowheads="1"/>
          </p:cNvSpPr>
          <p:nvPr/>
        </p:nvSpPr>
        <p:spPr bwMode="auto">
          <a:xfrm>
            <a:off x="8108950" y="4751388"/>
            <a:ext cx="55563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2" name="Oval 934"/>
          <p:cNvSpPr>
            <a:spLocks noChangeArrowheads="1"/>
          </p:cNvSpPr>
          <p:nvPr/>
        </p:nvSpPr>
        <p:spPr bwMode="auto">
          <a:xfrm>
            <a:off x="8147050" y="4740275"/>
            <a:ext cx="55563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3" name="Oval 935"/>
          <p:cNvSpPr>
            <a:spLocks noChangeArrowheads="1"/>
          </p:cNvSpPr>
          <p:nvPr/>
        </p:nvSpPr>
        <p:spPr bwMode="auto">
          <a:xfrm>
            <a:off x="8186738" y="4748213"/>
            <a:ext cx="55562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4" name="Oval 936"/>
          <p:cNvSpPr>
            <a:spLocks noChangeArrowheads="1"/>
          </p:cNvSpPr>
          <p:nvPr/>
        </p:nvSpPr>
        <p:spPr bwMode="auto">
          <a:xfrm>
            <a:off x="8226425" y="4749800"/>
            <a:ext cx="55563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5" name="Oval 937"/>
          <p:cNvSpPr>
            <a:spLocks noChangeArrowheads="1"/>
          </p:cNvSpPr>
          <p:nvPr/>
        </p:nvSpPr>
        <p:spPr bwMode="auto">
          <a:xfrm>
            <a:off x="8266113" y="4745038"/>
            <a:ext cx="55562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6" name="Oval 938"/>
          <p:cNvSpPr>
            <a:spLocks noChangeArrowheads="1"/>
          </p:cNvSpPr>
          <p:nvPr/>
        </p:nvSpPr>
        <p:spPr bwMode="auto">
          <a:xfrm>
            <a:off x="8304213" y="4741863"/>
            <a:ext cx="57150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7" name="Oval 939"/>
          <p:cNvSpPr>
            <a:spLocks noChangeArrowheads="1"/>
          </p:cNvSpPr>
          <p:nvPr/>
        </p:nvSpPr>
        <p:spPr bwMode="auto">
          <a:xfrm>
            <a:off x="8343900" y="4743450"/>
            <a:ext cx="57150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8" name="Oval 940"/>
          <p:cNvSpPr>
            <a:spLocks noChangeArrowheads="1"/>
          </p:cNvSpPr>
          <p:nvPr/>
        </p:nvSpPr>
        <p:spPr bwMode="auto">
          <a:xfrm>
            <a:off x="8383588" y="4749800"/>
            <a:ext cx="55562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29" name="Oval 941"/>
          <p:cNvSpPr>
            <a:spLocks noChangeArrowheads="1"/>
          </p:cNvSpPr>
          <p:nvPr/>
        </p:nvSpPr>
        <p:spPr bwMode="auto">
          <a:xfrm>
            <a:off x="8423275" y="4737100"/>
            <a:ext cx="55563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0" name="Oval 942"/>
          <p:cNvSpPr>
            <a:spLocks noChangeArrowheads="1"/>
          </p:cNvSpPr>
          <p:nvPr/>
        </p:nvSpPr>
        <p:spPr bwMode="auto">
          <a:xfrm>
            <a:off x="8461375" y="4741863"/>
            <a:ext cx="57150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1" name="Oval 943"/>
          <p:cNvSpPr>
            <a:spLocks noChangeArrowheads="1"/>
          </p:cNvSpPr>
          <p:nvPr/>
        </p:nvSpPr>
        <p:spPr bwMode="auto">
          <a:xfrm>
            <a:off x="8501063" y="4740275"/>
            <a:ext cx="57150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2" name="Oval 944"/>
          <p:cNvSpPr>
            <a:spLocks noChangeArrowheads="1"/>
          </p:cNvSpPr>
          <p:nvPr/>
        </p:nvSpPr>
        <p:spPr bwMode="auto">
          <a:xfrm>
            <a:off x="8540750" y="4749800"/>
            <a:ext cx="55563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3" name="Oval 945"/>
          <p:cNvSpPr>
            <a:spLocks noChangeArrowheads="1"/>
          </p:cNvSpPr>
          <p:nvPr/>
        </p:nvSpPr>
        <p:spPr bwMode="auto">
          <a:xfrm>
            <a:off x="8580438" y="4743450"/>
            <a:ext cx="55562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4" name="Oval 946"/>
          <p:cNvSpPr>
            <a:spLocks noChangeArrowheads="1"/>
          </p:cNvSpPr>
          <p:nvPr/>
        </p:nvSpPr>
        <p:spPr bwMode="auto">
          <a:xfrm>
            <a:off x="8620125" y="4735513"/>
            <a:ext cx="55563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5" name="Oval 947"/>
          <p:cNvSpPr>
            <a:spLocks noChangeArrowheads="1"/>
          </p:cNvSpPr>
          <p:nvPr/>
        </p:nvSpPr>
        <p:spPr bwMode="auto">
          <a:xfrm>
            <a:off x="8659813" y="4740275"/>
            <a:ext cx="55562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6" name="Oval 948"/>
          <p:cNvSpPr>
            <a:spLocks noChangeArrowheads="1"/>
          </p:cNvSpPr>
          <p:nvPr/>
        </p:nvSpPr>
        <p:spPr bwMode="auto">
          <a:xfrm>
            <a:off x="8697913" y="4735513"/>
            <a:ext cx="55562" cy="52387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7" name="Oval 949"/>
          <p:cNvSpPr>
            <a:spLocks noChangeArrowheads="1"/>
          </p:cNvSpPr>
          <p:nvPr/>
        </p:nvSpPr>
        <p:spPr bwMode="auto">
          <a:xfrm>
            <a:off x="8737600" y="4733925"/>
            <a:ext cx="55563" cy="50800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8" name="Oval 950"/>
          <p:cNvSpPr>
            <a:spLocks noChangeArrowheads="1"/>
          </p:cNvSpPr>
          <p:nvPr/>
        </p:nvSpPr>
        <p:spPr bwMode="auto">
          <a:xfrm>
            <a:off x="8777288" y="4730750"/>
            <a:ext cx="55562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39" name="Oval 951"/>
          <p:cNvSpPr>
            <a:spLocks noChangeArrowheads="1"/>
          </p:cNvSpPr>
          <p:nvPr/>
        </p:nvSpPr>
        <p:spPr bwMode="auto">
          <a:xfrm>
            <a:off x="8816975" y="4724400"/>
            <a:ext cx="55563" cy="52388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40" name="Rectangle 952"/>
          <p:cNvSpPr>
            <a:spLocks noChangeArrowheads="1"/>
          </p:cNvSpPr>
          <p:nvPr/>
        </p:nvSpPr>
        <p:spPr bwMode="auto">
          <a:xfrm>
            <a:off x="5929313" y="63198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0</a:t>
            </a:r>
            <a:endParaRPr lang="en-US"/>
          </a:p>
        </p:txBody>
      </p:sp>
      <p:sp>
        <p:nvSpPr>
          <p:cNvPr id="90041" name="Rectangle 953"/>
          <p:cNvSpPr>
            <a:spLocks noChangeArrowheads="1"/>
          </p:cNvSpPr>
          <p:nvPr/>
        </p:nvSpPr>
        <p:spPr bwMode="auto">
          <a:xfrm>
            <a:off x="5929313" y="58943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5</a:t>
            </a:r>
            <a:endParaRPr lang="en-US"/>
          </a:p>
        </p:txBody>
      </p:sp>
      <p:sp>
        <p:nvSpPr>
          <p:cNvPr id="90042" name="Rectangle 954"/>
          <p:cNvSpPr>
            <a:spLocks noChangeArrowheads="1"/>
          </p:cNvSpPr>
          <p:nvPr/>
        </p:nvSpPr>
        <p:spPr bwMode="auto">
          <a:xfrm>
            <a:off x="5861050" y="54705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10</a:t>
            </a:r>
            <a:endParaRPr lang="en-US"/>
          </a:p>
        </p:txBody>
      </p:sp>
      <p:sp>
        <p:nvSpPr>
          <p:cNvPr id="90043" name="Rectangle 955"/>
          <p:cNvSpPr>
            <a:spLocks noChangeArrowheads="1"/>
          </p:cNvSpPr>
          <p:nvPr/>
        </p:nvSpPr>
        <p:spPr bwMode="auto">
          <a:xfrm>
            <a:off x="5861050" y="504507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90044" name="Rectangle 956"/>
          <p:cNvSpPr>
            <a:spLocks noChangeArrowheads="1"/>
          </p:cNvSpPr>
          <p:nvPr/>
        </p:nvSpPr>
        <p:spPr bwMode="auto">
          <a:xfrm>
            <a:off x="5861050" y="4621213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20</a:t>
            </a:r>
            <a:endParaRPr lang="en-US"/>
          </a:p>
        </p:txBody>
      </p:sp>
      <p:sp>
        <p:nvSpPr>
          <p:cNvPr id="90045" name="Rectangle 957"/>
          <p:cNvSpPr>
            <a:spLocks noChangeArrowheads="1"/>
          </p:cNvSpPr>
          <p:nvPr/>
        </p:nvSpPr>
        <p:spPr bwMode="auto">
          <a:xfrm>
            <a:off x="6056313" y="648335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5</a:t>
            </a:r>
            <a:endParaRPr lang="en-US"/>
          </a:p>
        </p:txBody>
      </p:sp>
      <p:sp>
        <p:nvSpPr>
          <p:cNvPr id="90046" name="Rectangle 958"/>
          <p:cNvSpPr>
            <a:spLocks noChangeArrowheads="1"/>
          </p:cNvSpPr>
          <p:nvPr/>
        </p:nvSpPr>
        <p:spPr bwMode="auto">
          <a:xfrm>
            <a:off x="64150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10</a:t>
            </a:r>
            <a:endParaRPr lang="en-US"/>
          </a:p>
        </p:txBody>
      </p:sp>
      <p:sp>
        <p:nvSpPr>
          <p:cNvPr id="90047" name="Rectangle 959"/>
          <p:cNvSpPr>
            <a:spLocks noChangeArrowheads="1"/>
          </p:cNvSpPr>
          <p:nvPr/>
        </p:nvSpPr>
        <p:spPr bwMode="auto">
          <a:xfrm>
            <a:off x="68087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90048" name="Rectangle 960"/>
          <p:cNvSpPr>
            <a:spLocks noChangeArrowheads="1"/>
          </p:cNvSpPr>
          <p:nvPr/>
        </p:nvSpPr>
        <p:spPr bwMode="auto">
          <a:xfrm>
            <a:off x="72024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20</a:t>
            </a:r>
            <a:endParaRPr lang="en-US"/>
          </a:p>
        </p:txBody>
      </p:sp>
      <p:sp>
        <p:nvSpPr>
          <p:cNvPr id="90049" name="Rectangle 961"/>
          <p:cNvSpPr>
            <a:spLocks noChangeArrowheads="1"/>
          </p:cNvSpPr>
          <p:nvPr/>
        </p:nvSpPr>
        <p:spPr bwMode="auto">
          <a:xfrm>
            <a:off x="75961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25</a:t>
            </a:r>
            <a:endParaRPr lang="en-US"/>
          </a:p>
        </p:txBody>
      </p:sp>
      <p:sp>
        <p:nvSpPr>
          <p:cNvPr id="90050" name="Rectangle 962"/>
          <p:cNvSpPr>
            <a:spLocks noChangeArrowheads="1"/>
          </p:cNvSpPr>
          <p:nvPr/>
        </p:nvSpPr>
        <p:spPr bwMode="auto">
          <a:xfrm>
            <a:off x="79898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30</a:t>
            </a:r>
            <a:endParaRPr lang="en-US"/>
          </a:p>
        </p:txBody>
      </p:sp>
      <p:sp>
        <p:nvSpPr>
          <p:cNvPr id="90051" name="Rectangle 963"/>
          <p:cNvSpPr>
            <a:spLocks noChangeArrowheads="1"/>
          </p:cNvSpPr>
          <p:nvPr/>
        </p:nvSpPr>
        <p:spPr bwMode="auto">
          <a:xfrm>
            <a:off x="8383588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35</a:t>
            </a:r>
            <a:endParaRPr lang="en-US"/>
          </a:p>
        </p:txBody>
      </p:sp>
      <p:sp>
        <p:nvSpPr>
          <p:cNvPr id="90052" name="Rectangle 964"/>
          <p:cNvSpPr>
            <a:spLocks noChangeArrowheads="1"/>
          </p:cNvSpPr>
          <p:nvPr/>
        </p:nvSpPr>
        <p:spPr bwMode="auto">
          <a:xfrm>
            <a:off x="8775700" y="64833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40</a:t>
            </a:r>
            <a:endParaRPr lang="en-US"/>
          </a:p>
        </p:txBody>
      </p:sp>
      <p:sp>
        <p:nvSpPr>
          <p:cNvPr id="90053" name="Rectangle 965"/>
          <p:cNvSpPr>
            <a:spLocks noChangeArrowheads="1"/>
          </p:cNvSpPr>
          <p:nvPr/>
        </p:nvSpPr>
        <p:spPr bwMode="auto">
          <a:xfrm>
            <a:off x="7316788" y="6594475"/>
            <a:ext cx="347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T (K)</a:t>
            </a:r>
            <a:endParaRPr lang="en-US"/>
          </a:p>
        </p:txBody>
      </p:sp>
      <p:sp>
        <p:nvSpPr>
          <p:cNvPr id="90054" name="Rectangle 966"/>
          <p:cNvSpPr>
            <a:spLocks noChangeArrowheads="1"/>
          </p:cNvSpPr>
          <p:nvPr/>
        </p:nvSpPr>
        <p:spPr bwMode="auto">
          <a:xfrm rot="16200000">
            <a:off x="5681663" y="57038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Symbol" pitchFamily="18" charset="2"/>
              </a:rPr>
              <a:t>r</a:t>
            </a:r>
            <a:endParaRPr lang="en-US"/>
          </a:p>
        </p:txBody>
      </p:sp>
      <p:sp>
        <p:nvSpPr>
          <p:cNvPr id="90055" name="Rectangle 967"/>
          <p:cNvSpPr>
            <a:spLocks noChangeArrowheads="1"/>
          </p:cNvSpPr>
          <p:nvPr/>
        </p:nvSpPr>
        <p:spPr bwMode="auto">
          <a:xfrm rot="16200000">
            <a:off x="5684044" y="5631657"/>
            <a:ext cx="77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</a:rPr>
              <a:t> (</a:t>
            </a:r>
            <a:endParaRPr lang="en-US"/>
          </a:p>
        </p:txBody>
      </p:sp>
      <p:sp>
        <p:nvSpPr>
          <p:cNvPr id="90056" name="Rectangle 968"/>
          <p:cNvSpPr>
            <a:spLocks noChangeArrowheads="1"/>
          </p:cNvSpPr>
          <p:nvPr/>
        </p:nvSpPr>
        <p:spPr bwMode="auto">
          <a:xfrm rot="16200000">
            <a:off x="5631657" y="5506244"/>
            <a:ext cx="169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Symbol" pitchFamily="18" charset="2"/>
              </a:rPr>
              <a:t>mW</a:t>
            </a:r>
            <a:endParaRPr lang="en-US"/>
          </a:p>
        </p:txBody>
      </p:sp>
      <p:sp>
        <p:nvSpPr>
          <p:cNvPr id="90057" name="Rectangle 969"/>
          <p:cNvSpPr>
            <a:spLocks noChangeArrowheads="1"/>
          </p:cNvSpPr>
          <p:nvPr/>
        </p:nvSpPr>
        <p:spPr bwMode="auto">
          <a:xfrm rot="16200000">
            <a:off x="5592763" y="52959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</a:rPr>
              <a:t> cm)</a:t>
            </a:r>
            <a:endParaRPr lang="en-US"/>
          </a:p>
        </p:txBody>
      </p:sp>
      <p:grpSp>
        <p:nvGrpSpPr>
          <p:cNvPr id="77029" name="Group 229"/>
          <p:cNvGrpSpPr>
            <a:grpSpLocks/>
          </p:cNvGrpSpPr>
          <p:nvPr/>
        </p:nvGrpSpPr>
        <p:grpSpPr bwMode="auto">
          <a:xfrm>
            <a:off x="6019800" y="2971800"/>
            <a:ext cx="2808288" cy="1647825"/>
            <a:chOff x="3810" y="1873"/>
            <a:chExt cx="1769" cy="1038"/>
          </a:xfrm>
        </p:grpSpPr>
        <p:sp>
          <p:nvSpPr>
            <p:cNvPr id="76829" name="Rectangle 29"/>
            <p:cNvSpPr>
              <a:spLocks noChangeArrowheads="1"/>
            </p:cNvSpPr>
            <p:nvPr/>
          </p:nvSpPr>
          <p:spPr bwMode="auto">
            <a:xfrm>
              <a:off x="3834" y="1873"/>
              <a:ext cx="1744" cy="1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Rectangle 30"/>
            <p:cNvSpPr>
              <a:spLocks noChangeArrowheads="1"/>
            </p:cNvSpPr>
            <p:nvPr/>
          </p:nvSpPr>
          <p:spPr bwMode="auto">
            <a:xfrm>
              <a:off x="3834" y="1873"/>
              <a:ext cx="1744" cy="1020"/>
            </a:xfrm>
            <a:prstGeom prst="rect">
              <a:avLst/>
            </a:prstGeom>
            <a:no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Line 31"/>
            <p:cNvSpPr>
              <a:spLocks noChangeShapeType="1"/>
            </p:cNvSpPr>
            <p:nvPr/>
          </p:nvSpPr>
          <p:spPr bwMode="auto">
            <a:xfrm>
              <a:off x="3834" y="1873"/>
              <a:ext cx="1" cy="10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32"/>
            <p:cNvSpPr>
              <a:spLocks noChangeShapeType="1"/>
            </p:cNvSpPr>
            <p:nvPr/>
          </p:nvSpPr>
          <p:spPr bwMode="auto">
            <a:xfrm>
              <a:off x="3810" y="2893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Line 33"/>
            <p:cNvSpPr>
              <a:spLocks noChangeShapeType="1"/>
            </p:cNvSpPr>
            <p:nvPr/>
          </p:nvSpPr>
          <p:spPr bwMode="auto">
            <a:xfrm>
              <a:off x="3810" y="2689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Line 34"/>
            <p:cNvSpPr>
              <a:spLocks noChangeShapeType="1"/>
            </p:cNvSpPr>
            <p:nvPr/>
          </p:nvSpPr>
          <p:spPr bwMode="auto">
            <a:xfrm>
              <a:off x="3810" y="2485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Line 35"/>
            <p:cNvSpPr>
              <a:spLocks noChangeShapeType="1"/>
            </p:cNvSpPr>
            <p:nvPr/>
          </p:nvSpPr>
          <p:spPr bwMode="auto">
            <a:xfrm>
              <a:off x="3810" y="2281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Line 36"/>
            <p:cNvSpPr>
              <a:spLocks noChangeShapeType="1"/>
            </p:cNvSpPr>
            <p:nvPr/>
          </p:nvSpPr>
          <p:spPr bwMode="auto">
            <a:xfrm>
              <a:off x="3810" y="2077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Line 37"/>
            <p:cNvSpPr>
              <a:spLocks noChangeShapeType="1"/>
            </p:cNvSpPr>
            <p:nvPr/>
          </p:nvSpPr>
          <p:spPr bwMode="auto">
            <a:xfrm>
              <a:off x="3810" y="1873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Line 38"/>
            <p:cNvSpPr>
              <a:spLocks noChangeShapeType="1"/>
            </p:cNvSpPr>
            <p:nvPr/>
          </p:nvSpPr>
          <p:spPr bwMode="auto">
            <a:xfrm>
              <a:off x="3834" y="2893"/>
              <a:ext cx="174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Line 39"/>
            <p:cNvSpPr>
              <a:spLocks noChangeShapeType="1"/>
            </p:cNvSpPr>
            <p:nvPr/>
          </p:nvSpPr>
          <p:spPr bwMode="auto">
            <a:xfrm flipV="1">
              <a:off x="3834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Line 40"/>
            <p:cNvSpPr>
              <a:spLocks noChangeShapeType="1"/>
            </p:cNvSpPr>
            <p:nvPr/>
          </p:nvSpPr>
          <p:spPr bwMode="auto">
            <a:xfrm flipV="1">
              <a:off x="4083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Line 41"/>
            <p:cNvSpPr>
              <a:spLocks noChangeShapeType="1"/>
            </p:cNvSpPr>
            <p:nvPr/>
          </p:nvSpPr>
          <p:spPr bwMode="auto">
            <a:xfrm flipV="1">
              <a:off x="4333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Line 42"/>
            <p:cNvSpPr>
              <a:spLocks noChangeShapeType="1"/>
            </p:cNvSpPr>
            <p:nvPr/>
          </p:nvSpPr>
          <p:spPr bwMode="auto">
            <a:xfrm flipV="1">
              <a:off x="4582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Line 43"/>
            <p:cNvSpPr>
              <a:spLocks noChangeShapeType="1"/>
            </p:cNvSpPr>
            <p:nvPr/>
          </p:nvSpPr>
          <p:spPr bwMode="auto">
            <a:xfrm flipV="1">
              <a:off x="4831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Line 44"/>
            <p:cNvSpPr>
              <a:spLocks noChangeShapeType="1"/>
            </p:cNvSpPr>
            <p:nvPr/>
          </p:nvSpPr>
          <p:spPr bwMode="auto">
            <a:xfrm flipV="1">
              <a:off x="5080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Line 45"/>
            <p:cNvSpPr>
              <a:spLocks noChangeShapeType="1"/>
            </p:cNvSpPr>
            <p:nvPr/>
          </p:nvSpPr>
          <p:spPr bwMode="auto">
            <a:xfrm flipV="1">
              <a:off x="5329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Line 46"/>
            <p:cNvSpPr>
              <a:spLocks noChangeShapeType="1"/>
            </p:cNvSpPr>
            <p:nvPr/>
          </p:nvSpPr>
          <p:spPr bwMode="auto">
            <a:xfrm flipV="1">
              <a:off x="5578" y="2893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Line 47"/>
            <p:cNvSpPr>
              <a:spLocks noChangeShapeType="1"/>
            </p:cNvSpPr>
            <p:nvPr/>
          </p:nvSpPr>
          <p:spPr bwMode="auto">
            <a:xfrm flipH="1">
              <a:off x="5573" y="1975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8" name="Line 48"/>
            <p:cNvSpPr>
              <a:spLocks noChangeShapeType="1"/>
            </p:cNvSpPr>
            <p:nvPr/>
          </p:nvSpPr>
          <p:spPr bwMode="auto">
            <a:xfrm flipH="1" flipV="1">
              <a:off x="5569" y="1975"/>
              <a:ext cx="4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 flipH="1" flipV="1">
              <a:off x="5563" y="1972"/>
              <a:ext cx="6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 flipH="1">
              <a:off x="5558" y="1972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Line 51"/>
            <p:cNvSpPr>
              <a:spLocks noChangeShapeType="1"/>
            </p:cNvSpPr>
            <p:nvPr/>
          </p:nvSpPr>
          <p:spPr bwMode="auto">
            <a:xfrm flipH="1" flipV="1">
              <a:off x="5554" y="1973"/>
              <a:ext cx="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Line 52"/>
            <p:cNvSpPr>
              <a:spLocks noChangeShapeType="1"/>
            </p:cNvSpPr>
            <p:nvPr/>
          </p:nvSpPr>
          <p:spPr bwMode="auto">
            <a:xfrm flipH="1">
              <a:off x="5548" y="1973"/>
              <a:ext cx="6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Line 53"/>
            <p:cNvSpPr>
              <a:spLocks noChangeShapeType="1"/>
            </p:cNvSpPr>
            <p:nvPr/>
          </p:nvSpPr>
          <p:spPr bwMode="auto">
            <a:xfrm flipH="1">
              <a:off x="5539" y="1975"/>
              <a:ext cx="9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4" name="Line 54"/>
            <p:cNvSpPr>
              <a:spLocks noChangeShapeType="1"/>
            </p:cNvSpPr>
            <p:nvPr/>
          </p:nvSpPr>
          <p:spPr bwMode="auto">
            <a:xfrm flipH="1">
              <a:off x="5533" y="1977"/>
              <a:ext cx="6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Line 55"/>
            <p:cNvSpPr>
              <a:spLocks noChangeShapeType="1"/>
            </p:cNvSpPr>
            <p:nvPr/>
          </p:nvSpPr>
          <p:spPr bwMode="auto">
            <a:xfrm flipH="1">
              <a:off x="5529" y="1979"/>
              <a:ext cx="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Line 56"/>
            <p:cNvSpPr>
              <a:spLocks noChangeShapeType="1"/>
            </p:cNvSpPr>
            <p:nvPr/>
          </p:nvSpPr>
          <p:spPr bwMode="auto">
            <a:xfrm flipH="1" flipV="1">
              <a:off x="5524" y="1978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 flipH="1">
              <a:off x="5514" y="1978"/>
              <a:ext cx="10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 flipH="1" flipV="1">
              <a:off x="5509" y="1976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 flipH="1">
              <a:off x="5504" y="1976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 flipH="1">
              <a:off x="5499" y="1982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Line 61"/>
            <p:cNvSpPr>
              <a:spLocks noChangeShapeType="1"/>
            </p:cNvSpPr>
            <p:nvPr/>
          </p:nvSpPr>
          <p:spPr bwMode="auto">
            <a:xfrm flipH="1">
              <a:off x="5494" y="1988"/>
              <a:ext cx="5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Line 62"/>
            <p:cNvSpPr>
              <a:spLocks noChangeShapeType="1"/>
            </p:cNvSpPr>
            <p:nvPr/>
          </p:nvSpPr>
          <p:spPr bwMode="auto">
            <a:xfrm flipH="1">
              <a:off x="5489" y="2000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Line 63"/>
            <p:cNvSpPr>
              <a:spLocks noChangeShapeType="1"/>
            </p:cNvSpPr>
            <p:nvPr/>
          </p:nvSpPr>
          <p:spPr bwMode="auto">
            <a:xfrm flipH="1">
              <a:off x="5483" y="2004"/>
              <a:ext cx="6" cy="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Line 64"/>
            <p:cNvSpPr>
              <a:spLocks noChangeShapeType="1"/>
            </p:cNvSpPr>
            <p:nvPr/>
          </p:nvSpPr>
          <p:spPr bwMode="auto">
            <a:xfrm flipH="1">
              <a:off x="5479" y="2023"/>
              <a:ext cx="4" cy="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Line 65"/>
            <p:cNvSpPr>
              <a:spLocks noChangeShapeType="1"/>
            </p:cNvSpPr>
            <p:nvPr/>
          </p:nvSpPr>
          <p:spPr bwMode="auto">
            <a:xfrm flipH="1">
              <a:off x="5474" y="2050"/>
              <a:ext cx="5" cy="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Line 66"/>
            <p:cNvSpPr>
              <a:spLocks noChangeShapeType="1"/>
            </p:cNvSpPr>
            <p:nvPr/>
          </p:nvSpPr>
          <p:spPr bwMode="auto">
            <a:xfrm flipH="1">
              <a:off x="5469" y="2082"/>
              <a:ext cx="5" cy="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Line 67"/>
            <p:cNvSpPr>
              <a:spLocks noChangeShapeType="1"/>
            </p:cNvSpPr>
            <p:nvPr/>
          </p:nvSpPr>
          <p:spPr bwMode="auto">
            <a:xfrm flipH="1">
              <a:off x="5464" y="2126"/>
              <a:ext cx="5" cy="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Line 68"/>
            <p:cNvSpPr>
              <a:spLocks noChangeShapeType="1"/>
            </p:cNvSpPr>
            <p:nvPr/>
          </p:nvSpPr>
          <p:spPr bwMode="auto">
            <a:xfrm flipH="1">
              <a:off x="5459" y="2197"/>
              <a:ext cx="5" cy="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Line 69"/>
            <p:cNvSpPr>
              <a:spLocks noChangeShapeType="1"/>
            </p:cNvSpPr>
            <p:nvPr/>
          </p:nvSpPr>
          <p:spPr bwMode="auto">
            <a:xfrm flipH="1">
              <a:off x="5454" y="2268"/>
              <a:ext cx="5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Line 70"/>
            <p:cNvSpPr>
              <a:spLocks noChangeShapeType="1"/>
            </p:cNvSpPr>
            <p:nvPr/>
          </p:nvSpPr>
          <p:spPr bwMode="auto">
            <a:xfrm flipH="1">
              <a:off x="5449" y="2364"/>
              <a:ext cx="5" cy="1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Line 71"/>
            <p:cNvSpPr>
              <a:spLocks noChangeShapeType="1"/>
            </p:cNvSpPr>
            <p:nvPr/>
          </p:nvSpPr>
          <p:spPr bwMode="auto">
            <a:xfrm flipH="1">
              <a:off x="5444" y="2464"/>
              <a:ext cx="5" cy="1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Line 72"/>
            <p:cNvSpPr>
              <a:spLocks noChangeShapeType="1"/>
            </p:cNvSpPr>
            <p:nvPr/>
          </p:nvSpPr>
          <p:spPr bwMode="auto">
            <a:xfrm flipH="1">
              <a:off x="5439" y="2577"/>
              <a:ext cx="5" cy="1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3" name="Line 73"/>
            <p:cNvSpPr>
              <a:spLocks noChangeShapeType="1"/>
            </p:cNvSpPr>
            <p:nvPr/>
          </p:nvSpPr>
          <p:spPr bwMode="auto">
            <a:xfrm flipH="1">
              <a:off x="5434" y="2677"/>
              <a:ext cx="5" cy="9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Line 74"/>
            <p:cNvSpPr>
              <a:spLocks noChangeShapeType="1"/>
            </p:cNvSpPr>
            <p:nvPr/>
          </p:nvSpPr>
          <p:spPr bwMode="auto">
            <a:xfrm flipH="1">
              <a:off x="5429" y="2771"/>
              <a:ext cx="5" cy="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5" name="Line 75"/>
            <p:cNvSpPr>
              <a:spLocks noChangeShapeType="1"/>
            </p:cNvSpPr>
            <p:nvPr/>
          </p:nvSpPr>
          <p:spPr bwMode="auto">
            <a:xfrm flipH="1">
              <a:off x="5424" y="2834"/>
              <a:ext cx="5" cy="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6" name="Line 76"/>
            <p:cNvSpPr>
              <a:spLocks noChangeShapeType="1"/>
            </p:cNvSpPr>
            <p:nvPr/>
          </p:nvSpPr>
          <p:spPr bwMode="auto">
            <a:xfrm flipH="1">
              <a:off x="5419" y="2869"/>
              <a:ext cx="5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7" name="Line 77"/>
            <p:cNvSpPr>
              <a:spLocks noChangeShapeType="1"/>
            </p:cNvSpPr>
            <p:nvPr/>
          </p:nvSpPr>
          <p:spPr bwMode="auto">
            <a:xfrm flipH="1">
              <a:off x="5414" y="2880"/>
              <a:ext cx="5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8" name="Line 78"/>
            <p:cNvSpPr>
              <a:spLocks noChangeShapeType="1"/>
            </p:cNvSpPr>
            <p:nvPr/>
          </p:nvSpPr>
          <p:spPr bwMode="auto">
            <a:xfrm flipH="1" flipV="1">
              <a:off x="5409" y="2889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Line 79"/>
            <p:cNvSpPr>
              <a:spLocks noChangeShapeType="1"/>
            </p:cNvSpPr>
            <p:nvPr/>
          </p:nvSpPr>
          <p:spPr bwMode="auto">
            <a:xfrm flipH="1">
              <a:off x="5404" y="2889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Line 80"/>
            <p:cNvSpPr>
              <a:spLocks noChangeShapeType="1"/>
            </p:cNvSpPr>
            <p:nvPr/>
          </p:nvSpPr>
          <p:spPr bwMode="auto">
            <a:xfrm flipH="1">
              <a:off x="5399" y="2890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Line 81"/>
            <p:cNvSpPr>
              <a:spLocks noChangeShapeType="1"/>
            </p:cNvSpPr>
            <p:nvPr/>
          </p:nvSpPr>
          <p:spPr bwMode="auto">
            <a:xfrm flipH="1">
              <a:off x="5394" y="2891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Line 82"/>
            <p:cNvSpPr>
              <a:spLocks noChangeShapeType="1"/>
            </p:cNvSpPr>
            <p:nvPr/>
          </p:nvSpPr>
          <p:spPr bwMode="auto">
            <a:xfrm flipH="1" flipV="1">
              <a:off x="5389" y="2886"/>
              <a:ext cx="5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Line 83"/>
            <p:cNvSpPr>
              <a:spLocks noChangeShapeType="1"/>
            </p:cNvSpPr>
            <p:nvPr/>
          </p:nvSpPr>
          <p:spPr bwMode="auto">
            <a:xfrm flipH="1" flipV="1">
              <a:off x="5384" y="2885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Line 84"/>
            <p:cNvSpPr>
              <a:spLocks noChangeShapeType="1"/>
            </p:cNvSpPr>
            <p:nvPr/>
          </p:nvSpPr>
          <p:spPr bwMode="auto">
            <a:xfrm flipH="1">
              <a:off x="5379" y="2885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5" name="Line 85"/>
            <p:cNvSpPr>
              <a:spLocks noChangeShapeType="1"/>
            </p:cNvSpPr>
            <p:nvPr/>
          </p:nvSpPr>
          <p:spPr bwMode="auto">
            <a:xfrm flipH="1">
              <a:off x="5374" y="2888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Line 86"/>
            <p:cNvSpPr>
              <a:spLocks noChangeShapeType="1"/>
            </p:cNvSpPr>
            <p:nvPr/>
          </p:nvSpPr>
          <p:spPr bwMode="auto">
            <a:xfrm flipH="1" flipV="1">
              <a:off x="5369" y="2890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7" name="Line 87"/>
            <p:cNvSpPr>
              <a:spLocks noChangeShapeType="1"/>
            </p:cNvSpPr>
            <p:nvPr/>
          </p:nvSpPr>
          <p:spPr bwMode="auto">
            <a:xfrm flipH="1" flipV="1">
              <a:off x="5364" y="2883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8" name="Line 88"/>
            <p:cNvSpPr>
              <a:spLocks noChangeShapeType="1"/>
            </p:cNvSpPr>
            <p:nvPr/>
          </p:nvSpPr>
          <p:spPr bwMode="auto">
            <a:xfrm flipH="1">
              <a:off x="5359" y="2883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9" name="Line 89"/>
            <p:cNvSpPr>
              <a:spLocks noChangeShapeType="1"/>
            </p:cNvSpPr>
            <p:nvPr/>
          </p:nvSpPr>
          <p:spPr bwMode="auto">
            <a:xfrm flipH="1">
              <a:off x="5354" y="2883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Line 90"/>
            <p:cNvSpPr>
              <a:spLocks noChangeShapeType="1"/>
            </p:cNvSpPr>
            <p:nvPr/>
          </p:nvSpPr>
          <p:spPr bwMode="auto">
            <a:xfrm flipH="1" flipV="1">
              <a:off x="5349" y="2884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Line 91"/>
            <p:cNvSpPr>
              <a:spLocks noChangeShapeType="1"/>
            </p:cNvSpPr>
            <p:nvPr/>
          </p:nvSpPr>
          <p:spPr bwMode="auto">
            <a:xfrm flipH="1">
              <a:off x="5344" y="2884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2" name="Line 92"/>
            <p:cNvSpPr>
              <a:spLocks noChangeShapeType="1"/>
            </p:cNvSpPr>
            <p:nvPr/>
          </p:nvSpPr>
          <p:spPr bwMode="auto">
            <a:xfrm flipH="1">
              <a:off x="5339" y="2888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3" name="Line 93"/>
            <p:cNvSpPr>
              <a:spLocks noChangeShapeType="1"/>
            </p:cNvSpPr>
            <p:nvPr/>
          </p:nvSpPr>
          <p:spPr bwMode="auto">
            <a:xfrm flipH="1">
              <a:off x="5334" y="2888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4" name="Line 94"/>
            <p:cNvSpPr>
              <a:spLocks noChangeShapeType="1"/>
            </p:cNvSpPr>
            <p:nvPr/>
          </p:nvSpPr>
          <p:spPr bwMode="auto">
            <a:xfrm flipH="1" flipV="1">
              <a:off x="5329" y="2890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5" name="Line 95"/>
            <p:cNvSpPr>
              <a:spLocks noChangeShapeType="1"/>
            </p:cNvSpPr>
            <p:nvPr/>
          </p:nvSpPr>
          <p:spPr bwMode="auto">
            <a:xfrm flipH="1" flipV="1">
              <a:off x="5324" y="2889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6" name="Line 96"/>
            <p:cNvSpPr>
              <a:spLocks noChangeShapeType="1"/>
            </p:cNvSpPr>
            <p:nvPr/>
          </p:nvSpPr>
          <p:spPr bwMode="auto">
            <a:xfrm flipH="1">
              <a:off x="5319" y="2889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7" name="Line 97"/>
            <p:cNvSpPr>
              <a:spLocks noChangeShapeType="1"/>
            </p:cNvSpPr>
            <p:nvPr/>
          </p:nvSpPr>
          <p:spPr bwMode="auto">
            <a:xfrm flipH="1" flipV="1">
              <a:off x="5314" y="2886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8" name="Line 98"/>
            <p:cNvSpPr>
              <a:spLocks noChangeShapeType="1"/>
            </p:cNvSpPr>
            <p:nvPr/>
          </p:nvSpPr>
          <p:spPr bwMode="auto">
            <a:xfrm flipH="1">
              <a:off x="5309" y="2886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9" name="Line 99"/>
            <p:cNvSpPr>
              <a:spLocks noChangeShapeType="1"/>
            </p:cNvSpPr>
            <p:nvPr/>
          </p:nvSpPr>
          <p:spPr bwMode="auto">
            <a:xfrm flipH="1" flipV="1">
              <a:off x="5304" y="2881"/>
              <a:ext cx="5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0" name="Line 100"/>
            <p:cNvSpPr>
              <a:spLocks noChangeShapeType="1"/>
            </p:cNvSpPr>
            <p:nvPr/>
          </p:nvSpPr>
          <p:spPr bwMode="auto">
            <a:xfrm flipH="1">
              <a:off x="5299" y="2881"/>
              <a:ext cx="5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1" name="Line 101"/>
            <p:cNvSpPr>
              <a:spLocks noChangeShapeType="1"/>
            </p:cNvSpPr>
            <p:nvPr/>
          </p:nvSpPr>
          <p:spPr bwMode="auto">
            <a:xfrm flipH="1" flipV="1">
              <a:off x="5294" y="2886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2" name="Line 102"/>
            <p:cNvSpPr>
              <a:spLocks noChangeShapeType="1"/>
            </p:cNvSpPr>
            <p:nvPr/>
          </p:nvSpPr>
          <p:spPr bwMode="auto">
            <a:xfrm flipH="1" flipV="1">
              <a:off x="5289" y="2884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3" name="Line 103"/>
            <p:cNvSpPr>
              <a:spLocks noChangeShapeType="1"/>
            </p:cNvSpPr>
            <p:nvPr/>
          </p:nvSpPr>
          <p:spPr bwMode="auto">
            <a:xfrm flipH="1">
              <a:off x="5285" y="2884"/>
              <a:ext cx="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Line 104"/>
            <p:cNvSpPr>
              <a:spLocks noChangeShapeType="1"/>
            </p:cNvSpPr>
            <p:nvPr/>
          </p:nvSpPr>
          <p:spPr bwMode="auto">
            <a:xfrm flipH="1">
              <a:off x="5279" y="2885"/>
              <a:ext cx="6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5" name="Line 105"/>
            <p:cNvSpPr>
              <a:spLocks noChangeShapeType="1"/>
            </p:cNvSpPr>
            <p:nvPr/>
          </p:nvSpPr>
          <p:spPr bwMode="auto">
            <a:xfrm flipH="1">
              <a:off x="5274" y="2888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Line 106"/>
            <p:cNvSpPr>
              <a:spLocks noChangeShapeType="1"/>
            </p:cNvSpPr>
            <p:nvPr/>
          </p:nvSpPr>
          <p:spPr bwMode="auto">
            <a:xfrm flipH="1" flipV="1">
              <a:off x="5270" y="2886"/>
              <a:ext cx="4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7" name="Line 107"/>
            <p:cNvSpPr>
              <a:spLocks noChangeShapeType="1"/>
            </p:cNvSpPr>
            <p:nvPr/>
          </p:nvSpPr>
          <p:spPr bwMode="auto">
            <a:xfrm flipH="1">
              <a:off x="5264" y="2886"/>
              <a:ext cx="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8" name="Line 108"/>
            <p:cNvSpPr>
              <a:spLocks noChangeShapeType="1"/>
            </p:cNvSpPr>
            <p:nvPr/>
          </p:nvSpPr>
          <p:spPr bwMode="auto">
            <a:xfrm flipH="1" flipV="1">
              <a:off x="5259" y="2883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9" name="Line 109"/>
            <p:cNvSpPr>
              <a:spLocks noChangeShapeType="1"/>
            </p:cNvSpPr>
            <p:nvPr/>
          </p:nvSpPr>
          <p:spPr bwMode="auto">
            <a:xfrm flipH="1" flipV="1">
              <a:off x="5255" y="2881"/>
              <a:ext cx="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0" name="Line 110"/>
            <p:cNvSpPr>
              <a:spLocks noChangeShapeType="1"/>
            </p:cNvSpPr>
            <p:nvPr/>
          </p:nvSpPr>
          <p:spPr bwMode="auto">
            <a:xfrm flipH="1">
              <a:off x="5249" y="2881"/>
              <a:ext cx="6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Line 111"/>
            <p:cNvSpPr>
              <a:spLocks noChangeShapeType="1"/>
            </p:cNvSpPr>
            <p:nvPr/>
          </p:nvSpPr>
          <p:spPr bwMode="auto">
            <a:xfrm flipH="1" flipV="1">
              <a:off x="5245" y="2883"/>
              <a:ext cx="4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2" name="Line 112"/>
            <p:cNvSpPr>
              <a:spLocks noChangeShapeType="1"/>
            </p:cNvSpPr>
            <p:nvPr/>
          </p:nvSpPr>
          <p:spPr bwMode="auto">
            <a:xfrm flipH="1">
              <a:off x="5240" y="2883"/>
              <a:ext cx="5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Line 113"/>
            <p:cNvSpPr>
              <a:spLocks noChangeShapeType="1"/>
            </p:cNvSpPr>
            <p:nvPr/>
          </p:nvSpPr>
          <p:spPr bwMode="auto">
            <a:xfrm flipH="1">
              <a:off x="5235" y="2890"/>
              <a:ext cx="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4" name="Line 114"/>
            <p:cNvSpPr>
              <a:spLocks noChangeShapeType="1"/>
            </p:cNvSpPr>
            <p:nvPr/>
          </p:nvSpPr>
          <p:spPr bwMode="auto">
            <a:xfrm flipH="1">
              <a:off x="5230" y="2891"/>
              <a:ext cx="5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5" name="Line 115"/>
            <p:cNvSpPr>
              <a:spLocks noChangeShapeType="1"/>
            </p:cNvSpPr>
            <p:nvPr/>
          </p:nvSpPr>
          <p:spPr bwMode="auto">
            <a:xfrm flipH="1" flipV="1">
              <a:off x="5225" y="2892"/>
              <a:ext cx="5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6" name="Line 116"/>
            <p:cNvSpPr>
              <a:spLocks noChangeShapeType="1"/>
            </p:cNvSpPr>
            <p:nvPr/>
          </p:nvSpPr>
          <p:spPr bwMode="auto">
            <a:xfrm flipH="1">
              <a:off x="5219" y="2892"/>
              <a:ext cx="6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7" name="Line 117"/>
            <p:cNvSpPr>
              <a:spLocks noChangeShapeType="1"/>
            </p:cNvSpPr>
            <p:nvPr/>
          </p:nvSpPr>
          <p:spPr bwMode="auto">
            <a:xfrm flipH="1" flipV="1">
              <a:off x="5215" y="2890"/>
              <a:ext cx="4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8" name="Line 118"/>
            <p:cNvSpPr>
              <a:spLocks noChangeShapeType="1"/>
            </p:cNvSpPr>
            <p:nvPr/>
          </p:nvSpPr>
          <p:spPr bwMode="auto">
            <a:xfrm flipH="1" flipV="1">
              <a:off x="5210" y="2887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9" name="Line 119"/>
            <p:cNvSpPr>
              <a:spLocks noChangeShapeType="1"/>
            </p:cNvSpPr>
            <p:nvPr/>
          </p:nvSpPr>
          <p:spPr bwMode="auto">
            <a:xfrm flipH="1">
              <a:off x="5205" y="2887"/>
              <a:ext cx="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0" name="Line 120"/>
            <p:cNvSpPr>
              <a:spLocks noChangeShapeType="1"/>
            </p:cNvSpPr>
            <p:nvPr/>
          </p:nvSpPr>
          <p:spPr bwMode="auto">
            <a:xfrm flipH="1" flipV="1">
              <a:off x="5199" y="2884"/>
              <a:ext cx="6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1" name="Line 121"/>
            <p:cNvSpPr>
              <a:spLocks noChangeShapeType="1"/>
            </p:cNvSpPr>
            <p:nvPr/>
          </p:nvSpPr>
          <p:spPr bwMode="auto">
            <a:xfrm flipH="1">
              <a:off x="5195" y="2884"/>
              <a:ext cx="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2" name="Line 122"/>
            <p:cNvSpPr>
              <a:spLocks noChangeShapeType="1"/>
            </p:cNvSpPr>
            <p:nvPr/>
          </p:nvSpPr>
          <p:spPr bwMode="auto">
            <a:xfrm flipH="1" flipV="1">
              <a:off x="5190" y="2888"/>
              <a:ext cx="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3" name="Line 123"/>
            <p:cNvSpPr>
              <a:spLocks noChangeShapeType="1"/>
            </p:cNvSpPr>
            <p:nvPr/>
          </p:nvSpPr>
          <p:spPr bwMode="auto">
            <a:xfrm flipH="1">
              <a:off x="5185" y="2888"/>
              <a:ext cx="5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4" name="Line 124"/>
            <p:cNvSpPr>
              <a:spLocks noChangeShapeType="1"/>
            </p:cNvSpPr>
            <p:nvPr/>
          </p:nvSpPr>
          <p:spPr bwMode="auto">
            <a:xfrm flipH="1" flipV="1">
              <a:off x="5180" y="2886"/>
              <a:ext cx="5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5" name="Line 125"/>
            <p:cNvSpPr>
              <a:spLocks noChangeShapeType="1"/>
            </p:cNvSpPr>
            <p:nvPr/>
          </p:nvSpPr>
          <p:spPr bwMode="auto">
            <a:xfrm>
              <a:off x="5180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6" name="Line 126"/>
            <p:cNvSpPr>
              <a:spLocks noChangeShapeType="1"/>
            </p:cNvSpPr>
            <p:nvPr/>
          </p:nvSpPr>
          <p:spPr bwMode="auto">
            <a:xfrm flipV="1">
              <a:off x="5192" y="2887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7" name="Line 127"/>
            <p:cNvSpPr>
              <a:spLocks noChangeShapeType="1"/>
            </p:cNvSpPr>
            <p:nvPr/>
          </p:nvSpPr>
          <p:spPr bwMode="auto">
            <a:xfrm>
              <a:off x="5205" y="2887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8" name="Line 128"/>
            <p:cNvSpPr>
              <a:spLocks noChangeShapeType="1"/>
            </p:cNvSpPr>
            <p:nvPr/>
          </p:nvSpPr>
          <p:spPr bwMode="auto">
            <a:xfrm>
              <a:off x="5217" y="2890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9" name="Line 129"/>
            <p:cNvSpPr>
              <a:spLocks noChangeShapeType="1"/>
            </p:cNvSpPr>
            <p:nvPr/>
          </p:nvSpPr>
          <p:spPr bwMode="auto">
            <a:xfrm>
              <a:off x="5230" y="2890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0" name="Line 130"/>
            <p:cNvSpPr>
              <a:spLocks noChangeShapeType="1"/>
            </p:cNvSpPr>
            <p:nvPr/>
          </p:nvSpPr>
          <p:spPr bwMode="auto">
            <a:xfrm flipV="1">
              <a:off x="5242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1" name="Line 131"/>
            <p:cNvSpPr>
              <a:spLocks noChangeShapeType="1"/>
            </p:cNvSpPr>
            <p:nvPr/>
          </p:nvSpPr>
          <p:spPr bwMode="auto">
            <a:xfrm flipV="1">
              <a:off x="5255" y="288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2" name="Line 132"/>
            <p:cNvSpPr>
              <a:spLocks noChangeShapeType="1"/>
            </p:cNvSpPr>
            <p:nvPr/>
          </p:nvSpPr>
          <p:spPr bwMode="auto">
            <a:xfrm>
              <a:off x="5267" y="288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3" name="Line 133"/>
            <p:cNvSpPr>
              <a:spLocks noChangeShapeType="1"/>
            </p:cNvSpPr>
            <p:nvPr/>
          </p:nvSpPr>
          <p:spPr bwMode="auto">
            <a:xfrm>
              <a:off x="5279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4" name="Line 134"/>
            <p:cNvSpPr>
              <a:spLocks noChangeShapeType="1"/>
            </p:cNvSpPr>
            <p:nvPr/>
          </p:nvSpPr>
          <p:spPr bwMode="auto">
            <a:xfrm flipV="1">
              <a:off x="5292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5" name="Line 135"/>
            <p:cNvSpPr>
              <a:spLocks noChangeShapeType="1"/>
            </p:cNvSpPr>
            <p:nvPr/>
          </p:nvSpPr>
          <p:spPr bwMode="auto">
            <a:xfrm>
              <a:off x="5304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6" name="Line 136"/>
            <p:cNvSpPr>
              <a:spLocks noChangeShapeType="1"/>
            </p:cNvSpPr>
            <p:nvPr/>
          </p:nvSpPr>
          <p:spPr bwMode="auto">
            <a:xfrm flipV="1">
              <a:off x="5317" y="288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7" name="Line 137"/>
            <p:cNvSpPr>
              <a:spLocks noChangeShapeType="1"/>
            </p:cNvSpPr>
            <p:nvPr/>
          </p:nvSpPr>
          <p:spPr bwMode="auto">
            <a:xfrm flipV="1">
              <a:off x="5329" y="2862"/>
              <a:ext cx="13" cy="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8" name="Line 138"/>
            <p:cNvSpPr>
              <a:spLocks noChangeShapeType="1"/>
            </p:cNvSpPr>
            <p:nvPr/>
          </p:nvSpPr>
          <p:spPr bwMode="auto">
            <a:xfrm flipV="1">
              <a:off x="5342" y="2734"/>
              <a:ext cx="12" cy="1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9" name="Line 139"/>
            <p:cNvSpPr>
              <a:spLocks noChangeShapeType="1"/>
            </p:cNvSpPr>
            <p:nvPr/>
          </p:nvSpPr>
          <p:spPr bwMode="auto">
            <a:xfrm flipV="1">
              <a:off x="5354" y="2458"/>
              <a:ext cx="13" cy="2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0" name="Line 140"/>
            <p:cNvSpPr>
              <a:spLocks noChangeShapeType="1"/>
            </p:cNvSpPr>
            <p:nvPr/>
          </p:nvSpPr>
          <p:spPr bwMode="auto">
            <a:xfrm flipV="1">
              <a:off x="5367" y="2207"/>
              <a:ext cx="12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1" name="Line 141"/>
            <p:cNvSpPr>
              <a:spLocks noChangeShapeType="1"/>
            </p:cNvSpPr>
            <p:nvPr/>
          </p:nvSpPr>
          <p:spPr bwMode="auto">
            <a:xfrm flipV="1">
              <a:off x="5379" y="2072"/>
              <a:ext cx="12" cy="1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2" name="Line 142"/>
            <p:cNvSpPr>
              <a:spLocks noChangeShapeType="1"/>
            </p:cNvSpPr>
            <p:nvPr/>
          </p:nvSpPr>
          <p:spPr bwMode="auto">
            <a:xfrm flipV="1">
              <a:off x="5391" y="2013"/>
              <a:ext cx="13" cy="5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3" name="Line 143"/>
            <p:cNvSpPr>
              <a:spLocks noChangeShapeType="1"/>
            </p:cNvSpPr>
            <p:nvPr/>
          </p:nvSpPr>
          <p:spPr bwMode="auto">
            <a:xfrm flipV="1">
              <a:off x="5404" y="1989"/>
              <a:ext cx="12" cy="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4" name="Line 144"/>
            <p:cNvSpPr>
              <a:spLocks noChangeShapeType="1"/>
            </p:cNvSpPr>
            <p:nvPr/>
          </p:nvSpPr>
          <p:spPr bwMode="auto">
            <a:xfrm flipV="1">
              <a:off x="5416" y="1980"/>
              <a:ext cx="13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5" name="Line 145"/>
            <p:cNvSpPr>
              <a:spLocks noChangeShapeType="1"/>
            </p:cNvSpPr>
            <p:nvPr/>
          </p:nvSpPr>
          <p:spPr bwMode="auto">
            <a:xfrm flipV="1">
              <a:off x="5429" y="1977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6" name="Line 146"/>
            <p:cNvSpPr>
              <a:spLocks noChangeShapeType="1"/>
            </p:cNvSpPr>
            <p:nvPr/>
          </p:nvSpPr>
          <p:spPr bwMode="auto">
            <a:xfrm>
              <a:off x="5442" y="1977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7" name="Line 147"/>
            <p:cNvSpPr>
              <a:spLocks noChangeShapeType="1"/>
            </p:cNvSpPr>
            <p:nvPr/>
          </p:nvSpPr>
          <p:spPr bwMode="auto">
            <a:xfrm>
              <a:off x="5454" y="1977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8" name="Line 148"/>
            <p:cNvSpPr>
              <a:spLocks noChangeShapeType="1"/>
            </p:cNvSpPr>
            <p:nvPr/>
          </p:nvSpPr>
          <p:spPr bwMode="auto">
            <a:xfrm flipV="1">
              <a:off x="5466" y="1977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9" name="Line 149"/>
            <p:cNvSpPr>
              <a:spLocks noChangeShapeType="1"/>
            </p:cNvSpPr>
            <p:nvPr/>
          </p:nvSpPr>
          <p:spPr bwMode="auto">
            <a:xfrm flipV="1">
              <a:off x="5479" y="1976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0" name="Line 150"/>
            <p:cNvSpPr>
              <a:spLocks noChangeShapeType="1"/>
            </p:cNvSpPr>
            <p:nvPr/>
          </p:nvSpPr>
          <p:spPr bwMode="auto">
            <a:xfrm>
              <a:off x="5491" y="1976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1" name="Line 151"/>
            <p:cNvSpPr>
              <a:spLocks noChangeShapeType="1"/>
            </p:cNvSpPr>
            <p:nvPr/>
          </p:nvSpPr>
          <p:spPr bwMode="auto">
            <a:xfrm flipV="1">
              <a:off x="5504" y="1975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2" name="Line 152"/>
            <p:cNvSpPr>
              <a:spLocks noChangeShapeType="1"/>
            </p:cNvSpPr>
            <p:nvPr/>
          </p:nvSpPr>
          <p:spPr bwMode="auto">
            <a:xfrm>
              <a:off x="5516" y="1975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3" name="Line 153"/>
            <p:cNvSpPr>
              <a:spLocks noChangeShapeType="1"/>
            </p:cNvSpPr>
            <p:nvPr/>
          </p:nvSpPr>
          <p:spPr bwMode="auto">
            <a:xfrm flipV="1">
              <a:off x="5528" y="1977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4" name="Line 154"/>
            <p:cNvSpPr>
              <a:spLocks noChangeShapeType="1"/>
            </p:cNvSpPr>
            <p:nvPr/>
          </p:nvSpPr>
          <p:spPr bwMode="auto">
            <a:xfrm flipV="1">
              <a:off x="5541" y="1976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5" name="Line 155"/>
            <p:cNvSpPr>
              <a:spLocks noChangeShapeType="1"/>
            </p:cNvSpPr>
            <p:nvPr/>
          </p:nvSpPr>
          <p:spPr bwMode="auto">
            <a:xfrm flipV="1">
              <a:off x="5554" y="197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6" name="Line 156"/>
            <p:cNvSpPr>
              <a:spLocks noChangeShapeType="1"/>
            </p:cNvSpPr>
            <p:nvPr/>
          </p:nvSpPr>
          <p:spPr bwMode="auto">
            <a:xfrm flipV="1">
              <a:off x="5566" y="1973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7" name="Line 157"/>
            <p:cNvSpPr>
              <a:spLocks noChangeShapeType="1"/>
            </p:cNvSpPr>
            <p:nvPr/>
          </p:nvSpPr>
          <p:spPr bwMode="auto">
            <a:xfrm>
              <a:off x="5081" y="2888"/>
              <a:ext cx="11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8" name="Line 158"/>
            <p:cNvSpPr>
              <a:spLocks noChangeShapeType="1"/>
            </p:cNvSpPr>
            <p:nvPr/>
          </p:nvSpPr>
          <p:spPr bwMode="auto">
            <a:xfrm>
              <a:off x="5092" y="2890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9" name="Line 159"/>
            <p:cNvSpPr>
              <a:spLocks noChangeShapeType="1"/>
            </p:cNvSpPr>
            <p:nvPr/>
          </p:nvSpPr>
          <p:spPr bwMode="auto">
            <a:xfrm flipV="1">
              <a:off x="5105" y="2890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0" name="Line 160"/>
            <p:cNvSpPr>
              <a:spLocks noChangeShapeType="1"/>
            </p:cNvSpPr>
            <p:nvPr/>
          </p:nvSpPr>
          <p:spPr bwMode="auto">
            <a:xfrm flipV="1">
              <a:off x="5117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1" name="Line 161"/>
            <p:cNvSpPr>
              <a:spLocks noChangeShapeType="1"/>
            </p:cNvSpPr>
            <p:nvPr/>
          </p:nvSpPr>
          <p:spPr bwMode="auto">
            <a:xfrm>
              <a:off x="5130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2" name="Line 162"/>
            <p:cNvSpPr>
              <a:spLocks noChangeShapeType="1"/>
            </p:cNvSpPr>
            <p:nvPr/>
          </p:nvSpPr>
          <p:spPr bwMode="auto">
            <a:xfrm flipV="1">
              <a:off x="5142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3" name="Line 163"/>
            <p:cNvSpPr>
              <a:spLocks noChangeShapeType="1"/>
            </p:cNvSpPr>
            <p:nvPr/>
          </p:nvSpPr>
          <p:spPr bwMode="auto">
            <a:xfrm>
              <a:off x="5155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4" name="Line 164"/>
            <p:cNvSpPr>
              <a:spLocks noChangeShapeType="1"/>
            </p:cNvSpPr>
            <p:nvPr/>
          </p:nvSpPr>
          <p:spPr bwMode="auto">
            <a:xfrm flipV="1">
              <a:off x="5167" y="2889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5" name="Line 165"/>
            <p:cNvSpPr>
              <a:spLocks noChangeShapeType="1"/>
            </p:cNvSpPr>
            <p:nvPr/>
          </p:nvSpPr>
          <p:spPr bwMode="auto">
            <a:xfrm>
              <a:off x="5180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6" name="Line 166"/>
            <p:cNvSpPr>
              <a:spLocks noChangeShapeType="1"/>
            </p:cNvSpPr>
            <p:nvPr/>
          </p:nvSpPr>
          <p:spPr bwMode="auto">
            <a:xfrm flipV="1">
              <a:off x="5192" y="2888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7" name="Line 167"/>
            <p:cNvSpPr>
              <a:spLocks noChangeShapeType="1"/>
            </p:cNvSpPr>
            <p:nvPr/>
          </p:nvSpPr>
          <p:spPr bwMode="auto">
            <a:xfrm>
              <a:off x="5205" y="288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8" name="Line 168"/>
            <p:cNvSpPr>
              <a:spLocks noChangeShapeType="1"/>
            </p:cNvSpPr>
            <p:nvPr/>
          </p:nvSpPr>
          <p:spPr bwMode="auto">
            <a:xfrm>
              <a:off x="5217" y="288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9" name="Line 169"/>
            <p:cNvSpPr>
              <a:spLocks noChangeShapeType="1"/>
            </p:cNvSpPr>
            <p:nvPr/>
          </p:nvSpPr>
          <p:spPr bwMode="auto">
            <a:xfrm>
              <a:off x="5229" y="2890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Line 170"/>
            <p:cNvSpPr>
              <a:spLocks noChangeShapeType="1"/>
            </p:cNvSpPr>
            <p:nvPr/>
          </p:nvSpPr>
          <p:spPr bwMode="auto">
            <a:xfrm>
              <a:off x="5242" y="2891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1" name="Line 171"/>
            <p:cNvSpPr>
              <a:spLocks noChangeShapeType="1"/>
            </p:cNvSpPr>
            <p:nvPr/>
          </p:nvSpPr>
          <p:spPr bwMode="auto">
            <a:xfrm flipV="1">
              <a:off x="5255" y="2888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2" name="Line 172"/>
            <p:cNvSpPr>
              <a:spLocks noChangeShapeType="1"/>
            </p:cNvSpPr>
            <p:nvPr/>
          </p:nvSpPr>
          <p:spPr bwMode="auto">
            <a:xfrm flipV="1">
              <a:off x="5267" y="2879"/>
              <a:ext cx="12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73"/>
            <p:cNvSpPr>
              <a:spLocks noChangeShapeType="1"/>
            </p:cNvSpPr>
            <p:nvPr/>
          </p:nvSpPr>
          <p:spPr bwMode="auto">
            <a:xfrm flipV="1">
              <a:off x="5279" y="2830"/>
              <a:ext cx="13" cy="4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Line 174"/>
            <p:cNvSpPr>
              <a:spLocks noChangeShapeType="1"/>
            </p:cNvSpPr>
            <p:nvPr/>
          </p:nvSpPr>
          <p:spPr bwMode="auto">
            <a:xfrm flipV="1">
              <a:off x="5292" y="2648"/>
              <a:ext cx="12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5" name="Line 175"/>
            <p:cNvSpPr>
              <a:spLocks noChangeShapeType="1"/>
            </p:cNvSpPr>
            <p:nvPr/>
          </p:nvSpPr>
          <p:spPr bwMode="auto">
            <a:xfrm flipV="1">
              <a:off x="5304" y="2373"/>
              <a:ext cx="13" cy="2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6" name="Line 176"/>
            <p:cNvSpPr>
              <a:spLocks noChangeShapeType="1"/>
            </p:cNvSpPr>
            <p:nvPr/>
          </p:nvSpPr>
          <p:spPr bwMode="auto">
            <a:xfrm flipV="1">
              <a:off x="5317" y="2163"/>
              <a:ext cx="12" cy="2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7" name="Line 177"/>
            <p:cNvSpPr>
              <a:spLocks noChangeShapeType="1"/>
            </p:cNvSpPr>
            <p:nvPr/>
          </p:nvSpPr>
          <p:spPr bwMode="auto">
            <a:xfrm flipV="1">
              <a:off x="5329" y="2058"/>
              <a:ext cx="13" cy="1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8" name="Line 178"/>
            <p:cNvSpPr>
              <a:spLocks noChangeShapeType="1"/>
            </p:cNvSpPr>
            <p:nvPr/>
          </p:nvSpPr>
          <p:spPr bwMode="auto">
            <a:xfrm flipV="1">
              <a:off x="5342" y="2010"/>
              <a:ext cx="12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9" name="Line 179"/>
            <p:cNvSpPr>
              <a:spLocks noChangeShapeType="1"/>
            </p:cNvSpPr>
            <p:nvPr/>
          </p:nvSpPr>
          <p:spPr bwMode="auto">
            <a:xfrm flipV="1">
              <a:off x="5354" y="1988"/>
              <a:ext cx="13" cy="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0" name="Line 180"/>
            <p:cNvSpPr>
              <a:spLocks noChangeShapeType="1"/>
            </p:cNvSpPr>
            <p:nvPr/>
          </p:nvSpPr>
          <p:spPr bwMode="auto">
            <a:xfrm flipV="1">
              <a:off x="5367" y="1979"/>
              <a:ext cx="12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1" name="Line 181"/>
            <p:cNvSpPr>
              <a:spLocks noChangeShapeType="1"/>
            </p:cNvSpPr>
            <p:nvPr/>
          </p:nvSpPr>
          <p:spPr bwMode="auto">
            <a:xfrm flipV="1">
              <a:off x="5379" y="1978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2" name="Line 182"/>
            <p:cNvSpPr>
              <a:spLocks noChangeShapeType="1"/>
            </p:cNvSpPr>
            <p:nvPr/>
          </p:nvSpPr>
          <p:spPr bwMode="auto">
            <a:xfrm flipV="1">
              <a:off x="5391" y="1976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3" name="Line 183"/>
            <p:cNvSpPr>
              <a:spLocks noChangeShapeType="1"/>
            </p:cNvSpPr>
            <p:nvPr/>
          </p:nvSpPr>
          <p:spPr bwMode="auto">
            <a:xfrm>
              <a:off x="5404" y="1976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4" name="Line 184"/>
            <p:cNvSpPr>
              <a:spLocks noChangeShapeType="1"/>
            </p:cNvSpPr>
            <p:nvPr/>
          </p:nvSpPr>
          <p:spPr bwMode="auto">
            <a:xfrm flipV="1">
              <a:off x="5416" y="1977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5" name="Line 185"/>
            <p:cNvSpPr>
              <a:spLocks noChangeShapeType="1"/>
            </p:cNvSpPr>
            <p:nvPr/>
          </p:nvSpPr>
          <p:spPr bwMode="auto">
            <a:xfrm>
              <a:off x="5429" y="1977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6" name="Line 186"/>
            <p:cNvSpPr>
              <a:spLocks noChangeShapeType="1"/>
            </p:cNvSpPr>
            <p:nvPr/>
          </p:nvSpPr>
          <p:spPr bwMode="auto">
            <a:xfrm>
              <a:off x="5441" y="1978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7" name="Line 187"/>
            <p:cNvSpPr>
              <a:spLocks noChangeShapeType="1"/>
            </p:cNvSpPr>
            <p:nvPr/>
          </p:nvSpPr>
          <p:spPr bwMode="auto">
            <a:xfrm flipV="1">
              <a:off x="5454" y="1979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8" name="Line 188"/>
            <p:cNvSpPr>
              <a:spLocks noChangeShapeType="1"/>
            </p:cNvSpPr>
            <p:nvPr/>
          </p:nvSpPr>
          <p:spPr bwMode="auto">
            <a:xfrm flipV="1">
              <a:off x="5466" y="1976"/>
              <a:ext cx="13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9" name="Line 189"/>
            <p:cNvSpPr>
              <a:spLocks noChangeShapeType="1"/>
            </p:cNvSpPr>
            <p:nvPr/>
          </p:nvSpPr>
          <p:spPr bwMode="auto">
            <a:xfrm flipV="1">
              <a:off x="5479" y="197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0" name="Line 190"/>
            <p:cNvSpPr>
              <a:spLocks noChangeShapeType="1"/>
            </p:cNvSpPr>
            <p:nvPr/>
          </p:nvSpPr>
          <p:spPr bwMode="auto">
            <a:xfrm>
              <a:off x="5491" y="1975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1" name="Line 191"/>
            <p:cNvSpPr>
              <a:spLocks noChangeShapeType="1"/>
            </p:cNvSpPr>
            <p:nvPr/>
          </p:nvSpPr>
          <p:spPr bwMode="auto">
            <a:xfrm>
              <a:off x="5504" y="1977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2" name="Line 192"/>
            <p:cNvSpPr>
              <a:spLocks noChangeShapeType="1"/>
            </p:cNvSpPr>
            <p:nvPr/>
          </p:nvSpPr>
          <p:spPr bwMode="auto">
            <a:xfrm flipV="1">
              <a:off x="5516" y="1975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3" name="Line 193"/>
            <p:cNvSpPr>
              <a:spLocks noChangeShapeType="1"/>
            </p:cNvSpPr>
            <p:nvPr/>
          </p:nvSpPr>
          <p:spPr bwMode="auto">
            <a:xfrm>
              <a:off x="5528" y="1975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4" name="Line 194"/>
            <p:cNvSpPr>
              <a:spLocks noChangeShapeType="1"/>
            </p:cNvSpPr>
            <p:nvPr/>
          </p:nvSpPr>
          <p:spPr bwMode="auto">
            <a:xfrm flipV="1">
              <a:off x="5541" y="1973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5" name="Line 195"/>
            <p:cNvSpPr>
              <a:spLocks noChangeShapeType="1"/>
            </p:cNvSpPr>
            <p:nvPr/>
          </p:nvSpPr>
          <p:spPr bwMode="auto">
            <a:xfrm>
              <a:off x="5554" y="1973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6" name="Line 196"/>
            <p:cNvSpPr>
              <a:spLocks noChangeShapeType="1"/>
            </p:cNvSpPr>
            <p:nvPr/>
          </p:nvSpPr>
          <p:spPr bwMode="auto">
            <a:xfrm>
              <a:off x="5566" y="1974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7" name="Line 197"/>
            <p:cNvSpPr>
              <a:spLocks noChangeShapeType="1"/>
            </p:cNvSpPr>
            <p:nvPr/>
          </p:nvSpPr>
          <p:spPr bwMode="auto">
            <a:xfrm>
              <a:off x="4831" y="2888"/>
              <a:ext cx="2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8" name="Line 198"/>
            <p:cNvSpPr>
              <a:spLocks noChangeShapeType="1"/>
            </p:cNvSpPr>
            <p:nvPr/>
          </p:nvSpPr>
          <p:spPr bwMode="auto">
            <a:xfrm>
              <a:off x="4855" y="2890"/>
              <a:ext cx="2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9" name="Line 199"/>
            <p:cNvSpPr>
              <a:spLocks noChangeShapeType="1"/>
            </p:cNvSpPr>
            <p:nvPr/>
          </p:nvSpPr>
          <p:spPr bwMode="auto">
            <a:xfrm flipV="1">
              <a:off x="4881" y="2890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0" name="Line 200"/>
            <p:cNvSpPr>
              <a:spLocks noChangeShapeType="1"/>
            </p:cNvSpPr>
            <p:nvPr/>
          </p:nvSpPr>
          <p:spPr bwMode="auto">
            <a:xfrm>
              <a:off x="4906" y="2890"/>
              <a:ext cx="2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1" name="Line 201"/>
            <p:cNvSpPr>
              <a:spLocks noChangeShapeType="1"/>
            </p:cNvSpPr>
            <p:nvPr/>
          </p:nvSpPr>
          <p:spPr bwMode="auto">
            <a:xfrm flipV="1">
              <a:off x="4930" y="2890"/>
              <a:ext cx="2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2" name="Line 202"/>
            <p:cNvSpPr>
              <a:spLocks noChangeShapeType="1"/>
            </p:cNvSpPr>
            <p:nvPr/>
          </p:nvSpPr>
          <p:spPr bwMode="auto">
            <a:xfrm flipV="1">
              <a:off x="4956" y="2889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3" name="Line 203"/>
            <p:cNvSpPr>
              <a:spLocks noChangeShapeType="1"/>
            </p:cNvSpPr>
            <p:nvPr/>
          </p:nvSpPr>
          <p:spPr bwMode="auto">
            <a:xfrm>
              <a:off x="4981" y="2889"/>
              <a:ext cx="2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4" name="Line 204"/>
            <p:cNvSpPr>
              <a:spLocks noChangeShapeType="1"/>
            </p:cNvSpPr>
            <p:nvPr/>
          </p:nvSpPr>
          <p:spPr bwMode="auto">
            <a:xfrm>
              <a:off x="5005" y="2890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5" name="Line 205"/>
            <p:cNvSpPr>
              <a:spLocks noChangeShapeType="1"/>
            </p:cNvSpPr>
            <p:nvPr/>
          </p:nvSpPr>
          <p:spPr bwMode="auto">
            <a:xfrm flipV="1">
              <a:off x="5030" y="2889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6" name="Line 206"/>
            <p:cNvSpPr>
              <a:spLocks noChangeShapeType="1"/>
            </p:cNvSpPr>
            <p:nvPr/>
          </p:nvSpPr>
          <p:spPr bwMode="auto">
            <a:xfrm flipV="1">
              <a:off x="5055" y="2887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7" name="Line 207"/>
            <p:cNvSpPr>
              <a:spLocks noChangeShapeType="1"/>
            </p:cNvSpPr>
            <p:nvPr/>
          </p:nvSpPr>
          <p:spPr bwMode="auto">
            <a:xfrm>
              <a:off x="5080" y="2887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8" name="Line 208"/>
            <p:cNvSpPr>
              <a:spLocks noChangeShapeType="1"/>
            </p:cNvSpPr>
            <p:nvPr/>
          </p:nvSpPr>
          <p:spPr bwMode="auto">
            <a:xfrm>
              <a:off x="5105" y="2888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9" name="Line 209"/>
            <p:cNvSpPr>
              <a:spLocks noChangeShapeType="1"/>
            </p:cNvSpPr>
            <p:nvPr/>
          </p:nvSpPr>
          <p:spPr bwMode="auto">
            <a:xfrm flipV="1">
              <a:off x="5130" y="2890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0" name="Line 210"/>
            <p:cNvSpPr>
              <a:spLocks noChangeShapeType="1"/>
            </p:cNvSpPr>
            <p:nvPr/>
          </p:nvSpPr>
          <p:spPr bwMode="auto">
            <a:xfrm flipV="1">
              <a:off x="5155" y="2888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1" name="Line 211"/>
            <p:cNvSpPr>
              <a:spLocks noChangeShapeType="1"/>
            </p:cNvSpPr>
            <p:nvPr/>
          </p:nvSpPr>
          <p:spPr bwMode="auto">
            <a:xfrm flipV="1">
              <a:off x="5180" y="2852"/>
              <a:ext cx="25" cy="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2" name="Line 212"/>
            <p:cNvSpPr>
              <a:spLocks noChangeShapeType="1"/>
            </p:cNvSpPr>
            <p:nvPr/>
          </p:nvSpPr>
          <p:spPr bwMode="auto">
            <a:xfrm flipV="1">
              <a:off x="5205" y="2508"/>
              <a:ext cx="25" cy="3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3" name="Line 213"/>
            <p:cNvSpPr>
              <a:spLocks noChangeShapeType="1"/>
            </p:cNvSpPr>
            <p:nvPr/>
          </p:nvSpPr>
          <p:spPr bwMode="auto">
            <a:xfrm flipV="1">
              <a:off x="5230" y="2143"/>
              <a:ext cx="25" cy="36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4" name="Line 214"/>
            <p:cNvSpPr>
              <a:spLocks noChangeShapeType="1"/>
            </p:cNvSpPr>
            <p:nvPr/>
          </p:nvSpPr>
          <p:spPr bwMode="auto">
            <a:xfrm flipV="1">
              <a:off x="5255" y="2012"/>
              <a:ext cx="24" cy="1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5" name="Line 215"/>
            <p:cNvSpPr>
              <a:spLocks noChangeShapeType="1"/>
            </p:cNvSpPr>
            <p:nvPr/>
          </p:nvSpPr>
          <p:spPr bwMode="auto">
            <a:xfrm flipV="1">
              <a:off x="5279" y="1979"/>
              <a:ext cx="25" cy="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6" name="Line 216"/>
            <p:cNvSpPr>
              <a:spLocks noChangeShapeType="1"/>
            </p:cNvSpPr>
            <p:nvPr/>
          </p:nvSpPr>
          <p:spPr bwMode="auto">
            <a:xfrm flipV="1">
              <a:off x="5304" y="1978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7" name="Line 217"/>
            <p:cNvSpPr>
              <a:spLocks noChangeShapeType="1"/>
            </p:cNvSpPr>
            <p:nvPr/>
          </p:nvSpPr>
          <p:spPr bwMode="auto">
            <a:xfrm flipV="1">
              <a:off x="5329" y="1976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8" name="Line 218"/>
            <p:cNvSpPr>
              <a:spLocks noChangeShapeType="1"/>
            </p:cNvSpPr>
            <p:nvPr/>
          </p:nvSpPr>
          <p:spPr bwMode="auto">
            <a:xfrm>
              <a:off x="5354" y="1976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9" name="Line 219"/>
            <p:cNvSpPr>
              <a:spLocks noChangeShapeType="1"/>
            </p:cNvSpPr>
            <p:nvPr/>
          </p:nvSpPr>
          <p:spPr bwMode="auto">
            <a:xfrm>
              <a:off x="5379" y="1977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0" name="Line 220"/>
            <p:cNvSpPr>
              <a:spLocks noChangeShapeType="1"/>
            </p:cNvSpPr>
            <p:nvPr/>
          </p:nvSpPr>
          <p:spPr bwMode="auto">
            <a:xfrm flipV="1">
              <a:off x="5404" y="1976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1" name="Line 221"/>
            <p:cNvSpPr>
              <a:spLocks noChangeShapeType="1"/>
            </p:cNvSpPr>
            <p:nvPr/>
          </p:nvSpPr>
          <p:spPr bwMode="auto">
            <a:xfrm>
              <a:off x="5429" y="1976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2" name="Line 222"/>
            <p:cNvSpPr>
              <a:spLocks noChangeShapeType="1"/>
            </p:cNvSpPr>
            <p:nvPr/>
          </p:nvSpPr>
          <p:spPr bwMode="auto">
            <a:xfrm flipV="1">
              <a:off x="5454" y="1975"/>
              <a:ext cx="25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3" name="Line 223"/>
            <p:cNvSpPr>
              <a:spLocks noChangeShapeType="1"/>
            </p:cNvSpPr>
            <p:nvPr/>
          </p:nvSpPr>
          <p:spPr bwMode="auto">
            <a:xfrm flipV="1">
              <a:off x="5479" y="1973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4" name="Line 224"/>
            <p:cNvSpPr>
              <a:spLocks noChangeShapeType="1"/>
            </p:cNvSpPr>
            <p:nvPr/>
          </p:nvSpPr>
          <p:spPr bwMode="auto">
            <a:xfrm>
              <a:off x="5504" y="1973"/>
              <a:ext cx="2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5" name="Line 225"/>
            <p:cNvSpPr>
              <a:spLocks noChangeShapeType="1"/>
            </p:cNvSpPr>
            <p:nvPr/>
          </p:nvSpPr>
          <p:spPr bwMode="auto">
            <a:xfrm>
              <a:off x="5528" y="1973"/>
              <a:ext cx="26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6" name="Line 226"/>
            <p:cNvSpPr>
              <a:spLocks noChangeShapeType="1"/>
            </p:cNvSpPr>
            <p:nvPr/>
          </p:nvSpPr>
          <p:spPr bwMode="auto">
            <a:xfrm flipV="1">
              <a:off x="5554" y="1973"/>
              <a:ext cx="24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7" name="Line 227"/>
            <p:cNvSpPr>
              <a:spLocks noChangeShapeType="1"/>
            </p:cNvSpPr>
            <p:nvPr/>
          </p:nvSpPr>
          <p:spPr bwMode="auto">
            <a:xfrm flipV="1">
              <a:off x="4831" y="2888"/>
              <a:ext cx="25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8" name="Line 228"/>
            <p:cNvSpPr>
              <a:spLocks noChangeShapeType="1"/>
            </p:cNvSpPr>
            <p:nvPr/>
          </p:nvSpPr>
          <p:spPr bwMode="auto">
            <a:xfrm>
              <a:off x="4856" y="2888"/>
              <a:ext cx="25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230" name="Group 430"/>
          <p:cNvGrpSpPr>
            <a:grpSpLocks/>
          </p:cNvGrpSpPr>
          <p:nvPr/>
        </p:nvGrpSpPr>
        <p:grpSpPr bwMode="auto">
          <a:xfrm>
            <a:off x="6481763" y="3124200"/>
            <a:ext cx="2373312" cy="1466850"/>
            <a:chOff x="4083" y="1968"/>
            <a:chExt cx="1495" cy="924"/>
          </a:xfrm>
        </p:grpSpPr>
        <p:sp>
          <p:nvSpPr>
            <p:cNvPr id="77030" name="Line 230"/>
            <p:cNvSpPr>
              <a:spLocks noChangeShapeType="1"/>
            </p:cNvSpPr>
            <p:nvPr/>
          </p:nvSpPr>
          <p:spPr bwMode="auto">
            <a:xfrm flipV="1">
              <a:off x="4881" y="2888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1" name="Line 231"/>
            <p:cNvSpPr>
              <a:spLocks noChangeShapeType="1"/>
            </p:cNvSpPr>
            <p:nvPr/>
          </p:nvSpPr>
          <p:spPr bwMode="auto">
            <a:xfrm>
              <a:off x="4906" y="2888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2" name="Line 232"/>
            <p:cNvSpPr>
              <a:spLocks noChangeShapeType="1"/>
            </p:cNvSpPr>
            <p:nvPr/>
          </p:nvSpPr>
          <p:spPr bwMode="auto">
            <a:xfrm flipV="1">
              <a:off x="4931" y="2889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3" name="Line 233"/>
            <p:cNvSpPr>
              <a:spLocks noChangeShapeType="1"/>
            </p:cNvSpPr>
            <p:nvPr/>
          </p:nvSpPr>
          <p:spPr bwMode="auto">
            <a:xfrm flipV="1">
              <a:off x="4956" y="2888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4" name="Line 234"/>
            <p:cNvSpPr>
              <a:spLocks noChangeShapeType="1"/>
            </p:cNvSpPr>
            <p:nvPr/>
          </p:nvSpPr>
          <p:spPr bwMode="auto">
            <a:xfrm>
              <a:off x="4980" y="2888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5" name="Line 235"/>
            <p:cNvSpPr>
              <a:spLocks noChangeShapeType="1"/>
            </p:cNvSpPr>
            <p:nvPr/>
          </p:nvSpPr>
          <p:spPr bwMode="auto">
            <a:xfrm>
              <a:off x="5005" y="2888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6" name="Line 236"/>
            <p:cNvSpPr>
              <a:spLocks noChangeShapeType="1"/>
            </p:cNvSpPr>
            <p:nvPr/>
          </p:nvSpPr>
          <p:spPr bwMode="auto">
            <a:xfrm>
              <a:off x="5030" y="2890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7" name="Line 237"/>
            <p:cNvSpPr>
              <a:spLocks noChangeShapeType="1"/>
            </p:cNvSpPr>
            <p:nvPr/>
          </p:nvSpPr>
          <p:spPr bwMode="auto">
            <a:xfrm flipV="1">
              <a:off x="5055" y="2889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8" name="Line 238"/>
            <p:cNvSpPr>
              <a:spLocks noChangeShapeType="1"/>
            </p:cNvSpPr>
            <p:nvPr/>
          </p:nvSpPr>
          <p:spPr bwMode="auto">
            <a:xfrm>
              <a:off x="5080" y="2889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9" name="Line 239"/>
            <p:cNvSpPr>
              <a:spLocks noChangeShapeType="1"/>
            </p:cNvSpPr>
            <p:nvPr/>
          </p:nvSpPr>
          <p:spPr bwMode="auto">
            <a:xfrm flipV="1">
              <a:off x="5105" y="2860"/>
              <a:ext cx="25" cy="2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0" name="Line 240"/>
            <p:cNvSpPr>
              <a:spLocks noChangeShapeType="1"/>
            </p:cNvSpPr>
            <p:nvPr/>
          </p:nvSpPr>
          <p:spPr bwMode="auto">
            <a:xfrm flipV="1">
              <a:off x="5130" y="2596"/>
              <a:ext cx="25" cy="26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1" name="Line 241"/>
            <p:cNvSpPr>
              <a:spLocks noChangeShapeType="1"/>
            </p:cNvSpPr>
            <p:nvPr/>
          </p:nvSpPr>
          <p:spPr bwMode="auto">
            <a:xfrm flipV="1">
              <a:off x="5155" y="2251"/>
              <a:ext cx="25" cy="34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2" name="Line 242"/>
            <p:cNvSpPr>
              <a:spLocks noChangeShapeType="1"/>
            </p:cNvSpPr>
            <p:nvPr/>
          </p:nvSpPr>
          <p:spPr bwMode="auto">
            <a:xfrm flipV="1">
              <a:off x="5180" y="2062"/>
              <a:ext cx="25" cy="18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3" name="Line 243"/>
            <p:cNvSpPr>
              <a:spLocks noChangeShapeType="1"/>
            </p:cNvSpPr>
            <p:nvPr/>
          </p:nvSpPr>
          <p:spPr bwMode="auto">
            <a:xfrm flipV="1">
              <a:off x="5205" y="1990"/>
              <a:ext cx="25" cy="7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4" name="Line 244"/>
            <p:cNvSpPr>
              <a:spLocks noChangeShapeType="1"/>
            </p:cNvSpPr>
            <p:nvPr/>
          </p:nvSpPr>
          <p:spPr bwMode="auto">
            <a:xfrm flipV="1">
              <a:off x="5230" y="1979"/>
              <a:ext cx="25" cy="1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5" name="Line 245"/>
            <p:cNvSpPr>
              <a:spLocks noChangeShapeType="1"/>
            </p:cNvSpPr>
            <p:nvPr/>
          </p:nvSpPr>
          <p:spPr bwMode="auto">
            <a:xfrm flipV="1">
              <a:off x="5255" y="1977"/>
              <a:ext cx="24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6" name="Line 246"/>
            <p:cNvSpPr>
              <a:spLocks noChangeShapeType="1"/>
            </p:cNvSpPr>
            <p:nvPr/>
          </p:nvSpPr>
          <p:spPr bwMode="auto">
            <a:xfrm flipV="1">
              <a:off x="5279" y="1976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7" name="Line 247"/>
            <p:cNvSpPr>
              <a:spLocks noChangeShapeType="1"/>
            </p:cNvSpPr>
            <p:nvPr/>
          </p:nvSpPr>
          <p:spPr bwMode="auto">
            <a:xfrm>
              <a:off x="5304" y="1976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8" name="Line 248"/>
            <p:cNvSpPr>
              <a:spLocks noChangeShapeType="1"/>
            </p:cNvSpPr>
            <p:nvPr/>
          </p:nvSpPr>
          <p:spPr bwMode="auto">
            <a:xfrm flipV="1">
              <a:off x="5329" y="1974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9" name="Line 249"/>
            <p:cNvSpPr>
              <a:spLocks noChangeShapeType="1"/>
            </p:cNvSpPr>
            <p:nvPr/>
          </p:nvSpPr>
          <p:spPr bwMode="auto">
            <a:xfrm>
              <a:off x="5354" y="1974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0" name="Line 250"/>
            <p:cNvSpPr>
              <a:spLocks noChangeShapeType="1"/>
            </p:cNvSpPr>
            <p:nvPr/>
          </p:nvSpPr>
          <p:spPr bwMode="auto">
            <a:xfrm>
              <a:off x="5379" y="1974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1" name="Line 251"/>
            <p:cNvSpPr>
              <a:spLocks noChangeShapeType="1"/>
            </p:cNvSpPr>
            <p:nvPr/>
          </p:nvSpPr>
          <p:spPr bwMode="auto">
            <a:xfrm flipV="1">
              <a:off x="5404" y="1973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2" name="Line 252"/>
            <p:cNvSpPr>
              <a:spLocks noChangeShapeType="1"/>
            </p:cNvSpPr>
            <p:nvPr/>
          </p:nvSpPr>
          <p:spPr bwMode="auto">
            <a:xfrm>
              <a:off x="5429" y="1973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3" name="Line 253"/>
            <p:cNvSpPr>
              <a:spLocks noChangeShapeType="1"/>
            </p:cNvSpPr>
            <p:nvPr/>
          </p:nvSpPr>
          <p:spPr bwMode="auto">
            <a:xfrm flipV="1">
              <a:off x="5454" y="1974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4" name="Line 254"/>
            <p:cNvSpPr>
              <a:spLocks noChangeShapeType="1"/>
            </p:cNvSpPr>
            <p:nvPr/>
          </p:nvSpPr>
          <p:spPr bwMode="auto">
            <a:xfrm>
              <a:off x="5479" y="1974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5" name="Line 255"/>
            <p:cNvSpPr>
              <a:spLocks noChangeShapeType="1"/>
            </p:cNvSpPr>
            <p:nvPr/>
          </p:nvSpPr>
          <p:spPr bwMode="auto">
            <a:xfrm flipV="1">
              <a:off x="5504" y="1974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6" name="Line 256"/>
            <p:cNvSpPr>
              <a:spLocks noChangeShapeType="1"/>
            </p:cNvSpPr>
            <p:nvPr/>
          </p:nvSpPr>
          <p:spPr bwMode="auto">
            <a:xfrm flipV="1">
              <a:off x="5528" y="1973"/>
              <a:ext cx="26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7" name="Line 257"/>
            <p:cNvSpPr>
              <a:spLocks noChangeShapeType="1"/>
            </p:cNvSpPr>
            <p:nvPr/>
          </p:nvSpPr>
          <p:spPr bwMode="auto">
            <a:xfrm>
              <a:off x="5554" y="1973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8" name="Line 258"/>
            <p:cNvSpPr>
              <a:spLocks noChangeShapeType="1"/>
            </p:cNvSpPr>
            <p:nvPr/>
          </p:nvSpPr>
          <p:spPr bwMode="auto">
            <a:xfrm flipV="1">
              <a:off x="4582" y="2887"/>
              <a:ext cx="25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9" name="Line 259"/>
            <p:cNvSpPr>
              <a:spLocks noChangeShapeType="1"/>
            </p:cNvSpPr>
            <p:nvPr/>
          </p:nvSpPr>
          <p:spPr bwMode="auto">
            <a:xfrm>
              <a:off x="4607" y="288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0" name="Line 260"/>
            <p:cNvSpPr>
              <a:spLocks noChangeShapeType="1"/>
            </p:cNvSpPr>
            <p:nvPr/>
          </p:nvSpPr>
          <p:spPr bwMode="auto">
            <a:xfrm flipV="1">
              <a:off x="4632" y="288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1" name="Line 261"/>
            <p:cNvSpPr>
              <a:spLocks noChangeShapeType="1"/>
            </p:cNvSpPr>
            <p:nvPr/>
          </p:nvSpPr>
          <p:spPr bwMode="auto">
            <a:xfrm>
              <a:off x="4657" y="2888"/>
              <a:ext cx="24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2" name="Line 262"/>
            <p:cNvSpPr>
              <a:spLocks noChangeShapeType="1"/>
            </p:cNvSpPr>
            <p:nvPr/>
          </p:nvSpPr>
          <p:spPr bwMode="auto">
            <a:xfrm flipV="1">
              <a:off x="4681" y="2889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3" name="Line 263"/>
            <p:cNvSpPr>
              <a:spLocks noChangeShapeType="1"/>
            </p:cNvSpPr>
            <p:nvPr/>
          </p:nvSpPr>
          <p:spPr bwMode="auto">
            <a:xfrm flipV="1">
              <a:off x="4706" y="2887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4" name="Line 264"/>
            <p:cNvSpPr>
              <a:spLocks noChangeShapeType="1"/>
            </p:cNvSpPr>
            <p:nvPr/>
          </p:nvSpPr>
          <p:spPr bwMode="auto">
            <a:xfrm>
              <a:off x="4731" y="288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5" name="Line 265"/>
            <p:cNvSpPr>
              <a:spLocks noChangeShapeType="1"/>
            </p:cNvSpPr>
            <p:nvPr/>
          </p:nvSpPr>
          <p:spPr bwMode="auto">
            <a:xfrm>
              <a:off x="4756" y="2887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6" name="Line 266"/>
            <p:cNvSpPr>
              <a:spLocks noChangeShapeType="1"/>
            </p:cNvSpPr>
            <p:nvPr/>
          </p:nvSpPr>
          <p:spPr bwMode="auto">
            <a:xfrm flipV="1">
              <a:off x="4781" y="2887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7" name="Line 267"/>
            <p:cNvSpPr>
              <a:spLocks noChangeShapeType="1"/>
            </p:cNvSpPr>
            <p:nvPr/>
          </p:nvSpPr>
          <p:spPr bwMode="auto">
            <a:xfrm>
              <a:off x="4806" y="2887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8" name="Line 268"/>
            <p:cNvSpPr>
              <a:spLocks noChangeShapeType="1"/>
            </p:cNvSpPr>
            <p:nvPr/>
          </p:nvSpPr>
          <p:spPr bwMode="auto">
            <a:xfrm>
              <a:off x="4831" y="288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9" name="Line 269"/>
            <p:cNvSpPr>
              <a:spLocks noChangeShapeType="1"/>
            </p:cNvSpPr>
            <p:nvPr/>
          </p:nvSpPr>
          <p:spPr bwMode="auto">
            <a:xfrm flipV="1">
              <a:off x="4856" y="288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0" name="Line 270"/>
            <p:cNvSpPr>
              <a:spLocks noChangeShapeType="1"/>
            </p:cNvSpPr>
            <p:nvPr/>
          </p:nvSpPr>
          <p:spPr bwMode="auto">
            <a:xfrm>
              <a:off x="4881" y="2888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1" name="Line 271"/>
            <p:cNvSpPr>
              <a:spLocks noChangeShapeType="1"/>
            </p:cNvSpPr>
            <p:nvPr/>
          </p:nvSpPr>
          <p:spPr bwMode="auto">
            <a:xfrm>
              <a:off x="4906" y="2890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2" name="Line 272"/>
            <p:cNvSpPr>
              <a:spLocks noChangeShapeType="1"/>
            </p:cNvSpPr>
            <p:nvPr/>
          </p:nvSpPr>
          <p:spPr bwMode="auto">
            <a:xfrm flipV="1">
              <a:off x="4930" y="2889"/>
              <a:ext cx="26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3" name="Line 273"/>
            <p:cNvSpPr>
              <a:spLocks noChangeShapeType="1"/>
            </p:cNvSpPr>
            <p:nvPr/>
          </p:nvSpPr>
          <p:spPr bwMode="auto">
            <a:xfrm>
              <a:off x="4956" y="2889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4" name="Line 274"/>
            <p:cNvSpPr>
              <a:spLocks noChangeShapeType="1"/>
            </p:cNvSpPr>
            <p:nvPr/>
          </p:nvSpPr>
          <p:spPr bwMode="auto">
            <a:xfrm flipV="1">
              <a:off x="4980" y="288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5" name="Line 275"/>
            <p:cNvSpPr>
              <a:spLocks noChangeShapeType="1"/>
            </p:cNvSpPr>
            <p:nvPr/>
          </p:nvSpPr>
          <p:spPr bwMode="auto">
            <a:xfrm>
              <a:off x="5005" y="2888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6" name="Line 276"/>
            <p:cNvSpPr>
              <a:spLocks noChangeShapeType="1"/>
            </p:cNvSpPr>
            <p:nvPr/>
          </p:nvSpPr>
          <p:spPr bwMode="auto">
            <a:xfrm flipV="1">
              <a:off x="5030" y="2883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7" name="Line 277"/>
            <p:cNvSpPr>
              <a:spLocks noChangeShapeType="1"/>
            </p:cNvSpPr>
            <p:nvPr/>
          </p:nvSpPr>
          <p:spPr bwMode="auto">
            <a:xfrm flipV="1">
              <a:off x="5055" y="2764"/>
              <a:ext cx="25" cy="11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8" name="Line 278"/>
            <p:cNvSpPr>
              <a:spLocks noChangeShapeType="1"/>
            </p:cNvSpPr>
            <p:nvPr/>
          </p:nvSpPr>
          <p:spPr bwMode="auto">
            <a:xfrm flipV="1">
              <a:off x="5080" y="2463"/>
              <a:ext cx="25" cy="30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9" name="Line 279"/>
            <p:cNvSpPr>
              <a:spLocks noChangeShapeType="1"/>
            </p:cNvSpPr>
            <p:nvPr/>
          </p:nvSpPr>
          <p:spPr bwMode="auto">
            <a:xfrm flipV="1">
              <a:off x="5105" y="2202"/>
              <a:ext cx="25" cy="26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0" name="Line 280"/>
            <p:cNvSpPr>
              <a:spLocks noChangeShapeType="1"/>
            </p:cNvSpPr>
            <p:nvPr/>
          </p:nvSpPr>
          <p:spPr bwMode="auto">
            <a:xfrm flipV="1">
              <a:off x="5130" y="2050"/>
              <a:ext cx="25" cy="15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1" name="Line 281"/>
            <p:cNvSpPr>
              <a:spLocks noChangeShapeType="1"/>
            </p:cNvSpPr>
            <p:nvPr/>
          </p:nvSpPr>
          <p:spPr bwMode="auto">
            <a:xfrm flipV="1">
              <a:off x="5155" y="1987"/>
              <a:ext cx="25" cy="6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2" name="Line 282"/>
            <p:cNvSpPr>
              <a:spLocks noChangeShapeType="1"/>
            </p:cNvSpPr>
            <p:nvPr/>
          </p:nvSpPr>
          <p:spPr bwMode="auto">
            <a:xfrm flipV="1">
              <a:off x="5180" y="1976"/>
              <a:ext cx="25" cy="1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3" name="Line 283"/>
            <p:cNvSpPr>
              <a:spLocks noChangeShapeType="1"/>
            </p:cNvSpPr>
            <p:nvPr/>
          </p:nvSpPr>
          <p:spPr bwMode="auto">
            <a:xfrm flipV="1">
              <a:off x="5205" y="1973"/>
              <a:ext cx="24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4" name="Line 284"/>
            <p:cNvSpPr>
              <a:spLocks noChangeShapeType="1"/>
            </p:cNvSpPr>
            <p:nvPr/>
          </p:nvSpPr>
          <p:spPr bwMode="auto">
            <a:xfrm>
              <a:off x="5229" y="1973"/>
              <a:ext cx="26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5" name="Line 285"/>
            <p:cNvSpPr>
              <a:spLocks noChangeShapeType="1"/>
            </p:cNvSpPr>
            <p:nvPr/>
          </p:nvSpPr>
          <p:spPr bwMode="auto">
            <a:xfrm flipV="1">
              <a:off x="5255" y="1974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6" name="Line 286"/>
            <p:cNvSpPr>
              <a:spLocks noChangeShapeType="1"/>
            </p:cNvSpPr>
            <p:nvPr/>
          </p:nvSpPr>
          <p:spPr bwMode="auto">
            <a:xfrm flipV="1">
              <a:off x="5279" y="1973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7" name="Line 287"/>
            <p:cNvSpPr>
              <a:spLocks noChangeShapeType="1"/>
            </p:cNvSpPr>
            <p:nvPr/>
          </p:nvSpPr>
          <p:spPr bwMode="auto">
            <a:xfrm>
              <a:off x="5304" y="1973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8" name="Line 288"/>
            <p:cNvSpPr>
              <a:spLocks noChangeShapeType="1"/>
            </p:cNvSpPr>
            <p:nvPr/>
          </p:nvSpPr>
          <p:spPr bwMode="auto">
            <a:xfrm flipV="1">
              <a:off x="5329" y="1974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9" name="Line 289"/>
            <p:cNvSpPr>
              <a:spLocks noChangeShapeType="1"/>
            </p:cNvSpPr>
            <p:nvPr/>
          </p:nvSpPr>
          <p:spPr bwMode="auto">
            <a:xfrm flipV="1">
              <a:off x="5354" y="1973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0" name="Line 290"/>
            <p:cNvSpPr>
              <a:spLocks noChangeShapeType="1"/>
            </p:cNvSpPr>
            <p:nvPr/>
          </p:nvSpPr>
          <p:spPr bwMode="auto">
            <a:xfrm flipV="1">
              <a:off x="5379" y="1972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1" name="Line 291"/>
            <p:cNvSpPr>
              <a:spLocks noChangeShapeType="1"/>
            </p:cNvSpPr>
            <p:nvPr/>
          </p:nvSpPr>
          <p:spPr bwMode="auto">
            <a:xfrm>
              <a:off x="5404" y="1972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2" name="Line 292"/>
            <p:cNvSpPr>
              <a:spLocks noChangeShapeType="1"/>
            </p:cNvSpPr>
            <p:nvPr/>
          </p:nvSpPr>
          <p:spPr bwMode="auto">
            <a:xfrm flipV="1">
              <a:off x="5429" y="1972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3" name="Line 293"/>
            <p:cNvSpPr>
              <a:spLocks noChangeShapeType="1"/>
            </p:cNvSpPr>
            <p:nvPr/>
          </p:nvSpPr>
          <p:spPr bwMode="auto">
            <a:xfrm>
              <a:off x="5454" y="1972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4" name="Line 294"/>
            <p:cNvSpPr>
              <a:spLocks noChangeShapeType="1"/>
            </p:cNvSpPr>
            <p:nvPr/>
          </p:nvSpPr>
          <p:spPr bwMode="auto">
            <a:xfrm>
              <a:off x="5479" y="1973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5" name="Line 295"/>
            <p:cNvSpPr>
              <a:spLocks noChangeShapeType="1"/>
            </p:cNvSpPr>
            <p:nvPr/>
          </p:nvSpPr>
          <p:spPr bwMode="auto">
            <a:xfrm flipV="1">
              <a:off x="5504" y="1972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6" name="Line 296"/>
            <p:cNvSpPr>
              <a:spLocks noChangeShapeType="1"/>
            </p:cNvSpPr>
            <p:nvPr/>
          </p:nvSpPr>
          <p:spPr bwMode="auto">
            <a:xfrm flipV="1">
              <a:off x="5528" y="1971"/>
              <a:ext cx="26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7" name="Line 297"/>
            <p:cNvSpPr>
              <a:spLocks noChangeShapeType="1"/>
            </p:cNvSpPr>
            <p:nvPr/>
          </p:nvSpPr>
          <p:spPr bwMode="auto">
            <a:xfrm>
              <a:off x="5554" y="1971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8" name="Line 298"/>
            <p:cNvSpPr>
              <a:spLocks noChangeShapeType="1"/>
            </p:cNvSpPr>
            <p:nvPr/>
          </p:nvSpPr>
          <p:spPr bwMode="auto">
            <a:xfrm flipV="1">
              <a:off x="4333" y="2890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9" name="Line 299"/>
            <p:cNvSpPr>
              <a:spLocks noChangeShapeType="1"/>
            </p:cNvSpPr>
            <p:nvPr/>
          </p:nvSpPr>
          <p:spPr bwMode="auto">
            <a:xfrm>
              <a:off x="4358" y="2890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0" name="Line 300"/>
            <p:cNvSpPr>
              <a:spLocks noChangeShapeType="1"/>
            </p:cNvSpPr>
            <p:nvPr/>
          </p:nvSpPr>
          <p:spPr bwMode="auto">
            <a:xfrm flipV="1">
              <a:off x="4382" y="2889"/>
              <a:ext cx="26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1" name="Line 301"/>
            <p:cNvSpPr>
              <a:spLocks noChangeShapeType="1"/>
            </p:cNvSpPr>
            <p:nvPr/>
          </p:nvSpPr>
          <p:spPr bwMode="auto">
            <a:xfrm>
              <a:off x="4408" y="2889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2" name="Line 302"/>
            <p:cNvSpPr>
              <a:spLocks noChangeShapeType="1"/>
            </p:cNvSpPr>
            <p:nvPr/>
          </p:nvSpPr>
          <p:spPr bwMode="auto">
            <a:xfrm>
              <a:off x="4432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3" name="Line 303"/>
            <p:cNvSpPr>
              <a:spLocks noChangeShapeType="1"/>
            </p:cNvSpPr>
            <p:nvPr/>
          </p:nvSpPr>
          <p:spPr bwMode="auto">
            <a:xfrm flipV="1">
              <a:off x="4457" y="2890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4" name="Line 304"/>
            <p:cNvSpPr>
              <a:spLocks noChangeShapeType="1"/>
            </p:cNvSpPr>
            <p:nvPr/>
          </p:nvSpPr>
          <p:spPr bwMode="auto">
            <a:xfrm>
              <a:off x="4482" y="2890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5" name="Line 305"/>
            <p:cNvSpPr>
              <a:spLocks noChangeShapeType="1"/>
            </p:cNvSpPr>
            <p:nvPr/>
          </p:nvSpPr>
          <p:spPr bwMode="auto">
            <a:xfrm flipV="1">
              <a:off x="4507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6" name="Line 306"/>
            <p:cNvSpPr>
              <a:spLocks noChangeShapeType="1"/>
            </p:cNvSpPr>
            <p:nvPr/>
          </p:nvSpPr>
          <p:spPr bwMode="auto">
            <a:xfrm>
              <a:off x="4532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7" name="Line 307"/>
            <p:cNvSpPr>
              <a:spLocks noChangeShapeType="1"/>
            </p:cNvSpPr>
            <p:nvPr/>
          </p:nvSpPr>
          <p:spPr bwMode="auto">
            <a:xfrm flipV="1">
              <a:off x="4557" y="2888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8" name="Line 308"/>
            <p:cNvSpPr>
              <a:spLocks noChangeShapeType="1"/>
            </p:cNvSpPr>
            <p:nvPr/>
          </p:nvSpPr>
          <p:spPr bwMode="auto">
            <a:xfrm>
              <a:off x="4582" y="2888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9" name="Line 309"/>
            <p:cNvSpPr>
              <a:spLocks noChangeShapeType="1"/>
            </p:cNvSpPr>
            <p:nvPr/>
          </p:nvSpPr>
          <p:spPr bwMode="auto">
            <a:xfrm flipV="1">
              <a:off x="4607" y="2888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0" name="Line 310"/>
            <p:cNvSpPr>
              <a:spLocks noChangeShapeType="1"/>
            </p:cNvSpPr>
            <p:nvPr/>
          </p:nvSpPr>
          <p:spPr bwMode="auto">
            <a:xfrm>
              <a:off x="4632" y="288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1" name="Line 311"/>
            <p:cNvSpPr>
              <a:spLocks noChangeShapeType="1"/>
            </p:cNvSpPr>
            <p:nvPr/>
          </p:nvSpPr>
          <p:spPr bwMode="auto">
            <a:xfrm>
              <a:off x="4657" y="2888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2" name="Line 312"/>
            <p:cNvSpPr>
              <a:spLocks noChangeShapeType="1"/>
            </p:cNvSpPr>
            <p:nvPr/>
          </p:nvSpPr>
          <p:spPr bwMode="auto">
            <a:xfrm flipV="1">
              <a:off x="4681" y="2888"/>
              <a:ext cx="26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3" name="Line 313"/>
            <p:cNvSpPr>
              <a:spLocks noChangeShapeType="1"/>
            </p:cNvSpPr>
            <p:nvPr/>
          </p:nvSpPr>
          <p:spPr bwMode="auto">
            <a:xfrm>
              <a:off x="4707" y="2888"/>
              <a:ext cx="24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4" name="Line 314"/>
            <p:cNvSpPr>
              <a:spLocks noChangeShapeType="1"/>
            </p:cNvSpPr>
            <p:nvPr/>
          </p:nvSpPr>
          <p:spPr bwMode="auto">
            <a:xfrm flipV="1">
              <a:off x="4731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5" name="Line 315"/>
            <p:cNvSpPr>
              <a:spLocks noChangeShapeType="1"/>
            </p:cNvSpPr>
            <p:nvPr/>
          </p:nvSpPr>
          <p:spPr bwMode="auto">
            <a:xfrm>
              <a:off x="4756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6" name="Line 316"/>
            <p:cNvSpPr>
              <a:spLocks noChangeShapeType="1"/>
            </p:cNvSpPr>
            <p:nvPr/>
          </p:nvSpPr>
          <p:spPr bwMode="auto">
            <a:xfrm flipV="1">
              <a:off x="4781" y="2889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7" name="Line 317"/>
            <p:cNvSpPr>
              <a:spLocks noChangeShapeType="1"/>
            </p:cNvSpPr>
            <p:nvPr/>
          </p:nvSpPr>
          <p:spPr bwMode="auto">
            <a:xfrm flipV="1">
              <a:off x="4806" y="2887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8" name="Line 318"/>
            <p:cNvSpPr>
              <a:spLocks noChangeShapeType="1"/>
            </p:cNvSpPr>
            <p:nvPr/>
          </p:nvSpPr>
          <p:spPr bwMode="auto">
            <a:xfrm>
              <a:off x="4831" y="2887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9" name="Line 319"/>
            <p:cNvSpPr>
              <a:spLocks noChangeShapeType="1"/>
            </p:cNvSpPr>
            <p:nvPr/>
          </p:nvSpPr>
          <p:spPr bwMode="auto">
            <a:xfrm>
              <a:off x="4856" y="2888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0" name="Line 320"/>
            <p:cNvSpPr>
              <a:spLocks noChangeShapeType="1"/>
            </p:cNvSpPr>
            <p:nvPr/>
          </p:nvSpPr>
          <p:spPr bwMode="auto">
            <a:xfrm flipV="1">
              <a:off x="4881" y="2888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1" name="Line 321"/>
            <p:cNvSpPr>
              <a:spLocks noChangeShapeType="1"/>
            </p:cNvSpPr>
            <p:nvPr/>
          </p:nvSpPr>
          <p:spPr bwMode="auto">
            <a:xfrm>
              <a:off x="4906" y="2888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2" name="Line 322"/>
            <p:cNvSpPr>
              <a:spLocks noChangeShapeType="1"/>
            </p:cNvSpPr>
            <p:nvPr/>
          </p:nvSpPr>
          <p:spPr bwMode="auto">
            <a:xfrm>
              <a:off x="4930" y="2889"/>
              <a:ext cx="26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3" name="Line 323"/>
            <p:cNvSpPr>
              <a:spLocks noChangeShapeType="1"/>
            </p:cNvSpPr>
            <p:nvPr/>
          </p:nvSpPr>
          <p:spPr bwMode="auto">
            <a:xfrm flipV="1">
              <a:off x="4956" y="2888"/>
              <a:ext cx="24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4" name="Line 324"/>
            <p:cNvSpPr>
              <a:spLocks noChangeShapeType="1"/>
            </p:cNvSpPr>
            <p:nvPr/>
          </p:nvSpPr>
          <p:spPr bwMode="auto">
            <a:xfrm flipV="1">
              <a:off x="4980" y="2865"/>
              <a:ext cx="26" cy="2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5" name="Line 325"/>
            <p:cNvSpPr>
              <a:spLocks noChangeShapeType="1"/>
            </p:cNvSpPr>
            <p:nvPr/>
          </p:nvSpPr>
          <p:spPr bwMode="auto">
            <a:xfrm flipV="1">
              <a:off x="5006" y="2692"/>
              <a:ext cx="24" cy="17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6" name="Line 326"/>
            <p:cNvSpPr>
              <a:spLocks noChangeShapeType="1"/>
            </p:cNvSpPr>
            <p:nvPr/>
          </p:nvSpPr>
          <p:spPr bwMode="auto">
            <a:xfrm flipV="1">
              <a:off x="5030" y="2432"/>
              <a:ext cx="25" cy="26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7" name="Line 327"/>
            <p:cNvSpPr>
              <a:spLocks noChangeShapeType="1"/>
            </p:cNvSpPr>
            <p:nvPr/>
          </p:nvSpPr>
          <p:spPr bwMode="auto">
            <a:xfrm flipV="1">
              <a:off x="5055" y="2210"/>
              <a:ext cx="25" cy="22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8" name="Line 328"/>
            <p:cNvSpPr>
              <a:spLocks noChangeShapeType="1"/>
            </p:cNvSpPr>
            <p:nvPr/>
          </p:nvSpPr>
          <p:spPr bwMode="auto">
            <a:xfrm flipV="1">
              <a:off x="5080" y="2064"/>
              <a:ext cx="25" cy="14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9" name="Line 329"/>
            <p:cNvSpPr>
              <a:spLocks noChangeShapeType="1"/>
            </p:cNvSpPr>
            <p:nvPr/>
          </p:nvSpPr>
          <p:spPr bwMode="auto">
            <a:xfrm flipV="1">
              <a:off x="5105" y="1990"/>
              <a:ext cx="25" cy="7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0" name="Line 330"/>
            <p:cNvSpPr>
              <a:spLocks noChangeShapeType="1"/>
            </p:cNvSpPr>
            <p:nvPr/>
          </p:nvSpPr>
          <p:spPr bwMode="auto">
            <a:xfrm flipV="1">
              <a:off x="5130" y="1975"/>
              <a:ext cx="25" cy="1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1" name="Line 331"/>
            <p:cNvSpPr>
              <a:spLocks noChangeShapeType="1"/>
            </p:cNvSpPr>
            <p:nvPr/>
          </p:nvSpPr>
          <p:spPr bwMode="auto">
            <a:xfrm flipV="1">
              <a:off x="5155" y="1973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2" name="Line 332"/>
            <p:cNvSpPr>
              <a:spLocks noChangeShapeType="1"/>
            </p:cNvSpPr>
            <p:nvPr/>
          </p:nvSpPr>
          <p:spPr bwMode="auto">
            <a:xfrm>
              <a:off x="5180" y="1973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3" name="Line 333"/>
            <p:cNvSpPr>
              <a:spLocks noChangeShapeType="1"/>
            </p:cNvSpPr>
            <p:nvPr/>
          </p:nvSpPr>
          <p:spPr bwMode="auto">
            <a:xfrm>
              <a:off x="5205" y="1974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4" name="Line 334"/>
            <p:cNvSpPr>
              <a:spLocks noChangeShapeType="1"/>
            </p:cNvSpPr>
            <p:nvPr/>
          </p:nvSpPr>
          <p:spPr bwMode="auto">
            <a:xfrm flipV="1">
              <a:off x="5230" y="1973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5" name="Line 335"/>
            <p:cNvSpPr>
              <a:spLocks noChangeShapeType="1"/>
            </p:cNvSpPr>
            <p:nvPr/>
          </p:nvSpPr>
          <p:spPr bwMode="auto">
            <a:xfrm flipV="1">
              <a:off x="5255" y="1971"/>
              <a:ext cx="24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6" name="Line 336"/>
            <p:cNvSpPr>
              <a:spLocks noChangeShapeType="1"/>
            </p:cNvSpPr>
            <p:nvPr/>
          </p:nvSpPr>
          <p:spPr bwMode="auto">
            <a:xfrm flipV="1">
              <a:off x="5279" y="1970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7" name="Line 337"/>
            <p:cNvSpPr>
              <a:spLocks noChangeShapeType="1"/>
            </p:cNvSpPr>
            <p:nvPr/>
          </p:nvSpPr>
          <p:spPr bwMode="auto">
            <a:xfrm>
              <a:off x="5304" y="1970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8" name="Line 338"/>
            <p:cNvSpPr>
              <a:spLocks noChangeShapeType="1"/>
            </p:cNvSpPr>
            <p:nvPr/>
          </p:nvSpPr>
          <p:spPr bwMode="auto">
            <a:xfrm flipV="1">
              <a:off x="5329" y="1971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9" name="Line 339"/>
            <p:cNvSpPr>
              <a:spLocks noChangeShapeType="1"/>
            </p:cNvSpPr>
            <p:nvPr/>
          </p:nvSpPr>
          <p:spPr bwMode="auto">
            <a:xfrm>
              <a:off x="5354" y="1971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0" name="Line 340"/>
            <p:cNvSpPr>
              <a:spLocks noChangeShapeType="1"/>
            </p:cNvSpPr>
            <p:nvPr/>
          </p:nvSpPr>
          <p:spPr bwMode="auto">
            <a:xfrm>
              <a:off x="5379" y="1971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1" name="Line 341"/>
            <p:cNvSpPr>
              <a:spLocks noChangeShapeType="1"/>
            </p:cNvSpPr>
            <p:nvPr/>
          </p:nvSpPr>
          <p:spPr bwMode="auto">
            <a:xfrm>
              <a:off x="5404" y="1973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2" name="Line 342"/>
            <p:cNvSpPr>
              <a:spLocks noChangeShapeType="1"/>
            </p:cNvSpPr>
            <p:nvPr/>
          </p:nvSpPr>
          <p:spPr bwMode="auto">
            <a:xfrm flipV="1">
              <a:off x="5429" y="1971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3" name="Line 343"/>
            <p:cNvSpPr>
              <a:spLocks noChangeShapeType="1"/>
            </p:cNvSpPr>
            <p:nvPr/>
          </p:nvSpPr>
          <p:spPr bwMode="auto">
            <a:xfrm>
              <a:off x="5454" y="1971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4" name="Line 344"/>
            <p:cNvSpPr>
              <a:spLocks noChangeShapeType="1"/>
            </p:cNvSpPr>
            <p:nvPr/>
          </p:nvSpPr>
          <p:spPr bwMode="auto">
            <a:xfrm flipV="1">
              <a:off x="5479" y="1968"/>
              <a:ext cx="25" cy="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5" name="Line 345"/>
            <p:cNvSpPr>
              <a:spLocks noChangeShapeType="1"/>
            </p:cNvSpPr>
            <p:nvPr/>
          </p:nvSpPr>
          <p:spPr bwMode="auto">
            <a:xfrm>
              <a:off x="5504" y="196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6" name="Line 346"/>
            <p:cNvSpPr>
              <a:spLocks noChangeShapeType="1"/>
            </p:cNvSpPr>
            <p:nvPr/>
          </p:nvSpPr>
          <p:spPr bwMode="auto">
            <a:xfrm>
              <a:off x="5529" y="1968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7" name="Line 347"/>
            <p:cNvSpPr>
              <a:spLocks noChangeShapeType="1"/>
            </p:cNvSpPr>
            <p:nvPr/>
          </p:nvSpPr>
          <p:spPr bwMode="auto">
            <a:xfrm>
              <a:off x="5554" y="1969"/>
              <a:ext cx="24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8" name="Line 348"/>
            <p:cNvSpPr>
              <a:spLocks noChangeShapeType="1"/>
            </p:cNvSpPr>
            <p:nvPr/>
          </p:nvSpPr>
          <p:spPr bwMode="auto">
            <a:xfrm flipV="1">
              <a:off x="4333" y="2888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9" name="Line 349"/>
            <p:cNvSpPr>
              <a:spLocks noChangeShapeType="1"/>
            </p:cNvSpPr>
            <p:nvPr/>
          </p:nvSpPr>
          <p:spPr bwMode="auto">
            <a:xfrm>
              <a:off x="4358" y="2888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0" name="Line 350"/>
            <p:cNvSpPr>
              <a:spLocks noChangeShapeType="1"/>
            </p:cNvSpPr>
            <p:nvPr/>
          </p:nvSpPr>
          <p:spPr bwMode="auto">
            <a:xfrm>
              <a:off x="4382" y="2889"/>
              <a:ext cx="26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1" name="Line 351"/>
            <p:cNvSpPr>
              <a:spLocks noChangeShapeType="1"/>
            </p:cNvSpPr>
            <p:nvPr/>
          </p:nvSpPr>
          <p:spPr bwMode="auto">
            <a:xfrm>
              <a:off x="4408" y="2889"/>
              <a:ext cx="24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2" name="Line 352"/>
            <p:cNvSpPr>
              <a:spLocks noChangeShapeType="1"/>
            </p:cNvSpPr>
            <p:nvPr/>
          </p:nvSpPr>
          <p:spPr bwMode="auto">
            <a:xfrm>
              <a:off x="4432" y="2891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3" name="Line 353"/>
            <p:cNvSpPr>
              <a:spLocks noChangeShapeType="1"/>
            </p:cNvSpPr>
            <p:nvPr/>
          </p:nvSpPr>
          <p:spPr bwMode="auto">
            <a:xfrm flipV="1">
              <a:off x="4457" y="289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4" name="Line 354"/>
            <p:cNvSpPr>
              <a:spLocks noChangeShapeType="1"/>
            </p:cNvSpPr>
            <p:nvPr/>
          </p:nvSpPr>
          <p:spPr bwMode="auto">
            <a:xfrm flipV="1">
              <a:off x="4482" y="288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5" name="Line 355"/>
            <p:cNvSpPr>
              <a:spLocks noChangeShapeType="1"/>
            </p:cNvSpPr>
            <p:nvPr/>
          </p:nvSpPr>
          <p:spPr bwMode="auto">
            <a:xfrm flipV="1">
              <a:off x="4507" y="2888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6" name="Line 356"/>
            <p:cNvSpPr>
              <a:spLocks noChangeShapeType="1"/>
            </p:cNvSpPr>
            <p:nvPr/>
          </p:nvSpPr>
          <p:spPr bwMode="auto">
            <a:xfrm>
              <a:off x="4532" y="288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7" name="Line 357"/>
            <p:cNvSpPr>
              <a:spLocks noChangeShapeType="1"/>
            </p:cNvSpPr>
            <p:nvPr/>
          </p:nvSpPr>
          <p:spPr bwMode="auto">
            <a:xfrm>
              <a:off x="4557" y="289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8" name="Line 358"/>
            <p:cNvSpPr>
              <a:spLocks noChangeShapeType="1"/>
            </p:cNvSpPr>
            <p:nvPr/>
          </p:nvSpPr>
          <p:spPr bwMode="auto">
            <a:xfrm flipV="1">
              <a:off x="4582" y="288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9" name="Line 359"/>
            <p:cNvSpPr>
              <a:spLocks noChangeShapeType="1"/>
            </p:cNvSpPr>
            <p:nvPr/>
          </p:nvSpPr>
          <p:spPr bwMode="auto">
            <a:xfrm flipV="1">
              <a:off x="4607" y="2888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0" name="Line 360"/>
            <p:cNvSpPr>
              <a:spLocks noChangeShapeType="1"/>
            </p:cNvSpPr>
            <p:nvPr/>
          </p:nvSpPr>
          <p:spPr bwMode="auto">
            <a:xfrm>
              <a:off x="4632" y="2888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1" name="Line 361"/>
            <p:cNvSpPr>
              <a:spLocks noChangeShapeType="1"/>
            </p:cNvSpPr>
            <p:nvPr/>
          </p:nvSpPr>
          <p:spPr bwMode="auto">
            <a:xfrm flipV="1">
              <a:off x="4656" y="2888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2" name="Line 362"/>
            <p:cNvSpPr>
              <a:spLocks noChangeShapeType="1"/>
            </p:cNvSpPr>
            <p:nvPr/>
          </p:nvSpPr>
          <p:spPr bwMode="auto">
            <a:xfrm>
              <a:off x="4681" y="2888"/>
              <a:ext cx="26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3" name="Line 363"/>
            <p:cNvSpPr>
              <a:spLocks noChangeShapeType="1"/>
            </p:cNvSpPr>
            <p:nvPr/>
          </p:nvSpPr>
          <p:spPr bwMode="auto">
            <a:xfrm>
              <a:off x="4707" y="2890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4" name="Line 364"/>
            <p:cNvSpPr>
              <a:spLocks noChangeShapeType="1"/>
            </p:cNvSpPr>
            <p:nvPr/>
          </p:nvSpPr>
          <p:spPr bwMode="auto">
            <a:xfrm flipV="1">
              <a:off x="4731" y="289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5" name="Line 365"/>
            <p:cNvSpPr>
              <a:spLocks noChangeShapeType="1"/>
            </p:cNvSpPr>
            <p:nvPr/>
          </p:nvSpPr>
          <p:spPr bwMode="auto">
            <a:xfrm flipV="1">
              <a:off x="4756" y="288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6" name="Line 366"/>
            <p:cNvSpPr>
              <a:spLocks noChangeShapeType="1"/>
            </p:cNvSpPr>
            <p:nvPr/>
          </p:nvSpPr>
          <p:spPr bwMode="auto">
            <a:xfrm>
              <a:off x="4781" y="288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7" name="Line 367"/>
            <p:cNvSpPr>
              <a:spLocks noChangeShapeType="1"/>
            </p:cNvSpPr>
            <p:nvPr/>
          </p:nvSpPr>
          <p:spPr bwMode="auto">
            <a:xfrm flipV="1">
              <a:off x="4806" y="288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8" name="Line 368"/>
            <p:cNvSpPr>
              <a:spLocks noChangeShapeType="1"/>
            </p:cNvSpPr>
            <p:nvPr/>
          </p:nvSpPr>
          <p:spPr bwMode="auto">
            <a:xfrm>
              <a:off x="4831" y="288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9" name="Line 369"/>
            <p:cNvSpPr>
              <a:spLocks noChangeShapeType="1"/>
            </p:cNvSpPr>
            <p:nvPr/>
          </p:nvSpPr>
          <p:spPr bwMode="auto">
            <a:xfrm>
              <a:off x="4856" y="289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0" name="Line 370"/>
            <p:cNvSpPr>
              <a:spLocks noChangeShapeType="1"/>
            </p:cNvSpPr>
            <p:nvPr/>
          </p:nvSpPr>
          <p:spPr bwMode="auto">
            <a:xfrm flipV="1">
              <a:off x="4881" y="2889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1" name="Line 371"/>
            <p:cNvSpPr>
              <a:spLocks noChangeShapeType="1"/>
            </p:cNvSpPr>
            <p:nvPr/>
          </p:nvSpPr>
          <p:spPr bwMode="auto">
            <a:xfrm flipV="1">
              <a:off x="4905" y="2887"/>
              <a:ext cx="26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2" name="Line 372"/>
            <p:cNvSpPr>
              <a:spLocks noChangeShapeType="1"/>
            </p:cNvSpPr>
            <p:nvPr/>
          </p:nvSpPr>
          <p:spPr bwMode="auto">
            <a:xfrm flipV="1">
              <a:off x="4931" y="2843"/>
              <a:ext cx="25" cy="4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3" name="Line 373"/>
            <p:cNvSpPr>
              <a:spLocks noChangeShapeType="1"/>
            </p:cNvSpPr>
            <p:nvPr/>
          </p:nvSpPr>
          <p:spPr bwMode="auto">
            <a:xfrm flipV="1">
              <a:off x="4956" y="2668"/>
              <a:ext cx="24" cy="17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4" name="Line 374"/>
            <p:cNvSpPr>
              <a:spLocks noChangeShapeType="1"/>
            </p:cNvSpPr>
            <p:nvPr/>
          </p:nvSpPr>
          <p:spPr bwMode="auto">
            <a:xfrm flipV="1">
              <a:off x="4980" y="2445"/>
              <a:ext cx="25" cy="22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5" name="Line 375"/>
            <p:cNvSpPr>
              <a:spLocks noChangeShapeType="1"/>
            </p:cNvSpPr>
            <p:nvPr/>
          </p:nvSpPr>
          <p:spPr bwMode="auto">
            <a:xfrm flipV="1">
              <a:off x="5005" y="2243"/>
              <a:ext cx="25" cy="20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6" name="Line 376"/>
            <p:cNvSpPr>
              <a:spLocks noChangeShapeType="1"/>
            </p:cNvSpPr>
            <p:nvPr/>
          </p:nvSpPr>
          <p:spPr bwMode="auto">
            <a:xfrm flipV="1">
              <a:off x="5030" y="2095"/>
              <a:ext cx="25" cy="14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7" name="Line 377"/>
            <p:cNvSpPr>
              <a:spLocks noChangeShapeType="1"/>
            </p:cNvSpPr>
            <p:nvPr/>
          </p:nvSpPr>
          <p:spPr bwMode="auto">
            <a:xfrm flipV="1">
              <a:off x="5055" y="2005"/>
              <a:ext cx="25" cy="9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8" name="Line 378"/>
            <p:cNvSpPr>
              <a:spLocks noChangeShapeType="1"/>
            </p:cNvSpPr>
            <p:nvPr/>
          </p:nvSpPr>
          <p:spPr bwMode="auto">
            <a:xfrm flipV="1">
              <a:off x="5080" y="1975"/>
              <a:ext cx="25" cy="3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9" name="Line 379"/>
            <p:cNvSpPr>
              <a:spLocks noChangeShapeType="1"/>
            </p:cNvSpPr>
            <p:nvPr/>
          </p:nvSpPr>
          <p:spPr bwMode="auto">
            <a:xfrm flipV="1">
              <a:off x="5105" y="1973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0" name="Line 380"/>
            <p:cNvSpPr>
              <a:spLocks noChangeShapeType="1"/>
            </p:cNvSpPr>
            <p:nvPr/>
          </p:nvSpPr>
          <p:spPr bwMode="auto">
            <a:xfrm flipV="1">
              <a:off x="5130" y="1971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1" name="Line 381"/>
            <p:cNvSpPr>
              <a:spLocks noChangeShapeType="1"/>
            </p:cNvSpPr>
            <p:nvPr/>
          </p:nvSpPr>
          <p:spPr bwMode="auto">
            <a:xfrm>
              <a:off x="5155" y="1971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2" name="Line 382"/>
            <p:cNvSpPr>
              <a:spLocks noChangeShapeType="1"/>
            </p:cNvSpPr>
            <p:nvPr/>
          </p:nvSpPr>
          <p:spPr bwMode="auto">
            <a:xfrm>
              <a:off x="5180" y="1971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3" name="Line 383"/>
            <p:cNvSpPr>
              <a:spLocks noChangeShapeType="1"/>
            </p:cNvSpPr>
            <p:nvPr/>
          </p:nvSpPr>
          <p:spPr bwMode="auto">
            <a:xfrm flipV="1">
              <a:off x="5205" y="197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4" name="Line 384"/>
            <p:cNvSpPr>
              <a:spLocks noChangeShapeType="1"/>
            </p:cNvSpPr>
            <p:nvPr/>
          </p:nvSpPr>
          <p:spPr bwMode="auto">
            <a:xfrm>
              <a:off x="5230" y="1970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5" name="Line 385"/>
            <p:cNvSpPr>
              <a:spLocks noChangeShapeType="1"/>
            </p:cNvSpPr>
            <p:nvPr/>
          </p:nvSpPr>
          <p:spPr bwMode="auto">
            <a:xfrm>
              <a:off x="5255" y="1970"/>
              <a:ext cx="24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6" name="Line 386"/>
            <p:cNvSpPr>
              <a:spLocks noChangeShapeType="1"/>
            </p:cNvSpPr>
            <p:nvPr/>
          </p:nvSpPr>
          <p:spPr bwMode="auto">
            <a:xfrm flipV="1">
              <a:off x="5279" y="1970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7" name="Line 387"/>
            <p:cNvSpPr>
              <a:spLocks noChangeShapeType="1"/>
            </p:cNvSpPr>
            <p:nvPr/>
          </p:nvSpPr>
          <p:spPr bwMode="auto">
            <a:xfrm flipV="1">
              <a:off x="5304" y="196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8" name="Line 388"/>
            <p:cNvSpPr>
              <a:spLocks noChangeShapeType="1"/>
            </p:cNvSpPr>
            <p:nvPr/>
          </p:nvSpPr>
          <p:spPr bwMode="auto">
            <a:xfrm>
              <a:off x="5329" y="1968"/>
              <a:ext cx="25" cy="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9" name="Line 389"/>
            <p:cNvSpPr>
              <a:spLocks noChangeShapeType="1"/>
            </p:cNvSpPr>
            <p:nvPr/>
          </p:nvSpPr>
          <p:spPr bwMode="auto">
            <a:xfrm flipV="1">
              <a:off x="5354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0" name="Line 390"/>
            <p:cNvSpPr>
              <a:spLocks noChangeShapeType="1"/>
            </p:cNvSpPr>
            <p:nvPr/>
          </p:nvSpPr>
          <p:spPr bwMode="auto">
            <a:xfrm flipV="1">
              <a:off x="5379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1" name="Line 391"/>
            <p:cNvSpPr>
              <a:spLocks noChangeShapeType="1"/>
            </p:cNvSpPr>
            <p:nvPr/>
          </p:nvSpPr>
          <p:spPr bwMode="auto">
            <a:xfrm>
              <a:off x="5404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2" name="Line 392"/>
            <p:cNvSpPr>
              <a:spLocks noChangeShapeType="1"/>
            </p:cNvSpPr>
            <p:nvPr/>
          </p:nvSpPr>
          <p:spPr bwMode="auto">
            <a:xfrm flipV="1">
              <a:off x="5429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3" name="Line 393"/>
            <p:cNvSpPr>
              <a:spLocks noChangeShapeType="1"/>
            </p:cNvSpPr>
            <p:nvPr/>
          </p:nvSpPr>
          <p:spPr bwMode="auto">
            <a:xfrm flipV="1">
              <a:off x="5454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4" name="Line 394"/>
            <p:cNvSpPr>
              <a:spLocks noChangeShapeType="1"/>
            </p:cNvSpPr>
            <p:nvPr/>
          </p:nvSpPr>
          <p:spPr bwMode="auto">
            <a:xfrm>
              <a:off x="5479" y="196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5" name="Line 395"/>
            <p:cNvSpPr>
              <a:spLocks noChangeShapeType="1"/>
            </p:cNvSpPr>
            <p:nvPr/>
          </p:nvSpPr>
          <p:spPr bwMode="auto">
            <a:xfrm flipV="1">
              <a:off x="5504" y="1968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6" name="Line 396"/>
            <p:cNvSpPr>
              <a:spLocks noChangeShapeType="1"/>
            </p:cNvSpPr>
            <p:nvPr/>
          </p:nvSpPr>
          <p:spPr bwMode="auto">
            <a:xfrm flipV="1">
              <a:off x="5528" y="1968"/>
              <a:ext cx="26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7" name="Line 397"/>
            <p:cNvSpPr>
              <a:spLocks noChangeShapeType="1"/>
            </p:cNvSpPr>
            <p:nvPr/>
          </p:nvSpPr>
          <p:spPr bwMode="auto">
            <a:xfrm>
              <a:off x="5554" y="1968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8" name="Line 398"/>
            <p:cNvSpPr>
              <a:spLocks noChangeShapeType="1"/>
            </p:cNvSpPr>
            <p:nvPr/>
          </p:nvSpPr>
          <p:spPr bwMode="auto">
            <a:xfrm>
              <a:off x="4083" y="2890"/>
              <a:ext cx="26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9" name="Line 399"/>
            <p:cNvSpPr>
              <a:spLocks noChangeShapeType="1"/>
            </p:cNvSpPr>
            <p:nvPr/>
          </p:nvSpPr>
          <p:spPr bwMode="auto">
            <a:xfrm flipV="1">
              <a:off x="4109" y="2890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0" name="Line 400"/>
            <p:cNvSpPr>
              <a:spLocks noChangeShapeType="1"/>
            </p:cNvSpPr>
            <p:nvPr/>
          </p:nvSpPr>
          <p:spPr bwMode="auto">
            <a:xfrm flipV="1">
              <a:off x="4133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1" name="Line 401"/>
            <p:cNvSpPr>
              <a:spLocks noChangeShapeType="1"/>
            </p:cNvSpPr>
            <p:nvPr/>
          </p:nvSpPr>
          <p:spPr bwMode="auto">
            <a:xfrm flipV="1">
              <a:off x="4158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2" name="Line 402"/>
            <p:cNvSpPr>
              <a:spLocks noChangeShapeType="1"/>
            </p:cNvSpPr>
            <p:nvPr/>
          </p:nvSpPr>
          <p:spPr bwMode="auto">
            <a:xfrm flipV="1">
              <a:off x="4183" y="2888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3" name="Line 403"/>
            <p:cNvSpPr>
              <a:spLocks noChangeShapeType="1"/>
            </p:cNvSpPr>
            <p:nvPr/>
          </p:nvSpPr>
          <p:spPr bwMode="auto">
            <a:xfrm>
              <a:off x="4208" y="2888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4" name="Line 404"/>
            <p:cNvSpPr>
              <a:spLocks noChangeShapeType="1"/>
            </p:cNvSpPr>
            <p:nvPr/>
          </p:nvSpPr>
          <p:spPr bwMode="auto">
            <a:xfrm>
              <a:off x="4233" y="289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5" name="Line 405"/>
            <p:cNvSpPr>
              <a:spLocks noChangeShapeType="1"/>
            </p:cNvSpPr>
            <p:nvPr/>
          </p:nvSpPr>
          <p:spPr bwMode="auto">
            <a:xfrm flipV="1">
              <a:off x="4258" y="289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6" name="Line 406"/>
            <p:cNvSpPr>
              <a:spLocks noChangeShapeType="1"/>
            </p:cNvSpPr>
            <p:nvPr/>
          </p:nvSpPr>
          <p:spPr bwMode="auto">
            <a:xfrm>
              <a:off x="4283" y="289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7" name="Line 407"/>
            <p:cNvSpPr>
              <a:spLocks noChangeShapeType="1"/>
            </p:cNvSpPr>
            <p:nvPr/>
          </p:nvSpPr>
          <p:spPr bwMode="auto">
            <a:xfrm>
              <a:off x="4308" y="289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8" name="Line 408"/>
            <p:cNvSpPr>
              <a:spLocks noChangeShapeType="1"/>
            </p:cNvSpPr>
            <p:nvPr/>
          </p:nvSpPr>
          <p:spPr bwMode="auto">
            <a:xfrm flipV="1">
              <a:off x="4333" y="2889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9" name="Line 409"/>
            <p:cNvSpPr>
              <a:spLocks noChangeShapeType="1"/>
            </p:cNvSpPr>
            <p:nvPr/>
          </p:nvSpPr>
          <p:spPr bwMode="auto">
            <a:xfrm flipV="1">
              <a:off x="4358" y="2888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0" name="Line 410"/>
            <p:cNvSpPr>
              <a:spLocks noChangeShapeType="1"/>
            </p:cNvSpPr>
            <p:nvPr/>
          </p:nvSpPr>
          <p:spPr bwMode="auto">
            <a:xfrm>
              <a:off x="4382" y="2888"/>
              <a:ext cx="26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1" name="Line 411"/>
            <p:cNvSpPr>
              <a:spLocks noChangeShapeType="1"/>
            </p:cNvSpPr>
            <p:nvPr/>
          </p:nvSpPr>
          <p:spPr bwMode="auto">
            <a:xfrm flipV="1">
              <a:off x="4408" y="2889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2" name="Line 412"/>
            <p:cNvSpPr>
              <a:spLocks noChangeShapeType="1"/>
            </p:cNvSpPr>
            <p:nvPr/>
          </p:nvSpPr>
          <p:spPr bwMode="auto">
            <a:xfrm>
              <a:off x="4432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3" name="Line 413"/>
            <p:cNvSpPr>
              <a:spLocks noChangeShapeType="1"/>
            </p:cNvSpPr>
            <p:nvPr/>
          </p:nvSpPr>
          <p:spPr bwMode="auto">
            <a:xfrm flipV="1">
              <a:off x="4457" y="2888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4" name="Line 414"/>
            <p:cNvSpPr>
              <a:spLocks noChangeShapeType="1"/>
            </p:cNvSpPr>
            <p:nvPr/>
          </p:nvSpPr>
          <p:spPr bwMode="auto">
            <a:xfrm>
              <a:off x="4482" y="2888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5" name="Line 415"/>
            <p:cNvSpPr>
              <a:spLocks noChangeShapeType="1"/>
            </p:cNvSpPr>
            <p:nvPr/>
          </p:nvSpPr>
          <p:spPr bwMode="auto">
            <a:xfrm flipV="1">
              <a:off x="4507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6" name="Line 416"/>
            <p:cNvSpPr>
              <a:spLocks noChangeShapeType="1"/>
            </p:cNvSpPr>
            <p:nvPr/>
          </p:nvSpPr>
          <p:spPr bwMode="auto">
            <a:xfrm>
              <a:off x="4532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7" name="Line 417"/>
            <p:cNvSpPr>
              <a:spLocks noChangeShapeType="1"/>
            </p:cNvSpPr>
            <p:nvPr/>
          </p:nvSpPr>
          <p:spPr bwMode="auto">
            <a:xfrm flipV="1">
              <a:off x="4557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8" name="Line 418"/>
            <p:cNvSpPr>
              <a:spLocks noChangeShapeType="1"/>
            </p:cNvSpPr>
            <p:nvPr/>
          </p:nvSpPr>
          <p:spPr bwMode="auto">
            <a:xfrm flipV="1">
              <a:off x="4582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9" name="Line 419"/>
            <p:cNvSpPr>
              <a:spLocks noChangeShapeType="1"/>
            </p:cNvSpPr>
            <p:nvPr/>
          </p:nvSpPr>
          <p:spPr bwMode="auto">
            <a:xfrm>
              <a:off x="4607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0" name="Line 420"/>
            <p:cNvSpPr>
              <a:spLocks noChangeShapeType="1"/>
            </p:cNvSpPr>
            <p:nvPr/>
          </p:nvSpPr>
          <p:spPr bwMode="auto">
            <a:xfrm flipV="1">
              <a:off x="4632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1" name="Line 421"/>
            <p:cNvSpPr>
              <a:spLocks noChangeShapeType="1"/>
            </p:cNvSpPr>
            <p:nvPr/>
          </p:nvSpPr>
          <p:spPr bwMode="auto">
            <a:xfrm>
              <a:off x="4657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2" name="Line 422"/>
            <p:cNvSpPr>
              <a:spLocks noChangeShapeType="1"/>
            </p:cNvSpPr>
            <p:nvPr/>
          </p:nvSpPr>
          <p:spPr bwMode="auto">
            <a:xfrm flipV="1">
              <a:off x="4682" y="2888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3" name="Line 423"/>
            <p:cNvSpPr>
              <a:spLocks noChangeShapeType="1"/>
            </p:cNvSpPr>
            <p:nvPr/>
          </p:nvSpPr>
          <p:spPr bwMode="auto">
            <a:xfrm>
              <a:off x="4707" y="2888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4" name="Line 424"/>
            <p:cNvSpPr>
              <a:spLocks noChangeShapeType="1"/>
            </p:cNvSpPr>
            <p:nvPr/>
          </p:nvSpPr>
          <p:spPr bwMode="auto">
            <a:xfrm>
              <a:off x="4731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5" name="Line 425"/>
            <p:cNvSpPr>
              <a:spLocks noChangeShapeType="1"/>
            </p:cNvSpPr>
            <p:nvPr/>
          </p:nvSpPr>
          <p:spPr bwMode="auto">
            <a:xfrm>
              <a:off x="4756" y="2890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6" name="Line 426"/>
            <p:cNvSpPr>
              <a:spLocks noChangeShapeType="1"/>
            </p:cNvSpPr>
            <p:nvPr/>
          </p:nvSpPr>
          <p:spPr bwMode="auto">
            <a:xfrm flipV="1">
              <a:off x="4781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7" name="Line 427"/>
            <p:cNvSpPr>
              <a:spLocks noChangeShapeType="1"/>
            </p:cNvSpPr>
            <p:nvPr/>
          </p:nvSpPr>
          <p:spPr bwMode="auto">
            <a:xfrm>
              <a:off x="4806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8" name="Line 428"/>
            <p:cNvSpPr>
              <a:spLocks noChangeShapeType="1"/>
            </p:cNvSpPr>
            <p:nvPr/>
          </p:nvSpPr>
          <p:spPr bwMode="auto">
            <a:xfrm flipV="1">
              <a:off x="4831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9" name="Line 429"/>
            <p:cNvSpPr>
              <a:spLocks noChangeShapeType="1"/>
            </p:cNvSpPr>
            <p:nvPr/>
          </p:nvSpPr>
          <p:spPr bwMode="auto">
            <a:xfrm>
              <a:off x="4856" y="2889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431" name="Group 631"/>
          <p:cNvGrpSpPr>
            <a:grpSpLocks/>
          </p:cNvGrpSpPr>
          <p:nvPr/>
        </p:nvGrpSpPr>
        <p:grpSpPr bwMode="auto">
          <a:xfrm>
            <a:off x="6165850" y="3106738"/>
            <a:ext cx="2717800" cy="1508125"/>
            <a:chOff x="3884" y="1957"/>
            <a:chExt cx="1712" cy="950"/>
          </a:xfrm>
        </p:grpSpPr>
        <p:sp>
          <p:nvSpPr>
            <p:cNvPr id="77231" name="Line 431"/>
            <p:cNvSpPr>
              <a:spLocks noChangeShapeType="1"/>
            </p:cNvSpPr>
            <p:nvPr/>
          </p:nvSpPr>
          <p:spPr bwMode="auto">
            <a:xfrm flipV="1">
              <a:off x="4881" y="2838"/>
              <a:ext cx="24" cy="5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2" name="Line 432"/>
            <p:cNvSpPr>
              <a:spLocks noChangeShapeType="1"/>
            </p:cNvSpPr>
            <p:nvPr/>
          </p:nvSpPr>
          <p:spPr bwMode="auto">
            <a:xfrm flipV="1">
              <a:off x="4905" y="2686"/>
              <a:ext cx="26" cy="15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3" name="Line 433"/>
            <p:cNvSpPr>
              <a:spLocks noChangeShapeType="1"/>
            </p:cNvSpPr>
            <p:nvPr/>
          </p:nvSpPr>
          <p:spPr bwMode="auto">
            <a:xfrm flipV="1">
              <a:off x="4931" y="2487"/>
              <a:ext cx="25" cy="19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4" name="Line 434"/>
            <p:cNvSpPr>
              <a:spLocks noChangeShapeType="1"/>
            </p:cNvSpPr>
            <p:nvPr/>
          </p:nvSpPr>
          <p:spPr bwMode="auto">
            <a:xfrm flipV="1">
              <a:off x="4956" y="2301"/>
              <a:ext cx="24" cy="18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5" name="Line 435"/>
            <p:cNvSpPr>
              <a:spLocks noChangeShapeType="1"/>
            </p:cNvSpPr>
            <p:nvPr/>
          </p:nvSpPr>
          <p:spPr bwMode="auto">
            <a:xfrm flipV="1">
              <a:off x="4980" y="2147"/>
              <a:ext cx="25" cy="15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6" name="Line 436"/>
            <p:cNvSpPr>
              <a:spLocks noChangeShapeType="1"/>
            </p:cNvSpPr>
            <p:nvPr/>
          </p:nvSpPr>
          <p:spPr bwMode="auto">
            <a:xfrm flipV="1">
              <a:off x="5005" y="2036"/>
              <a:ext cx="25" cy="1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7" name="Line 437"/>
            <p:cNvSpPr>
              <a:spLocks noChangeShapeType="1"/>
            </p:cNvSpPr>
            <p:nvPr/>
          </p:nvSpPr>
          <p:spPr bwMode="auto">
            <a:xfrm flipV="1">
              <a:off x="5030" y="1981"/>
              <a:ext cx="25" cy="5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8" name="Line 438"/>
            <p:cNvSpPr>
              <a:spLocks noChangeShapeType="1"/>
            </p:cNvSpPr>
            <p:nvPr/>
          </p:nvSpPr>
          <p:spPr bwMode="auto">
            <a:xfrm flipV="1">
              <a:off x="5055" y="1973"/>
              <a:ext cx="25" cy="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9" name="Line 439"/>
            <p:cNvSpPr>
              <a:spLocks noChangeShapeType="1"/>
            </p:cNvSpPr>
            <p:nvPr/>
          </p:nvSpPr>
          <p:spPr bwMode="auto">
            <a:xfrm flipV="1">
              <a:off x="5080" y="1969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0" name="Line 440"/>
            <p:cNvSpPr>
              <a:spLocks noChangeShapeType="1"/>
            </p:cNvSpPr>
            <p:nvPr/>
          </p:nvSpPr>
          <p:spPr bwMode="auto">
            <a:xfrm>
              <a:off x="5105" y="196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1" name="Line 441"/>
            <p:cNvSpPr>
              <a:spLocks noChangeShapeType="1"/>
            </p:cNvSpPr>
            <p:nvPr/>
          </p:nvSpPr>
          <p:spPr bwMode="auto">
            <a:xfrm>
              <a:off x="5130" y="196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2" name="Line 442"/>
            <p:cNvSpPr>
              <a:spLocks noChangeShapeType="1"/>
            </p:cNvSpPr>
            <p:nvPr/>
          </p:nvSpPr>
          <p:spPr bwMode="auto">
            <a:xfrm>
              <a:off x="5155" y="196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3" name="Line 443"/>
            <p:cNvSpPr>
              <a:spLocks noChangeShapeType="1"/>
            </p:cNvSpPr>
            <p:nvPr/>
          </p:nvSpPr>
          <p:spPr bwMode="auto">
            <a:xfrm flipV="1">
              <a:off x="5180" y="196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4" name="Line 444"/>
            <p:cNvSpPr>
              <a:spLocks noChangeShapeType="1"/>
            </p:cNvSpPr>
            <p:nvPr/>
          </p:nvSpPr>
          <p:spPr bwMode="auto">
            <a:xfrm>
              <a:off x="5205" y="196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5" name="Line 445"/>
            <p:cNvSpPr>
              <a:spLocks noChangeShapeType="1"/>
            </p:cNvSpPr>
            <p:nvPr/>
          </p:nvSpPr>
          <p:spPr bwMode="auto">
            <a:xfrm flipV="1">
              <a:off x="5229" y="1967"/>
              <a:ext cx="26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6" name="Line 446"/>
            <p:cNvSpPr>
              <a:spLocks noChangeShapeType="1"/>
            </p:cNvSpPr>
            <p:nvPr/>
          </p:nvSpPr>
          <p:spPr bwMode="auto">
            <a:xfrm>
              <a:off x="5255" y="1967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7" name="Line 447"/>
            <p:cNvSpPr>
              <a:spLocks noChangeShapeType="1"/>
            </p:cNvSpPr>
            <p:nvPr/>
          </p:nvSpPr>
          <p:spPr bwMode="auto">
            <a:xfrm flipV="1">
              <a:off x="5279" y="196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8" name="Line 448"/>
            <p:cNvSpPr>
              <a:spLocks noChangeShapeType="1"/>
            </p:cNvSpPr>
            <p:nvPr/>
          </p:nvSpPr>
          <p:spPr bwMode="auto">
            <a:xfrm>
              <a:off x="5304" y="196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9" name="Line 449"/>
            <p:cNvSpPr>
              <a:spLocks noChangeShapeType="1"/>
            </p:cNvSpPr>
            <p:nvPr/>
          </p:nvSpPr>
          <p:spPr bwMode="auto">
            <a:xfrm>
              <a:off x="5329" y="196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0" name="Line 450"/>
            <p:cNvSpPr>
              <a:spLocks noChangeShapeType="1"/>
            </p:cNvSpPr>
            <p:nvPr/>
          </p:nvSpPr>
          <p:spPr bwMode="auto">
            <a:xfrm>
              <a:off x="5354" y="196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1" name="Line 451"/>
            <p:cNvSpPr>
              <a:spLocks noChangeShapeType="1"/>
            </p:cNvSpPr>
            <p:nvPr/>
          </p:nvSpPr>
          <p:spPr bwMode="auto">
            <a:xfrm flipV="1">
              <a:off x="5379" y="196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2" name="Line 452"/>
            <p:cNvSpPr>
              <a:spLocks noChangeShapeType="1"/>
            </p:cNvSpPr>
            <p:nvPr/>
          </p:nvSpPr>
          <p:spPr bwMode="auto">
            <a:xfrm flipV="1">
              <a:off x="5404" y="1966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3" name="Line 453"/>
            <p:cNvSpPr>
              <a:spLocks noChangeShapeType="1"/>
            </p:cNvSpPr>
            <p:nvPr/>
          </p:nvSpPr>
          <p:spPr bwMode="auto">
            <a:xfrm>
              <a:off x="5429" y="1966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4" name="Line 454"/>
            <p:cNvSpPr>
              <a:spLocks noChangeShapeType="1"/>
            </p:cNvSpPr>
            <p:nvPr/>
          </p:nvSpPr>
          <p:spPr bwMode="auto">
            <a:xfrm flipV="1">
              <a:off x="5453" y="1966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5" name="Line 455"/>
            <p:cNvSpPr>
              <a:spLocks noChangeShapeType="1"/>
            </p:cNvSpPr>
            <p:nvPr/>
          </p:nvSpPr>
          <p:spPr bwMode="auto">
            <a:xfrm>
              <a:off x="5479" y="196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6" name="Line 456"/>
            <p:cNvSpPr>
              <a:spLocks noChangeShapeType="1"/>
            </p:cNvSpPr>
            <p:nvPr/>
          </p:nvSpPr>
          <p:spPr bwMode="auto">
            <a:xfrm flipV="1">
              <a:off x="5504" y="196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7" name="Line 457"/>
            <p:cNvSpPr>
              <a:spLocks noChangeShapeType="1"/>
            </p:cNvSpPr>
            <p:nvPr/>
          </p:nvSpPr>
          <p:spPr bwMode="auto">
            <a:xfrm>
              <a:off x="5529" y="196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8" name="Line 458"/>
            <p:cNvSpPr>
              <a:spLocks noChangeShapeType="1"/>
            </p:cNvSpPr>
            <p:nvPr/>
          </p:nvSpPr>
          <p:spPr bwMode="auto">
            <a:xfrm>
              <a:off x="5554" y="1966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9" name="Line 459"/>
            <p:cNvSpPr>
              <a:spLocks noChangeShapeType="1"/>
            </p:cNvSpPr>
            <p:nvPr/>
          </p:nvSpPr>
          <p:spPr bwMode="auto">
            <a:xfrm>
              <a:off x="4083" y="2888"/>
              <a:ext cx="26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0" name="Line 460"/>
            <p:cNvSpPr>
              <a:spLocks noChangeShapeType="1"/>
            </p:cNvSpPr>
            <p:nvPr/>
          </p:nvSpPr>
          <p:spPr bwMode="auto">
            <a:xfrm flipV="1">
              <a:off x="4109" y="2887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1" name="Line 461"/>
            <p:cNvSpPr>
              <a:spLocks noChangeShapeType="1"/>
            </p:cNvSpPr>
            <p:nvPr/>
          </p:nvSpPr>
          <p:spPr bwMode="auto">
            <a:xfrm>
              <a:off x="4133" y="288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2" name="Line 462"/>
            <p:cNvSpPr>
              <a:spLocks noChangeShapeType="1"/>
            </p:cNvSpPr>
            <p:nvPr/>
          </p:nvSpPr>
          <p:spPr bwMode="auto">
            <a:xfrm flipV="1">
              <a:off x="4158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3" name="Line 463"/>
            <p:cNvSpPr>
              <a:spLocks noChangeShapeType="1"/>
            </p:cNvSpPr>
            <p:nvPr/>
          </p:nvSpPr>
          <p:spPr bwMode="auto">
            <a:xfrm>
              <a:off x="4183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4" name="Line 464"/>
            <p:cNvSpPr>
              <a:spLocks noChangeShapeType="1"/>
            </p:cNvSpPr>
            <p:nvPr/>
          </p:nvSpPr>
          <p:spPr bwMode="auto">
            <a:xfrm flipV="1">
              <a:off x="4208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5" name="Line 465"/>
            <p:cNvSpPr>
              <a:spLocks noChangeShapeType="1"/>
            </p:cNvSpPr>
            <p:nvPr/>
          </p:nvSpPr>
          <p:spPr bwMode="auto">
            <a:xfrm flipV="1">
              <a:off x="4233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6" name="Line 466"/>
            <p:cNvSpPr>
              <a:spLocks noChangeShapeType="1"/>
            </p:cNvSpPr>
            <p:nvPr/>
          </p:nvSpPr>
          <p:spPr bwMode="auto">
            <a:xfrm>
              <a:off x="4258" y="2888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7" name="Line 467"/>
            <p:cNvSpPr>
              <a:spLocks noChangeShapeType="1"/>
            </p:cNvSpPr>
            <p:nvPr/>
          </p:nvSpPr>
          <p:spPr bwMode="auto">
            <a:xfrm flipV="1">
              <a:off x="4283" y="2889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8" name="Line 468"/>
            <p:cNvSpPr>
              <a:spLocks noChangeShapeType="1"/>
            </p:cNvSpPr>
            <p:nvPr/>
          </p:nvSpPr>
          <p:spPr bwMode="auto">
            <a:xfrm>
              <a:off x="4308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9" name="Line 469"/>
            <p:cNvSpPr>
              <a:spLocks noChangeShapeType="1"/>
            </p:cNvSpPr>
            <p:nvPr/>
          </p:nvSpPr>
          <p:spPr bwMode="auto">
            <a:xfrm>
              <a:off x="4333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0" name="Line 470"/>
            <p:cNvSpPr>
              <a:spLocks noChangeShapeType="1"/>
            </p:cNvSpPr>
            <p:nvPr/>
          </p:nvSpPr>
          <p:spPr bwMode="auto">
            <a:xfrm flipV="1">
              <a:off x="4358" y="289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1" name="Line 471"/>
            <p:cNvSpPr>
              <a:spLocks noChangeShapeType="1"/>
            </p:cNvSpPr>
            <p:nvPr/>
          </p:nvSpPr>
          <p:spPr bwMode="auto">
            <a:xfrm>
              <a:off x="4382" y="2890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2" name="Line 472"/>
            <p:cNvSpPr>
              <a:spLocks noChangeShapeType="1"/>
            </p:cNvSpPr>
            <p:nvPr/>
          </p:nvSpPr>
          <p:spPr bwMode="auto">
            <a:xfrm flipV="1">
              <a:off x="4408" y="288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3" name="Line 473"/>
            <p:cNvSpPr>
              <a:spLocks noChangeShapeType="1"/>
            </p:cNvSpPr>
            <p:nvPr/>
          </p:nvSpPr>
          <p:spPr bwMode="auto">
            <a:xfrm flipV="1">
              <a:off x="4432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4" name="Line 474"/>
            <p:cNvSpPr>
              <a:spLocks noChangeShapeType="1"/>
            </p:cNvSpPr>
            <p:nvPr/>
          </p:nvSpPr>
          <p:spPr bwMode="auto">
            <a:xfrm flipV="1">
              <a:off x="4457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5" name="Line 475"/>
            <p:cNvSpPr>
              <a:spLocks noChangeShapeType="1"/>
            </p:cNvSpPr>
            <p:nvPr/>
          </p:nvSpPr>
          <p:spPr bwMode="auto">
            <a:xfrm>
              <a:off x="4482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6" name="Line 476"/>
            <p:cNvSpPr>
              <a:spLocks noChangeShapeType="1"/>
            </p:cNvSpPr>
            <p:nvPr/>
          </p:nvSpPr>
          <p:spPr bwMode="auto">
            <a:xfrm>
              <a:off x="4507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7" name="Line 477"/>
            <p:cNvSpPr>
              <a:spLocks noChangeShapeType="1"/>
            </p:cNvSpPr>
            <p:nvPr/>
          </p:nvSpPr>
          <p:spPr bwMode="auto">
            <a:xfrm flipV="1">
              <a:off x="4532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8" name="Line 478"/>
            <p:cNvSpPr>
              <a:spLocks noChangeShapeType="1"/>
            </p:cNvSpPr>
            <p:nvPr/>
          </p:nvSpPr>
          <p:spPr bwMode="auto">
            <a:xfrm>
              <a:off x="4557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9" name="Line 479"/>
            <p:cNvSpPr>
              <a:spLocks noChangeShapeType="1"/>
            </p:cNvSpPr>
            <p:nvPr/>
          </p:nvSpPr>
          <p:spPr bwMode="auto">
            <a:xfrm>
              <a:off x="4582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0" name="Line 480"/>
            <p:cNvSpPr>
              <a:spLocks noChangeShapeType="1"/>
            </p:cNvSpPr>
            <p:nvPr/>
          </p:nvSpPr>
          <p:spPr bwMode="auto">
            <a:xfrm flipV="1">
              <a:off x="4607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1" name="Line 481"/>
            <p:cNvSpPr>
              <a:spLocks noChangeShapeType="1"/>
            </p:cNvSpPr>
            <p:nvPr/>
          </p:nvSpPr>
          <p:spPr bwMode="auto">
            <a:xfrm flipV="1">
              <a:off x="4632" y="2888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2" name="Line 482"/>
            <p:cNvSpPr>
              <a:spLocks noChangeShapeType="1"/>
            </p:cNvSpPr>
            <p:nvPr/>
          </p:nvSpPr>
          <p:spPr bwMode="auto">
            <a:xfrm>
              <a:off x="4657" y="2888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3" name="Line 483"/>
            <p:cNvSpPr>
              <a:spLocks noChangeShapeType="1"/>
            </p:cNvSpPr>
            <p:nvPr/>
          </p:nvSpPr>
          <p:spPr bwMode="auto">
            <a:xfrm>
              <a:off x="4681" y="2890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4" name="Line 484"/>
            <p:cNvSpPr>
              <a:spLocks noChangeShapeType="1"/>
            </p:cNvSpPr>
            <p:nvPr/>
          </p:nvSpPr>
          <p:spPr bwMode="auto">
            <a:xfrm flipV="1">
              <a:off x="4707" y="289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5" name="Line 485"/>
            <p:cNvSpPr>
              <a:spLocks noChangeShapeType="1"/>
            </p:cNvSpPr>
            <p:nvPr/>
          </p:nvSpPr>
          <p:spPr bwMode="auto">
            <a:xfrm flipV="1">
              <a:off x="4731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6" name="Line 486"/>
            <p:cNvSpPr>
              <a:spLocks noChangeShapeType="1"/>
            </p:cNvSpPr>
            <p:nvPr/>
          </p:nvSpPr>
          <p:spPr bwMode="auto">
            <a:xfrm>
              <a:off x="4756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7" name="Line 487"/>
            <p:cNvSpPr>
              <a:spLocks noChangeShapeType="1"/>
            </p:cNvSpPr>
            <p:nvPr/>
          </p:nvSpPr>
          <p:spPr bwMode="auto">
            <a:xfrm flipV="1">
              <a:off x="4781" y="2888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8" name="Line 488"/>
            <p:cNvSpPr>
              <a:spLocks noChangeShapeType="1"/>
            </p:cNvSpPr>
            <p:nvPr/>
          </p:nvSpPr>
          <p:spPr bwMode="auto">
            <a:xfrm flipV="1">
              <a:off x="4806" y="288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9" name="Line 489"/>
            <p:cNvSpPr>
              <a:spLocks noChangeShapeType="1"/>
            </p:cNvSpPr>
            <p:nvPr/>
          </p:nvSpPr>
          <p:spPr bwMode="auto">
            <a:xfrm flipV="1">
              <a:off x="4831" y="2827"/>
              <a:ext cx="25" cy="6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0" name="Line 490"/>
            <p:cNvSpPr>
              <a:spLocks noChangeShapeType="1"/>
            </p:cNvSpPr>
            <p:nvPr/>
          </p:nvSpPr>
          <p:spPr bwMode="auto">
            <a:xfrm flipV="1">
              <a:off x="4856" y="2688"/>
              <a:ext cx="25" cy="13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1" name="Line 491"/>
            <p:cNvSpPr>
              <a:spLocks noChangeShapeType="1"/>
            </p:cNvSpPr>
            <p:nvPr/>
          </p:nvSpPr>
          <p:spPr bwMode="auto">
            <a:xfrm flipV="1">
              <a:off x="4881" y="2515"/>
              <a:ext cx="24" cy="17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2" name="Line 492"/>
            <p:cNvSpPr>
              <a:spLocks noChangeShapeType="1"/>
            </p:cNvSpPr>
            <p:nvPr/>
          </p:nvSpPr>
          <p:spPr bwMode="auto">
            <a:xfrm flipV="1">
              <a:off x="4905" y="2343"/>
              <a:ext cx="26" cy="17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3" name="Line 493"/>
            <p:cNvSpPr>
              <a:spLocks noChangeShapeType="1"/>
            </p:cNvSpPr>
            <p:nvPr/>
          </p:nvSpPr>
          <p:spPr bwMode="auto">
            <a:xfrm flipV="1">
              <a:off x="4931" y="2196"/>
              <a:ext cx="25" cy="14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4" name="Line 494"/>
            <p:cNvSpPr>
              <a:spLocks noChangeShapeType="1"/>
            </p:cNvSpPr>
            <p:nvPr/>
          </p:nvSpPr>
          <p:spPr bwMode="auto">
            <a:xfrm flipV="1">
              <a:off x="4956" y="2075"/>
              <a:ext cx="24" cy="12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5" name="Line 495"/>
            <p:cNvSpPr>
              <a:spLocks noChangeShapeType="1"/>
            </p:cNvSpPr>
            <p:nvPr/>
          </p:nvSpPr>
          <p:spPr bwMode="auto">
            <a:xfrm flipV="1">
              <a:off x="4980" y="1999"/>
              <a:ext cx="25" cy="7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6" name="Line 496"/>
            <p:cNvSpPr>
              <a:spLocks noChangeShapeType="1"/>
            </p:cNvSpPr>
            <p:nvPr/>
          </p:nvSpPr>
          <p:spPr bwMode="auto">
            <a:xfrm flipV="1">
              <a:off x="5005" y="1973"/>
              <a:ext cx="25" cy="2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7" name="Line 497"/>
            <p:cNvSpPr>
              <a:spLocks noChangeShapeType="1"/>
            </p:cNvSpPr>
            <p:nvPr/>
          </p:nvSpPr>
          <p:spPr bwMode="auto">
            <a:xfrm flipV="1">
              <a:off x="5030" y="1969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8" name="Line 498"/>
            <p:cNvSpPr>
              <a:spLocks noChangeShapeType="1"/>
            </p:cNvSpPr>
            <p:nvPr/>
          </p:nvSpPr>
          <p:spPr bwMode="auto">
            <a:xfrm flipV="1">
              <a:off x="5055" y="1966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9" name="Line 499"/>
            <p:cNvSpPr>
              <a:spLocks noChangeShapeType="1"/>
            </p:cNvSpPr>
            <p:nvPr/>
          </p:nvSpPr>
          <p:spPr bwMode="auto">
            <a:xfrm>
              <a:off x="5080" y="196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0" name="Line 500"/>
            <p:cNvSpPr>
              <a:spLocks noChangeShapeType="1"/>
            </p:cNvSpPr>
            <p:nvPr/>
          </p:nvSpPr>
          <p:spPr bwMode="auto">
            <a:xfrm flipV="1">
              <a:off x="5105" y="196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1" name="Line 501"/>
            <p:cNvSpPr>
              <a:spLocks noChangeShapeType="1"/>
            </p:cNvSpPr>
            <p:nvPr/>
          </p:nvSpPr>
          <p:spPr bwMode="auto">
            <a:xfrm>
              <a:off x="5130" y="1966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2" name="Line 502"/>
            <p:cNvSpPr>
              <a:spLocks noChangeShapeType="1"/>
            </p:cNvSpPr>
            <p:nvPr/>
          </p:nvSpPr>
          <p:spPr bwMode="auto">
            <a:xfrm flipV="1">
              <a:off x="5155" y="1965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3" name="Line 503"/>
            <p:cNvSpPr>
              <a:spLocks noChangeShapeType="1"/>
            </p:cNvSpPr>
            <p:nvPr/>
          </p:nvSpPr>
          <p:spPr bwMode="auto">
            <a:xfrm>
              <a:off x="5180" y="1965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4" name="Line 504"/>
            <p:cNvSpPr>
              <a:spLocks noChangeShapeType="1"/>
            </p:cNvSpPr>
            <p:nvPr/>
          </p:nvSpPr>
          <p:spPr bwMode="auto">
            <a:xfrm>
              <a:off x="5205" y="1966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5" name="Line 505"/>
            <p:cNvSpPr>
              <a:spLocks noChangeShapeType="1"/>
            </p:cNvSpPr>
            <p:nvPr/>
          </p:nvSpPr>
          <p:spPr bwMode="auto">
            <a:xfrm flipV="1">
              <a:off x="5230" y="1966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6" name="Line 506"/>
            <p:cNvSpPr>
              <a:spLocks noChangeShapeType="1"/>
            </p:cNvSpPr>
            <p:nvPr/>
          </p:nvSpPr>
          <p:spPr bwMode="auto">
            <a:xfrm flipV="1">
              <a:off x="5255" y="1965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7" name="Line 507"/>
            <p:cNvSpPr>
              <a:spLocks noChangeShapeType="1"/>
            </p:cNvSpPr>
            <p:nvPr/>
          </p:nvSpPr>
          <p:spPr bwMode="auto">
            <a:xfrm>
              <a:off x="5279" y="1965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8" name="Line 508"/>
            <p:cNvSpPr>
              <a:spLocks noChangeShapeType="1"/>
            </p:cNvSpPr>
            <p:nvPr/>
          </p:nvSpPr>
          <p:spPr bwMode="auto">
            <a:xfrm>
              <a:off x="5304" y="1965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9" name="Line 509"/>
            <p:cNvSpPr>
              <a:spLocks noChangeShapeType="1"/>
            </p:cNvSpPr>
            <p:nvPr/>
          </p:nvSpPr>
          <p:spPr bwMode="auto">
            <a:xfrm flipV="1">
              <a:off x="5329" y="1965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0" name="Line 510"/>
            <p:cNvSpPr>
              <a:spLocks noChangeShapeType="1"/>
            </p:cNvSpPr>
            <p:nvPr/>
          </p:nvSpPr>
          <p:spPr bwMode="auto">
            <a:xfrm flipV="1">
              <a:off x="5354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1" name="Line 511"/>
            <p:cNvSpPr>
              <a:spLocks noChangeShapeType="1"/>
            </p:cNvSpPr>
            <p:nvPr/>
          </p:nvSpPr>
          <p:spPr bwMode="auto">
            <a:xfrm>
              <a:off x="5379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2" name="Line 512"/>
            <p:cNvSpPr>
              <a:spLocks noChangeShapeType="1"/>
            </p:cNvSpPr>
            <p:nvPr/>
          </p:nvSpPr>
          <p:spPr bwMode="auto">
            <a:xfrm flipV="1">
              <a:off x="5404" y="1963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3" name="Line 513"/>
            <p:cNvSpPr>
              <a:spLocks noChangeShapeType="1"/>
            </p:cNvSpPr>
            <p:nvPr/>
          </p:nvSpPr>
          <p:spPr bwMode="auto">
            <a:xfrm>
              <a:off x="5429" y="196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4" name="Line 514"/>
            <p:cNvSpPr>
              <a:spLocks noChangeShapeType="1"/>
            </p:cNvSpPr>
            <p:nvPr/>
          </p:nvSpPr>
          <p:spPr bwMode="auto">
            <a:xfrm>
              <a:off x="5454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5" name="Line 515"/>
            <p:cNvSpPr>
              <a:spLocks noChangeShapeType="1"/>
            </p:cNvSpPr>
            <p:nvPr/>
          </p:nvSpPr>
          <p:spPr bwMode="auto">
            <a:xfrm flipV="1">
              <a:off x="5479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6" name="Line 516"/>
            <p:cNvSpPr>
              <a:spLocks noChangeShapeType="1"/>
            </p:cNvSpPr>
            <p:nvPr/>
          </p:nvSpPr>
          <p:spPr bwMode="auto">
            <a:xfrm flipV="1">
              <a:off x="5504" y="196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7" name="Line 517"/>
            <p:cNvSpPr>
              <a:spLocks noChangeShapeType="1"/>
            </p:cNvSpPr>
            <p:nvPr/>
          </p:nvSpPr>
          <p:spPr bwMode="auto">
            <a:xfrm>
              <a:off x="5529" y="196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8" name="Line 518"/>
            <p:cNvSpPr>
              <a:spLocks noChangeShapeType="1"/>
            </p:cNvSpPr>
            <p:nvPr/>
          </p:nvSpPr>
          <p:spPr bwMode="auto">
            <a:xfrm flipV="1">
              <a:off x="5554" y="1964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9" name="Line 519"/>
            <p:cNvSpPr>
              <a:spLocks noChangeShapeType="1"/>
            </p:cNvSpPr>
            <p:nvPr/>
          </p:nvSpPr>
          <p:spPr bwMode="auto">
            <a:xfrm>
              <a:off x="3884" y="2889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0" name="Line 520"/>
            <p:cNvSpPr>
              <a:spLocks noChangeShapeType="1"/>
            </p:cNvSpPr>
            <p:nvPr/>
          </p:nvSpPr>
          <p:spPr bwMode="auto">
            <a:xfrm>
              <a:off x="3910" y="288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1" name="Line 521"/>
            <p:cNvSpPr>
              <a:spLocks noChangeShapeType="1"/>
            </p:cNvSpPr>
            <p:nvPr/>
          </p:nvSpPr>
          <p:spPr bwMode="auto">
            <a:xfrm>
              <a:off x="3934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2" name="Line 522"/>
            <p:cNvSpPr>
              <a:spLocks noChangeShapeType="1"/>
            </p:cNvSpPr>
            <p:nvPr/>
          </p:nvSpPr>
          <p:spPr bwMode="auto">
            <a:xfrm flipV="1">
              <a:off x="3959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3" name="Line 523"/>
            <p:cNvSpPr>
              <a:spLocks noChangeShapeType="1"/>
            </p:cNvSpPr>
            <p:nvPr/>
          </p:nvSpPr>
          <p:spPr bwMode="auto">
            <a:xfrm>
              <a:off x="3984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4" name="Line 524"/>
            <p:cNvSpPr>
              <a:spLocks noChangeShapeType="1"/>
            </p:cNvSpPr>
            <p:nvPr/>
          </p:nvSpPr>
          <p:spPr bwMode="auto">
            <a:xfrm>
              <a:off x="4009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5" name="Line 525"/>
            <p:cNvSpPr>
              <a:spLocks noChangeShapeType="1"/>
            </p:cNvSpPr>
            <p:nvPr/>
          </p:nvSpPr>
          <p:spPr bwMode="auto">
            <a:xfrm flipV="1">
              <a:off x="4034" y="289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6" name="Line 526"/>
            <p:cNvSpPr>
              <a:spLocks noChangeShapeType="1"/>
            </p:cNvSpPr>
            <p:nvPr/>
          </p:nvSpPr>
          <p:spPr bwMode="auto">
            <a:xfrm>
              <a:off x="4058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7" name="Line 527"/>
            <p:cNvSpPr>
              <a:spLocks noChangeShapeType="1"/>
            </p:cNvSpPr>
            <p:nvPr/>
          </p:nvSpPr>
          <p:spPr bwMode="auto">
            <a:xfrm flipV="1">
              <a:off x="4083" y="2888"/>
              <a:ext cx="26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8" name="Line 528"/>
            <p:cNvSpPr>
              <a:spLocks noChangeShapeType="1"/>
            </p:cNvSpPr>
            <p:nvPr/>
          </p:nvSpPr>
          <p:spPr bwMode="auto">
            <a:xfrm>
              <a:off x="4109" y="2888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9" name="Line 529"/>
            <p:cNvSpPr>
              <a:spLocks noChangeShapeType="1"/>
            </p:cNvSpPr>
            <p:nvPr/>
          </p:nvSpPr>
          <p:spPr bwMode="auto">
            <a:xfrm flipV="1">
              <a:off x="4133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0" name="Line 530"/>
            <p:cNvSpPr>
              <a:spLocks noChangeShapeType="1"/>
            </p:cNvSpPr>
            <p:nvPr/>
          </p:nvSpPr>
          <p:spPr bwMode="auto">
            <a:xfrm>
              <a:off x="4158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1" name="Line 531"/>
            <p:cNvSpPr>
              <a:spLocks noChangeShapeType="1"/>
            </p:cNvSpPr>
            <p:nvPr/>
          </p:nvSpPr>
          <p:spPr bwMode="auto">
            <a:xfrm flipV="1">
              <a:off x="4183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" name="Line 532"/>
            <p:cNvSpPr>
              <a:spLocks noChangeShapeType="1"/>
            </p:cNvSpPr>
            <p:nvPr/>
          </p:nvSpPr>
          <p:spPr bwMode="auto">
            <a:xfrm flipV="1">
              <a:off x="4208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" name="Line 533"/>
            <p:cNvSpPr>
              <a:spLocks noChangeShapeType="1"/>
            </p:cNvSpPr>
            <p:nvPr/>
          </p:nvSpPr>
          <p:spPr bwMode="auto">
            <a:xfrm>
              <a:off x="4233" y="2888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4" name="Line 534"/>
            <p:cNvSpPr>
              <a:spLocks noChangeShapeType="1"/>
            </p:cNvSpPr>
            <p:nvPr/>
          </p:nvSpPr>
          <p:spPr bwMode="auto">
            <a:xfrm flipV="1">
              <a:off x="4258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" name="Line 535"/>
            <p:cNvSpPr>
              <a:spLocks noChangeShapeType="1"/>
            </p:cNvSpPr>
            <p:nvPr/>
          </p:nvSpPr>
          <p:spPr bwMode="auto">
            <a:xfrm flipV="1">
              <a:off x="4283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" name="Line 536"/>
            <p:cNvSpPr>
              <a:spLocks noChangeShapeType="1"/>
            </p:cNvSpPr>
            <p:nvPr/>
          </p:nvSpPr>
          <p:spPr bwMode="auto">
            <a:xfrm>
              <a:off x="4308" y="2888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7" name="Line 537"/>
            <p:cNvSpPr>
              <a:spLocks noChangeShapeType="1"/>
            </p:cNvSpPr>
            <p:nvPr/>
          </p:nvSpPr>
          <p:spPr bwMode="auto">
            <a:xfrm flipV="1">
              <a:off x="4333" y="289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8" name="Line 538"/>
            <p:cNvSpPr>
              <a:spLocks noChangeShapeType="1"/>
            </p:cNvSpPr>
            <p:nvPr/>
          </p:nvSpPr>
          <p:spPr bwMode="auto">
            <a:xfrm>
              <a:off x="4358" y="289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9" name="Line 539"/>
            <p:cNvSpPr>
              <a:spLocks noChangeShapeType="1"/>
            </p:cNvSpPr>
            <p:nvPr/>
          </p:nvSpPr>
          <p:spPr bwMode="auto">
            <a:xfrm flipV="1">
              <a:off x="4382" y="2890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0" name="Line 540"/>
            <p:cNvSpPr>
              <a:spLocks noChangeShapeType="1"/>
            </p:cNvSpPr>
            <p:nvPr/>
          </p:nvSpPr>
          <p:spPr bwMode="auto">
            <a:xfrm flipV="1">
              <a:off x="4408" y="2887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1" name="Line 541"/>
            <p:cNvSpPr>
              <a:spLocks noChangeShapeType="1"/>
            </p:cNvSpPr>
            <p:nvPr/>
          </p:nvSpPr>
          <p:spPr bwMode="auto">
            <a:xfrm flipV="1">
              <a:off x="4432" y="288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2" name="Line 542"/>
            <p:cNvSpPr>
              <a:spLocks noChangeShapeType="1"/>
            </p:cNvSpPr>
            <p:nvPr/>
          </p:nvSpPr>
          <p:spPr bwMode="auto">
            <a:xfrm>
              <a:off x="4457" y="288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3" name="Line 543"/>
            <p:cNvSpPr>
              <a:spLocks noChangeShapeType="1"/>
            </p:cNvSpPr>
            <p:nvPr/>
          </p:nvSpPr>
          <p:spPr bwMode="auto">
            <a:xfrm flipV="1">
              <a:off x="4482" y="288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4" name="Line 544"/>
            <p:cNvSpPr>
              <a:spLocks noChangeShapeType="1"/>
            </p:cNvSpPr>
            <p:nvPr/>
          </p:nvSpPr>
          <p:spPr bwMode="auto">
            <a:xfrm>
              <a:off x="4507" y="2887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5" name="Line 545"/>
            <p:cNvSpPr>
              <a:spLocks noChangeShapeType="1"/>
            </p:cNvSpPr>
            <p:nvPr/>
          </p:nvSpPr>
          <p:spPr bwMode="auto">
            <a:xfrm flipV="1">
              <a:off x="4532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6" name="Line 546"/>
            <p:cNvSpPr>
              <a:spLocks noChangeShapeType="1"/>
            </p:cNvSpPr>
            <p:nvPr/>
          </p:nvSpPr>
          <p:spPr bwMode="auto">
            <a:xfrm>
              <a:off x="4557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7" name="Line 547"/>
            <p:cNvSpPr>
              <a:spLocks noChangeShapeType="1"/>
            </p:cNvSpPr>
            <p:nvPr/>
          </p:nvSpPr>
          <p:spPr bwMode="auto">
            <a:xfrm flipV="1">
              <a:off x="4582" y="2889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8" name="Line 548"/>
            <p:cNvSpPr>
              <a:spLocks noChangeShapeType="1"/>
            </p:cNvSpPr>
            <p:nvPr/>
          </p:nvSpPr>
          <p:spPr bwMode="auto">
            <a:xfrm>
              <a:off x="4607" y="2889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9" name="Line 549"/>
            <p:cNvSpPr>
              <a:spLocks noChangeShapeType="1"/>
            </p:cNvSpPr>
            <p:nvPr/>
          </p:nvSpPr>
          <p:spPr bwMode="auto">
            <a:xfrm>
              <a:off x="4631" y="2889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0" name="Line 550"/>
            <p:cNvSpPr>
              <a:spLocks noChangeShapeType="1"/>
            </p:cNvSpPr>
            <p:nvPr/>
          </p:nvSpPr>
          <p:spPr bwMode="auto">
            <a:xfrm flipV="1">
              <a:off x="4657" y="2888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1" name="Line 551"/>
            <p:cNvSpPr>
              <a:spLocks noChangeShapeType="1"/>
            </p:cNvSpPr>
            <p:nvPr/>
          </p:nvSpPr>
          <p:spPr bwMode="auto">
            <a:xfrm>
              <a:off x="4681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2" name="Line 552"/>
            <p:cNvSpPr>
              <a:spLocks noChangeShapeType="1"/>
            </p:cNvSpPr>
            <p:nvPr/>
          </p:nvSpPr>
          <p:spPr bwMode="auto">
            <a:xfrm>
              <a:off x="4706" y="2888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3" name="Line 553"/>
            <p:cNvSpPr>
              <a:spLocks noChangeShapeType="1"/>
            </p:cNvSpPr>
            <p:nvPr/>
          </p:nvSpPr>
          <p:spPr bwMode="auto">
            <a:xfrm>
              <a:off x="4731" y="2888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4" name="Line 554"/>
            <p:cNvSpPr>
              <a:spLocks noChangeShapeType="1"/>
            </p:cNvSpPr>
            <p:nvPr/>
          </p:nvSpPr>
          <p:spPr bwMode="auto">
            <a:xfrm flipV="1">
              <a:off x="4756" y="2882"/>
              <a:ext cx="25" cy="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5" name="Line 555"/>
            <p:cNvSpPr>
              <a:spLocks noChangeShapeType="1"/>
            </p:cNvSpPr>
            <p:nvPr/>
          </p:nvSpPr>
          <p:spPr bwMode="auto">
            <a:xfrm flipV="1">
              <a:off x="4781" y="2820"/>
              <a:ext cx="25" cy="6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6" name="Line 556"/>
            <p:cNvSpPr>
              <a:spLocks noChangeShapeType="1"/>
            </p:cNvSpPr>
            <p:nvPr/>
          </p:nvSpPr>
          <p:spPr bwMode="auto">
            <a:xfrm flipV="1">
              <a:off x="4806" y="2692"/>
              <a:ext cx="25" cy="12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7" name="Line 557"/>
            <p:cNvSpPr>
              <a:spLocks noChangeShapeType="1"/>
            </p:cNvSpPr>
            <p:nvPr/>
          </p:nvSpPr>
          <p:spPr bwMode="auto">
            <a:xfrm flipV="1">
              <a:off x="4831" y="2542"/>
              <a:ext cx="24" cy="15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8" name="Line 558"/>
            <p:cNvSpPr>
              <a:spLocks noChangeShapeType="1"/>
            </p:cNvSpPr>
            <p:nvPr/>
          </p:nvSpPr>
          <p:spPr bwMode="auto">
            <a:xfrm flipV="1">
              <a:off x="4855" y="2383"/>
              <a:ext cx="26" cy="15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9" name="Line 559"/>
            <p:cNvSpPr>
              <a:spLocks noChangeShapeType="1"/>
            </p:cNvSpPr>
            <p:nvPr/>
          </p:nvSpPr>
          <p:spPr bwMode="auto">
            <a:xfrm flipV="1">
              <a:off x="4881" y="2242"/>
              <a:ext cx="24" cy="14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0" name="Line 560"/>
            <p:cNvSpPr>
              <a:spLocks noChangeShapeType="1"/>
            </p:cNvSpPr>
            <p:nvPr/>
          </p:nvSpPr>
          <p:spPr bwMode="auto">
            <a:xfrm flipV="1">
              <a:off x="4905" y="2123"/>
              <a:ext cx="26" cy="11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1" name="Line 561"/>
            <p:cNvSpPr>
              <a:spLocks noChangeShapeType="1"/>
            </p:cNvSpPr>
            <p:nvPr/>
          </p:nvSpPr>
          <p:spPr bwMode="auto">
            <a:xfrm flipV="1">
              <a:off x="4931" y="2026"/>
              <a:ext cx="25" cy="9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2" name="Line 562"/>
            <p:cNvSpPr>
              <a:spLocks noChangeShapeType="1"/>
            </p:cNvSpPr>
            <p:nvPr/>
          </p:nvSpPr>
          <p:spPr bwMode="auto">
            <a:xfrm flipV="1">
              <a:off x="4956" y="1978"/>
              <a:ext cx="24" cy="4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3" name="Line 563"/>
            <p:cNvSpPr>
              <a:spLocks noChangeShapeType="1"/>
            </p:cNvSpPr>
            <p:nvPr/>
          </p:nvSpPr>
          <p:spPr bwMode="auto">
            <a:xfrm flipV="1">
              <a:off x="4980" y="1967"/>
              <a:ext cx="26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4" name="Line 564"/>
            <p:cNvSpPr>
              <a:spLocks noChangeShapeType="1"/>
            </p:cNvSpPr>
            <p:nvPr/>
          </p:nvSpPr>
          <p:spPr bwMode="auto">
            <a:xfrm flipV="1">
              <a:off x="5006" y="1965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5" name="Line 565"/>
            <p:cNvSpPr>
              <a:spLocks noChangeShapeType="1"/>
            </p:cNvSpPr>
            <p:nvPr/>
          </p:nvSpPr>
          <p:spPr bwMode="auto">
            <a:xfrm flipV="1">
              <a:off x="5030" y="1962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6" name="Line 566"/>
            <p:cNvSpPr>
              <a:spLocks noChangeShapeType="1"/>
            </p:cNvSpPr>
            <p:nvPr/>
          </p:nvSpPr>
          <p:spPr bwMode="auto">
            <a:xfrm>
              <a:off x="5055" y="1962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7" name="Line 567"/>
            <p:cNvSpPr>
              <a:spLocks noChangeShapeType="1"/>
            </p:cNvSpPr>
            <p:nvPr/>
          </p:nvSpPr>
          <p:spPr bwMode="auto">
            <a:xfrm flipV="1">
              <a:off x="5080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8" name="Line 568"/>
            <p:cNvSpPr>
              <a:spLocks noChangeShapeType="1"/>
            </p:cNvSpPr>
            <p:nvPr/>
          </p:nvSpPr>
          <p:spPr bwMode="auto">
            <a:xfrm flipV="1">
              <a:off x="5105" y="196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9" name="Line 569"/>
            <p:cNvSpPr>
              <a:spLocks noChangeShapeType="1"/>
            </p:cNvSpPr>
            <p:nvPr/>
          </p:nvSpPr>
          <p:spPr bwMode="auto">
            <a:xfrm>
              <a:off x="5130" y="1963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0" name="Line 570"/>
            <p:cNvSpPr>
              <a:spLocks noChangeShapeType="1"/>
            </p:cNvSpPr>
            <p:nvPr/>
          </p:nvSpPr>
          <p:spPr bwMode="auto">
            <a:xfrm>
              <a:off x="5155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1" name="Line 571"/>
            <p:cNvSpPr>
              <a:spLocks noChangeShapeType="1"/>
            </p:cNvSpPr>
            <p:nvPr/>
          </p:nvSpPr>
          <p:spPr bwMode="auto">
            <a:xfrm flipV="1">
              <a:off x="5180" y="196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2" name="Line 572"/>
            <p:cNvSpPr>
              <a:spLocks noChangeShapeType="1"/>
            </p:cNvSpPr>
            <p:nvPr/>
          </p:nvSpPr>
          <p:spPr bwMode="auto">
            <a:xfrm flipV="1">
              <a:off x="5205" y="1963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3" name="Line 573"/>
            <p:cNvSpPr>
              <a:spLocks noChangeShapeType="1"/>
            </p:cNvSpPr>
            <p:nvPr/>
          </p:nvSpPr>
          <p:spPr bwMode="auto">
            <a:xfrm>
              <a:off x="5229" y="1963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4" name="Line 574"/>
            <p:cNvSpPr>
              <a:spLocks noChangeShapeType="1"/>
            </p:cNvSpPr>
            <p:nvPr/>
          </p:nvSpPr>
          <p:spPr bwMode="auto">
            <a:xfrm flipV="1">
              <a:off x="5255" y="1963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5" name="Line 575"/>
            <p:cNvSpPr>
              <a:spLocks noChangeShapeType="1"/>
            </p:cNvSpPr>
            <p:nvPr/>
          </p:nvSpPr>
          <p:spPr bwMode="auto">
            <a:xfrm>
              <a:off x="5279" y="1963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6" name="Line 576"/>
            <p:cNvSpPr>
              <a:spLocks noChangeShapeType="1"/>
            </p:cNvSpPr>
            <p:nvPr/>
          </p:nvSpPr>
          <p:spPr bwMode="auto">
            <a:xfrm flipV="1">
              <a:off x="5305" y="1961"/>
              <a:ext cx="24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7" name="Line 577"/>
            <p:cNvSpPr>
              <a:spLocks noChangeShapeType="1"/>
            </p:cNvSpPr>
            <p:nvPr/>
          </p:nvSpPr>
          <p:spPr bwMode="auto">
            <a:xfrm flipV="1">
              <a:off x="5329" y="1961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8" name="Line 578"/>
            <p:cNvSpPr>
              <a:spLocks noChangeShapeType="1"/>
            </p:cNvSpPr>
            <p:nvPr/>
          </p:nvSpPr>
          <p:spPr bwMode="auto">
            <a:xfrm>
              <a:off x="5354" y="1961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9" name="Line 579"/>
            <p:cNvSpPr>
              <a:spLocks noChangeShapeType="1"/>
            </p:cNvSpPr>
            <p:nvPr/>
          </p:nvSpPr>
          <p:spPr bwMode="auto">
            <a:xfrm flipV="1">
              <a:off x="5379" y="1961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0" name="Line 580"/>
            <p:cNvSpPr>
              <a:spLocks noChangeShapeType="1"/>
            </p:cNvSpPr>
            <p:nvPr/>
          </p:nvSpPr>
          <p:spPr bwMode="auto">
            <a:xfrm flipV="1">
              <a:off x="5404" y="1961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1" name="Line 581"/>
            <p:cNvSpPr>
              <a:spLocks noChangeShapeType="1"/>
            </p:cNvSpPr>
            <p:nvPr/>
          </p:nvSpPr>
          <p:spPr bwMode="auto">
            <a:xfrm>
              <a:off x="5429" y="1961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2" name="Line 582"/>
            <p:cNvSpPr>
              <a:spLocks noChangeShapeType="1"/>
            </p:cNvSpPr>
            <p:nvPr/>
          </p:nvSpPr>
          <p:spPr bwMode="auto">
            <a:xfrm flipV="1">
              <a:off x="5454" y="1960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3" name="Line 583"/>
            <p:cNvSpPr>
              <a:spLocks noChangeShapeType="1"/>
            </p:cNvSpPr>
            <p:nvPr/>
          </p:nvSpPr>
          <p:spPr bwMode="auto">
            <a:xfrm>
              <a:off x="5479" y="1960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4" name="Line 584"/>
            <p:cNvSpPr>
              <a:spLocks noChangeShapeType="1"/>
            </p:cNvSpPr>
            <p:nvPr/>
          </p:nvSpPr>
          <p:spPr bwMode="auto">
            <a:xfrm flipV="1">
              <a:off x="5504" y="196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5" name="Line 585"/>
            <p:cNvSpPr>
              <a:spLocks noChangeShapeType="1"/>
            </p:cNvSpPr>
            <p:nvPr/>
          </p:nvSpPr>
          <p:spPr bwMode="auto">
            <a:xfrm flipV="1">
              <a:off x="5528" y="1960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6" name="Line 586"/>
            <p:cNvSpPr>
              <a:spLocks noChangeShapeType="1"/>
            </p:cNvSpPr>
            <p:nvPr/>
          </p:nvSpPr>
          <p:spPr bwMode="auto">
            <a:xfrm>
              <a:off x="5554" y="1960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7" name="Oval 587"/>
            <p:cNvSpPr>
              <a:spLocks noChangeArrowheads="1"/>
            </p:cNvSpPr>
            <p:nvPr/>
          </p:nvSpPr>
          <p:spPr bwMode="auto">
            <a:xfrm>
              <a:off x="5560" y="1960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8" name="Oval 588"/>
            <p:cNvSpPr>
              <a:spLocks noChangeArrowheads="1"/>
            </p:cNvSpPr>
            <p:nvPr/>
          </p:nvSpPr>
          <p:spPr bwMode="auto">
            <a:xfrm>
              <a:off x="5555" y="196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9" name="Oval 589"/>
            <p:cNvSpPr>
              <a:spLocks noChangeArrowheads="1"/>
            </p:cNvSpPr>
            <p:nvPr/>
          </p:nvSpPr>
          <p:spPr bwMode="auto">
            <a:xfrm>
              <a:off x="5551" y="1960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0" name="Oval 590"/>
            <p:cNvSpPr>
              <a:spLocks noChangeArrowheads="1"/>
            </p:cNvSpPr>
            <p:nvPr/>
          </p:nvSpPr>
          <p:spPr bwMode="auto">
            <a:xfrm>
              <a:off x="5545" y="1957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1" name="Oval 591"/>
            <p:cNvSpPr>
              <a:spLocks noChangeArrowheads="1"/>
            </p:cNvSpPr>
            <p:nvPr/>
          </p:nvSpPr>
          <p:spPr bwMode="auto">
            <a:xfrm>
              <a:off x="5540" y="1958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2" name="Oval 592"/>
            <p:cNvSpPr>
              <a:spLocks noChangeArrowheads="1"/>
            </p:cNvSpPr>
            <p:nvPr/>
          </p:nvSpPr>
          <p:spPr bwMode="auto">
            <a:xfrm>
              <a:off x="5536" y="1957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3" name="Oval 593"/>
            <p:cNvSpPr>
              <a:spLocks noChangeArrowheads="1"/>
            </p:cNvSpPr>
            <p:nvPr/>
          </p:nvSpPr>
          <p:spPr bwMode="auto">
            <a:xfrm>
              <a:off x="5530" y="1960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4" name="Oval 594"/>
            <p:cNvSpPr>
              <a:spLocks noChangeArrowheads="1"/>
            </p:cNvSpPr>
            <p:nvPr/>
          </p:nvSpPr>
          <p:spPr bwMode="auto">
            <a:xfrm>
              <a:off x="5521" y="1961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5" name="Oval 595"/>
            <p:cNvSpPr>
              <a:spLocks noChangeArrowheads="1"/>
            </p:cNvSpPr>
            <p:nvPr/>
          </p:nvSpPr>
          <p:spPr bwMode="auto">
            <a:xfrm>
              <a:off x="5516" y="1964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6" name="Oval 596"/>
            <p:cNvSpPr>
              <a:spLocks noChangeArrowheads="1"/>
            </p:cNvSpPr>
            <p:nvPr/>
          </p:nvSpPr>
          <p:spPr bwMode="auto">
            <a:xfrm>
              <a:off x="5511" y="1966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7" name="Oval 597"/>
            <p:cNvSpPr>
              <a:spLocks noChangeArrowheads="1"/>
            </p:cNvSpPr>
            <p:nvPr/>
          </p:nvSpPr>
          <p:spPr bwMode="auto">
            <a:xfrm>
              <a:off x="5506" y="1963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8" name="Oval 598"/>
            <p:cNvSpPr>
              <a:spLocks noChangeArrowheads="1"/>
            </p:cNvSpPr>
            <p:nvPr/>
          </p:nvSpPr>
          <p:spPr bwMode="auto">
            <a:xfrm>
              <a:off x="5496" y="1966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9" name="Oval 599"/>
            <p:cNvSpPr>
              <a:spLocks noChangeArrowheads="1"/>
            </p:cNvSpPr>
            <p:nvPr/>
          </p:nvSpPr>
          <p:spPr bwMode="auto">
            <a:xfrm>
              <a:off x="5491" y="1961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0" name="Oval 600"/>
            <p:cNvSpPr>
              <a:spLocks noChangeArrowheads="1"/>
            </p:cNvSpPr>
            <p:nvPr/>
          </p:nvSpPr>
          <p:spPr bwMode="auto">
            <a:xfrm>
              <a:off x="5486" y="1967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1" name="Oval 601"/>
            <p:cNvSpPr>
              <a:spLocks noChangeArrowheads="1"/>
            </p:cNvSpPr>
            <p:nvPr/>
          </p:nvSpPr>
          <p:spPr bwMode="auto">
            <a:xfrm>
              <a:off x="5481" y="1973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2" name="Oval 602"/>
            <p:cNvSpPr>
              <a:spLocks noChangeArrowheads="1"/>
            </p:cNvSpPr>
            <p:nvPr/>
          </p:nvSpPr>
          <p:spPr bwMode="auto">
            <a:xfrm>
              <a:off x="5476" y="198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3" name="Oval 603"/>
            <p:cNvSpPr>
              <a:spLocks noChangeArrowheads="1"/>
            </p:cNvSpPr>
            <p:nvPr/>
          </p:nvSpPr>
          <p:spPr bwMode="auto">
            <a:xfrm>
              <a:off x="5471" y="1989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4" name="Oval 604"/>
            <p:cNvSpPr>
              <a:spLocks noChangeArrowheads="1"/>
            </p:cNvSpPr>
            <p:nvPr/>
          </p:nvSpPr>
          <p:spPr bwMode="auto">
            <a:xfrm>
              <a:off x="5465" y="2008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5" name="Oval 605"/>
            <p:cNvSpPr>
              <a:spLocks noChangeArrowheads="1"/>
            </p:cNvSpPr>
            <p:nvPr/>
          </p:nvSpPr>
          <p:spPr bwMode="auto">
            <a:xfrm>
              <a:off x="5461" y="203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6" name="Oval 606"/>
            <p:cNvSpPr>
              <a:spLocks noChangeArrowheads="1"/>
            </p:cNvSpPr>
            <p:nvPr/>
          </p:nvSpPr>
          <p:spPr bwMode="auto">
            <a:xfrm>
              <a:off x="5456" y="2067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7" name="Oval 607"/>
            <p:cNvSpPr>
              <a:spLocks noChangeArrowheads="1"/>
            </p:cNvSpPr>
            <p:nvPr/>
          </p:nvSpPr>
          <p:spPr bwMode="auto">
            <a:xfrm>
              <a:off x="5451" y="2111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8" name="Oval 608"/>
            <p:cNvSpPr>
              <a:spLocks noChangeArrowheads="1"/>
            </p:cNvSpPr>
            <p:nvPr/>
          </p:nvSpPr>
          <p:spPr bwMode="auto">
            <a:xfrm>
              <a:off x="5446" y="2182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9" name="Oval 609"/>
            <p:cNvSpPr>
              <a:spLocks noChangeArrowheads="1"/>
            </p:cNvSpPr>
            <p:nvPr/>
          </p:nvSpPr>
          <p:spPr bwMode="auto">
            <a:xfrm>
              <a:off x="5441" y="2252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0" name="Oval 610"/>
            <p:cNvSpPr>
              <a:spLocks noChangeArrowheads="1"/>
            </p:cNvSpPr>
            <p:nvPr/>
          </p:nvSpPr>
          <p:spPr bwMode="auto">
            <a:xfrm>
              <a:off x="5436" y="2349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1" name="Oval 611"/>
            <p:cNvSpPr>
              <a:spLocks noChangeArrowheads="1"/>
            </p:cNvSpPr>
            <p:nvPr/>
          </p:nvSpPr>
          <p:spPr bwMode="auto">
            <a:xfrm>
              <a:off x="5431" y="2449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2" name="Oval 612"/>
            <p:cNvSpPr>
              <a:spLocks noChangeArrowheads="1"/>
            </p:cNvSpPr>
            <p:nvPr/>
          </p:nvSpPr>
          <p:spPr bwMode="auto">
            <a:xfrm>
              <a:off x="5426" y="2562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3" name="Oval 613"/>
            <p:cNvSpPr>
              <a:spLocks noChangeArrowheads="1"/>
            </p:cNvSpPr>
            <p:nvPr/>
          </p:nvSpPr>
          <p:spPr bwMode="auto">
            <a:xfrm>
              <a:off x="5421" y="2661"/>
              <a:ext cx="35" cy="31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4" name="Oval 614"/>
            <p:cNvSpPr>
              <a:spLocks noChangeArrowheads="1"/>
            </p:cNvSpPr>
            <p:nvPr/>
          </p:nvSpPr>
          <p:spPr bwMode="auto">
            <a:xfrm>
              <a:off x="5416" y="2756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5" name="Oval 615"/>
            <p:cNvSpPr>
              <a:spLocks noChangeArrowheads="1"/>
            </p:cNvSpPr>
            <p:nvPr/>
          </p:nvSpPr>
          <p:spPr bwMode="auto">
            <a:xfrm>
              <a:off x="5411" y="2819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6" name="Oval 616"/>
            <p:cNvSpPr>
              <a:spLocks noChangeArrowheads="1"/>
            </p:cNvSpPr>
            <p:nvPr/>
          </p:nvSpPr>
          <p:spPr bwMode="auto">
            <a:xfrm>
              <a:off x="5406" y="285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7" name="Oval 617"/>
            <p:cNvSpPr>
              <a:spLocks noChangeArrowheads="1"/>
            </p:cNvSpPr>
            <p:nvPr/>
          </p:nvSpPr>
          <p:spPr bwMode="auto">
            <a:xfrm>
              <a:off x="5401" y="2865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8" name="Oval 618"/>
            <p:cNvSpPr>
              <a:spLocks noChangeArrowheads="1"/>
            </p:cNvSpPr>
            <p:nvPr/>
          </p:nvSpPr>
          <p:spPr bwMode="auto">
            <a:xfrm>
              <a:off x="5396" y="2877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9" name="Oval 619"/>
            <p:cNvSpPr>
              <a:spLocks noChangeArrowheads="1"/>
            </p:cNvSpPr>
            <p:nvPr/>
          </p:nvSpPr>
          <p:spPr bwMode="auto">
            <a:xfrm>
              <a:off x="5391" y="287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0" name="Oval 620"/>
            <p:cNvSpPr>
              <a:spLocks noChangeArrowheads="1"/>
            </p:cNvSpPr>
            <p:nvPr/>
          </p:nvSpPr>
          <p:spPr bwMode="auto">
            <a:xfrm>
              <a:off x="5386" y="2875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1" name="Oval 621"/>
            <p:cNvSpPr>
              <a:spLocks noChangeArrowheads="1"/>
            </p:cNvSpPr>
            <p:nvPr/>
          </p:nvSpPr>
          <p:spPr bwMode="auto">
            <a:xfrm>
              <a:off x="5381" y="2876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2" name="Oval 622"/>
            <p:cNvSpPr>
              <a:spLocks noChangeArrowheads="1"/>
            </p:cNvSpPr>
            <p:nvPr/>
          </p:nvSpPr>
          <p:spPr bwMode="auto">
            <a:xfrm>
              <a:off x="5371" y="2871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3" name="Oval 623"/>
            <p:cNvSpPr>
              <a:spLocks noChangeArrowheads="1"/>
            </p:cNvSpPr>
            <p:nvPr/>
          </p:nvSpPr>
          <p:spPr bwMode="auto">
            <a:xfrm>
              <a:off x="5366" y="2870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4" name="Oval 624"/>
            <p:cNvSpPr>
              <a:spLocks noChangeArrowheads="1"/>
            </p:cNvSpPr>
            <p:nvPr/>
          </p:nvSpPr>
          <p:spPr bwMode="auto">
            <a:xfrm>
              <a:off x="5361" y="2873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5" name="Oval 625"/>
            <p:cNvSpPr>
              <a:spLocks noChangeArrowheads="1"/>
            </p:cNvSpPr>
            <p:nvPr/>
          </p:nvSpPr>
          <p:spPr bwMode="auto">
            <a:xfrm>
              <a:off x="5356" y="2877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6" name="Oval 626"/>
            <p:cNvSpPr>
              <a:spLocks noChangeArrowheads="1"/>
            </p:cNvSpPr>
            <p:nvPr/>
          </p:nvSpPr>
          <p:spPr bwMode="auto">
            <a:xfrm>
              <a:off x="5351" y="2875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7" name="Oval 627"/>
            <p:cNvSpPr>
              <a:spLocks noChangeArrowheads="1"/>
            </p:cNvSpPr>
            <p:nvPr/>
          </p:nvSpPr>
          <p:spPr bwMode="auto">
            <a:xfrm>
              <a:off x="5346" y="2868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8" name="Oval 628"/>
            <p:cNvSpPr>
              <a:spLocks noChangeArrowheads="1"/>
            </p:cNvSpPr>
            <p:nvPr/>
          </p:nvSpPr>
          <p:spPr bwMode="auto">
            <a:xfrm>
              <a:off x="5341" y="2868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9" name="Oval 629"/>
            <p:cNvSpPr>
              <a:spLocks noChangeArrowheads="1"/>
            </p:cNvSpPr>
            <p:nvPr/>
          </p:nvSpPr>
          <p:spPr bwMode="auto">
            <a:xfrm>
              <a:off x="5336" y="2870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0" name="Oval 630"/>
            <p:cNvSpPr>
              <a:spLocks noChangeArrowheads="1"/>
            </p:cNvSpPr>
            <p:nvPr/>
          </p:nvSpPr>
          <p:spPr bwMode="auto">
            <a:xfrm>
              <a:off x="5331" y="2869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632" name="Group 832"/>
          <p:cNvGrpSpPr>
            <a:grpSpLocks/>
          </p:cNvGrpSpPr>
          <p:nvPr/>
        </p:nvGrpSpPr>
        <p:grpSpPr bwMode="auto">
          <a:xfrm>
            <a:off x="7245350" y="3106738"/>
            <a:ext cx="1638300" cy="1508125"/>
            <a:chOff x="4564" y="1957"/>
            <a:chExt cx="1032" cy="950"/>
          </a:xfrm>
        </p:grpSpPr>
        <p:sp>
          <p:nvSpPr>
            <p:cNvPr id="77432" name="Oval 632"/>
            <p:cNvSpPr>
              <a:spLocks noChangeArrowheads="1"/>
            </p:cNvSpPr>
            <p:nvPr/>
          </p:nvSpPr>
          <p:spPr bwMode="auto">
            <a:xfrm>
              <a:off x="5326" y="2873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3" name="Oval 633"/>
            <p:cNvSpPr>
              <a:spLocks noChangeArrowheads="1"/>
            </p:cNvSpPr>
            <p:nvPr/>
          </p:nvSpPr>
          <p:spPr bwMode="auto">
            <a:xfrm>
              <a:off x="5321" y="2873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4" name="Oval 634"/>
            <p:cNvSpPr>
              <a:spLocks noChangeArrowheads="1"/>
            </p:cNvSpPr>
            <p:nvPr/>
          </p:nvSpPr>
          <p:spPr bwMode="auto">
            <a:xfrm>
              <a:off x="5311" y="287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5" name="Oval 635"/>
            <p:cNvSpPr>
              <a:spLocks noChangeArrowheads="1"/>
            </p:cNvSpPr>
            <p:nvPr/>
          </p:nvSpPr>
          <p:spPr bwMode="auto">
            <a:xfrm>
              <a:off x="5306" y="287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6" name="Oval 636"/>
            <p:cNvSpPr>
              <a:spLocks noChangeArrowheads="1"/>
            </p:cNvSpPr>
            <p:nvPr/>
          </p:nvSpPr>
          <p:spPr bwMode="auto">
            <a:xfrm>
              <a:off x="5301" y="2874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7" name="Oval 637"/>
            <p:cNvSpPr>
              <a:spLocks noChangeArrowheads="1"/>
            </p:cNvSpPr>
            <p:nvPr/>
          </p:nvSpPr>
          <p:spPr bwMode="auto">
            <a:xfrm>
              <a:off x="5296" y="2871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8" name="Oval 638"/>
            <p:cNvSpPr>
              <a:spLocks noChangeArrowheads="1"/>
            </p:cNvSpPr>
            <p:nvPr/>
          </p:nvSpPr>
          <p:spPr bwMode="auto">
            <a:xfrm>
              <a:off x="5291" y="2876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9" name="Oval 639"/>
            <p:cNvSpPr>
              <a:spLocks noChangeArrowheads="1"/>
            </p:cNvSpPr>
            <p:nvPr/>
          </p:nvSpPr>
          <p:spPr bwMode="auto">
            <a:xfrm>
              <a:off x="5286" y="2866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0" name="Oval 640"/>
            <p:cNvSpPr>
              <a:spLocks noChangeArrowheads="1"/>
            </p:cNvSpPr>
            <p:nvPr/>
          </p:nvSpPr>
          <p:spPr bwMode="auto">
            <a:xfrm>
              <a:off x="5282" y="2876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1" name="Oval 641"/>
            <p:cNvSpPr>
              <a:spLocks noChangeArrowheads="1"/>
            </p:cNvSpPr>
            <p:nvPr/>
          </p:nvSpPr>
          <p:spPr bwMode="auto">
            <a:xfrm>
              <a:off x="5276" y="2871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2" name="Oval 642"/>
            <p:cNvSpPr>
              <a:spLocks noChangeArrowheads="1"/>
            </p:cNvSpPr>
            <p:nvPr/>
          </p:nvSpPr>
          <p:spPr bwMode="auto">
            <a:xfrm>
              <a:off x="5271" y="2869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3" name="Oval 643"/>
            <p:cNvSpPr>
              <a:spLocks noChangeArrowheads="1"/>
            </p:cNvSpPr>
            <p:nvPr/>
          </p:nvSpPr>
          <p:spPr bwMode="auto">
            <a:xfrm>
              <a:off x="5267" y="2870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4" name="Oval 644"/>
            <p:cNvSpPr>
              <a:spLocks noChangeArrowheads="1"/>
            </p:cNvSpPr>
            <p:nvPr/>
          </p:nvSpPr>
          <p:spPr bwMode="auto">
            <a:xfrm>
              <a:off x="5261" y="2873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5" name="Oval 645"/>
            <p:cNvSpPr>
              <a:spLocks noChangeArrowheads="1"/>
            </p:cNvSpPr>
            <p:nvPr/>
          </p:nvSpPr>
          <p:spPr bwMode="auto">
            <a:xfrm>
              <a:off x="5256" y="2876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6" name="Oval 646"/>
            <p:cNvSpPr>
              <a:spLocks noChangeArrowheads="1"/>
            </p:cNvSpPr>
            <p:nvPr/>
          </p:nvSpPr>
          <p:spPr bwMode="auto">
            <a:xfrm>
              <a:off x="5252" y="2870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7" name="Oval 647"/>
            <p:cNvSpPr>
              <a:spLocks noChangeArrowheads="1"/>
            </p:cNvSpPr>
            <p:nvPr/>
          </p:nvSpPr>
          <p:spPr bwMode="auto">
            <a:xfrm>
              <a:off x="5246" y="2872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8" name="Oval 648"/>
            <p:cNvSpPr>
              <a:spLocks noChangeArrowheads="1"/>
            </p:cNvSpPr>
            <p:nvPr/>
          </p:nvSpPr>
          <p:spPr bwMode="auto">
            <a:xfrm>
              <a:off x="5241" y="2868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9" name="Oval 649"/>
            <p:cNvSpPr>
              <a:spLocks noChangeArrowheads="1"/>
            </p:cNvSpPr>
            <p:nvPr/>
          </p:nvSpPr>
          <p:spPr bwMode="auto">
            <a:xfrm>
              <a:off x="5237" y="2866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0" name="Oval 650"/>
            <p:cNvSpPr>
              <a:spLocks noChangeArrowheads="1"/>
            </p:cNvSpPr>
            <p:nvPr/>
          </p:nvSpPr>
          <p:spPr bwMode="auto">
            <a:xfrm>
              <a:off x="5231" y="2871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1" name="Oval 651"/>
            <p:cNvSpPr>
              <a:spLocks noChangeArrowheads="1"/>
            </p:cNvSpPr>
            <p:nvPr/>
          </p:nvSpPr>
          <p:spPr bwMode="auto">
            <a:xfrm>
              <a:off x="5227" y="2867"/>
              <a:ext cx="35" cy="31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2" name="Oval 652"/>
            <p:cNvSpPr>
              <a:spLocks noChangeArrowheads="1"/>
            </p:cNvSpPr>
            <p:nvPr/>
          </p:nvSpPr>
          <p:spPr bwMode="auto">
            <a:xfrm>
              <a:off x="5222" y="287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3" name="Oval 653"/>
            <p:cNvSpPr>
              <a:spLocks noChangeArrowheads="1"/>
            </p:cNvSpPr>
            <p:nvPr/>
          </p:nvSpPr>
          <p:spPr bwMode="auto">
            <a:xfrm>
              <a:off x="5217" y="287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4" name="Oval 654"/>
            <p:cNvSpPr>
              <a:spLocks noChangeArrowheads="1"/>
            </p:cNvSpPr>
            <p:nvPr/>
          </p:nvSpPr>
          <p:spPr bwMode="auto">
            <a:xfrm>
              <a:off x="5207" y="2877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5" name="Oval 655"/>
            <p:cNvSpPr>
              <a:spLocks noChangeArrowheads="1"/>
            </p:cNvSpPr>
            <p:nvPr/>
          </p:nvSpPr>
          <p:spPr bwMode="auto">
            <a:xfrm>
              <a:off x="5197" y="287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6" name="Oval 656"/>
            <p:cNvSpPr>
              <a:spLocks noChangeArrowheads="1"/>
            </p:cNvSpPr>
            <p:nvPr/>
          </p:nvSpPr>
          <p:spPr bwMode="auto">
            <a:xfrm>
              <a:off x="5192" y="2872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7" name="Oval 657"/>
            <p:cNvSpPr>
              <a:spLocks noChangeArrowheads="1"/>
            </p:cNvSpPr>
            <p:nvPr/>
          </p:nvSpPr>
          <p:spPr bwMode="auto">
            <a:xfrm>
              <a:off x="5187" y="2874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8" name="Oval 658"/>
            <p:cNvSpPr>
              <a:spLocks noChangeArrowheads="1"/>
            </p:cNvSpPr>
            <p:nvPr/>
          </p:nvSpPr>
          <p:spPr bwMode="auto">
            <a:xfrm>
              <a:off x="5181" y="2869"/>
              <a:ext cx="36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9" name="Oval 659"/>
            <p:cNvSpPr>
              <a:spLocks noChangeArrowheads="1"/>
            </p:cNvSpPr>
            <p:nvPr/>
          </p:nvSpPr>
          <p:spPr bwMode="auto">
            <a:xfrm>
              <a:off x="5177" y="2875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0" name="Oval 660"/>
            <p:cNvSpPr>
              <a:spLocks noChangeArrowheads="1"/>
            </p:cNvSpPr>
            <p:nvPr/>
          </p:nvSpPr>
          <p:spPr bwMode="auto">
            <a:xfrm>
              <a:off x="5172" y="2873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1" name="Oval 661"/>
            <p:cNvSpPr>
              <a:spLocks noChangeArrowheads="1"/>
            </p:cNvSpPr>
            <p:nvPr/>
          </p:nvSpPr>
          <p:spPr bwMode="auto">
            <a:xfrm>
              <a:off x="5162" y="2871"/>
              <a:ext cx="35" cy="30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2" name="Oval 662"/>
            <p:cNvSpPr>
              <a:spLocks noChangeArrowheads="1"/>
            </p:cNvSpPr>
            <p:nvPr/>
          </p:nvSpPr>
          <p:spPr bwMode="auto">
            <a:xfrm>
              <a:off x="5162" y="2874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3" name="Oval 663"/>
            <p:cNvSpPr>
              <a:spLocks noChangeArrowheads="1"/>
            </p:cNvSpPr>
            <p:nvPr/>
          </p:nvSpPr>
          <p:spPr bwMode="auto">
            <a:xfrm>
              <a:off x="5174" y="2875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4" name="Oval 664"/>
            <p:cNvSpPr>
              <a:spLocks noChangeArrowheads="1"/>
            </p:cNvSpPr>
            <p:nvPr/>
          </p:nvSpPr>
          <p:spPr bwMode="auto">
            <a:xfrm>
              <a:off x="5187" y="2872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5" name="Oval 665"/>
            <p:cNvSpPr>
              <a:spLocks noChangeArrowheads="1"/>
            </p:cNvSpPr>
            <p:nvPr/>
          </p:nvSpPr>
          <p:spPr bwMode="auto">
            <a:xfrm>
              <a:off x="5199" y="2874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6" name="Oval 666"/>
            <p:cNvSpPr>
              <a:spLocks noChangeArrowheads="1"/>
            </p:cNvSpPr>
            <p:nvPr/>
          </p:nvSpPr>
          <p:spPr bwMode="auto">
            <a:xfrm>
              <a:off x="5212" y="2875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7" name="Oval 667"/>
            <p:cNvSpPr>
              <a:spLocks noChangeArrowheads="1"/>
            </p:cNvSpPr>
            <p:nvPr/>
          </p:nvSpPr>
          <p:spPr bwMode="auto">
            <a:xfrm>
              <a:off x="5224" y="2875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8" name="Oval 668"/>
            <p:cNvSpPr>
              <a:spLocks noChangeArrowheads="1"/>
            </p:cNvSpPr>
            <p:nvPr/>
          </p:nvSpPr>
          <p:spPr bwMode="auto">
            <a:xfrm>
              <a:off x="5237" y="2874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9" name="Oval 669"/>
            <p:cNvSpPr>
              <a:spLocks noChangeArrowheads="1"/>
            </p:cNvSpPr>
            <p:nvPr/>
          </p:nvSpPr>
          <p:spPr bwMode="auto">
            <a:xfrm>
              <a:off x="5249" y="2873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0" name="Oval 670"/>
            <p:cNvSpPr>
              <a:spLocks noChangeArrowheads="1"/>
            </p:cNvSpPr>
            <p:nvPr/>
          </p:nvSpPr>
          <p:spPr bwMode="auto">
            <a:xfrm>
              <a:off x="5261" y="2874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1" name="Oval 671"/>
            <p:cNvSpPr>
              <a:spLocks noChangeArrowheads="1"/>
            </p:cNvSpPr>
            <p:nvPr/>
          </p:nvSpPr>
          <p:spPr bwMode="auto">
            <a:xfrm>
              <a:off x="5274" y="2875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2" name="Oval 672"/>
            <p:cNvSpPr>
              <a:spLocks noChangeArrowheads="1"/>
            </p:cNvSpPr>
            <p:nvPr/>
          </p:nvSpPr>
          <p:spPr bwMode="auto">
            <a:xfrm>
              <a:off x="5286" y="2874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3" name="Oval 673"/>
            <p:cNvSpPr>
              <a:spLocks noChangeArrowheads="1"/>
            </p:cNvSpPr>
            <p:nvPr/>
          </p:nvSpPr>
          <p:spPr bwMode="auto">
            <a:xfrm>
              <a:off x="5299" y="2874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4" name="Oval 674"/>
            <p:cNvSpPr>
              <a:spLocks noChangeArrowheads="1"/>
            </p:cNvSpPr>
            <p:nvPr/>
          </p:nvSpPr>
          <p:spPr bwMode="auto">
            <a:xfrm>
              <a:off x="5311" y="2873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5" name="Oval 675"/>
            <p:cNvSpPr>
              <a:spLocks noChangeArrowheads="1"/>
            </p:cNvSpPr>
            <p:nvPr/>
          </p:nvSpPr>
          <p:spPr bwMode="auto">
            <a:xfrm>
              <a:off x="5324" y="2847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6" name="Oval 676"/>
            <p:cNvSpPr>
              <a:spLocks noChangeArrowheads="1"/>
            </p:cNvSpPr>
            <p:nvPr/>
          </p:nvSpPr>
          <p:spPr bwMode="auto">
            <a:xfrm>
              <a:off x="5336" y="2719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7" name="Oval 677"/>
            <p:cNvSpPr>
              <a:spLocks noChangeArrowheads="1"/>
            </p:cNvSpPr>
            <p:nvPr/>
          </p:nvSpPr>
          <p:spPr bwMode="auto">
            <a:xfrm>
              <a:off x="5349" y="2442"/>
              <a:ext cx="35" cy="31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8" name="Oval 678"/>
            <p:cNvSpPr>
              <a:spLocks noChangeArrowheads="1"/>
            </p:cNvSpPr>
            <p:nvPr/>
          </p:nvSpPr>
          <p:spPr bwMode="auto">
            <a:xfrm>
              <a:off x="5361" y="2192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9" name="Oval 679"/>
            <p:cNvSpPr>
              <a:spLocks noChangeArrowheads="1"/>
            </p:cNvSpPr>
            <p:nvPr/>
          </p:nvSpPr>
          <p:spPr bwMode="auto">
            <a:xfrm>
              <a:off x="5373" y="2057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0" name="Oval 680"/>
            <p:cNvSpPr>
              <a:spLocks noChangeArrowheads="1"/>
            </p:cNvSpPr>
            <p:nvPr/>
          </p:nvSpPr>
          <p:spPr bwMode="auto">
            <a:xfrm>
              <a:off x="5386" y="1998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1" name="Oval 681"/>
            <p:cNvSpPr>
              <a:spLocks noChangeArrowheads="1"/>
            </p:cNvSpPr>
            <p:nvPr/>
          </p:nvSpPr>
          <p:spPr bwMode="auto">
            <a:xfrm>
              <a:off x="5398" y="1974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2" name="Oval 682"/>
            <p:cNvSpPr>
              <a:spLocks noChangeArrowheads="1"/>
            </p:cNvSpPr>
            <p:nvPr/>
          </p:nvSpPr>
          <p:spPr bwMode="auto">
            <a:xfrm>
              <a:off x="5411" y="1965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3" name="Oval 683"/>
            <p:cNvSpPr>
              <a:spLocks noChangeArrowheads="1"/>
            </p:cNvSpPr>
            <p:nvPr/>
          </p:nvSpPr>
          <p:spPr bwMode="auto">
            <a:xfrm>
              <a:off x="5424" y="1962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4" name="Oval 684"/>
            <p:cNvSpPr>
              <a:spLocks noChangeArrowheads="1"/>
            </p:cNvSpPr>
            <p:nvPr/>
          </p:nvSpPr>
          <p:spPr bwMode="auto">
            <a:xfrm>
              <a:off x="5436" y="1962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5" name="Oval 685"/>
            <p:cNvSpPr>
              <a:spLocks noChangeArrowheads="1"/>
            </p:cNvSpPr>
            <p:nvPr/>
          </p:nvSpPr>
          <p:spPr bwMode="auto">
            <a:xfrm>
              <a:off x="5448" y="1962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6" name="Oval 686"/>
            <p:cNvSpPr>
              <a:spLocks noChangeArrowheads="1"/>
            </p:cNvSpPr>
            <p:nvPr/>
          </p:nvSpPr>
          <p:spPr bwMode="auto">
            <a:xfrm>
              <a:off x="5461" y="1962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7" name="Oval 687"/>
            <p:cNvSpPr>
              <a:spLocks noChangeArrowheads="1"/>
            </p:cNvSpPr>
            <p:nvPr/>
          </p:nvSpPr>
          <p:spPr bwMode="auto">
            <a:xfrm>
              <a:off x="5473" y="1961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8" name="Oval 688"/>
            <p:cNvSpPr>
              <a:spLocks noChangeArrowheads="1"/>
            </p:cNvSpPr>
            <p:nvPr/>
          </p:nvSpPr>
          <p:spPr bwMode="auto">
            <a:xfrm>
              <a:off x="5486" y="1962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9" name="Oval 689"/>
            <p:cNvSpPr>
              <a:spLocks noChangeArrowheads="1"/>
            </p:cNvSpPr>
            <p:nvPr/>
          </p:nvSpPr>
          <p:spPr bwMode="auto">
            <a:xfrm>
              <a:off x="5498" y="1960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0" name="Oval 690"/>
            <p:cNvSpPr>
              <a:spLocks noChangeArrowheads="1"/>
            </p:cNvSpPr>
            <p:nvPr/>
          </p:nvSpPr>
          <p:spPr bwMode="auto">
            <a:xfrm>
              <a:off x="5510" y="1962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1" name="Oval 691"/>
            <p:cNvSpPr>
              <a:spLocks noChangeArrowheads="1"/>
            </p:cNvSpPr>
            <p:nvPr/>
          </p:nvSpPr>
          <p:spPr bwMode="auto">
            <a:xfrm>
              <a:off x="5523" y="1962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2" name="Oval 692"/>
            <p:cNvSpPr>
              <a:spLocks noChangeArrowheads="1"/>
            </p:cNvSpPr>
            <p:nvPr/>
          </p:nvSpPr>
          <p:spPr bwMode="auto">
            <a:xfrm>
              <a:off x="5536" y="1961"/>
              <a:ext cx="35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3" name="Oval 693"/>
            <p:cNvSpPr>
              <a:spLocks noChangeArrowheads="1"/>
            </p:cNvSpPr>
            <p:nvPr/>
          </p:nvSpPr>
          <p:spPr bwMode="auto">
            <a:xfrm>
              <a:off x="5548" y="1960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4" name="Oval 694"/>
            <p:cNvSpPr>
              <a:spLocks noChangeArrowheads="1"/>
            </p:cNvSpPr>
            <p:nvPr/>
          </p:nvSpPr>
          <p:spPr bwMode="auto">
            <a:xfrm>
              <a:off x="5560" y="1958"/>
              <a:ext cx="36" cy="30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5" name="Oval 695"/>
            <p:cNvSpPr>
              <a:spLocks noChangeArrowheads="1"/>
            </p:cNvSpPr>
            <p:nvPr/>
          </p:nvSpPr>
          <p:spPr bwMode="auto">
            <a:xfrm>
              <a:off x="5063" y="2873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6" name="Oval 696"/>
            <p:cNvSpPr>
              <a:spLocks noChangeArrowheads="1"/>
            </p:cNvSpPr>
            <p:nvPr/>
          </p:nvSpPr>
          <p:spPr bwMode="auto">
            <a:xfrm>
              <a:off x="5074" y="287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7" name="Oval 697"/>
            <p:cNvSpPr>
              <a:spLocks noChangeArrowheads="1"/>
            </p:cNvSpPr>
            <p:nvPr/>
          </p:nvSpPr>
          <p:spPr bwMode="auto">
            <a:xfrm>
              <a:off x="5087" y="2875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8" name="Oval 698"/>
            <p:cNvSpPr>
              <a:spLocks noChangeArrowheads="1"/>
            </p:cNvSpPr>
            <p:nvPr/>
          </p:nvSpPr>
          <p:spPr bwMode="auto">
            <a:xfrm>
              <a:off x="5099" y="287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9" name="Oval 699"/>
            <p:cNvSpPr>
              <a:spLocks noChangeArrowheads="1"/>
            </p:cNvSpPr>
            <p:nvPr/>
          </p:nvSpPr>
          <p:spPr bwMode="auto">
            <a:xfrm>
              <a:off x="5112" y="287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0" name="Oval 700"/>
            <p:cNvSpPr>
              <a:spLocks noChangeArrowheads="1"/>
            </p:cNvSpPr>
            <p:nvPr/>
          </p:nvSpPr>
          <p:spPr bwMode="auto">
            <a:xfrm>
              <a:off x="5125" y="2875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1" name="Oval 701"/>
            <p:cNvSpPr>
              <a:spLocks noChangeArrowheads="1"/>
            </p:cNvSpPr>
            <p:nvPr/>
          </p:nvSpPr>
          <p:spPr bwMode="auto">
            <a:xfrm>
              <a:off x="5137" y="2874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2" name="Oval 702"/>
            <p:cNvSpPr>
              <a:spLocks noChangeArrowheads="1"/>
            </p:cNvSpPr>
            <p:nvPr/>
          </p:nvSpPr>
          <p:spPr bwMode="auto">
            <a:xfrm>
              <a:off x="5149" y="287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3" name="Oval 703"/>
            <p:cNvSpPr>
              <a:spLocks noChangeArrowheads="1"/>
            </p:cNvSpPr>
            <p:nvPr/>
          </p:nvSpPr>
          <p:spPr bwMode="auto">
            <a:xfrm>
              <a:off x="5162" y="2874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4" name="Oval 704"/>
            <p:cNvSpPr>
              <a:spLocks noChangeArrowheads="1"/>
            </p:cNvSpPr>
            <p:nvPr/>
          </p:nvSpPr>
          <p:spPr bwMode="auto">
            <a:xfrm>
              <a:off x="5174" y="2875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5" name="Oval 705"/>
            <p:cNvSpPr>
              <a:spLocks noChangeArrowheads="1"/>
            </p:cNvSpPr>
            <p:nvPr/>
          </p:nvSpPr>
          <p:spPr bwMode="auto">
            <a:xfrm>
              <a:off x="5187" y="2873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6" name="Oval 706"/>
            <p:cNvSpPr>
              <a:spLocks noChangeArrowheads="1"/>
            </p:cNvSpPr>
            <p:nvPr/>
          </p:nvSpPr>
          <p:spPr bwMode="auto">
            <a:xfrm>
              <a:off x="5199" y="2874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7" name="Oval 707"/>
            <p:cNvSpPr>
              <a:spLocks noChangeArrowheads="1"/>
            </p:cNvSpPr>
            <p:nvPr/>
          </p:nvSpPr>
          <p:spPr bwMode="auto">
            <a:xfrm>
              <a:off x="5211" y="287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8" name="Oval 708"/>
            <p:cNvSpPr>
              <a:spLocks noChangeArrowheads="1"/>
            </p:cNvSpPr>
            <p:nvPr/>
          </p:nvSpPr>
          <p:spPr bwMode="auto">
            <a:xfrm>
              <a:off x="5224" y="2875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9" name="Oval 709"/>
            <p:cNvSpPr>
              <a:spLocks noChangeArrowheads="1"/>
            </p:cNvSpPr>
            <p:nvPr/>
          </p:nvSpPr>
          <p:spPr bwMode="auto">
            <a:xfrm>
              <a:off x="5237" y="2875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0" name="Oval 710"/>
            <p:cNvSpPr>
              <a:spLocks noChangeArrowheads="1"/>
            </p:cNvSpPr>
            <p:nvPr/>
          </p:nvSpPr>
          <p:spPr bwMode="auto">
            <a:xfrm>
              <a:off x="5249" y="2873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1" name="Oval 711"/>
            <p:cNvSpPr>
              <a:spLocks noChangeArrowheads="1"/>
            </p:cNvSpPr>
            <p:nvPr/>
          </p:nvSpPr>
          <p:spPr bwMode="auto">
            <a:xfrm>
              <a:off x="5261" y="286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2" name="Oval 712"/>
            <p:cNvSpPr>
              <a:spLocks noChangeArrowheads="1"/>
            </p:cNvSpPr>
            <p:nvPr/>
          </p:nvSpPr>
          <p:spPr bwMode="auto">
            <a:xfrm>
              <a:off x="5274" y="2815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3" name="Oval 713"/>
            <p:cNvSpPr>
              <a:spLocks noChangeArrowheads="1"/>
            </p:cNvSpPr>
            <p:nvPr/>
          </p:nvSpPr>
          <p:spPr bwMode="auto">
            <a:xfrm>
              <a:off x="5286" y="2633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4" name="Oval 714"/>
            <p:cNvSpPr>
              <a:spLocks noChangeArrowheads="1"/>
            </p:cNvSpPr>
            <p:nvPr/>
          </p:nvSpPr>
          <p:spPr bwMode="auto">
            <a:xfrm>
              <a:off x="5299" y="2358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5" name="Oval 715"/>
            <p:cNvSpPr>
              <a:spLocks noChangeArrowheads="1"/>
            </p:cNvSpPr>
            <p:nvPr/>
          </p:nvSpPr>
          <p:spPr bwMode="auto">
            <a:xfrm>
              <a:off x="5311" y="2148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6" name="Oval 716"/>
            <p:cNvSpPr>
              <a:spLocks noChangeArrowheads="1"/>
            </p:cNvSpPr>
            <p:nvPr/>
          </p:nvSpPr>
          <p:spPr bwMode="auto">
            <a:xfrm>
              <a:off x="5324" y="2043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7" name="Oval 717"/>
            <p:cNvSpPr>
              <a:spLocks noChangeArrowheads="1"/>
            </p:cNvSpPr>
            <p:nvPr/>
          </p:nvSpPr>
          <p:spPr bwMode="auto">
            <a:xfrm>
              <a:off x="5336" y="199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8" name="Oval 718"/>
            <p:cNvSpPr>
              <a:spLocks noChangeArrowheads="1"/>
            </p:cNvSpPr>
            <p:nvPr/>
          </p:nvSpPr>
          <p:spPr bwMode="auto">
            <a:xfrm>
              <a:off x="5349" y="1973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9" name="Oval 719"/>
            <p:cNvSpPr>
              <a:spLocks noChangeArrowheads="1"/>
            </p:cNvSpPr>
            <p:nvPr/>
          </p:nvSpPr>
          <p:spPr bwMode="auto">
            <a:xfrm>
              <a:off x="5361" y="196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0" name="Oval 720"/>
            <p:cNvSpPr>
              <a:spLocks noChangeArrowheads="1"/>
            </p:cNvSpPr>
            <p:nvPr/>
          </p:nvSpPr>
          <p:spPr bwMode="auto">
            <a:xfrm>
              <a:off x="5373" y="1962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1" name="Oval 721"/>
            <p:cNvSpPr>
              <a:spLocks noChangeArrowheads="1"/>
            </p:cNvSpPr>
            <p:nvPr/>
          </p:nvSpPr>
          <p:spPr bwMode="auto">
            <a:xfrm>
              <a:off x="5386" y="1961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2" name="Oval 722"/>
            <p:cNvSpPr>
              <a:spLocks noChangeArrowheads="1"/>
            </p:cNvSpPr>
            <p:nvPr/>
          </p:nvSpPr>
          <p:spPr bwMode="auto">
            <a:xfrm>
              <a:off x="5398" y="196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3" name="Oval 723"/>
            <p:cNvSpPr>
              <a:spLocks noChangeArrowheads="1"/>
            </p:cNvSpPr>
            <p:nvPr/>
          </p:nvSpPr>
          <p:spPr bwMode="auto">
            <a:xfrm>
              <a:off x="5411" y="1962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4" name="Oval 724"/>
            <p:cNvSpPr>
              <a:spLocks noChangeArrowheads="1"/>
            </p:cNvSpPr>
            <p:nvPr/>
          </p:nvSpPr>
          <p:spPr bwMode="auto">
            <a:xfrm>
              <a:off x="5423" y="1963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5" name="Oval 725"/>
            <p:cNvSpPr>
              <a:spLocks noChangeArrowheads="1"/>
            </p:cNvSpPr>
            <p:nvPr/>
          </p:nvSpPr>
          <p:spPr bwMode="auto">
            <a:xfrm>
              <a:off x="5436" y="1964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6" name="Oval 726"/>
            <p:cNvSpPr>
              <a:spLocks noChangeArrowheads="1"/>
            </p:cNvSpPr>
            <p:nvPr/>
          </p:nvSpPr>
          <p:spPr bwMode="auto">
            <a:xfrm>
              <a:off x="5448" y="1964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7" name="Oval 727"/>
            <p:cNvSpPr>
              <a:spLocks noChangeArrowheads="1"/>
            </p:cNvSpPr>
            <p:nvPr/>
          </p:nvSpPr>
          <p:spPr bwMode="auto">
            <a:xfrm>
              <a:off x="5461" y="1961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8" name="Oval 728"/>
            <p:cNvSpPr>
              <a:spLocks noChangeArrowheads="1"/>
            </p:cNvSpPr>
            <p:nvPr/>
          </p:nvSpPr>
          <p:spPr bwMode="auto">
            <a:xfrm>
              <a:off x="5473" y="1960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9" name="Oval 729"/>
            <p:cNvSpPr>
              <a:spLocks noChangeArrowheads="1"/>
            </p:cNvSpPr>
            <p:nvPr/>
          </p:nvSpPr>
          <p:spPr bwMode="auto">
            <a:xfrm>
              <a:off x="5486" y="1962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0" name="Oval 730"/>
            <p:cNvSpPr>
              <a:spLocks noChangeArrowheads="1"/>
            </p:cNvSpPr>
            <p:nvPr/>
          </p:nvSpPr>
          <p:spPr bwMode="auto">
            <a:xfrm>
              <a:off x="5498" y="1962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1" name="Oval 731"/>
            <p:cNvSpPr>
              <a:spLocks noChangeArrowheads="1"/>
            </p:cNvSpPr>
            <p:nvPr/>
          </p:nvSpPr>
          <p:spPr bwMode="auto">
            <a:xfrm>
              <a:off x="5510" y="1960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2" name="Oval 732"/>
            <p:cNvSpPr>
              <a:spLocks noChangeArrowheads="1"/>
            </p:cNvSpPr>
            <p:nvPr/>
          </p:nvSpPr>
          <p:spPr bwMode="auto">
            <a:xfrm>
              <a:off x="5523" y="1960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3" name="Oval 733"/>
            <p:cNvSpPr>
              <a:spLocks noChangeArrowheads="1"/>
            </p:cNvSpPr>
            <p:nvPr/>
          </p:nvSpPr>
          <p:spPr bwMode="auto">
            <a:xfrm>
              <a:off x="5536" y="1958"/>
              <a:ext cx="35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4" name="Oval 734"/>
            <p:cNvSpPr>
              <a:spLocks noChangeArrowheads="1"/>
            </p:cNvSpPr>
            <p:nvPr/>
          </p:nvSpPr>
          <p:spPr bwMode="auto">
            <a:xfrm>
              <a:off x="5548" y="1959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5" name="Oval 735"/>
            <p:cNvSpPr>
              <a:spLocks noChangeArrowheads="1"/>
            </p:cNvSpPr>
            <p:nvPr/>
          </p:nvSpPr>
          <p:spPr bwMode="auto">
            <a:xfrm>
              <a:off x="5560" y="1959"/>
              <a:ext cx="36" cy="30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6" name="Oval 736"/>
            <p:cNvSpPr>
              <a:spLocks noChangeArrowheads="1"/>
            </p:cNvSpPr>
            <p:nvPr/>
          </p:nvSpPr>
          <p:spPr bwMode="auto">
            <a:xfrm>
              <a:off x="4813" y="2873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7" name="Oval 737"/>
            <p:cNvSpPr>
              <a:spLocks noChangeArrowheads="1"/>
            </p:cNvSpPr>
            <p:nvPr/>
          </p:nvSpPr>
          <p:spPr bwMode="auto">
            <a:xfrm>
              <a:off x="4837" y="2874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8" name="Oval 738"/>
            <p:cNvSpPr>
              <a:spLocks noChangeArrowheads="1"/>
            </p:cNvSpPr>
            <p:nvPr/>
          </p:nvSpPr>
          <p:spPr bwMode="auto">
            <a:xfrm>
              <a:off x="4863" y="2875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9" name="Oval 739"/>
            <p:cNvSpPr>
              <a:spLocks noChangeArrowheads="1"/>
            </p:cNvSpPr>
            <p:nvPr/>
          </p:nvSpPr>
          <p:spPr bwMode="auto">
            <a:xfrm>
              <a:off x="4888" y="2874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0" name="Oval 740"/>
            <p:cNvSpPr>
              <a:spLocks noChangeArrowheads="1"/>
            </p:cNvSpPr>
            <p:nvPr/>
          </p:nvSpPr>
          <p:spPr bwMode="auto">
            <a:xfrm>
              <a:off x="4912" y="2875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1" name="Oval 741"/>
            <p:cNvSpPr>
              <a:spLocks noChangeArrowheads="1"/>
            </p:cNvSpPr>
            <p:nvPr/>
          </p:nvSpPr>
          <p:spPr bwMode="auto">
            <a:xfrm>
              <a:off x="4938" y="2874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2" name="Oval 742"/>
            <p:cNvSpPr>
              <a:spLocks noChangeArrowheads="1"/>
            </p:cNvSpPr>
            <p:nvPr/>
          </p:nvSpPr>
          <p:spPr bwMode="auto">
            <a:xfrm>
              <a:off x="4963" y="2874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3" name="Oval 743"/>
            <p:cNvSpPr>
              <a:spLocks noChangeArrowheads="1"/>
            </p:cNvSpPr>
            <p:nvPr/>
          </p:nvSpPr>
          <p:spPr bwMode="auto">
            <a:xfrm>
              <a:off x="4987" y="2874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4" name="Oval 744"/>
            <p:cNvSpPr>
              <a:spLocks noChangeArrowheads="1"/>
            </p:cNvSpPr>
            <p:nvPr/>
          </p:nvSpPr>
          <p:spPr bwMode="auto">
            <a:xfrm>
              <a:off x="5012" y="2876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5" name="Oval 745"/>
            <p:cNvSpPr>
              <a:spLocks noChangeArrowheads="1"/>
            </p:cNvSpPr>
            <p:nvPr/>
          </p:nvSpPr>
          <p:spPr bwMode="auto">
            <a:xfrm>
              <a:off x="5037" y="2874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6" name="Oval 746"/>
            <p:cNvSpPr>
              <a:spLocks noChangeArrowheads="1"/>
            </p:cNvSpPr>
            <p:nvPr/>
          </p:nvSpPr>
          <p:spPr bwMode="auto">
            <a:xfrm>
              <a:off x="5062" y="2872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7" name="Oval 747"/>
            <p:cNvSpPr>
              <a:spLocks noChangeArrowheads="1"/>
            </p:cNvSpPr>
            <p:nvPr/>
          </p:nvSpPr>
          <p:spPr bwMode="auto">
            <a:xfrm>
              <a:off x="5087" y="2873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8" name="Oval 748"/>
            <p:cNvSpPr>
              <a:spLocks noChangeArrowheads="1"/>
            </p:cNvSpPr>
            <p:nvPr/>
          </p:nvSpPr>
          <p:spPr bwMode="auto">
            <a:xfrm>
              <a:off x="5112" y="2875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9" name="Oval 749"/>
            <p:cNvSpPr>
              <a:spLocks noChangeArrowheads="1"/>
            </p:cNvSpPr>
            <p:nvPr/>
          </p:nvSpPr>
          <p:spPr bwMode="auto">
            <a:xfrm>
              <a:off x="5137" y="2875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0" name="Oval 750"/>
            <p:cNvSpPr>
              <a:spLocks noChangeArrowheads="1"/>
            </p:cNvSpPr>
            <p:nvPr/>
          </p:nvSpPr>
          <p:spPr bwMode="auto">
            <a:xfrm>
              <a:off x="5162" y="2873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1" name="Oval 751"/>
            <p:cNvSpPr>
              <a:spLocks noChangeArrowheads="1"/>
            </p:cNvSpPr>
            <p:nvPr/>
          </p:nvSpPr>
          <p:spPr bwMode="auto">
            <a:xfrm>
              <a:off x="5187" y="2836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2" name="Oval 752"/>
            <p:cNvSpPr>
              <a:spLocks noChangeArrowheads="1"/>
            </p:cNvSpPr>
            <p:nvPr/>
          </p:nvSpPr>
          <p:spPr bwMode="auto">
            <a:xfrm>
              <a:off x="5212" y="2493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3" name="Oval 753"/>
            <p:cNvSpPr>
              <a:spLocks noChangeArrowheads="1"/>
            </p:cNvSpPr>
            <p:nvPr/>
          </p:nvSpPr>
          <p:spPr bwMode="auto">
            <a:xfrm>
              <a:off x="5237" y="2128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4" name="Oval 754"/>
            <p:cNvSpPr>
              <a:spLocks noChangeArrowheads="1"/>
            </p:cNvSpPr>
            <p:nvPr/>
          </p:nvSpPr>
          <p:spPr bwMode="auto">
            <a:xfrm>
              <a:off x="5261" y="1996"/>
              <a:ext cx="36" cy="31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5" name="Oval 755"/>
            <p:cNvSpPr>
              <a:spLocks noChangeArrowheads="1"/>
            </p:cNvSpPr>
            <p:nvPr/>
          </p:nvSpPr>
          <p:spPr bwMode="auto">
            <a:xfrm>
              <a:off x="5286" y="1964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6" name="Oval 756"/>
            <p:cNvSpPr>
              <a:spLocks noChangeArrowheads="1"/>
            </p:cNvSpPr>
            <p:nvPr/>
          </p:nvSpPr>
          <p:spPr bwMode="auto">
            <a:xfrm>
              <a:off x="5311" y="1962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7" name="Oval 757"/>
            <p:cNvSpPr>
              <a:spLocks noChangeArrowheads="1"/>
            </p:cNvSpPr>
            <p:nvPr/>
          </p:nvSpPr>
          <p:spPr bwMode="auto">
            <a:xfrm>
              <a:off x="5336" y="1961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8" name="Oval 758"/>
            <p:cNvSpPr>
              <a:spLocks noChangeArrowheads="1"/>
            </p:cNvSpPr>
            <p:nvPr/>
          </p:nvSpPr>
          <p:spPr bwMode="auto">
            <a:xfrm>
              <a:off x="5361" y="1961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9" name="Oval 759"/>
            <p:cNvSpPr>
              <a:spLocks noChangeArrowheads="1"/>
            </p:cNvSpPr>
            <p:nvPr/>
          </p:nvSpPr>
          <p:spPr bwMode="auto">
            <a:xfrm>
              <a:off x="5386" y="1962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0" name="Oval 760"/>
            <p:cNvSpPr>
              <a:spLocks noChangeArrowheads="1"/>
            </p:cNvSpPr>
            <p:nvPr/>
          </p:nvSpPr>
          <p:spPr bwMode="auto">
            <a:xfrm>
              <a:off x="5411" y="1961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1" name="Oval 761"/>
            <p:cNvSpPr>
              <a:spLocks noChangeArrowheads="1"/>
            </p:cNvSpPr>
            <p:nvPr/>
          </p:nvSpPr>
          <p:spPr bwMode="auto">
            <a:xfrm>
              <a:off x="5436" y="1962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2" name="Oval 762"/>
            <p:cNvSpPr>
              <a:spLocks noChangeArrowheads="1"/>
            </p:cNvSpPr>
            <p:nvPr/>
          </p:nvSpPr>
          <p:spPr bwMode="auto">
            <a:xfrm>
              <a:off x="5461" y="1960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3" name="Oval 763"/>
            <p:cNvSpPr>
              <a:spLocks noChangeArrowheads="1"/>
            </p:cNvSpPr>
            <p:nvPr/>
          </p:nvSpPr>
          <p:spPr bwMode="auto">
            <a:xfrm>
              <a:off x="5486" y="1958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4" name="Oval 764"/>
            <p:cNvSpPr>
              <a:spLocks noChangeArrowheads="1"/>
            </p:cNvSpPr>
            <p:nvPr/>
          </p:nvSpPr>
          <p:spPr bwMode="auto">
            <a:xfrm>
              <a:off x="5510" y="1958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5" name="Oval 765"/>
            <p:cNvSpPr>
              <a:spLocks noChangeArrowheads="1"/>
            </p:cNvSpPr>
            <p:nvPr/>
          </p:nvSpPr>
          <p:spPr bwMode="auto">
            <a:xfrm>
              <a:off x="5536" y="1960"/>
              <a:ext cx="35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6" name="Oval 766"/>
            <p:cNvSpPr>
              <a:spLocks noChangeArrowheads="1"/>
            </p:cNvSpPr>
            <p:nvPr/>
          </p:nvSpPr>
          <p:spPr bwMode="auto">
            <a:xfrm>
              <a:off x="5560" y="1958"/>
              <a:ext cx="36" cy="30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7" name="Oval 767"/>
            <p:cNvSpPr>
              <a:spLocks noChangeArrowheads="1"/>
            </p:cNvSpPr>
            <p:nvPr/>
          </p:nvSpPr>
          <p:spPr bwMode="auto">
            <a:xfrm>
              <a:off x="4813" y="2874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8" name="Oval 768"/>
            <p:cNvSpPr>
              <a:spLocks noChangeArrowheads="1"/>
            </p:cNvSpPr>
            <p:nvPr/>
          </p:nvSpPr>
          <p:spPr bwMode="auto">
            <a:xfrm>
              <a:off x="4838" y="2873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9" name="Oval 769"/>
            <p:cNvSpPr>
              <a:spLocks noChangeArrowheads="1"/>
            </p:cNvSpPr>
            <p:nvPr/>
          </p:nvSpPr>
          <p:spPr bwMode="auto">
            <a:xfrm>
              <a:off x="4863" y="2874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0" name="Oval 770"/>
            <p:cNvSpPr>
              <a:spLocks noChangeArrowheads="1"/>
            </p:cNvSpPr>
            <p:nvPr/>
          </p:nvSpPr>
          <p:spPr bwMode="auto">
            <a:xfrm>
              <a:off x="4888" y="2873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1" name="Oval 771"/>
            <p:cNvSpPr>
              <a:spLocks noChangeArrowheads="1"/>
            </p:cNvSpPr>
            <p:nvPr/>
          </p:nvSpPr>
          <p:spPr bwMode="auto">
            <a:xfrm>
              <a:off x="4913" y="2875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2" name="Oval 772"/>
            <p:cNvSpPr>
              <a:spLocks noChangeArrowheads="1"/>
            </p:cNvSpPr>
            <p:nvPr/>
          </p:nvSpPr>
          <p:spPr bwMode="auto">
            <a:xfrm>
              <a:off x="4938" y="2874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3" name="Oval 773"/>
            <p:cNvSpPr>
              <a:spLocks noChangeArrowheads="1"/>
            </p:cNvSpPr>
            <p:nvPr/>
          </p:nvSpPr>
          <p:spPr bwMode="auto">
            <a:xfrm>
              <a:off x="4962" y="2873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4" name="Oval 774"/>
            <p:cNvSpPr>
              <a:spLocks noChangeArrowheads="1"/>
            </p:cNvSpPr>
            <p:nvPr/>
          </p:nvSpPr>
          <p:spPr bwMode="auto">
            <a:xfrm>
              <a:off x="4987" y="2873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5" name="Oval 775"/>
            <p:cNvSpPr>
              <a:spLocks noChangeArrowheads="1"/>
            </p:cNvSpPr>
            <p:nvPr/>
          </p:nvSpPr>
          <p:spPr bwMode="auto">
            <a:xfrm>
              <a:off x="5012" y="2874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6" name="Oval 776"/>
            <p:cNvSpPr>
              <a:spLocks noChangeArrowheads="1"/>
            </p:cNvSpPr>
            <p:nvPr/>
          </p:nvSpPr>
          <p:spPr bwMode="auto">
            <a:xfrm>
              <a:off x="5037" y="2875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7" name="Oval 777"/>
            <p:cNvSpPr>
              <a:spLocks noChangeArrowheads="1"/>
            </p:cNvSpPr>
            <p:nvPr/>
          </p:nvSpPr>
          <p:spPr bwMode="auto">
            <a:xfrm>
              <a:off x="5062" y="2874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8" name="Oval 778"/>
            <p:cNvSpPr>
              <a:spLocks noChangeArrowheads="1"/>
            </p:cNvSpPr>
            <p:nvPr/>
          </p:nvSpPr>
          <p:spPr bwMode="auto">
            <a:xfrm>
              <a:off x="5087" y="2874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9" name="Oval 779"/>
            <p:cNvSpPr>
              <a:spLocks noChangeArrowheads="1"/>
            </p:cNvSpPr>
            <p:nvPr/>
          </p:nvSpPr>
          <p:spPr bwMode="auto">
            <a:xfrm>
              <a:off x="5112" y="2845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0" name="Oval 780"/>
            <p:cNvSpPr>
              <a:spLocks noChangeArrowheads="1"/>
            </p:cNvSpPr>
            <p:nvPr/>
          </p:nvSpPr>
          <p:spPr bwMode="auto">
            <a:xfrm>
              <a:off x="5137" y="2581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1" name="Oval 781"/>
            <p:cNvSpPr>
              <a:spLocks noChangeArrowheads="1"/>
            </p:cNvSpPr>
            <p:nvPr/>
          </p:nvSpPr>
          <p:spPr bwMode="auto">
            <a:xfrm>
              <a:off x="5162" y="2236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2" name="Oval 782"/>
            <p:cNvSpPr>
              <a:spLocks noChangeArrowheads="1"/>
            </p:cNvSpPr>
            <p:nvPr/>
          </p:nvSpPr>
          <p:spPr bwMode="auto">
            <a:xfrm>
              <a:off x="5187" y="2046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3" name="Oval 783"/>
            <p:cNvSpPr>
              <a:spLocks noChangeArrowheads="1"/>
            </p:cNvSpPr>
            <p:nvPr/>
          </p:nvSpPr>
          <p:spPr bwMode="auto">
            <a:xfrm>
              <a:off x="5212" y="1974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4" name="Oval 784"/>
            <p:cNvSpPr>
              <a:spLocks noChangeArrowheads="1"/>
            </p:cNvSpPr>
            <p:nvPr/>
          </p:nvSpPr>
          <p:spPr bwMode="auto">
            <a:xfrm>
              <a:off x="5237" y="1964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5" name="Oval 785"/>
            <p:cNvSpPr>
              <a:spLocks noChangeArrowheads="1"/>
            </p:cNvSpPr>
            <p:nvPr/>
          </p:nvSpPr>
          <p:spPr bwMode="auto">
            <a:xfrm>
              <a:off x="5261" y="1961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6" name="Oval 786"/>
            <p:cNvSpPr>
              <a:spLocks noChangeArrowheads="1"/>
            </p:cNvSpPr>
            <p:nvPr/>
          </p:nvSpPr>
          <p:spPr bwMode="auto">
            <a:xfrm>
              <a:off x="5286" y="1961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7" name="Oval 787"/>
            <p:cNvSpPr>
              <a:spLocks noChangeArrowheads="1"/>
            </p:cNvSpPr>
            <p:nvPr/>
          </p:nvSpPr>
          <p:spPr bwMode="auto">
            <a:xfrm>
              <a:off x="5311" y="1962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8" name="Oval 788"/>
            <p:cNvSpPr>
              <a:spLocks noChangeArrowheads="1"/>
            </p:cNvSpPr>
            <p:nvPr/>
          </p:nvSpPr>
          <p:spPr bwMode="auto">
            <a:xfrm>
              <a:off x="5336" y="1959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9" name="Oval 789"/>
            <p:cNvSpPr>
              <a:spLocks noChangeArrowheads="1"/>
            </p:cNvSpPr>
            <p:nvPr/>
          </p:nvSpPr>
          <p:spPr bwMode="auto">
            <a:xfrm>
              <a:off x="5361" y="1959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0" name="Oval 790"/>
            <p:cNvSpPr>
              <a:spLocks noChangeArrowheads="1"/>
            </p:cNvSpPr>
            <p:nvPr/>
          </p:nvSpPr>
          <p:spPr bwMode="auto">
            <a:xfrm>
              <a:off x="5386" y="1960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1" name="Oval 791"/>
            <p:cNvSpPr>
              <a:spLocks noChangeArrowheads="1"/>
            </p:cNvSpPr>
            <p:nvPr/>
          </p:nvSpPr>
          <p:spPr bwMode="auto">
            <a:xfrm>
              <a:off x="5411" y="1958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2" name="Oval 792"/>
            <p:cNvSpPr>
              <a:spLocks noChangeArrowheads="1"/>
            </p:cNvSpPr>
            <p:nvPr/>
          </p:nvSpPr>
          <p:spPr bwMode="auto">
            <a:xfrm>
              <a:off x="5436" y="1959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3" name="Oval 793"/>
            <p:cNvSpPr>
              <a:spLocks noChangeArrowheads="1"/>
            </p:cNvSpPr>
            <p:nvPr/>
          </p:nvSpPr>
          <p:spPr bwMode="auto">
            <a:xfrm>
              <a:off x="5461" y="1958"/>
              <a:ext cx="35" cy="31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4" name="Oval 794"/>
            <p:cNvSpPr>
              <a:spLocks noChangeArrowheads="1"/>
            </p:cNvSpPr>
            <p:nvPr/>
          </p:nvSpPr>
          <p:spPr bwMode="auto">
            <a:xfrm>
              <a:off x="5486" y="1960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5" name="Oval 795"/>
            <p:cNvSpPr>
              <a:spLocks noChangeArrowheads="1"/>
            </p:cNvSpPr>
            <p:nvPr/>
          </p:nvSpPr>
          <p:spPr bwMode="auto">
            <a:xfrm>
              <a:off x="5510" y="1959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6" name="Oval 796"/>
            <p:cNvSpPr>
              <a:spLocks noChangeArrowheads="1"/>
            </p:cNvSpPr>
            <p:nvPr/>
          </p:nvSpPr>
          <p:spPr bwMode="auto">
            <a:xfrm>
              <a:off x="5536" y="1958"/>
              <a:ext cx="35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7" name="Oval 797"/>
            <p:cNvSpPr>
              <a:spLocks noChangeArrowheads="1"/>
            </p:cNvSpPr>
            <p:nvPr/>
          </p:nvSpPr>
          <p:spPr bwMode="auto">
            <a:xfrm>
              <a:off x="5560" y="1958"/>
              <a:ext cx="36" cy="30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8" name="Oval 798"/>
            <p:cNvSpPr>
              <a:spLocks noChangeArrowheads="1"/>
            </p:cNvSpPr>
            <p:nvPr/>
          </p:nvSpPr>
          <p:spPr bwMode="auto">
            <a:xfrm>
              <a:off x="4564" y="2875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9" name="Oval 799"/>
            <p:cNvSpPr>
              <a:spLocks noChangeArrowheads="1"/>
            </p:cNvSpPr>
            <p:nvPr/>
          </p:nvSpPr>
          <p:spPr bwMode="auto">
            <a:xfrm>
              <a:off x="4589" y="2872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0" name="Oval 800"/>
            <p:cNvSpPr>
              <a:spLocks noChangeArrowheads="1"/>
            </p:cNvSpPr>
            <p:nvPr/>
          </p:nvSpPr>
          <p:spPr bwMode="auto">
            <a:xfrm>
              <a:off x="4614" y="2873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1" name="Oval 801"/>
            <p:cNvSpPr>
              <a:spLocks noChangeArrowheads="1"/>
            </p:cNvSpPr>
            <p:nvPr/>
          </p:nvSpPr>
          <p:spPr bwMode="auto">
            <a:xfrm>
              <a:off x="4639" y="2873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2" name="Oval 802"/>
            <p:cNvSpPr>
              <a:spLocks noChangeArrowheads="1"/>
            </p:cNvSpPr>
            <p:nvPr/>
          </p:nvSpPr>
          <p:spPr bwMode="auto">
            <a:xfrm>
              <a:off x="4663" y="2875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3" name="Oval 803"/>
            <p:cNvSpPr>
              <a:spLocks noChangeArrowheads="1"/>
            </p:cNvSpPr>
            <p:nvPr/>
          </p:nvSpPr>
          <p:spPr bwMode="auto">
            <a:xfrm>
              <a:off x="4688" y="2874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4" name="Oval 804"/>
            <p:cNvSpPr>
              <a:spLocks noChangeArrowheads="1"/>
            </p:cNvSpPr>
            <p:nvPr/>
          </p:nvSpPr>
          <p:spPr bwMode="auto">
            <a:xfrm>
              <a:off x="4713" y="2872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5" name="Oval 805"/>
            <p:cNvSpPr>
              <a:spLocks noChangeArrowheads="1"/>
            </p:cNvSpPr>
            <p:nvPr/>
          </p:nvSpPr>
          <p:spPr bwMode="auto">
            <a:xfrm>
              <a:off x="4738" y="2872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6" name="Oval 806"/>
            <p:cNvSpPr>
              <a:spLocks noChangeArrowheads="1"/>
            </p:cNvSpPr>
            <p:nvPr/>
          </p:nvSpPr>
          <p:spPr bwMode="auto">
            <a:xfrm>
              <a:off x="4763" y="2874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7" name="Oval 807"/>
            <p:cNvSpPr>
              <a:spLocks noChangeArrowheads="1"/>
            </p:cNvSpPr>
            <p:nvPr/>
          </p:nvSpPr>
          <p:spPr bwMode="auto">
            <a:xfrm>
              <a:off x="4788" y="2872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8" name="Oval 808"/>
            <p:cNvSpPr>
              <a:spLocks noChangeArrowheads="1"/>
            </p:cNvSpPr>
            <p:nvPr/>
          </p:nvSpPr>
          <p:spPr bwMode="auto">
            <a:xfrm>
              <a:off x="4813" y="2873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9" name="Oval 809"/>
            <p:cNvSpPr>
              <a:spLocks noChangeArrowheads="1"/>
            </p:cNvSpPr>
            <p:nvPr/>
          </p:nvSpPr>
          <p:spPr bwMode="auto">
            <a:xfrm>
              <a:off x="4838" y="2874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0" name="Oval 810"/>
            <p:cNvSpPr>
              <a:spLocks noChangeArrowheads="1"/>
            </p:cNvSpPr>
            <p:nvPr/>
          </p:nvSpPr>
          <p:spPr bwMode="auto">
            <a:xfrm>
              <a:off x="4863" y="2873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1" name="Oval 811"/>
            <p:cNvSpPr>
              <a:spLocks noChangeArrowheads="1"/>
            </p:cNvSpPr>
            <p:nvPr/>
          </p:nvSpPr>
          <p:spPr bwMode="auto">
            <a:xfrm>
              <a:off x="4888" y="2874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2" name="Oval 812"/>
            <p:cNvSpPr>
              <a:spLocks noChangeArrowheads="1"/>
            </p:cNvSpPr>
            <p:nvPr/>
          </p:nvSpPr>
          <p:spPr bwMode="auto">
            <a:xfrm>
              <a:off x="4912" y="2875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3" name="Oval 813"/>
            <p:cNvSpPr>
              <a:spLocks noChangeArrowheads="1"/>
            </p:cNvSpPr>
            <p:nvPr/>
          </p:nvSpPr>
          <p:spPr bwMode="auto">
            <a:xfrm>
              <a:off x="4938" y="2874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4" name="Oval 814"/>
            <p:cNvSpPr>
              <a:spLocks noChangeArrowheads="1"/>
            </p:cNvSpPr>
            <p:nvPr/>
          </p:nvSpPr>
          <p:spPr bwMode="auto">
            <a:xfrm>
              <a:off x="4962" y="2874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5" name="Oval 815"/>
            <p:cNvSpPr>
              <a:spLocks noChangeArrowheads="1"/>
            </p:cNvSpPr>
            <p:nvPr/>
          </p:nvSpPr>
          <p:spPr bwMode="auto">
            <a:xfrm>
              <a:off x="4987" y="2873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6" name="Oval 816"/>
            <p:cNvSpPr>
              <a:spLocks noChangeArrowheads="1"/>
            </p:cNvSpPr>
            <p:nvPr/>
          </p:nvSpPr>
          <p:spPr bwMode="auto">
            <a:xfrm>
              <a:off x="5012" y="2874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7" name="Oval 817"/>
            <p:cNvSpPr>
              <a:spLocks noChangeArrowheads="1"/>
            </p:cNvSpPr>
            <p:nvPr/>
          </p:nvSpPr>
          <p:spPr bwMode="auto">
            <a:xfrm>
              <a:off x="5037" y="2868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8" name="Oval 818"/>
            <p:cNvSpPr>
              <a:spLocks noChangeArrowheads="1"/>
            </p:cNvSpPr>
            <p:nvPr/>
          </p:nvSpPr>
          <p:spPr bwMode="auto">
            <a:xfrm>
              <a:off x="5062" y="2748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9" name="Oval 819"/>
            <p:cNvSpPr>
              <a:spLocks noChangeArrowheads="1"/>
            </p:cNvSpPr>
            <p:nvPr/>
          </p:nvSpPr>
          <p:spPr bwMode="auto">
            <a:xfrm>
              <a:off x="5087" y="2448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0" name="Oval 820"/>
            <p:cNvSpPr>
              <a:spLocks noChangeArrowheads="1"/>
            </p:cNvSpPr>
            <p:nvPr/>
          </p:nvSpPr>
          <p:spPr bwMode="auto">
            <a:xfrm>
              <a:off x="5112" y="2187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1" name="Oval 821"/>
            <p:cNvSpPr>
              <a:spLocks noChangeArrowheads="1"/>
            </p:cNvSpPr>
            <p:nvPr/>
          </p:nvSpPr>
          <p:spPr bwMode="auto">
            <a:xfrm>
              <a:off x="5137" y="2035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2" name="Oval 822"/>
            <p:cNvSpPr>
              <a:spLocks noChangeArrowheads="1"/>
            </p:cNvSpPr>
            <p:nvPr/>
          </p:nvSpPr>
          <p:spPr bwMode="auto">
            <a:xfrm>
              <a:off x="5162" y="1972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3" name="Oval 823"/>
            <p:cNvSpPr>
              <a:spLocks noChangeArrowheads="1"/>
            </p:cNvSpPr>
            <p:nvPr/>
          </p:nvSpPr>
          <p:spPr bwMode="auto">
            <a:xfrm>
              <a:off x="5187" y="1961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4" name="Oval 824"/>
            <p:cNvSpPr>
              <a:spLocks noChangeArrowheads="1"/>
            </p:cNvSpPr>
            <p:nvPr/>
          </p:nvSpPr>
          <p:spPr bwMode="auto">
            <a:xfrm>
              <a:off x="5211" y="1958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5" name="Oval 825"/>
            <p:cNvSpPr>
              <a:spLocks noChangeArrowheads="1"/>
            </p:cNvSpPr>
            <p:nvPr/>
          </p:nvSpPr>
          <p:spPr bwMode="auto">
            <a:xfrm>
              <a:off x="5237" y="1959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6" name="Oval 826"/>
            <p:cNvSpPr>
              <a:spLocks noChangeArrowheads="1"/>
            </p:cNvSpPr>
            <p:nvPr/>
          </p:nvSpPr>
          <p:spPr bwMode="auto">
            <a:xfrm>
              <a:off x="5261" y="1959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7" name="Oval 827"/>
            <p:cNvSpPr>
              <a:spLocks noChangeArrowheads="1"/>
            </p:cNvSpPr>
            <p:nvPr/>
          </p:nvSpPr>
          <p:spPr bwMode="auto">
            <a:xfrm>
              <a:off x="5286" y="1958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8" name="Oval 828"/>
            <p:cNvSpPr>
              <a:spLocks noChangeArrowheads="1"/>
            </p:cNvSpPr>
            <p:nvPr/>
          </p:nvSpPr>
          <p:spPr bwMode="auto">
            <a:xfrm>
              <a:off x="5311" y="1960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9" name="Oval 829"/>
            <p:cNvSpPr>
              <a:spLocks noChangeArrowheads="1"/>
            </p:cNvSpPr>
            <p:nvPr/>
          </p:nvSpPr>
          <p:spPr bwMode="auto">
            <a:xfrm>
              <a:off x="5336" y="1958"/>
              <a:ext cx="35" cy="31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0" name="Oval 830"/>
            <p:cNvSpPr>
              <a:spLocks noChangeArrowheads="1"/>
            </p:cNvSpPr>
            <p:nvPr/>
          </p:nvSpPr>
          <p:spPr bwMode="auto">
            <a:xfrm>
              <a:off x="5361" y="1958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1" name="Oval 831"/>
            <p:cNvSpPr>
              <a:spLocks noChangeArrowheads="1"/>
            </p:cNvSpPr>
            <p:nvPr/>
          </p:nvSpPr>
          <p:spPr bwMode="auto">
            <a:xfrm>
              <a:off x="5386" y="1957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7" name="Group 9"/>
          <p:cNvGrpSpPr>
            <a:grpSpLocks/>
          </p:cNvGrpSpPr>
          <p:nvPr/>
        </p:nvGrpSpPr>
        <p:grpSpPr bwMode="auto">
          <a:xfrm>
            <a:off x="6453188" y="3097213"/>
            <a:ext cx="2430462" cy="1516062"/>
            <a:chOff x="4065" y="1951"/>
            <a:chExt cx="1531" cy="955"/>
          </a:xfrm>
        </p:grpSpPr>
        <p:sp>
          <p:nvSpPr>
            <p:cNvPr id="77633" name="Oval 833"/>
            <p:cNvSpPr>
              <a:spLocks noChangeArrowheads="1"/>
            </p:cNvSpPr>
            <p:nvPr/>
          </p:nvSpPr>
          <p:spPr bwMode="auto">
            <a:xfrm>
              <a:off x="5411" y="1957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4" name="Oval 834"/>
            <p:cNvSpPr>
              <a:spLocks noChangeArrowheads="1"/>
            </p:cNvSpPr>
            <p:nvPr/>
          </p:nvSpPr>
          <p:spPr bwMode="auto">
            <a:xfrm>
              <a:off x="5436" y="1957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5" name="Oval 835"/>
            <p:cNvSpPr>
              <a:spLocks noChangeArrowheads="1"/>
            </p:cNvSpPr>
            <p:nvPr/>
          </p:nvSpPr>
          <p:spPr bwMode="auto">
            <a:xfrm>
              <a:off x="5461" y="1957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6" name="Oval 836"/>
            <p:cNvSpPr>
              <a:spLocks noChangeArrowheads="1"/>
            </p:cNvSpPr>
            <p:nvPr/>
          </p:nvSpPr>
          <p:spPr bwMode="auto">
            <a:xfrm>
              <a:off x="5486" y="1958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7" name="Oval 837"/>
            <p:cNvSpPr>
              <a:spLocks noChangeArrowheads="1"/>
            </p:cNvSpPr>
            <p:nvPr/>
          </p:nvSpPr>
          <p:spPr bwMode="auto">
            <a:xfrm>
              <a:off x="5510" y="1957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8" name="Oval 838"/>
            <p:cNvSpPr>
              <a:spLocks noChangeArrowheads="1"/>
            </p:cNvSpPr>
            <p:nvPr/>
          </p:nvSpPr>
          <p:spPr bwMode="auto">
            <a:xfrm>
              <a:off x="5536" y="1956"/>
              <a:ext cx="35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9" name="Oval 839"/>
            <p:cNvSpPr>
              <a:spLocks noChangeArrowheads="1"/>
            </p:cNvSpPr>
            <p:nvPr/>
          </p:nvSpPr>
          <p:spPr bwMode="auto">
            <a:xfrm>
              <a:off x="5560" y="1956"/>
              <a:ext cx="36" cy="30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0" name="Oval 840"/>
            <p:cNvSpPr>
              <a:spLocks noChangeArrowheads="1"/>
            </p:cNvSpPr>
            <p:nvPr/>
          </p:nvSpPr>
          <p:spPr bwMode="auto">
            <a:xfrm>
              <a:off x="4315" y="2875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1" name="Oval 841"/>
            <p:cNvSpPr>
              <a:spLocks noChangeArrowheads="1"/>
            </p:cNvSpPr>
            <p:nvPr/>
          </p:nvSpPr>
          <p:spPr bwMode="auto">
            <a:xfrm>
              <a:off x="4340" y="2874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2" name="Oval 842"/>
            <p:cNvSpPr>
              <a:spLocks noChangeArrowheads="1"/>
            </p:cNvSpPr>
            <p:nvPr/>
          </p:nvSpPr>
          <p:spPr bwMode="auto">
            <a:xfrm>
              <a:off x="4364" y="2875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3" name="Oval 843"/>
            <p:cNvSpPr>
              <a:spLocks noChangeArrowheads="1"/>
            </p:cNvSpPr>
            <p:nvPr/>
          </p:nvSpPr>
          <p:spPr bwMode="auto">
            <a:xfrm>
              <a:off x="4390" y="2874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4" name="Oval 844"/>
            <p:cNvSpPr>
              <a:spLocks noChangeArrowheads="1"/>
            </p:cNvSpPr>
            <p:nvPr/>
          </p:nvSpPr>
          <p:spPr bwMode="auto">
            <a:xfrm>
              <a:off x="4414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5" name="Oval 845"/>
            <p:cNvSpPr>
              <a:spLocks noChangeArrowheads="1"/>
            </p:cNvSpPr>
            <p:nvPr/>
          </p:nvSpPr>
          <p:spPr bwMode="auto">
            <a:xfrm>
              <a:off x="4439" y="2875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6" name="Oval 846"/>
            <p:cNvSpPr>
              <a:spLocks noChangeArrowheads="1"/>
            </p:cNvSpPr>
            <p:nvPr/>
          </p:nvSpPr>
          <p:spPr bwMode="auto">
            <a:xfrm>
              <a:off x="4464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7" name="Oval 847"/>
            <p:cNvSpPr>
              <a:spLocks noChangeArrowheads="1"/>
            </p:cNvSpPr>
            <p:nvPr/>
          </p:nvSpPr>
          <p:spPr bwMode="auto">
            <a:xfrm>
              <a:off x="4489" y="2875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8" name="Oval 848"/>
            <p:cNvSpPr>
              <a:spLocks noChangeArrowheads="1"/>
            </p:cNvSpPr>
            <p:nvPr/>
          </p:nvSpPr>
          <p:spPr bwMode="auto">
            <a:xfrm>
              <a:off x="4514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9" name="Oval 849"/>
            <p:cNvSpPr>
              <a:spLocks noChangeArrowheads="1"/>
            </p:cNvSpPr>
            <p:nvPr/>
          </p:nvSpPr>
          <p:spPr bwMode="auto">
            <a:xfrm>
              <a:off x="4539" y="2874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0" name="Oval 850"/>
            <p:cNvSpPr>
              <a:spLocks noChangeArrowheads="1"/>
            </p:cNvSpPr>
            <p:nvPr/>
          </p:nvSpPr>
          <p:spPr bwMode="auto">
            <a:xfrm>
              <a:off x="4564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1" name="Oval 851"/>
            <p:cNvSpPr>
              <a:spLocks noChangeArrowheads="1"/>
            </p:cNvSpPr>
            <p:nvPr/>
          </p:nvSpPr>
          <p:spPr bwMode="auto">
            <a:xfrm>
              <a:off x="4589" y="2875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2" name="Oval 852"/>
            <p:cNvSpPr>
              <a:spLocks noChangeArrowheads="1"/>
            </p:cNvSpPr>
            <p:nvPr/>
          </p:nvSpPr>
          <p:spPr bwMode="auto">
            <a:xfrm>
              <a:off x="4614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3" name="Oval 853"/>
            <p:cNvSpPr>
              <a:spLocks noChangeArrowheads="1"/>
            </p:cNvSpPr>
            <p:nvPr/>
          </p:nvSpPr>
          <p:spPr bwMode="auto">
            <a:xfrm>
              <a:off x="4639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4" name="Oval 854"/>
            <p:cNvSpPr>
              <a:spLocks noChangeArrowheads="1"/>
            </p:cNvSpPr>
            <p:nvPr/>
          </p:nvSpPr>
          <p:spPr bwMode="auto">
            <a:xfrm>
              <a:off x="4663" y="2873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5" name="Oval 855"/>
            <p:cNvSpPr>
              <a:spLocks noChangeArrowheads="1"/>
            </p:cNvSpPr>
            <p:nvPr/>
          </p:nvSpPr>
          <p:spPr bwMode="auto">
            <a:xfrm>
              <a:off x="4689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6" name="Oval 856"/>
            <p:cNvSpPr>
              <a:spLocks noChangeArrowheads="1"/>
            </p:cNvSpPr>
            <p:nvPr/>
          </p:nvSpPr>
          <p:spPr bwMode="auto">
            <a:xfrm>
              <a:off x="4713" y="2875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7" name="Oval 857"/>
            <p:cNvSpPr>
              <a:spLocks noChangeArrowheads="1"/>
            </p:cNvSpPr>
            <p:nvPr/>
          </p:nvSpPr>
          <p:spPr bwMode="auto">
            <a:xfrm>
              <a:off x="4738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8" name="Oval 858"/>
            <p:cNvSpPr>
              <a:spLocks noChangeArrowheads="1"/>
            </p:cNvSpPr>
            <p:nvPr/>
          </p:nvSpPr>
          <p:spPr bwMode="auto">
            <a:xfrm>
              <a:off x="4763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9" name="Oval 859"/>
            <p:cNvSpPr>
              <a:spLocks noChangeArrowheads="1"/>
            </p:cNvSpPr>
            <p:nvPr/>
          </p:nvSpPr>
          <p:spPr bwMode="auto">
            <a:xfrm>
              <a:off x="4788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0" name="Oval 860"/>
            <p:cNvSpPr>
              <a:spLocks noChangeArrowheads="1"/>
            </p:cNvSpPr>
            <p:nvPr/>
          </p:nvSpPr>
          <p:spPr bwMode="auto">
            <a:xfrm>
              <a:off x="4813" y="2872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1" name="Oval 861"/>
            <p:cNvSpPr>
              <a:spLocks noChangeArrowheads="1"/>
            </p:cNvSpPr>
            <p:nvPr/>
          </p:nvSpPr>
          <p:spPr bwMode="auto">
            <a:xfrm>
              <a:off x="4838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2" name="Oval 862"/>
            <p:cNvSpPr>
              <a:spLocks noChangeArrowheads="1"/>
            </p:cNvSpPr>
            <p:nvPr/>
          </p:nvSpPr>
          <p:spPr bwMode="auto">
            <a:xfrm>
              <a:off x="4863" y="2875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3" name="Oval 863"/>
            <p:cNvSpPr>
              <a:spLocks noChangeArrowheads="1"/>
            </p:cNvSpPr>
            <p:nvPr/>
          </p:nvSpPr>
          <p:spPr bwMode="auto">
            <a:xfrm>
              <a:off x="4888" y="287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4" name="Oval 864"/>
            <p:cNvSpPr>
              <a:spLocks noChangeArrowheads="1"/>
            </p:cNvSpPr>
            <p:nvPr/>
          </p:nvSpPr>
          <p:spPr bwMode="auto">
            <a:xfrm>
              <a:off x="4912" y="2874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5" name="Oval 865"/>
            <p:cNvSpPr>
              <a:spLocks noChangeArrowheads="1"/>
            </p:cNvSpPr>
            <p:nvPr/>
          </p:nvSpPr>
          <p:spPr bwMode="auto">
            <a:xfrm>
              <a:off x="4938" y="2874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6" name="Oval 866"/>
            <p:cNvSpPr>
              <a:spLocks noChangeArrowheads="1"/>
            </p:cNvSpPr>
            <p:nvPr/>
          </p:nvSpPr>
          <p:spPr bwMode="auto">
            <a:xfrm>
              <a:off x="4962" y="2873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7" name="Oval 867"/>
            <p:cNvSpPr>
              <a:spLocks noChangeArrowheads="1"/>
            </p:cNvSpPr>
            <p:nvPr/>
          </p:nvSpPr>
          <p:spPr bwMode="auto">
            <a:xfrm>
              <a:off x="4988" y="2850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8" name="Oval 868"/>
            <p:cNvSpPr>
              <a:spLocks noChangeArrowheads="1"/>
            </p:cNvSpPr>
            <p:nvPr/>
          </p:nvSpPr>
          <p:spPr bwMode="auto">
            <a:xfrm>
              <a:off x="5012" y="2677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9" name="Oval 869"/>
            <p:cNvSpPr>
              <a:spLocks noChangeArrowheads="1"/>
            </p:cNvSpPr>
            <p:nvPr/>
          </p:nvSpPr>
          <p:spPr bwMode="auto">
            <a:xfrm>
              <a:off x="5037" y="2417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0" name="Oval 870"/>
            <p:cNvSpPr>
              <a:spLocks noChangeArrowheads="1"/>
            </p:cNvSpPr>
            <p:nvPr/>
          </p:nvSpPr>
          <p:spPr bwMode="auto">
            <a:xfrm>
              <a:off x="5062" y="2194"/>
              <a:ext cx="36" cy="31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1" name="Oval 871"/>
            <p:cNvSpPr>
              <a:spLocks noChangeArrowheads="1"/>
            </p:cNvSpPr>
            <p:nvPr/>
          </p:nvSpPr>
          <p:spPr bwMode="auto">
            <a:xfrm>
              <a:off x="5087" y="2049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2" name="Oval 872"/>
            <p:cNvSpPr>
              <a:spLocks noChangeArrowheads="1"/>
            </p:cNvSpPr>
            <p:nvPr/>
          </p:nvSpPr>
          <p:spPr bwMode="auto">
            <a:xfrm>
              <a:off x="5112" y="1975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3" name="Oval 873"/>
            <p:cNvSpPr>
              <a:spLocks noChangeArrowheads="1"/>
            </p:cNvSpPr>
            <p:nvPr/>
          </p:nvSpPr>
          <p:spPr bwMode="auto">
            <a:xfrm>
              <a:off x="5137" y="1960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4" name="Oval 874"/>
            <p:cNvSpPr>
              <a:spLocks noChangeArrowheads="1"/>
            </p:cNvSpPr>
            <p:nvPr/>
          </p:nvSpPr>
          <p:spPr bwMode="auto">
            <a:xfrm>
              <a:off x="5162" y="1958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5" name="Oval 875"/>
            <p:cNvSpPr>
              <a:spLocks noChangeArrowheads="1"/>
            </p:cNvSpPr>
            <p:nvPr/>
          </p:nvSpPr>
          <p:spPr bwMode="auto">
            <a:xfrm>
              <a:off x="5187" y="1959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6" name="Oval 876"/>
            <p:cNvSpPr>
              <a:spLocks noChangeArrowheads="1"/>
            </p:cNvSpPr>
            <p:nvPr/>
          </p:nvSpPr>
          <p:spPr bwMode="auto">
            <a:xfrm>
              <a:off x="5212" y="1959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7" name="Oval 877"/>
            <p:cNvSpPr>
              <a:spLocks noChangeArrowheads="1"/>
            </p:cNvSpPr>
            <p:nvPr/>
          </p:nvSpPr>
          <p:spPr bwMode="auto">
            <a:xfrm>
              <a:off x="5237" y="1958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8" name="Oval 878"/>
            <p:cNvSpPr>
              <a:spLocks noChangeArrowheads="1"/>
            </p:cNvSpPr>
            <p:nvPr/>
          </p:nvSpPr>
          <p:spPr bwMode="auto">
            <a:xfrm>
              <a:off x="5261" y="1956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9" name="Oval 879"/>
            <p:cNvSpPr>
              <a:spLocks noChangeArrowheads="1"/>
            </p:cNvSpPr>
            <p:nvPr/>
          </p:nvSpPr>
          <p:spPr bwMode="auto">
            <a:xfrm>
              <a:off x="5286" y="1955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0" name="Oval 880"/>
            <p:cNvSpPr>
              <a:spLocks noChangeArrowheads="1"/>
            </p:cNvSpPr>
            <p:nvPr/>
          </p:nvSpPr>
          <p:spPr bwMode="auto">
            <a:xfrm>
              <a:off x="5311" y="1957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1" name="Oval 881"/>
            <p:cNvSpPr>
              <a:spLocks noChangeArrowheads="1"/>
            </p:cNvSpPr>
            <p:nvPr/>
          </p:nvSpPr>
          <p:spPr bwMode="auto">
            <a:xfrm>
              <a:off x="5336" y="1956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2" name="Oval 882"/>
            <p:cNvSpPr>
              <a:spLocks noChangeArrowheads="1"/>
            </p:cNvSpPr>
            <p:nvPr/>
          </p:nvSpPr>
          <p:spPr bwMode="auto">
            <a:xfrm>
              <a:off x="5361" y="1956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3" name="Oval 883"/>
            <p:cNvSpPr>
              <a:spLocks noChangeArrowheads="1"/>
            </p:cNvSpPr>
            <p:nvPr/>
          </p:nvSpPr>
          <p:spPr bwMode="auto">
            <a:xfrm>
              <a:off x="5386" y="1957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4" name="Oval 884"/>
            <p:cNvSpPr>
              <a:spLocks noChangeArrowheads="1"/>
            </p:cNvSpPr>
            <p:nvPr/>
          </p:nvSpPr>
          <p:spPr bwMode="auto">
            <a:xfrm>
              <a:off x="5411" y="1958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5" name="Oval 885"/>
            <p:cNvSpPr>
              <a:spLocks noChangeArrowheads="1"/>
            </p:cNvSpPr>
            <p:nvPr/>
          </p:nvSpPr>
          <p:spPr bwMode="auto">
            <a:xfrm>
              <a:off x="5436" y="1956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6" name="Oval 886"/>
            <p:cNvSpPr>
              <a:spLocks noChangeArrowheads="1"/>
            </p:cNvSpPr>
            <p:nvPr/>
          </p:nvSpPr>
          <p:spPr bwMode="auto">
            <a:xfrm>
              <a:off x="5461" y="1957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7" name="Oval 887"/>
            <p:cNvSpPr>
              <a:spLocks noChangeArrowheads="1"/>
            </p:cNvSpPr>
            <p:nvPr/>
          </p:nvSpPr>
          <p:spPr bwMode="auto">
            <a:xfrm>
              <a:off x="5486" y="195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8" name="Oval 888"/>
            <p:cNvSpPr>
              <a:spLocks noChangeArrowheads="1"/>
            </p:cNvSpPr>
            <p:nvPr/>
          </p:nvSpPr>
          <p:spPr bwMode="auto">
            <a:xfrm>
              <a:off x="5511" y="195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9" name="Oval 889"/>
            <p:cNvSpPr>
              <a:spLocks noChangeArrowheads="1"/>
            </p:cNvSpPr>
            <p:nvPr/>
          </p:nvSpPr>
          <p:spPr bwMode="auto">
            <a:xfrm>
              <a:off x="5536" y="1953"/>
              <a:ext cx="35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0" name="Oval 890"/>
            <p:cNvSpPr>
              <a:spLocks noChangeArrowheads="1"/>
            </p:cNvSpPr>
            <p:nvPr/>
          </p:nvSpPr>
          <p:spPr bwMode="auto">
            <a:xfrm>
              <a:off x="5560" y="1956"/>
              <a:ext cx="36" cy="30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1" name="Oval 891"/>
            <p:cNvSpPr>
              <a:spLocks noChangeArrowheads="1"/>
            </p:cNvSpPr>
            <p:nvPr/>
          </p:nvSpPr>
          <p:spPr bwMode="auto">
            <a:xfrm>
              <a:off x="4315" y="2873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2" name="Oval 892"/>
            <p:cNvSpPr>
              <a:spLocks noChangeArrowheads="1"/>
            </p:cNvSpPr>
            <p:nvPr/>
          </p:nvSpPr>
          <p:spPr bwMode="auto">
            <a:xfrm>
              <a:off x="4340" y="2873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3" name="Oval 893"/>
            <p:cNvSpPr>
              <a:spLocks noChangeArrowheads="1"/>
            </p:cNvSpPr>
            <p:nvPr/>
          </p:nvSpPr>
          <p:spPr bwMode="auto">
            <a:xfrm>
              <a:off x="4364" y="2874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4" name="Oval 894"/>
            <p:cNvSpPr>
              <a:spLocks noChangeArrowheads="1"/>
            </p:cNvSpPr>
            <p:nvPr/>
          </p:nvSpPr>
          <p:spPr bwMode="auto">
            <a:xfrm>
              <a:off x="4390" y="287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5" name="Oval 895"/>
            <p:cNvSpPr>
              <a:spLocks noChangeArrowheads="1"/>
            </p:cNvSpPr>
            <p:nvPr/>
          </p:nvSpPr>
          <p:spPr bwMode="auto">
            <a:xfrm>
              <a:off x="4414" y="2875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6" name="Oval 896"/>
            <p:cNvSpPr>
              <a:spLocks noChangeArrowheads="1"/>
            </p:cNvSpPr>
            <p:nvPr/>
          </p:nvSpPr>
          <p:spPr bwMode="auto">
            <a:xfrm>
              <a:off x="4439" y="2876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7" name="Oval 897"/>
            <p:cNvSpPr>
              <a:spLocks noChangeArrowheads="1"/>
            </p:cNvSpPr>
            <p:nvPr/>
          </p:nvSpPr>
          <p:spPr bwMode="auto">
            <a:xfrm>
              <a:off x="4464" y="2874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8" name="Oval 898"/>
            <p:cNvSpPr>
              <a:spLocks noChangeArrowheads="1"/>
            </p:cNvSpPr>
            <p:nvPr/>
          </p:nvSpPr>
          <p:spPr bwMode="auto">
            <a:xfrm>
              <a:off x="4489" y="2874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9" name="Oval 899"/>
            <p:cNvSpPr>
              <a:spLocks noChangeArrowheads="1"/>
            </p:cNvSpPr>
            <p:nvPr/>
          </p:nvSpPr>
          <p:spPr bwMode="auto">
            <a:xfrm>
              <a:off x="4514" y="287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0" name="Oval 900"/>
            <p:cNvSpPr>
              <a:spLocks noChangeArrowheads="1"/>
            </p:cNvSpPr>
            <p:nvPr/>
          </p:nvSpPr>
          <p:spPr bwMode="auto">
            <a:xfrm>
              <a:off x="4539" y="287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1" name="Oval 901"/>
            <p:cNvSpPr>
              <a:spLocks noChangeArrowheads="1"/>
            </p:cNvSpPr>
            <p:nvPr/>
          </p:nvSpPr>
          <p:spPr bwMode="auto">
            <a:xfrm>
              <a:off x="4564" y="287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2" name="Oval 902"/>
            <p:cNvSpPr>
              <a:spLocks noChangeArrowheads="1"/>
            </p:cNvSpPr>
            <p:nvPr/>
          </p:nvSpPr>
          <p:spPr bwMode="auto">
            <a:xfrm>
              <a:off x="4589" y="287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3" name="Oval 903"/>
            <p:cNvSpPr>
              <a:spLocks noChangeArrowheads="1"/>
            </p:cNvSpPr>
            <p:nvPr/>
          </p:nvSpPr>
          <p:spPr bwMode="auto">
            <a:xfrm>
              <a:off x="4614" y="2873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4" name="Oval 904"/>
            <p:cNvSpPr>
              <a:spLocks noChangeArrowheads="1"/>
            </p:cNvSpPr>
            <p:nvPr/>
          </p:nvSpPr>
          <p:spPr bwMode="auto">
            <a:xfrm>
              <a:off x="4638" y="287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5" name="Oval 905"/>
            <p:cNvSpPr>
              <a:spLocks noChangeArrowheads="1"/>
            </p:cNvSpPr>
            <p:nvPr/>
          </p:nvSpPr>
          <p:spPr bwMode="auto">
            <a:xfrm>
              <a:off x="4663" y="287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6" name="Oval 906"/>
            <p:cNvSpPr>
              <a:spLocks noChangeArrowheads="1"/>
            </p:cNvSpPr>
            <p:nvPr/>
          </p:nvSpPr>
          <p:spPr bwMode="auto">
            <a:xfrm>
              <a:off x="4689" y="287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7" name="Oval 907"/>
            <p:cNvSpPr>
              <a:spLocks noChangeArrowheads="1"/>
            </p:cNvSpPr>
            <p:nvPr/>
          </p:nvSpPr>
          <p:spPr bwMode="auto">
            <a:xfrm>
              <a:off x="4713" y="2875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8" name="Oval 908"/>
            <p:cNvSpPr>
              <a:spLocks noChangeArrowheads="1"/>
            </p:cNvSpPr>
            <p:nvPr/>
          </p:nvSpPr>
          <p:spPr bwMode="auto">
            <a:xfrm>
              <a:off x="4738" y="2875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9" name="Oval 909"/>
            <p:cNvSpPr>
              <a:spLocks noChangeArrowheads="1"/>
            </p:cNvSpPr>
            <p:nvPr/>
          </p:nvSpPr>
          <p:spPr bwMode="auto">
            <a:xfrm>
              <a:off x="4763" y="287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0" name="Oval 910"/>
            <p:cNvSpPr>
              <a:spLocks noChangeArrowheads="1"/>
            </p:cNvSpPr>
            <p:nvPr/>
          </p:nvSpPr>
          <p:spPr bwMode="auto">
            <a:xfrm>
              <a:off x="4788" y="287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1" name="Oval 911"/>
            <p:cNvSpPr>
              <a:spLocks noChangeArrowheads="1"/>
            </p:cNvSpPr>
            <p:nvPr/>
          </p:nvSpPr>
          <p:spPr bwMode="auto">
            <a:xfrm>
              <a:off x="4813" y="287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2" name="Oval 912"/>
            <p:cNvSpPr>
              <a:spLocks noChangeArrowheads="1"/>
            </p:cNvSpPr>
            <p:nvPr/>
          </p:nvSpPr>
          <p:spPr bwMode="auto">
            <a:xfrm>
              <a:off x="4838" y="287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3" name="Oval 913"/>
            <p:cNvSpPr>
              <a:spLocks noChangeArrowheads="1"/>
            </p:cNvSpPr>
            <p:nvPr/>
          </p:nvSpPr>
          <p:spPr bwMode="auto">
            <a:xfrm>
              <a:off x="4863" y="287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4" name="Oval 914"/>
            <p:cNvSpPr>
              <a:spLocks noChangeArrowheads="1"/>
            </p:cNvSpPr>
            <p:nvPr/>
          </p:nvSpPr>
          <p:spPr bwMode="auto">
            <a:xfrm>
              <a:off x="4888" y="287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5" name="Oval 915"/>
            <p:cNvSpPr>
              <a:spLocks noChangeArrowheads="1"/>
            </p:cNvSpPr>
            <p:nvPr/>
          </p:nvSpPr>
          <p:spPr bwMode="auto">
            <a:xfrm>
              <a:off x="4913" y="2872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6" name="Oval 916"/>
            <p:cNvSpPr>
              <a:spLocks noChangeArrowheads="1"/>
            </p:cNvSpPr>
            <p:nvPr/>
          </p:nvSpPr>
          <p:spPr bwMode="auto">
            <a:xfrm>
              <a:off x="4938" y="2828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7" name="Oval 917"/>
            <p:cNvSpPr>
              <a:spLocks noChangeArrowheads="1"/>
            </p:cNvSpPr>
            <p:nvPr/>
          </p:nvSpPr>
          <p:spPr bwMode="auto">
            <a:xfrm>
              <a:off x="4962" y="265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8" name="Oval 918"/>
            <p:cNvSpPr>
              <a:spLocks noChangeArrowheads="1"/>
            </p:cNvSpPr>
            <p:nvPr/>
          </p:nvSpPr>
          <p:spPr bwMode="auto">
            <a:xfrm>
              <a:off x="4987" y="2430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9" name="Oval 919"/>
            <p:cNvSpPr>
              <a:spLocks noChangeArrowheads="1"/>
            </p:cNvSpPr>
            <p:nvPr/>
          </p:nvSpPr>
          <p:spPr bwMode="auto">
            <a:xfrm>
              <a:off x="5012" y="2227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0" name="Oval 920"/>
            <p:cNvSpPr>
              <a:spLocks noChangeArrowheads="1"/>
            </p:cNvSpPr>
            <p:nvPr/>
          </p:nvSpPr>
          <p:spPr bwMode="auto">
            <a:xfrm>
              <a:off x="5037" y="2080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1" name="Oval 921"/>
            <p:cNvSpPr>
              <a:spLocks noChangeArrowheads="1"/>
            </p:cNvSpPr>
            <p:nvPr/>
          </p:nvSpPr>
          <p:spPr bwMode="auto">
            <a:xfrm>
              <a:off x="5062" y="1990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2" name="Oval 922"/>
            <p:cNvSpPr>
              <a:spLocks noChangeArrowheads="1"/>
            </p:cNvSpPr>
            <p:nvPr/>
          </p:nvSpPr>
          <p:spPr bwMode="auto">
            <a:xfrm>
              <a:off x="5087" y="1960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3" name="Oval 923"/>
            <p:cNvSpPr>
              <a:spLocks noChangeArrowheads="1"/>
            </p:cNvSpPr>
            <p:nvPr/>
          </p:nvSpPr>
          <p:spPr bwMode="auto">
            <a:xfrm>
              <a:off x="5112" y="1957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4" name="Oval 924"/>
            <p:cNvSpPr>
              <a:spLocks noChangeArrowheads="1"/>
            </p:cNvSpPr>
            <p:nvPr/>
          </p:nvSpPr>
          <p:spPr bwMode="auto">
            <a:xfrm>
              <a:off x="5137" y="1956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5" name="Oval 925"/>
            <p:cNvSpPr>
              <a:spLocks noChangeArrowheads="1"/>
            </p:cNvSpPr>
            <p:nvPr/>
          </p:nvSpPr>
          <p:spPr bwMode="auto">
            <a:xfrm>
              <a:off x="5162" y="1956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6" name="Oval 926"/>
            <p:cNvSpPr>
              <a:spLocks noChangeArrowheads="1"/>
            </p:cNvSpPr>
            <p:nvPr/>
          </p:nvSpPr>
          <p:spPr bwMode="auto">
            <a:xfrm>
              <a:off x="5187" y="1956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7" name="Oval 927"/>
            <p:cNvSpPr>
              <a:spLocks noChangeArrowheads="1"/>
            </p:cNvSpPr>
            <p:nvPr/>
          </p:nvSpPr>
          <p:spPr bwMode="auto">
            <a:xfrm>
              <a:off x="5212" y="195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8" name="Oval 928"/>
            <p:cNvSpPr>
              <a:spLocks noChangeArrowheads="1"/>
            </p:cNvSpPr>
            <p:nvPr/>
          </p:nvSpPr>
          <p:spPr bwMode="auto">
            <a:xfrm>
              <a:off x="5237" y="1955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9" name="Oval 929"/>
            <p:cNvSpPr>
              <a:spLocks noChangeArrowheads="1"/>
            </p:cNvSpPr>
            <p:nvPr/>
          </p:nvSpPr>
          <p:spPr bwMode="auto">
            <a:xfrm>
              <a:off x="5261" y="1957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0" name="Oval 930"/>
            <p:cNvSpPr>
              <a:spLocks noChangeArrowheads="1"/>
            </p:cNvSpPr>
            <p:nvPr/>
          </p:nvSpPr>
          <p:spPr bwMode="auto">
            <a:xfrm>
              <a:off x="5286" y="1954"/>
              <a:ext cx="36" cy="31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1" name="Oval 931"/>
            <p:cNvSpPr>
              <a:spLocks noChangeArrowheads="1"/>
            </p:cNvSpPr>
            <p:nvPr/>
          </p:nvSpPr>
          <p:spPr bwMode="auto">
            <a:xfrm>
              <a:off x="5311" y="195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2" name="Oval 932"/>
            <p:cNvSpPr>
              <a:spLocks noChangeArrowheads="1"/>
            </p:cNvSpPr>
            <p:nvPr/>
          </p:nvSpPr>
          <p:spPr bwMode="auto">
            <a:xfrm>
              <a:off x="5336" y="1955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3" name="Oval 933"/>
            <p:cNvSpPr>
              <a:spLocks noChangeArrowheads="1"/>
            </p:cNvSpPr>
            <p:nvPr/>
          </p:nvSpPr>
          <p:spPr bwMode="auto">
            <a:xfrm>
              <a:off x="5361" y="1954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4" name="Oval 934"/>
            <p:cNvSpPr>
              <a:spLocks noChangeArrowheads="1"/>
            </p:cNvSpPr>
            <p:nvPr/>
          </p:nvSpPr>
          <p:spPr bwMode="auto">
            <a:xfrm>
              <a:off x="5386" y="1954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5" name="Oval 935"/>
            <p:cNvSpPr>
              <a:spLocks noChangeArrowheads="1"/>
            </p:cNvSpPr>
            <p:nvPr/>
          </p:nvSpPr>
          <p:spPr bwMode="auto">
            <a:xfrm>
              <a:off x="5411" y="1954"/>
              <a:ext cx="36" cy="31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6" name="Oval 936"/>
            <p:cNvSpPr>
              <a:spLocks noChangeArrowheads="1"/>
            </p:cNvSpPr>
            <p:nvPr/>
          </p:nvSpPr>
          <p:spPr bwMode="auto">
            <a:xfrm>
              <a:off x="5436" y="195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7" name="Oval 937"/>
            <p:cNvSpPr>
              <a:spLocks noChangeArrowheads="1"/>
            </p:cNvSpPr>
            <p:nvPr/>
          </p:nvSpPr>
          <p:spPr bwMode="auto">
            <a:xfrm>
              <a:off x="5461" y="195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8" name="Oval 938"/>
            <p:cNvSpPr>
              <a:spLocks noChangeArrowheads="1"/>
            </p:cNvSpPr>
            <p:nvPr/>
          </p:nvSpPr>
          <p:spPr bwMode="auto">
            <a:xfrm>
              <a:off x="5486" y="1954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9" name="Oval 939"/>
            <p:cNvSpPr>
              <a:spLocks noChangeArrowheads="1"/>
            </p:cNvSpPr>
            <p:nvPr/>
          </p:nvSpPr>
          <p:spPr bwMode="auto">
            <a:xfrm>
              <a:off x="5510" y="1953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0" name="Oval 940"/>
            <p:cNvSpPr>
              <a:spLocks noChangeArrowheads="1"/>
            </p:cNvSpPr>
            <p:nvPr/>
          </p:nvSpPr>
          <p:spPr bwMode="auto">
            <a:xfrm>
              <a:off x="5536" y="1952"/>
              <a:ext cx="35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1" name="Oval 941"/>
            <p:cNvSpPr>
              <a:spLocks noChangeArrowheads="1"/>
            </p:cNvSpPr>
            <p:nvPr/>
          </p:nvSpPr>
          <p:spPr bwMode="auto">
            <a:xfrm>
              <a:off x="5560" y="1952"/>
              <a:ext cx="36" cy="30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2" name="Oval 942"/>
            <p:cNvSpPr>
              <a:spLocks noChangeArrowheads="1"/>
            </p:cNvSpPr>
            <p:nvPr/>
          </p:nvSpPr>
          <p:spPr bwMode="auto">
            <a:xfrm>
              <a:off x="4065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3" name="Oval 943"/>
            <p:cNvSpPr>
              <a:spLocks noChangeArrowheads="1"/>
            </p:cNvSpPr>
            <p:nvPr/>
          </p:nvSpPr>
          <p:spPr bwMode="auto">
            <a:xfrm>
              <a:off x="4091" y="2875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4" name="Oval 944"/>
            <p:cNvSpPr>
              <a:spLocks noChangeArrowheads="1"/>
            </p:cNvSpPr>
            <p:nvPr/>
          </p:nvSpPr>
          <p:spPr bwMode="auto">
            <a:xfrm>
              <a:off x="4115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5" name="Oval 945"/>
            <p:cNvSpPr>
              <a:spLocks noChangeArrowheads="1"/>
            </p:cNvSpPr>
            <p:nvPr/>
          </p:nvSpPr>
          <p:spPr bwMode="auto">
            <a:xfrm>
              <a:off x="4140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6" name="Oval 946"/>
            <p:cNvSpPr>
              <a:spLocks noChangeArrowheads="1"/>
            </p:cNvSpPr>
            <p:nvPr/>
          </p:nvSpPr>
          <p:spPr bwMode="auto">
            <a:xfrm>
              <a:off x="4165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7" name="Oval 947"/>
            <p:cNvSpPr>
              <a:spLocks noChangeArrowheads="1"/>
            </p:cNvSpPr>
            <p:nvPr/>
          </p:nvSpPr>
          <p:spPr bwMode="auto">
            <a:xfrm>
              <a:off x="4190" y="2873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8" name="Oval 948"/>
            <p:cNvSpPr>
              <a:spLocks noChangeArrowheads="1"/>
            </p:cNvSpPr>
            <p:nvPr/>
          </p:nvSpPr>
          <p:spPr bwMode="auto">
            <a:xfrm>
              <a:off x="4215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9" name="Oval 949"/>
            <p:cNvSpPr>
              <a:spLocks noChangeArrowheads="1"/>
            </p:cNvSpPr>
            <p:nvPr/>
          </p:nvSpPr>
          <p:spPr bwMode="auto">
            <a:xfrm>
              <a:off x="4240" y="2875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0" name="Oval 950"/>
            <p:cNvSpPr>
              <a:spLocks noChangeArrowheads="1"/>
            </p:cNvSpPr>
            <p:nvPr/>
          </p:nvSpPr>
          <p:spPr bwMode="auto">
            <a:xfrm>
              <a:off x="4265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1" name="Oval 951"/>
            <p:cNvSpPr>
              <a:spLocks noChangeArrowheads="1"/>
            </p:cNvSpPr>
            <p:nvPr/>
          </p:nvSpPr>
          <p:spPr bwMode="auto">
            <a:xfrm>
              <a:off x="4290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2" name="Oval 952"/>
            <p:cNvSpPr>
              <a:spLocks noChangeArrowheads="1"/>
            </p:cNvSpPr>
            <p:nvPr/>
          </p:nvSpPr>
          <p:spPr bwMode="auto">
            <a:xfrm>
              <a:off x="4315" y="2875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3" name="Oval 953"/>
            <p:cNvSpPr>
              <a:spLocks noChangeArrowheads="1"/>
            </p:cNvSpPr>
            <p:nvPr/>
          </p:nvSpPr>
          <p:spPr bwMode="auto">
            <a:xfrm>
              <a:off x="4340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4" name="Oval 954"/>
            <p:cNvSpPr>
              <a:spLocks noChangeArrowheads="1"/>
            </p:cNvSpPr>
            <p:nvPr/>
          </p:nvSpPr>
          <p:spPr bwMode="auto">
            <a:xfrm>
              <a:off x="4364" y="2873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5" name="Oval 955"/>
            <p:cNvSpPr>
              <a:spLocks noChangeArrowheads="1"/>
            </p:cNvSpPr>
            <p:nvPr/>
          </p:nvSpPr>
          <p:spPr bwMode="auto">
            <a:xfrm>
              <a:off x="4390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6" name="Oval 956"/>
            <p:cNvSpPr>
              <a:spLocks noChangeArrowheads="1"/>
            </p:cNvSpPr>
            <p:nvPr/>
          </p:nvSpPr>
          <p:spPr bwMode="auto">
            <a:xfrm>
              <a:off x="4414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7" name="Oval 957"/>
            <p:cNvSpPr>
              <a:spLocks noChangeArrowheads="1"/>
            </p:cNvSpPr>
            <p:nvPr/>
          </p:nvSpPr>
          <p:spPr bwMode="auto">
            <a:xfrm>
              <a:off x="4439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8" name="Oval 958"/>
            <p:cNvSpPr>
              <a:spLocks noChangeArrowheads="1"/>
            </p:cNvSpPr>
            <p:nvPr/>
          </p:nvSpPr>
          <p:spPr bwMode="auto">
            <a:xfrm>
              <a:off x="4464" y="2873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9" name="Oval 959"/>
            <p:cNvSpPr>
              <a:spLocks noChangeArrowheads="1"/>
            </p:cNvSpPr>
            <p:nvPr/>
          </p:nvSpPr>
          <p:spPr bwMode="auto">
            <a:xfrm>
              <a:off x="4489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0" name="Oval 960"/>
            <p:cNvSpPr>
              <a:spLocks noChangeArrowheads="1"/>
            </p:cNvSpPr>
            <p:nvPr/>
          </p:nvSpPr>
          <p:spPr bwMode="auto">
            <a:xfrm>
              <a:off x="4514" y="287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1" name="Oval 961"/>
            <p:cNvSpPr>
              <a:spLocks noChangeArrowheads="1"/>
            </p:cNvSpPr>
            <p:nvPr/>
          </p:nvSpPr>
          <p:spPr bwMode="auto">
            <a:xfrm>
              <a:off x="4539" y="2875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2" name="Oval 962"/>
            <p:cNvSpPr>
              <a:spLocks noChangeArrowheads="1"/>
            </p:cNvSpPr>
            <p:nvPr/>
          </p:nvSpPr>
          <p:spPr bwMode="auto">
            <a:xfrm>
              <a:off x="4564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3" name="Oval 963"/>
            <p:cNvSpPr>
              <a:spLocks noChangeArrowheads="1"/>
            </p:cNvSpPr>
            <p:nvPr/>
          </p:nvSpPr>
          <p:spPr bwMode="auto">
            <a:xfrm>
              <a:off x="4589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4" name="Oval 964"/>
            <p:cNvSpPr>
              <a:spLocks noChangeArrowheads="1"/>
            </p:cNvSpPr>
            <p:nvPr/>
          </p:nvSpPr>
          <p:spPr bwMode="auto">
            <a:xfrm>
              <a:off x="4614" y="2875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5" name="Oval 965"/>
            <p:cNvSpPr>
              <a:spLocks noChangeArrowheads="1"/>
            </p:cNvSpPr>
            <p:nvPr/>
          </p:nvSpPr>
          <p:spPr bwMode="auto">
            <a:xfrm>
              <a:off x="4639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6" name="Oval 966"/>
            <p:cNvSpPr>
              <a:spLocks noChangeArrowheads="1"/>
            </p:cNvSpPr>
            <p:nvPr/>
          </p:nvSpPr>
          <p:spPr bwMode="auto">
            <a:xfrm>
              <a:off x="4664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7" name="Oval 967"/>
            <p:cNvSpPr>
              <a:spLocks noChangeArrowheads="1"/>
            </p:cNvSpPr>
            <p:nvPr/>
          </p:nvSpPr>
          <p:spPr bwMode="auto">
            <a:xfrm>
              <a:off x="4689" y="2873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8" name="Oval 968"/>
            <p:cNvSpPr>
              <a:spLocks noChangeArrowheads="1"/>
            </p:cNvSpPr>
            <p:nvPr/>
          </p:nvSpPr>
          <p:spPr bwMode="auto">
            <a:xfrm>
              <a:off x="4713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9" name="Oval 969"/>
            <p:cNvSpPr>
              <a:spLocks noChangeArrowheads="1"/>
            </p:cNvSpPr>
            <p:nvPr/>
          </p:nvSpPr>
          <p:spPr bwMode="auto">
            <a:xfrm>
              <a:off x="4738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0" name="Oval 970"/>
            <p:cNvSpPr>
              <a:spLocks noChangeArrowheads="1"/>
            </p:cNvSpPr>
            <p:nvPr/>
          </p:nvSpPr>
          <p:spPr bwMode="auto">
            <a:xfrm>
              <a:off x="4763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1" name="Oval 971"/>
            <p:cNvSpPr>
              <a:spLocks noChangeArrowheads="1"/>
            </p:cNvSpPr>
            <p:nvPr/>
          </p:nvSpPr>
          <p:spPr bwMode="auto">
            <a:xfrm>
              <a:off x="4788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2" name="Oval 972"/>
            <p:cNvSpPr>
              <a:spLocks noChangeArrowheads="1"/>
            </p:cNvSpPr>
            <p:nvPr/>
          </p:nvSpPr>
          <p:spPr bwMode="auto">
            <a:xfrm>
              <a:off x="4813" y="287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3" name="Oval 973"/>
            <p:cNvSpPr>
              <a:spLocks noChangeArrowheads="1"/>
            </p:cNvSpPr>
            <p:nvPr/>
          </p:nvSpPr>
          <p:spPr bwMode="auto">
            <a:xfrm>
              <a:off x="4838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4" name="Oval 974"/>
            <p:cNvSpPr>
              <a:spLocks noChangeArrowheads="1"/>
            </p:cNvSpPr>
            <p:nvPr/>
          </p:nvSpPr>
          <p:spPr bwMode="auto">
            <a:xfrm>
              <a:off x="4863" y="287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5" name="Oval 975"/>
            <p:cNvSpPr>
              <a:spLocks noChangeArrowheads="1"/>
            </p:cNvSpPr>
            <p:nvPr/>
          </p:nvSpPr>
          <p:spPr bwMode="auto">
            <a:xfrm>
              <a:off x="4888" y="2823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6" name="Oval 976"/>
            <p:cNvSpPr>
              <a:spLocks noChangeArrowheads="1"/>
            </p:cNvSpPr>
            <p:nvPr/>
          </p:nvSpPr>
          <p:spPr bwMode="auto">
            <a:xfrm>
              <a:off x="4913" y="2671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7" name="Oval 977"/>
            <p:cNvSpPr>
              <a:spLocks noChangeArrowheads="1"/>
            </p:cNvSpPr>
            <p:nvPr/>
          </p:nvSpPr>
          <p:spPr bwMode="auto">
            <a:xfrm>
              <a:off x="4938" y="2472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8" name="Oval 978"/>
            <p:cNvSpPr>
              <a:spLocks noChangeArrowheads="1"/>
            </p:cNvSpPr>
            <p:nvPr/>
          </p:nvSpPr>
          <p:spPr bwMode="auto">
            <a:xfrm>
              <a:off x="4962" y="2285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9" name="Oval 979"/>
            <p:cNvSpPr>
              <a:spLocks noChangeArrowheads="1"/>
            </p:cNvSpPr>
            <p:nvPr/>
          </p:nvSpPr>
          <p:spPr bwMode="auto">
            <a:xfrm>
              <a:off x="4987" y="2132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0" name="Oval 980"/>
            <p:cNvSpPr>
              <a:spLocks noChangeArrowheads="1"/>
            </p:cNvSpPr>
            <p:nvPr/>
          </p:nvSpPr>
          <p:spPr bwMode="auto">
            <a:xfrm>
              <a:off x="5012" y="2021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1" name="Oval 981"/>
            <p:cNvSpPr>
              <a:spLocks noChangeArrowheads="1"/>
            </p:cNvSpPr>
            <p:nvPr/>
          </p:nvSpPr>
          <p:spPr bwMode="auto">
            <a:xfrm>
              <a:off x="5037" y="1966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2" name="Oval 982"/>
            <p:cNvSpPr>
              <a:spLocks noChangeArrowheads="1"/>
            </p:cNvSpPr>
            <p:nvPr/>
          </p:nvSpPr>
          <p:spPr bwMode="auto">
            <a:xfrm>
              <a:off x="5062" y="1957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3" name="Oval 983"/>
            <p:cNvSpPr>
              <a:spLocks noChangeArrowheads="1"/>
            </p:cNvSpPr>
            <p:nvPr/>
          </p:nvSpPr>
          <p:spPr bwMode="auto">
            <a:xfrm>
              <a:off x="5087" y="1953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4" name="Oval 984"/>
            <p:cNvSpPr>
              <a:spLocks noChangeArrowheads="1"/>
            </p:cNvSpPr>
            <p:nvPr/>
          </p:nvSpPr>
          <p:spPr bwMode="auto">
            <a:xfrm>
              <a:off x="5112" y="195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5" name="Oval 985"/>
            <p:cNvSpPr>
              <a:spLocks noChangeArrowheads="1"/>
            </p:cNvSpPr>
            <p:nvPr/>
          </p:nvSpPr>
          <p:spPr bwMode="auto">
            <a:xfrm>
              <a:off x="5137" y="195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6" name="Oval 986"/>
            <p:cNvSpPr>
              <a:spLocks noChangeArrowheads="1"/>
            </p:cNvSpPr>
            <p:nvPr/>
          </p:nvSpPr>
          <p:spPr bwMode="auto">
            <a:xfrm>
              <a:off x="5162" y="195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7" name="Oval 987"/>
            <p:cNvSpPr>
              <a:spLocks noChangeArrowheads="1"/>
            </p:cNvSpPr>
            <p:nvPr/>
          </p:nvSpPr>
          <p:spPr bwMode="auto">
            <a:xfrm>
              <a:off x="5187" y="1954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8" name="Oval 988"/>
            <p:cNvSpPr>
              <a:spLocks noChangeArrowheads="1"/>
            </p:cNvSpPr>
            <p:nvPr/>
          </p:nvSpPr>
          <p:spPr bwMode="auto">
            <a:xfrm>
              <a:off x="5211" y="1954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9" name="Oval 989"/>
            <p:cNvSpPr>
              <a:spLocks noChangeArrowheads="1"/>
            </p:cNvSpPr>
            <p:nvPr/>
          </p:nvSpPr>
          <p:spPr bwMode="auto">
            <a:xfrm>
              <a:off x="5237" y="1952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0" name="Oval 990"/>
            <p:cNvSpPr>
              <a:spLocks noChangeArrowheads="1"/>
            </p:cNvSpPr>
            <p:nvPr/>
          </p:nvSpPr>
          <p:spPr bwMode="auto">
            <a:xfrm>
              <a:off x="5261" y="1952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1" name="Oval 991"/>
            <p:cNvSpPr>
              <a:spLocks noChangeArrowheads="1"/>
            </p:cNvSpPr>
            <p:nvPr/>
          </p:nvSpPr>
          <p:spPr bwMode="auto">
            <a:xfrm>
              <a:off x="5286" y="1952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2" name="Oval 992"/>
            <p:cNvSpPr>
              <a:spLocks noChangeArrowheads="1"/>
            </p:cNvSpPr>
            <p:nvPr/>
          </p:nvSpPr>
          <p:spPr bwMode="auto">
            <a:xfrm>
              <a:off x="5311" y="1952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3" name="Oval 993"/>
            <p:cNvSpPr>
              <a:spLocks noChangeArrowheads="1"/>
            </p:cNvSpPr>
            <p:nvPr/>
          </p:nvSpPr>
          <p:spPr bwMode="auto">
            <a:xfrm>
              <a:off x="5336" y="1952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4" name="Oval 994"/>
            <p:cNvSpPr>
              <a:spLocks noChangeArrowheads="1"/>
            </p:cNvSpPr>
            <p:nvPr/>
          </p:nvSpPr>
          <p:spPr bwMode="auto">
            <a:xfrm>
              <a:off x="5361" y="1953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5" name="Oval 995"/>
            <p:cNvSpPr>
              <a:spLocks noChangeArrowheads="1"/>
            </p:cNvSpPr>
            <p:nvPr/>
          </p:nvSpPr>
          <p:spPr bwMode="auto">
            <a:xfrm>
              <a:off x="5386" y="1952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6" name="Oval 996"/>
            <p:cNvSpPr>
              <a:spLocks noChangeArrowheads="1"/>
            </p:cNvSpPr>
            <p:nvPr/>
          </p:nvSpPr>
          <p:spPr bwMode="auto">
            <a:xfrm>
              <a:off x="5411" y="1951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7" name="Oval 997"/>
            <p:cNvSpPr>
              <a:spLocks noChangeArrowheads="1"/>
            </p:cNvSpPr>
            <p:nvPr/>
          </p:nvSpPr>
          <p:spPr bwMode="auto">
            <a:xfrm>
              <a:off x="5436" y="1951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8" name="Oval 998"/>
            <p:cNvSpPr>
              <a:spLocks noChangeArrowheads="1"/>
            </p:cNvSpPr>
            <p:nvPr/>
          </p:nvSpPr>
          <p:spPr bwMode="auto">
            <a:xfrm>
              <a:off x="5461" y="1951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9" name="Oval 999"/>
            <p:cNvSpPr>
              <a:spLocks noChangeArrowheads="1"/>
            </p:cNvSpPr>
            <p:nvPr/>
          </p:nvSpPr>
          <p:spPr bwMode="auto">
            <a:xfrm>
              <a:off x="5486" y="1952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0" name="Oval 1000"/>
            <p:cNvSpPr>
              <a:spLocks noChangeArrowheads="1"/>
            </p:cNvSpPr>
            <p:nvPr/>
          </p:nvSpPr>
          <p:spPr bwMode="auto">
            <a:xfrm>
              <a:off x="5511" y="1951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1" name="Oval 1001"/>
            <p:cNvSpPr>
              <a:spLocks noChangeArrowheads="1"/>
            </p:cNvSpPr>
            <p:nvPr/>
          </p:nvSpPr>
          <p:spPr bwMode="auto">
            <a:xfrm>
              <a:off x="5536" y="1951"/>
              <a:ext cx="35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2" name="Oval 1002"/>
            <p:cNvSpPr>
              <a:spLocks noChangeArrowheads="1"/>
            </p:cNvSpPr>
            <p:nvPr/>
          </p:nvSpPr>
          <p:spPr bwMode="auto">
            <a:xfrm>
              <a:off x="5560" y="1951"/>
              <a:ext cx="36" cy="30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3" name="Oval 1003"/>
            <p:cNvSpPr>
              <a:spLocks noChangeArrowheads="1"/>
            </p:cNvSpPr>
            <p:nvPr/>
          </p:nvSpPr>
          <p:spPr bwMode="auto">
            <a:xfrm>
              <a:off x="4065" y="2873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4" name="Oval 1004"/>
            <p:cNvSpPr>
              <a:spLocks noChangeArrowheads="1"/>
            </p:cNvSpPr>
            <p:nvPr/>
          </p:nvSpPr>
          <p:spPr bwMode="auto">
            <a:xfrm>
              <a:off x="4091" y="2874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5" name="Oval 1005"/>
            <p:cNvSpPr>
              <a:spLocks noChangeArrowheads="1"/>
            </p:cNvSpPr>
            <p:nvPr/>
          </p:nvSpPr>
          <p:spPr bwMode="auto">
            <a:xfrm>
              <a:off x="4115" y="2872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6" name="Oval 1006"/>
            <p:cNvSpPr>
              <a:spLocks noChangeArrowheads="1"/>
            </p:cNvSpPr>
            <p:nvPr/>
          </p:nvSpPr>
          <p:spPr bwMode="auto">
            <a:xfrm>
              <a:off x="4140" y="2875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7" name="Oval 1007"/>
            <p:cNvSpPr>
              <a:spLocks noChangeArrowheads="1"/>
            </p:cNvSpPr>
            <p:nvPr/>
          </p:nvSpPr>
          <p:spPr bwMode="auto">
            <a:xfrm>
              <a:off x="4165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8" name="Oval 1008"/>
            <p:cNvSpPr>
              <a:spLocks noChangeArrowheads="1"/>
            </p:cNvSpPr>
            <p:nvPr/>
          </p:nvSpPr>
          <p:spPr bwMode="auto">
            <a:xfrm>
              <a:off x="4190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9" name="Oval 1009"/>
            <p:cNvSpPr>
              <a:spLocks noChangeArrowheads="1"/>
            </p:cNvSpPr>
            <p:nvPr/>
          </p:nvSpPr>
          <p:spPr bwMode="auto">
            <a:xfrm>
              <a:off x="4215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0" name="Oval 1010"/>
            <p:cNvSpPr>
              <a:spLocks noChangeArrowheads="1"/>
            </p:cNvSpPr>
            <p:nvPr/>
          </p:nvSpPr>
          <p:spPr bwMode="auto">
            <a:xfrm>
              <a:off x="4240" y="2873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1" name="Oval 1011"/>
            <p:cNvSpPr>
              <a:spLocks noChangeArrowheads="1"/>
            </p:cNvSpPr>
            <p:nvPr/>
          </p:nvSpPr>
          <p:spPr bwMode="auto">
            <a:xfrm>
              <a:off x="4265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2" name="Oval 1012"/>
            <p:cNvSpPr>
              <a:spLocks noChangeArrowheads="1"/>
            </p:cNvSpPr>
            <p:nvPr/>
          </p:nvSpPr>
          <p:spPr bwMode="auto">
            <a:xfrm>
              <a:off x="4290" y="2874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3" name="Oval 1013"/>
            <p:cNvSpPr>
              <a:spLocks noChangeArrowheads="1"/>
            </p:cNvSpPr>
            <p:nvPr/>
          </p:nvSpPr>
          <p:spPr bwMode="auto">
            <a:xfrm>
              <a:off x="4315" y="2874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4" name="Oval 1014"/>
            <p:cNvSpPr>
              <a:spLocks noChangeArrowheads="1"/>
            </p:cNvSpPr>
            <p:nvPr/>
          </p:nvSpPr>
          <p:spPr bwMode="auto">
            <a:xfrm>
              <a:off x="4340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5" name="Oval 1015"/>
            <p:cNvSpPr>
              <a:spLocks noChangeArrowheads="1"/>
            </p:cNvSpPr>
            <p:nvPr/>
          </p:nvSpPr>
          <p:spPr bwMode="auto">
            <a:xfrm>
              <a:off x="4364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6" name="Oval 1016"/>
            <p:cNvSpPr>
              <a:spLocks noChangeArrowheads="1"/>
            </p:cNvSpPr>
            <p:nvPr/>
          </p:nvSpPr>
          <p:spPr bwMode="auto">
            <a:xfrm>
              <a:off x="4390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7" name="Oval 1017"/>
            <p:cNvSpPr>
              <a:spLocks noChangeArrowheads="1"/>
            </p:cNvSpPr>
            <p:nvPr/>
          </p:nvSpPr>
          <p:spPr bwMode="auto">
            <a:xfrm>
              <a:off x="4414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8" name="Oval 1018"/>
            <p:cNvSpPr>
              <a:spLocks noChangeArrowheads="1"/>
            </p:cNvSpPr>
            <p:nvPr/>
          </p:nvSpPr>
          <p:spPr bwMode="auto">
            <a:xfrm>
              <a:off x="4439" y="2873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9" name="Oval 1019"/>
            <p:cNvSpPr>
              <a:spLocks noChangeArrowheads="1"/>
            </p:cNvSpPr>
            <p:nvPr/>
          </p:nvSpPr>
          <p:spPr bwMode="auto">
            <a:xfrm>
              <a:off x="4464" y="2873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0" name="Oval 1020"/>
            <p:cNvSpPr>
              <a:spLocks noChangeArrowheads="1"/>
            </p:cNvSpPr>
            <p:nvPr/>
          </p:nvSpPr>
          <p:spPr bwMode="auto">
            <a:xfrm>
              <a:off x="4489" y="2873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1" name="Oval 1021"/>
            <p:cNvSpPr>
              <a:spLocks noChangeArrowheads="1"/>
            </p:cNvSpPr>
            <p:nvPr/>
          </p:nvSpPr>
          <p:spPr bwMode="auto">
            <a:xfrm>
              <a:off x="4514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2" name="Oval 1022"/>
            <p:cNvSpPr>
              <a:spLocks noChangeArrowheads="1"/>
            </p:cNvSpPr>
            <p:nvPr/>
          </p:nvSpPr>
          <p:spPr bwMode="auto">
            <a:xfrm>
              <a:off x="4539" y="2874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3" name="Oval 1023"/>
            <p:cNvSpPr>
              <a:spLocks noChangeArrowheads="1"/>
            </p:cNvSpPr>
            <p:nvPr/>
          </p:nvSpPr>
          <p:spPr bwMode="auto">
            <a:xfrm>
              <a:off x="4564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88" name="Oval 0"/>
            <p:cNvSpPr>
              <a:spLocks noChangeArrowheads="1"/>
            </p:cNvSpPr>
            <p:nvPr/>
          </p:nvSpPr>
          <p:spPr bwMode="auto">
            <a:xfrm>
              <a:off x="4589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89" name="Oval 1"/>
            <p:cNvSpPr>
              <a:spLocks noChangeArrowheads="1"/>
            </p:cNvSpPr>
            <p:nvPr/>
          </p:nvSpPr>
          <p:spPr bwMode="auto">
            <a:xfrm>
              <a:off x="4614" y="2874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0" name="Oval 2"/>
            <p:cNvSpPr>
              <a:spLocks noChangeArrowheads="1"/>
            </p:cNvSpPr>
            <p:nvPr/>
          </p:nvSpPr>
          <p:spPr bwMode="auto">
            <a:xfrm>
              <a:off x="4639" y="2873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1" name="Oval 3"/>
            <p:cNvSpPr>
              <a:spLocks noChangeArrowheads="1"/>
            </p:cNvSpPr>
            <p:nvPr/>
          </p:nvSpPr>
          <p:spPr bwMode="auto">
            <a:xfrm>
              <a:off x="4663" y="2875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Oval 4"/>
            <p:cNvSpPr>
              <a:spLocks noChangeArrowheads="1"/>
            </p:cNvSpPr>
            <p:nvPr/>
          </p:nvSpPr>
          <p:spPr bwMode="auto">
            <a:xfrm>
              <a:off x="4689" y="2875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3" name="Oval 5"/>
            <p:cNvSpPr>
              <a:spLocks noChangeArrowheads="1"/>
            </p:cNvSpPr>
            <p:nvPr/>
          </p:nvSpPr>
          <p:spPr bwMode="auto">
            <a:xfrm>
              <a:off x="4713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4738" y="2874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auto">
            <a:xfrm>
              <a:off x="4763" y="2875"/>
              <a:ext cx="36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auto">
            <a:xfrm>
              <a:off x="4788" y="2873"/>
              <a:ext cx="35" cy="30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7640638" y="4559300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7680325" y="4464050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7720013" y="4243388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7759700" y="3968750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7799388" y="3695700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7839075" y="3460750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7877175" y="3270250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7916863" y="3148013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7956550" y="3106738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7" name="Oval 19"/>
          <p:cNvSpPr>
            <a:spLocks noChangeArrowheads="1"/>
          </p:cNvSpPr>
          <p:nvPr/>
        </p:nvSpPr>
        <p:spPr bwMode="auto">
          <a:xfrm>
            <a:off x="7996238" y="3101975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8" name="Oval 20"/>
          <p:cNvSpPr>
            <a:spLocks noChangeArrowheads="1"/>
          </p:cNvSpPr>
          <p:nvPr/>
        </p:nvSpPr>
        <p:spPr bwMode="auto">
          <a:xfrm>
            <a:off x="8035925" y="3097213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8075613" y="3097213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0" name="Oval 22"/>
          <p:cNvSpPr>
            <a:spLocks noChangeArrowheads="1"/>
          </p:cNvSpPr>
          <p:nvPr/>
        </p:nvSpPr>
        <p:spPr bwMode="auto">
          <a:xfrm>
            <a:off x="8115300" y="3097213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8154988" y="3100388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auto">
          <a:xfrm>
            <a:off x="8194675" y="3095625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auto">
          <a:xfrm>
            <a:off x="8234363" y="3097213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8274050" y="3098800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8313738" y="3097213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8351838" y="3094038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7" name="Oval 29"/>
          <p:cNvSpPr>
            <a:spLocks noChangeArrowheads="1"/>
          </p:cNvSpPr>
          <p:nvPr/>
        </p:nvSpPr>
        <p:spPr bwMode="auto">
          <a:xfrm>
            <a:off x="8391525" y="3095625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8" name="Oval 30"/>
          <p:cNvSpPr>
            <a:spLocks noChangeArrowheads="1"/>
          </p:cNvSpPr>
          <p:nvPr/>
        </p:nvSpPr>
        <p:spPr bwMode="auto">
          <a:xfrm>
            <a:off x="8431213" y="3097213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8470900" y="3095625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0" name="Oval 32"/>
          <p:cNvSpPr>
            <a:spLocks noChangeArrowheads="1"/>
          </p:cNvSpPr>
          <p:nvPr/>
        </p:nvSpPr>
        <p:spPr bwMode="auto">
          <a:xfrm>
            <a:off x="8510588" y="3094038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1" name="Oval 33"/>
          <p:cNvSpPr>
            <a:spLocks noChangeArrowheads="1"/>
          </p:cNvSpPr>
          <p:nvPr/>
        </p:nvSpPr>
        <p:spPr bwMode="auto">
          <a:xfrm>
            <a:off x="8550275" y="3095625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2" name="Oval 34"/>
          <p:cNvSpPr>
            <a:spLocks noChangeArrowheads="1"/>
          </p:cNvSpPr>
          <p:nvPr/>
        </p:nvSpPr>
        <p:spPr bwMode="auto">
          <a:xfrm>
            <a:off x="8589963" y="3092450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3" name="Oval 35"/>
          <p:cNvSpPr>
            <a:spLocks noChangeArrowheads="1"/>
          </p:cNvSpPr>
          <p:nvPr/>
        </p:nvSpPr>
        <p:spPr bwMode="auto">
          <a:xfrm>
            <a:off x="8629650" y="3094038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4" name="Oval 36"/>
          <p:cNvSpPr>
            <a:spLocks noChangeArrowheads="1"/>
          </p:cNvSpPr>
          <p:nvPr/>
        </p:nvSpPr>
        <p:spPr bwMode="auto">
          <a:xfrm>
            <a:off x="8669338" y="3094038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8709025" y="3092450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6" name="Oval 38"/>
          <p:cNvSpPr>
            <a:spLocks noChangeArrowheads="1"/>
          </p:cNvSpPr>
          <p:nvPr/>
        </p:nvSpPr>
        <p:spPr bwMode="auto">
          <a:xfrm>
            <a:off x="8748713" y="3092450"/>
            <a:ext cx="55562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7" name="Oval 39"/>
          <p:cNvSpPr>
            <a:spLocks noChangeArrowheads="1"/>
          </p:cNvSpPr>
          <p:nvPr/>
        </p:nvSpPr>
        <p:spPr bwMode="auto">
          <a:xfrm>
            <a:off x="8788400" y="3094038"/>
            <a:ext cx="55563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8" name="Oval 40"/>
          <p:cNvSpPr>
            <a:spLocks noChangeArrowheads="1"/>
          </p:cNvSpPr>
          <p:nvPr/>
        </p:nvSpPr>
        <p:spPr bwMode="auto">
          <a:xfrm>
            <a:off x="8826500" y="3092450"/>
            <a:ext cx="57150" cy="47625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9" name="Oval 41"/>
          <p:cNvSpPr>
            <a:spLocks noChangeArrowheads="1"/>
          </p:cNvSpPr>
          <p:nvPr/>
        </p:nvSpPr>
        <p:spPr bwMode="auto">
          <a:xfrm>
            <a:off x="6137275" y="4562475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0" name="Oval 42"/>
          <p:cNvSpPr>
            <a:spLocks noChangeArrowheads="1"/>
          </p:cNvSpPr>
          <p:nvPr/>
        </p:nvSpPr>
        <p:spPr bwMode="auto">
          <a:xfrm>
            <a:off x="6178550" y="4562475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1" name="Oval 43"/>
          <p:cNvSpPr>
            <a:spLocks noChangeArrowheads="1"/>
          </p:cNvSpPr>
          <p:nvPr/>
        </p:nvSpPr>
        <p:spPr bwMode="auto">
          <a:xfrm>
            <a:off x="6216650" y="4564063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2" name="Oval 44"/>
          <p:cNvSpPr>
            <a:spLocks noChangeArrowheads="1"/>
          </p:cNvSpPr>
          <p:nvPr/>
        </p:nvSpPr>
        <p:spPr bwMode="auto">
          <a:xfrm>
            <a:off x="6256338" y="4564063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3" name="Oval 45"/>
          <p:cNvSpPr>
            <a:spLocks noChangeArrowheads="1"/>
          </p:cNvSpPr>
          <p:nvPr/>
        </p:nvSpPr>
        <p:spPr bwMode="auto">
          <a:xfrm>
            <a:off x="6296025" y="4562475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4" name="Oval 46"/>
          <p:cNvSpPr>
            <a:spLocks noChangeArrowheads="1"/>
          </p:cNvSpPr>
          <p:nvPr/>
        </p:nvSpPr>
        <p:spPr bwMode="auto">
          <a:xfrm>
            <a:off x="6335713" y="4564063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5" name="Oval 47"/>
          <p:cNvSpPr>
            <a:spLocks noChangeArrowheads="1"/>
          </p:cNvSpPr>
          <p:nvPr/>
        </p:nvSpPr>
        <p:spPr bwMode="auto">
          <a:xfrm>
            <a:off x="6375400" y="45640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6" name="Oval 48"/>
          <p:cNvSpPr>
            <a:spLocks noChangeArrowheads="1"/>
          </p:cNvSpPr>
          <p:nvPr/>
        </p:nvSpPr>
        <p:spPr bwMode="auto">
          <a:xfrm>
            <a:off x="6415088" y="4562475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7" name="Oval 49"/>
          <p:cNvSpPr>
            <a:spLocks noChangeArrowheads="1"/>
          </p:cNvSpPr>
          <p:nvPr/>
        </p:nvSpPr>
        <p:spPr bwMode="auto">
          <a:xfrm>
            <a:off x="6453188" y="4564063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8" name="Oval 50"/>
          <p:cNvSpPr>
            <a:spLocks noChangeArrowheads="1"/>
          </p:cNvSpPr>
          <p:nvPr/>
        </p:nvSpPr>
        <p:spPr bwMode="auto">
          <a:xfrm>
            <a:off x="6494463" y="4560888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9" name="Oval 51"/>
          <p:cNvSpPr>
            <a:spLocks noChangeArrowheads="1"/>
          </p:cNvSpPr>
          <p:nvPr/>
        </p:nvSpPr>
        <p:spPr bwMode="auto">
          <a:xfrm>
            <a:off x="6532563" y="4562475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0" name="Oval 52"/>
          <p:cNvSpPr>
            <a:spLocks noChangeArrowheads="1"/>
          </p:cNvSpPr>
          <p:nvPr/>
        </p:nvSpPr>
        <p:spPr bwMode="auto">
          <a:xfrm>
            <a:off x="6572250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1" name="Oval 53"/>
          <p:cNvSpPr>
            <a:spLocks noChangeArrowheads="1"/>
          </p:cNvSpPr>
          <p:nvPr/>
        </p:nvSpPr>
        <p:spPr bwMode="auto">
          <a:xfrm>
            <a:off x="6611938" y="4562475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2" name="Oval 54"/>
          <p:cNvSpPr>
            <a:spLocks noChangeArrowheads="1"/>
          </p:cNvSpPr>
          <p:nvPr/>
        </p:nvSpPr>
        <p:spPr bwMode="auto">
          <a:xfrm>
            <a:off x="6651625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3" name="Oval 55"/>
          <p:cNvSpPr>
            <a:spLocks noChangeArrowheads="1"/>
          </p:cNvSpPr>
          <p:nvPr/>
        </p:nvSpPr>
        <p:spPr bwMode="auto">
          <a:xfrm>
            <a:off x="6691313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4" name="Oval 56"/>
          <p:cNvSpPr>
            <a:spLocks noChangeArrowheads="1"/>
          </p:cNvSpPr>
          <p:nvPr/>
        </p:nvSpPr>
        <p:spPr bwMode="auto">
          <a:xfrm>
            <a:off x="6731000" y="45640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5" name="Oval 57"/>
          <p:cNvSpPr>
            <a:spLocks noChangeArrowheads="1"/>
          </p:cNvSpPr>
          <p:nvPr/>
        </p:nvSpPr>
        <p:spPr bwMode="auto">
          <a:xfrm>
            <a:off x="6770688" y="4562475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6" name="Oval 58"/>
          <p:cNvSpPr>
            <a:spLocks noChangeArrowheads="1"/>
          </p:cNvSpPr>
          <p:nvPr/>
        </p:nvSpPr>
        <p:spPr bwMode="auto">
          <a:xfrm>
            <a:off x="6810375" y="4560888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7" name="Oval 59"/>
          <p:cNvSpPr>
            <a:spLocks noChangeArrowheads="1"/>
          </p:cNvSpPr>
          <p:nvPr/>
        </p:nvSpPr>
        <p:spPr bwMode="auto">
          <a:xfrm>
            <a:off x="6850063" y="4565650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8" name="Oval 60"/>
          <p:cNvSpPr>
            <a:spLocks noChangeArrowheads="1"/>
          </p:cNvSpPr>
          <p:nvPr/>
        </p:nvSpPr>
        <p:spPr bwMode="auto">
          <a:xfrm>
            <a:off x="6889750" y="45640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49" name="Oval 61"/>
          <p:cNvSpPr>
            <a:spLocks noChangeArrowheads="1"/>
          </p:cNvSpPr>
          <p:nvPr/>
        </p:nvSpPr>
        <p:spPr bwMode="auto">
          <a:xfrm>
            <a:off x="6927850" y="4564063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0" name="Oval 62"/>
          <p:cNvSpPr>
            <a:spLocks noChangeArrowheads="1"/>
          </p:cNvSpPr>
          <p:nvPr/>
        </p:nvSpPr>
        <p:spPr bwMode="auto">
          <a:xfrm>
            <a:off x="6969125" y="45640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1" name="Oval 63"/>
          <p:cNvSpPr>
            <a:spLocks noChangeArrowheads="1"/>
          </p:cNvSpPr>
          <p:nvPr/>
        </p:nvSpPr>
        <p:spPr bwMode="auto">
          <a:xfrm>
            <a:off x="7007225" y="4559300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2" name="Oval 64"/>
          <p:cNvSpPr>
            <a:spLocks noChangeArrowheads="1"/>
          </p:cNvSpPr>
          <p:nvPr/>
        </p:nvSpPr>
        <p:spPr bwMode="auto">
          <a:xfrm>
            <a:off x="7046913" y="4559300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3" name="Oval 65"/>
          <p:cNvSpPr>
            <a:spLocks noChangeArrowheads="1"/>
          </p:cNvSpPr>
          <p:nvPr/>
        </p:nvSpPr>
        <p:spPr bwMode="auto">
          <a:xfrm>
            <a:off x="7086600" y="4564063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4" name="Oval 66"/>
          <p:cNvSpPr>
            <a:spLocks noChangeArrowheads="1"/>
          </p:cNvSpPr>
          <p:nvPr/>
        </p:nvSpPr>
        <p:spPr bwMode="auto">
          <a:xfrm>
            <a:off x="7126288" y="4559300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5" name="Oval 67"/>
          <p:cNvSpPr>
            <a:spLocks noChangeArrowheads="1"/>
          </p:cNvSpPr>
          <p:nvPr/>
        </p:nvSpPr>
        <p:spPr bwMode="auto">
          <a:xfrm>
            <a:off x="7165975" y="4562475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6" name="Oval 68"/>
          <p:cNvSpPr>
            <a:spLocks noChangeArrowheads="1"/>
          </p:cNvSpPr>
          <p:nvPr/>
        </p:nvSpPr>
        <p:spPr bwMode="auto">
          <a:xfrm>
            <a:off x="7205663" y="4562475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7" name="Oval 69"/>
          <p:cNvSpPr>
            <a:spLocks noChangeArrowheads="1"/>
          </p:cNvSpPr>
          <p:nvPr/>
        </p:nvSpPr>
        <p:spPr bwMode="auto">
          <a:xfrm>
            <a:off x="7245350" y="45640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8" name="Oval 70"/>
          <p:cNvSpPr>
            <a:spLocks noChangeArrowheads="1"/>
          </p:cNvSpPr>
          <p:nvPr/>
        </p:nvSpPr>
        <p:spPr bwMode="auto">
          <a:xfrm>
            <a:off x="7285038" y="4562475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59" name="Oval 71"/>
          <p:cNvSpPr>
            <a:spLocks noChangeArrowheads="1"/>
          </p:cNvSpPr>
          <p:nvPr/>
        </p:nvSpPr>
        <p:spPr bwMode="auto">
          <a:xfrm>
            <a:off x="7323138" y="4562475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0" name="Oval 72"/>
          <p:cNvSpPr>
            <a:spLocks noChangeArrowheads="1"/>
          </p:cNvSpPr>
          <p:nvPr/>
        </p:nvSpPr>
        <p:spPr bwMode="auto">
          <a:xfrm>
            <a:off x="7364413" y="4564063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1" name="Oval 73"/>
          <p:cNvSpPr>
            <a:spLocks noChangeArrowheads="1"/>
          </p:cNvSpPr>
          <p:nvPr/>
        </p:nvSpPr>
        <p:spPr bwMode="auto">
          <a:xfrm>
            <a:off x="7402513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2" name="Oval 74"/>
          <p:cNvSpPr>
            <a:spLocks noChangeArrowheads="1"/>
          </p:cNvSpPr>
          <p:nvPr/>
        </p:nvSpPr>
        <p:spPr bwMode="auto">
          <a:xfrm>
            <a:off x="7442200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3" name="Oval 75"/>
          <p:cNvSpPr>
            <a:spLocks noChangeArrowheads="1"/>
          </p:cNvSpPr>
          <p:nvPr/>
        </p:nvSpPr>
        <p:spPr bwMode="auto">
          <a:xfrm>
            <a:off x="7481888" y="456088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4" name="Oval 76"/>
          <p:cNvSpPr>
            <a:spLocks noChangeArrowheads="1"/>
          </p:cNvSpPr>
          <p:nvPr/>
        </p:nvSpPr>
        <p:spPr bwMode="auto">
          <a:xfrm>
            <a:off x="7521575" y="4562475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5" name="Oval 77"/>
          <p:cNvSpPr>
            <a:spLocks noChangeArrowheads="1"/>
          </p:cNvSpPr>
          <p:nvPr/>
        </p:nvSpPr>
        <p:spPr bwMode="auto">
          <a:xfrm>
            <a:off x="7561263" y="4551363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6" name="Oval 78"/>
          <p:cNvSpPr>
            <a:spLocks noChangeArrowheads="1"/>
          </p:cNvSpPr>
          <p:nvPr/>
        </p:nvSpPr>
        <p:spPr bwMode="auto">
          <a:xfrm>
            <a:off x="7600950" y="4451350"/>
            <a:ext cx="57150" cy="49213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7" name="Oval 79"/>
          <p:cNvSpPr>
            <a:spLocks noChangeArrowheads="1"/>
          </p:cNvSpPr>
          <p:nvPr/>
        </p:nvSpPr>
        <p:spPr bwMode="auto">
          <a:xfrm>
            <a:off x="7640638" y="4249738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8" name="Oval 80"/>
          <p:cNvSpPr>
            <a:spLocks noChangeArrowheads="1"/>
          </p:cNvSpPr>
          <p:nvPr/>
        </p:nvSpPr>
        <p:spPr bwMode="auto">
          <a:xfrm>
            <a:off x="7678738" y="4011613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69" name="Oval 81"/>
          <p:cNvSpPr>
            <a:spLocks noChangeArrowheads="1"/>
          </p:cNvSpPr>
          <p:nvPr/>
        </p:nvSpPr>
        <p:spPr bwMode="auto">
          <a:xfrm>
            <a:off x="7720013" y="3759200"/>
            <a:ext cx="57150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0" name="Oval 82"/>
          <p:cNvSpPr>
            <a:spLocks noChangeArrowheads="1"/>
          </p:cNvSpPr>
          <p:nvPr/>
        </p:nvSpPr>
        <p:spPr bwMode="auto">
          <a:xfrm>
            <a:off x="7759700" y="3533775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1" name="Oval 83"/>
          <p:cNvSpPr>
            <a:spLocks noChangeArrowheads="1"/>
          </p:cNvSpPr>
          <p:nvPr/>
        </p:nvSpPr>
        <p:spPr bwMode="auto">
          <a:xfrm>
            <a:off x="7799388" y="3346450"/>
            <a:ext cx="55562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2" name="Oval 84"/>
          <p:cNvSpPr>
            <a:spLocks noChangeArrowheads="1"/>
          </p:cNvSpPr>
          <p:nvPr/>
        </p:nvSpPr>
        <p:spPr bwMode="auto">
          <a:xfrm>
            <a:off x="7839075" y="3192463"/>
            <a:ext cx="55563" cy="47625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3" name="Oval 85"/>
          <p:cNvSpPr>
            <a:spLocks noChangeArrowheads="1"/>
          </p:cNvSpPr>
          <p:nvPr/>
        </p:nvSpPr>
        <p:spPr bwMode="auto">
          <a:xfrm>
            <a:off x="7877175" y="3116263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4" name="Oval 86"/>
          <p:cNvSpPr>
            <a:spLocks noChangeArrowheads="1"/>
          </p:cNvSpPr>
          <p:nvPr/>
        </p:nvSpPr>
        <p:spPr bwMode="auto">
          <a:xfrm>
            <a:off x="7918450" y="3098800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5" name="Oval 87"/>
          <p:cNvSpPr>
            <a:spLocks noChangeArrowheads="1"/>
          </p:cNvSpPr>
          <p:nvPr/>
        </p:nvSpPr>
        <p:spPr bwMode="auto">
          <a:xfrm>
            <a:off x="7956550" y="309403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6" name="Oval 88"/>
          <p:cNvSpPr>
            <a:spLocks noChangeArrowheads="1"/>
          </p:cNvSpPr>
          <p:nvPr/>
        </p:nvSpPr>
        <p:spPr bwMode="auto">
          <a:xfrm>
            <a:off x="7996238" y="3090863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7" name="Oval 89"/>
          <p:cNvSpPr>
            <a:spLocks noChangeArrowheads="1"/>
          </p:cNvSpPr>
          <p:nvPr/>
        </p:nvSpPr>
        <p:spPr bwMode="auto">
          <a:xfrm>
            <a:off x="8035925" y="309403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8" name="Oval 90"/>
          <p:cNvSpPr>
            <a:spLocks noChangeArrowheads="1"/>
          </p:cNvSpPr>
          <p:nvPr/>
        </p:nvSpPr>
        <p:spPr bwMode="auto">
          <a:xfrm>
            <a:off x="8075613" y="3092450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79" name="Oval 91"/>
          <p:cNvSpPr>
            <a:spLocks noChangeArrowheads="1"/>
          </p:cNvSpPr>
          <p:nvPr/>
        </p:nvSpPr>
        <p:spPr bwMode="auto">
          <a:xfrm>
            <a:off x="8115300" y="3092450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0" name="Oval 92"/>
          <p:cNvSpPr>
            <a:spLocks noChangeArrowheads="1"/>
          </p:cNvSpPr>
          <p:nvPr/>
        </p:nvSpPr>
        <p:spPr bwMode="auto">
          <a:xfrm>
            <a:off x="8154988" y="3092450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1" name="Oval 93"/>
          <p:cNvSpPr>
            <a:spLocks noChangeArrowheads="1"/>
          </p:cNvSpPr>
          <p:nvPr/>
        </p:nvSpPr>
        <p:spPr bwMode="auto">
          <a:xfrm>
            <a:off x="8194675" y="3094038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2" name="Oval 94"/>
          <p:cNvSpPr>
            <a:spLocks noChangeArrowheads="1"/>
          </p:cNvSpPr>
          <p:nvPr/>
        </p:nvSpPr>
        <p:spPr bwMode="auto">
          <a:xfrm>
            <a:off x="8234363" y="3092450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3" name="Oval 95"/>
          <p:cNvSpPr>
            <a:spLocks noChangeArrowheads="1"/>
          </p:cNvSpPr>
          <p:nvPr/>
        </p:nvSpPr>
        <p:spPr bwMode="auto">
          <a:xfrm>
            <a:off x="8272463" y="3092450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4" name="Oval 96"/>
          <p:cNvSpPr>
            <a:spLocks noChangeArrowheads="1"/>
          </p:cNvSpPr>
          <p:nvPr/>
        </p:nvSpPr>
        <p:spPr bwMode="auto">
          <a:xfrm>
            <a:off x="8313738" y="3094038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5" name="Oval 97"/>
          <p:cNvSpPr>
            <a:spLocks noChangeArrowheads="1"/>
          </p:cNvSpPr>
          <p:nvPr/>
        </p:nvSpPr>
        <p:spPr bwMode="auto">
          <a:xfrm>
            <a:off x="8351838" y="3092450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6" name="Oval 98"/>
          <p:cNvSpPr>
            <a:spLocks noChangeArrowheads="1"/>
          </p:cNvSpPr>
          <p:nvPr/>
        </p:nvSpPr>
        <p:spPr bwMode="auto">
          <a:xfrm>
            <a:off x="8393113" y="3092450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7" name="Oval 99"/>
          <p:cNvSpPr>
            <a:spLocks noChangeArrowheads="1"/>
          </p:cNvSpPr>
          <p:nvPr/>
        </p:nvSpPr>
        <p:spPr bwMode="auto">
          <a:xfrm>
            <a:off x="8431213" y="3089275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8" name="Oval 100"/>
          <p:cNvSpPr>
            <a:spLocks noChangeArrowheads="1"/>
          </p:cNvSpPr>
          <p:nvPr/>
        </p:nvSpPr>
        <p:spPr bwMode="auto">
          <a:xfrm>
            <a:off x="8470900" y="308768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89" name="Oval 101"/>
          <p:cNvSpPr>
            <a:spLocks noChangeArrowheads="1"/>
          </p:cNvSpPr>
          <p:nvPr/>
        </p:nvSpPr>
        <p:spPr bwMode="auto">
          <a:xfrm>
            <a:off x="8510588" y="3090863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0" name="Oval 102"/>
          <p:cNvSpPr>
            <a:spLocks noChangeArrowheads="1"/>
          </p:cNvSpPr>
          <p:nvPr/>
        </p:nvSpPr>
        <p:spPr bwMode="auto">
          <a:xfrm>
            <a:off x="8550275" y="3089275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1" name="Oval 103"/>
          <p:cNvSpPr>
            <a:spLocks noChangeArrowheads="1"/>
          </p:cNvSpPr>
          <p:nvPr/>
        </p:nvSpPr>
        <p:spPr bwMode="auto">
          <a:xfrm>
            <a:off x="8589963" y="308768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2" name="Oval 104"/>
          <p:cNvSpPr>
            <a:spLocks noChangeArrowheads="1"/>
          </p:cNvSpPr>
          <p:nvPr/>
        </p:nvSpPr>
        <p:spPr bwMode="auto">
          <a:xfrm>
            <a:off x="8629650" y="3090863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3" name="Oval 105"/>
          <p:cNvSpPr>
            <a:spLocks noChangeArrowheads="1"/>
          </p:cNvSpPr>
          <p:nvPr/>
        </p:nvSpPr>
        <p:spPr bwMode="auto">
          <a:xfrm>
            <a:off x="8669338" y="3087688"/>
            <a:ext cx="55562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4" name="Oval 106"/>
          <p:cNvSpPr>
            <a:spLocks noChangeArrowheads="1"/>
          </p:cNvSpPr>
          <p:nvPr/>
        </p:nvSpPr>
        <p:spPr bwMode="auto">
          <a:xfrm>
            <a:off x="8709025" y="3089275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5" name="Oval 107"/>
          <p:cNvSpPr>
            <a:spLocks noChangeArrowheads="1"/>
          </p:cNvSpPr>
          <p:nvPr/>
        </p:nvSpPr>
        <p:spPr bwMode="auto">
          <a:xfrm>
            <a:off x="8747125" y="308768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6" name="Oval 108"/>
          <p:cNvSpPr>
            <a:spLocks noChangeArrowheads="1"/>
          </p:cNvSpPr>
          <p:nvPr/>
        </p:nvSpPr>
        <p:spPr bwMode="auto">
          <a:xfrm>
            <a:off x="8788400" y="3087688"/>
            <a:ext cx="55563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7" name="Oval 109"/>
          <p:cNvSpPr>
            <a:spLocks noChangeArrowheads="1"/>
          </p:cNvSpPr>
          <p:nvPr/>
        </p:nvSpPr>
        <p:spPr bwMode="auto">
          <a:xfrm>
            <a:off x="8826500" y="3087688"/>
            <a:ext cx="57150" cy="47625"/>
          </a:xfrm>
          <a:prstGeom prst="ellipse">
            <a:avLst/>
          </a:prstGeom>
          <a:solidFill>
            <a:srgbClr val="800000"/>
          </a:solidFill>
          <a:ln w="4763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98" name="Rectangle 110"/>
          <p:cNvSpPr>
            <a:spLocks noChangeArrowheads="1"/>
          </p:cNvSpPr>
          <p:nvPr/>
        </p:nvSpPr>
        <p:spPr bwMode="auto">
          <a:xfrm>
            <a:off x="5924550" y="45339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0</a:t>
            </a:r>
            <a:endParaRPr lang="en-US"/>
          </a:p>
        </p:txBody>
      </p:sp>
      <p:sp>
        <p:nvSpPr>
          <p:cNvPr id="89199" name="Rectangle 111"/>
          <p:cNvSpPr>
            <a:spLocks noChangeArrowheads="1"/>
          </p:cNvSpPr>
          <p:nvPr/>
        </p:nvSpPr>
        <p:spPr bwMode="auto">
          <a:xfrm>
            <a:off x="5924550" y="421005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3</a:t>
            </a:r>
            <a:endParaRPr lang="en-US"/>
          </a:p>
        </p:txBody>
      </p:sp>
      <p:sp>
        <p:nvSpPr>
          <p:cNvPr id="89200" name="Rectangle 112"/>
          <p:cNvSpPr>
            <a:spLocks noChangeArrowheads="1"/>
          </p:cNvSpPr>
          <p:nvPr/>
        </p:nvSpPr>
        <p:spPr bwMode="auto">
          <a:xfrm>
            <a:off x="5924550" y="38862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6</a:t>
            </a:r>
            <a:endParaRPr lang="en-US"/>
          </a:p>
        </p:txBody>
      </p:sp>
      <p:sp>
        <p:nvSpPr>
          <p:cNvPr id="89201" name="Rectangle 113"/>
          <p:cNvSpPr>
            <a:spLocks noChangeArrowheads="1"/>
          </p:cNvSpPr>
          <p:nvPr/>
        </p:nvSpPr>
        <p:spPr bwMode="auto">
          <a:xfrm>
            <a:off x="5924550" y="356235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9</a:t>
            </a:r>
            <a:endParaRPr lang="en-US"/>
          </a:p>
        </p:txBody>
      </p:sp>
      <p:sp>
        <p:nvSpPr>
          <p:cNvPr id="89202" name="Rectangle 114"/>
          <p:cNvSpPr>
            <a:spLocks noChangeArrowheads="1"/>
          </p:cNvSpPr>
          <p:nvPr/>
        </p:nvSpPr>
        <p:spPr bwMode="auto">
          <a:xfrm>
            <a:off x="5854700" y="3238500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12</a:t>
            </a:r>
            <a:endParaRPr lang="en-US"/>
          </a:p>
        </p:txBody>
      </p:sp>
      <p:sp>
        <p:nvSpPr>
          <p:cNvPr id="89203" name="Rectangle 115"/>
          <p:cNvSpPr>
            <a:spLocks noChangeArrowheads="1"/>
          </p:cNvSpPr>
          <p:nvPr/>
        </p:nvSpPr>
        <p:spPr bwMode="auto">
          <a:xfrm>
            <a:off x="5854700" y="2914650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89204" name="Rectangle 116"/>
          <p:cNvSpPr>
            <a:spLocks noChangeArrowheads="1"/>
          </p:cNvSpPr>
          <p:nvPr/>
        </p:nvSpPr>
        <p:spPr bwMode="auto">
          <a:xfrm>
            <a:off x="6056313" y="46751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5</a:t>
            </a:r>
            <a:endParaRPr lang="en-US"/>
          </a:p>
        </p:txBody>
      </p:sp>
      <p:sp>
        <p:nvSpPr>
          <p:cNvPr id="89205" name="Rectangle 117"/>
          <p:cNvSpPr>
            <a:spLocks noChangeArrowheads="1"/>
          </p:cNvSpPr>
          <p:nvPr/>
        </p:nvSpPr>
        <p:spPr bwMode="auto">
          <a:xfrm>
            <a:off x="6419850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10</a:t>
            </a:r>
            <a:endParaRPr lang="en-US"/>
          </a:p>
        </p:txBody>
      </p:sp>
      <p:sp>
        <p:nvSpPr>
          <p:cNvPr id="89206" name="Rectangle 118"/>
          <p:cNvSpPr>
            <a:spLocks noChangeArrowheads="1"/>
          </p:cNvSpPr>
          <p:nvPr/>
        </p:nvSpPr>
        <p:spPr bwMode="auto">
          <a:xfrm>
            <a:off x="6815138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89207" name="Rectangle 119"/>
          <p:cNvSpPr>
            <a:spLocks noChangeArrowheads="1"/>
          </p:cNvSpPr>
          <p:nvPr/>
        </p:nvSpPr>
        <p:spPr bwMode="auto">
          <a:xfrm>
            <a:off x="7210425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20</a:t>
            </a:r>
            <a:endParaRPr lang="en-US"/>
          </a:p>
        </p:txBody>
      </p:sp>
      <p:sp>
        <p:nvSpPr>
          <p:cNvPr id="89208" name="Rectangle 120"/>
          <p:cNvSpPr>
            <a:spLocks noChangeArrowheads="1"/>
          </p:cNvSpPr>
          <p:nvPr/>
        </p:nvSpPr>
        <p:spPr bwMode="auto">
          <a:xfrm>
            <a:off x="7605713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25</a:t>
            </a:r>
            <a:endParaRPr lang="en-US"/>
          </a:p>
        </p:txBody>
      </p:sp>
      <p:sp>
        <p:nvSpPr>
          <p:cNvPr id="89209" name="Rectangle 121"/>
          <p:cNvSpPr>
            <a:spLocks noChangeArrowheads="1"/>
          </p:cNvSpPr>
          <p:nvPr/>
        </p:nvSpPr>
        <p:spPr bwMode="auto">
          <a:xfrm>
            <a:off x="8001000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30</a:t>
            </a:r>
            <a:endParaRPr lang="en-US"/>
          </a:p>
        </p:txBody>
      </p:sp>
      <p:sp>
        <p:nvSpPr>
          <p:cNvPr id="89210" name="Rectangle 122"/>
          <p:cNvSpPr>
            <a:spLocks noChangeArrowheads="1"/>
          </p:cNvSpPr>
          <p:nvPr/>
        </p:nvSpPr>
        <p:spPr bwMode="auto">
          <a:xfrm>
            <a:off x="8397875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35</a:t>
            </a:r>
            <a:endParaRPr lang="en-US"/>
          </a:p>
        </p:txBody>
      </p:sp>
      <p:sp>
        <p:nvSpPr>
          <p:cNvPr id="89211" name="Rectangle 123"/>
          <p:cNvSpPr>
            <a:spLocks noChangeArrowheads="1"/>
          </p:cNvSpPr>
          <p:nvPr/>
        </p:nvSpPr>
        <p:spPr bwMode="auto">
          <a:xfrm>
            <a:off x="8793163" y="46751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40</a:t>
            </a:r>
            <a:endParaRPr lang="en-US"/>
          </a:p>
        </p:txBody>
      </p:sp>
      <p:sp>
        <p:nvSpPr>
          <p:cNvPr id="89212" name="Rectangle 124"/>
          <p:cNvSpPr>
            <a:spLocks noChangeArrowheads="1"/>
          </p:cNvSpPr>
          <p:nvPr/>
        </p:nvSpPr>
        <p:spPr bwMode="auto">
          <a:xfrm>
            <a:off x="7316788" y="4837113"/>
            <a:ext cx="260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Arial" charset="0"/>
              </a:rPr>
              <a:t>T (K)</a:t>
            </a:r>
            <a:endParaRPr lang="en-US"/>
          </a:p>
        </p:txBody>
      </p:sp>
      <p:sp>
        <p:nvSpPr>
          <p:cNvPr id="89213" name="Rectangle 125"/>
          <p:cNvSpPr>
            <a:spLocks noChangeArrowheads="1"/>
          </p:cNvSpPr>
          <p:nvPr/>
        </p:nvSpPr>
        <p:spPr bwMode="auto">
          <a:xfrm rot="16200000">
            <a:off x="5646738" y="3941762"/>
            <a:ext cx="76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Symbol" pitchFamily="18" charset="2"/>
              </a:rPr>
              <a:t>r</a:t>
            </a:r>
            <a:endParaRPr lang="en-US"/>
          </a:p>
        </p:txBody>
      </p:sp>
      <p:sp>
        <p:nvSpPr>
          <p:cNvPr id="89214" name="Rectangle 126"/>
          <p:cNvSpPr>
            <a:spLocks noChangeArrowheads="1"/>
          </p:cNvSpPr>
          <p:nvPr/>
        </p:nvSpPr>
        <p:spPr bwMode="auto">
          <a:xfrm rot="16200000">
            <a:off x="5647532" y="3866356"/>
            <a:ext cx="84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Arial" charset="0"/>
              </a:rPr>
              <a:t> (</a:t>
            </a:r>
            <a:endParaRPr lang="en-US"/>
          </a:p>
        </p:txBody>
      </p:sp>
      <p:sp>
        <p:nvSpPr>
          <p:cNvPr id="89215" name="Rectangle 127"/>
          <p:cNvSpPr>
            <a:spLocks noChangeArrowheads="1"/>
          </p:cNvSpPr>
          <p:nvPr/>
        </p:nvSpPr>
        <p:spPr bwMode="auto">
          <a:xfrm rot="16200000">
            <a:off x="5590382" y="3729831"/>
            <a:ext cx="188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Symbol" pitchFamily="18" charset="2"/>
              </a:rPr>
              <a:t>mW</a:t>
            </a:r>
            <a:endParaRPr lang="en-US"/>
          </a:p>
        </p:txBody>
      </p:sp>
      <p:sp>
        <p:nvSpPr>
          <p:cNvPr id="89216" name="Rectangle 128"/>
          <p:cNvSpPr>
            <a:spLocks noChangeArrowheads="1"/>
          </p:cNvSpPr>
          <p:nvPr/>
        </p:nvSpPr>
        <p:spPr bwMode="auto">
          <a:xfrm rot="16200000">
            <a:off x="5565776" y="3522662"/>
            <a:ext cx="247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Arial" charset="0"/>
              </a:rPr>
              <a:t>cm)</a:t>
            </a:r>
            <a:endParaRPr lang="en-US"/>
          </a:p>
        </p:txBody>
      </p:sp>
      <p:grpSp>
        <p:nvGrpSpPr>
          <p:cNvPr id="90258" name="Group 146"/>
          <p:cNvGrpSpPr>
            <a:grpSpLocks/>
          </p:cNvGrpSpPr>
          <p:nvPr/>
        </p:nvGrpSpPr>
        <p:grpSpPr bwMode="auto">
          <a:xfrm>
            <a:off x="6069013" y="1122363"/>
            <a:ext cx="2787650" cy="1754187"/>
            <a:chOff x="3823" y="707"/>
            <a:chExt cx="1756" cy="1105"/>
          </a:xfrm>
        </p:grpSpPr>
        <p:sp>
          <p:nvSpPr>
            <p:cNvPr id="90058" name="Rectangle 970"/>
            <p:cNvSpPr>
              <a:spLocks noChangeArrowheads="1"/>
            </p:cNvSpPr>
            <p:nvPr/>
          </p:nvSpPr>
          <p:spPr bwMode="auto">
            <a:xfrm>
              <a:off x="3847" y="707"/>
              <a:ext cx="1731" cy="10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59" name="Rectangle 971"/>
            <p:cNvSpPr>
              <a:spLocks noChangeArrowheads="1"/>
            </p:cNvSpPr>
            <p:nvPr/>
          </p:nvSpPr>
          <p:spPr bwMode="auto">
            <a:xfrm>
              <a:off x="3847" y="707"/>
              <a:ext cx="1731" cy="1085"/>
            </a:xfrm>
            <a:prstGeom prst="rect">
              <a:avLst/>
            </a:prstGeom>
            <a:no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0" name="Line 972"/>
            <p:cNvSpPr>
              <a:spLocks noChangeShapeType="1"/>
            </p:cNvSpPr>
            <p:nvPr/>
          </p:nvSpPr>
          <p:spPr bwMode="auto">
            <a:xfrm>
              <a:off x="3847" y="707"/>
              <a:ext cx="1" cy="108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1" name="Line 973"/>
            <p:cNvSpPr>
              <a:spLocks noChangeShapeType="1"/>
            </p:cNvSpPr>
            <p:nvPr/>
          </p:nvSpPr>
          <p:spPr bwMode="auto">
            <a:xfrm>
              <a:off x="3829" y="179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2" name="Line 974"/>
            <p:cNvSpPr>
              <a:spLocks noChangeShapeType="1"/>
            </p:cNvSpPr>
            <p:nvPr/>
          </p:nvSpPr>
          <p:spPr bwMode="auto">
            <a:xfrm>
              <a:off x="3829" y="1722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3" name="Line 975"/>
            <p:cNvSpPr>
              <a:spLocks noChangeShapeType="1"/>
            </p:cNvSpPr>
            <p:nvPr/>
          </p:nvSpPr>
          <p:spPr bwMode="auto">
            <a:xfrm>
              <a:off x="3829" y="165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4" name="Line 976"/>
            <p:cNvSpPr>
              <a:spLocks noChangeShapeType="1"/>
            </p:cNvSpPr>
            <p:nvPr/>
          </p:nvSpPr>
          <p:spPr bwMode="auto">
            <a:xfrm>
              <a:off x="3829" y="158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5" name="Line 977"/>
            <p:cNvSpPr>
              <a:spLocks noChangeShapeType="1"/>
            </p:cNvSpPr>
            <p:nvPr/>
          </p:nvSpPr>
          <p:spPr bwMode="auto">
            <a:xfrm>
              <a:off x="3829" y="1511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6" name="Line 978"/>
            <p:cNvSpPr>
              <a:spLocks noChangeShapeType="1"/>
            </p:cNvSpPr>
            <p:nvPr/>
          </p:nvSpPr>
          <p:spPr bwMode="auto">
            <a:xfrm>
              <a:off x="3829" y="144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7" name="Line 979"/>
            <p:cNvSpPr>
              <a:spLocks noChangeShapeType="1"/>
            </p:cNvSpPr>
            <p:nvPr/>
          </p:nvSpPr>
          <p:spPr bwMode="auto">
            <a:xfrm>
              <a:off x="3829" y="1370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8" name="Line 980"/>
            <p:cNvSpPr>
              <a:spLocks noChangeShapeType="1"/>
            </p:cNvSpPr>
            <p:nvPr/>
          </p:nvSpPr>
          <p:spPr bwMode="auto">
            <a:xfrm>
              <a:off x="3829" y="1299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9" name="Line 981"/>
            <p:cNvSpPr>
              <a:spLocks noChangeShapeType="1"/>
            </p:cNvSpPr>
            <p:nvPr/>
          </p:nvSpPr>
          <p:spPr bwMode="auto">
            <a:xfrm>
              <a:off x="3829" y="122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0" name="Line 982"/>
            <p:cNvSpPr>
              <a:spLocks noChangeShapeType="1"/>
            </p:cNvSpPr>
            <p:nvPr/>
          </p:nvSpPr>
          <p:spPr bwMode="auto">
            <a:xfrm>
              <a:off x="3829" y="1158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1" name="Line 983"/>
            <p:cNvSpPr>
              <a:spLocks noChangeShapeType="1"/>
            </p:cNvSpPr>
            <p:nvPr/>
          </p:nvSpPr>
          <p:spPr bwMode="auto">
            <a:xfrm>
              <a:off x="3829" y="108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2" name="Line 984"/>
            <p:cNvSpPr>
              <a:spLocks noChangeShapeType="1"/>
            </p:cNvSpPr>
            <p:nvPr/>
          </p:nvSpPr>
          <p:spPr bwMode="auto">
            <a:xfrm>
              <a:off x="3829" y="101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3" name="Line 985"/>
            <p:cNvSpPr>
              <a:spLocks noChangeShapeType="1"/>
            </p:cNvSpPr>
            <p:nvPr/>
          </p:nvSpPr>
          <p:spPr bwMode="auto">
            <a:xfrm>
              <a:off x="3829" y="947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4" name="Line 986"/>
            <p:cNvSpPr>
              <a:spLocks noChangeShapeType="1"/>
            </p:cNvSpPr>
            <p:nvPr/>
          </p:nvSpPr>
          <p:spPr bwMode="auto">
            <a:xfrm>
              <a:off x="3829" y="87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5" name="Line 987"/>
            <p:cNvSpPr>
              <a:spLocks noChangeShapeType="1"/>
            </p:cNvSpPr>
            <p:nvPr/>
          </p:nvSpPr>
          <p:spPr bwMode="auto">
            <a:xfrm>
              <a:off x="3829" y="806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6" name="Line 988"/>
            <p:cNvSpPr>
              <a:spLocks noChangeShapeType="1"/>
            </p:cNvSpPr>
            <p:nvPr/>
          </p:nvSpPr>
          <p:spPr bwMode="auto">
            <a:xfrm>
              <a:off x="3829" y="735"/>
              <a:ext cx="1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7" name="Line 989"/>
            <p:cNvSpPr>
              <a:spLocks noChangeShapeType="1"/>
            </p:cNvSpPr>
            <p:nvPr/>
          </p:nvSpPr>
          <p:spPr bwMode="auto">
            <a:xfrm>
              <a:off x="3823" y="1792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8" name="Line 990"/>
            <p:cNvSpPr>
              <a:spLocks noChangeShapeType="1"/>
            </p:cNvSpPr>
            <p:nvPr/>
          </p:nvSpPr>
          <p:spPr bwMode="auto">
            <a:xfrm>
              <a:off x="3823" y="1440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9" name="Line 991"/>
            <p:cNvSpPr>
              <a:spLocks noChangeShapeType="1"/>
            </p:cNvSpPr>
            <p:nvPr/>
          </p:nvSpPr>
          <p:spPr bwMode="auto">
            <a:xfrm>
              <a:off x="3823" y="1087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0" name="Line 992"/>
            <p:cNvSpPr>
              <a:spLocks noChangeShapeType="1"/>
            </p:cNvSpPr>
            <p:nvPr/>
          </p:nvSpPr>
          <p:spPr bwMode="auto">
            <a:xfrm>
              <a:off x="3823" y="735"/>
              <a:ext cx="2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1" name="Line 993"/>
            <p:cNvSpPr>
              <a:spLocks noChangeShapeType="1"/>
            </p:cNvSpPr>
            <p:nvPr/>
          </p:nvSpPr>
          <p:spPr bwMode="auto">
            <a:xfrm>
              <a:off x="3847" y="1792"/>
              <a:ext cx="173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2" name="Line 994"/>
            <p:cNvSpPr>
              <a:spLocks noChangeShapeType="1"/>
            </p:cNvSpPr>
            <p:nvPr/>
          </p:nvSpPr>
          <p:spPr bwMode="auto">
            <a:xfrm flipV="1">
              <a:off x="3847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3" name="Line 995"/>
            <p:cNvSpPr>
              <a:spLocks noChangeShapeType="1"/>
            </p:cNvSpPr>
            <p:nvPr/>
          </p:nvSpPr>
          <p:spPr bwMode="auto">
            <a:xfrm flipV="1">
              <a:off x="3896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4" name="Line 996"/>
            <p:cNvSpPr>
              <a:spLocks noChangeShapeType="1"/>
            </p:cNvSpPr>
            <p:nvPr/>
          </p:nvSpPr>
          <p:spPr bwMode="auto">
            <a:xfrm flipV="1">
              <a:off x="3946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5" name="Line 997"/>
            <p:cNvSpPr>
              <a:spLocks noChangeShapeType="1"/>
            </p:cNvSpPr>
            <p:nvPr/>
          </p:nvSpPr>
          <p:spPr bwMode="auto">
            <a:xfrm flipV="1">
              <a:off x="3995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6" name="Line 998"/>
            <p:cNvSpPr>
              <a:spLocks noChangeShapeType="1"/>
            </p:cNvSpPr>
            <p:nvPr/>
          </p:nvSpPr>
          <p:spPr bwMode="auto">
            <a:xfrm flipV="1">
              <a:off x="4045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7" name="Line 999"/>
            <p:cNvSpPr>
              <a:spLocks noChangeShapeType="1"/>
            </p:cNvSpPr>
            <p:nvPr/>
          </p:nvSpPr>
          <p:spPr bwMode="auto">
            <a:xfrm flipV="1">
              <a:off x="4094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8" name="Line 1000"/>
            <p:cNvSpPr>
              <a:spLocks noChangeShapeType="1"/>
            </p:cNvSpPr>
            <p:nvPr/>
          </p:nvSpPr>
          <p:spPr bwMode="auto">
            <a:xfrm flipV="1">
              <a:off x="4144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9" name="Line 1001"/>
            <p:cNvSpPr>
              <a:spLocks noChangeShapeType="1"/>
            </p:cNvSpPr>
            <p:nvPr/>
          </p:nvSpPr>
          <p:spPr bwMode="auto">
            <a:xfrm flipV="1">
              <a:off x="4193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0" name="Line 1002"/>
            <p:cNvSpPr>
              <a:spLocks noChangeShapeType="1"/>
            </p:cNvSpPr>
            <p:nvPr/>
          </p:nvSpPr>
          <p:spPr bwMode="auto">
            <a:xfrm flipV="1">
              <a:off x="4242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1" name="Line 1003"/>
            <p:cNvSpPr>
              <a:spLocks noChangeShapeType="1"/>
            </p:cNvSpPr>
            <p:nvPr/>
          </p:nvSpPr>
          <p:spPr bwMode="auto">
            <a:xfrm flipV="1">
              <a:off x="4292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2" name="Line 1004"/>
            <p:cNvSpPr>
              <a:spLocks noChangeShapeType="1"/>
            </p:cNvSpPr>
            <p:nvPr/>
          </p:nvSpPr>
          <p:spPr bwMode="auto">
            <a:xfrm flipV="1">
              <a:off x="4342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3" name="Line 1005"/>
            <p:cNvSpPr>
              <a:spLocks noChangeShapeType="1"/>
            </p:cNvSpPr>
            <p:nvPr/>
          </p:nvSpPr>
          <p:spPr bwMode="auto">
            <a:xfrm flipV="1">
              <a:off x="4391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4" name="Line 1006"/>
            <p:cNvSpPr>
              <a:spLocks noChangeShapeType="1"/>
            </p:cNvSpPr>
            <p:nvPr/>
          </p:nvSpPr>
          <p:spPr bwMode="auto">
            <a:xfrm flipV="1">
              <a:off x="4440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5" name="Line 1007"/>
            <p:cNvSpPr>
              <a:spLocks noChangeShapeType="1"/>
            </p:cNvSpPr>
            <p:nvPr/>
          </p:nvSpPr>
          <p:spPr bwMode="auto">
            <a:xfrm flipV="1">
              <a:off x="4490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6" name="Line 1008"/>
            <p:cNvSpPr>
              <a:spLocks noChangeShapeType="1"/>
            </p:cNvSpPr>
            <p:nvPr/>
          </p:nvSpPr>
          <p:spPr bwMode="auto">
            <a:xfrm flipV="1">
              <a:off x="4539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7" name="Line 1009"/>
            <p:cNvSpPr>
              <a:spLocks noChangeShapeType="1"/>
            </p:cNvSpPr>
            <p:nvPr/>
          </p:nvSpPr>
          <p:spPr bwMode="auto">
            <a:xfrm flipV="1">
              <a:off x="4589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8" name="Line 1010"/>
            <p:cNvSpPr>
              <a:spLocks noChangeShapeType="1"/>
            </p:cNvSpPr>
            <p:nvPr/>
          </p:nvSpPr>
          <p:spPr bwMode="auto">
            <a:xfrm flipV="1">
              <a:off x="4639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9" name="Line 1011"/>
            <p:cNvSpPr>
              <a:spLocks noChangeShapeType="1"/>
            </p:cNvSpPr>
            <p:nvPr/>
          </p:nvSpPr>
          <p:spPr bwMode="auto">
            <a:xfrm flipV="1">
              <a:off x="4688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0" name="Line 1012"/>
            <p:cNvSpPr>
              <a:spLocks noChangeShapeType="1"/>
            </p:cNvSpPr>
            <p:nvPr/>
          </p:nvSpPr>
          <p:spPr bwMode="auto">
            <a:xfrm flipV="1">
              <a:off x="4737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1" name="Line 1013"/>
            <p:cNvSpPr>
              <a:spLocks noChangeShapeType="1"/>
            </p:cNvSpPr>
            <p:nvPr/>
          </p:nvSpPr>
          <p:spPr bwMode="auto">
            <a:xfrm flipV="1">
              <a:off x="4787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2" name="Line 1014"/>
            <p:cNvSpPr>
              <a:spLocks noChangeShapeType="1"/>
            </p:cNvSpPr>
            <p:nvPr/>
          </p:nvSpPr>
          <p:spPr bwMode="auto">
            <a:xfrm flipV="1">
              <a:off x="4836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3" name="Line 1015"/>
            <p:cNvSpPr>
              <a:spLocks noChangeShapeType="1"/>
            </p:cNvSpPr>
            <p:nvPr/>
          </p:nvSpPr>
          <p:spPr bwMode="auto">
            <a:xfrm flipV="1">
              <a:off x="4886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4" name="Line 1016"/>
            <p:cNvSpPr>
              <a:spLocks noChangeShapeType="1"/>
            </p:cNvSpPr>
            <p:nvPr/>
          </p:nvSpPr>
          <p:spPr bwMode="auto">
            <a:xfrm flipV="1">
              <a:off x="4935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5" name="Line 1017"/>
            <p:cNvSpPr>
              <a:spLocks noChangeShapeType="1"/>
            </p:cNvSpPr>
            <p:nvPr/>
          </p:nvSpPr>
          <p:spPr bwMode="auto">
            <a:xfrm flipV="1">
              <a:off x="4985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6" name="Line 1018"/>
            <p:cNvSpPr>
              <a:spLocks noChangeShapeType="1"/>
            </p:cNvSpPr>
            <p:nvPr/>
          </p:nvSpPr>
          <p:spPr bwMode="auto">
            <a:xfrm flipV="1">
              <a:off x="5034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7" name="Line 1019"/>
            <p:cNvSpPr>
              <a:spLocks noChangeShapeType="1"/>
            </p:cNvSpPr>
            <p:nvPr/>
          </p:nvSpPr>
          <p:spPr bwMode="auto">
            <a:xfrm flipV="1">
              <a:off x="5084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8" name="Line 1020"/>
            <p:cNvSpPr>
              <a:spLocks noChangeShapeType="1"/>
            </p:cNvSpPr>
            <p:nvPr/>
          </p:nvSpPr>
          <p:spPr bwMode="auto">
            <a:xfrm flipV="1">
              <a:off x="5133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9" name="Line 1021"/>
            <p:cNvSpPr>
              <a:spLocks noChangeShapeType="1"/>
            </p:cNvSpPr>
            <p:nvPr/>
          </p:nvSpPr>
          <p:spPr bwMode="auto">
            <a:xfrm flipV="1">
              <a:off x="5183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0" name="Line 1022"/>
            <p:cNvSpPr>
              <a:spLocks noChangeShapeType="1"/>
            </p:cNvSpPr>
            <p:nvPr/>
          </p:nvSpPr>
          <p:spPr bwMode="auto">
            <a:xfrm flipV="1">
              <a:off x="5232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1" name="Line 1023"/>
            <p:cNvSpPr>
              <a:spLocks noChangeShapeType="1"/>
            </p:cNvSpPr>
            <p:nvPr/>
          </p:nvSpPr>
          <p:spPr bwMode="auto">
            <a:xfrm flipV="1">
              <a:off x="5281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2" name="Line 0"/>
            <p:cNvSpPr>
              <a:spLocks noChangeShapeType="1"/>
            </p:cNvSpPr>
            <p:nvPr/>
          </p:nvSpPr>
          <p:spPr bwMode="auto">
            <a:xfrm flipV="1">
              <a:off x="5331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3" name="Line 1"/>
            <p:cNvSpPr>
              <a:spLocks noChangeShapeType="1"/>
            </p:cNvSpPr>
            <p:nvPr/>
          </p:nvSpPr>
          <p:spPr bwMode="auto">
            <a:xfrm flipV="1">
              <a:off x="5381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4" name="Line 2"/>
            <p:cNvSpPr>
              <a:spLocks noChangeShapeType="1"/>
            </p:cNvSpPr>
            <p:nvPr/>
          </p:nvSpPr>
          <p:spPr bwMode="auto">
            <a:xfrm flipV="1">
              <a:off x="5430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5" name="Line 3"/>
            <p:cNvSpPr>
              <a:spLocks noChangeShapeType="1"/>
            </p:cNvSpPr>
            <p:nvPr/>
          </p:nvSpPr>
          <p:spPr bwMode="auto">
            <a:xfrm flipV="1">
              <a:off x="5479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 flipV="1">
              <a:off x="5529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5578" y="1792"/>
              <a:ext cx="1" cy="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 flipV="1">
              <a:off x="3847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 flipV="1">
              <a:off x="4094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 flipV="1">
              <a:off x="4342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Line 9"/>
            <p:cNvSpPr>
              <a:spLocks noChangeShapeType="1"/>
            </p:cNvSpPr>
            <p:nvPr/>
          </p:nvSpPr>
          <p:spPr bwMode="auto">
            <a:xfrm flipV="1">
              <a:off x="4589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4836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 flipV="1">
              <a:off x="5084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 flipV="1">
              <a:off x="5331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 flipV="1">
              <a:off x="5578" y="1792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5084" y="1777"/>
              <a:ext cx="11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 flipV="1">
              <a:off x="5095" y="1770"/>
              <a:ext cx="13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5108" y="1770"/>
              <a:ext cx="13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 flipV="1">
              <a:off x="5121" y="1770"/>
              <a:ext cx="12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 flipV="1">
              <a:off x="5133" y="1760"/>
              <a:ext cx="12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9"/>
            <p:cNvSpPr>
              <a:spLocks noChangeShapeType="1"/>
            </p:cNvSpPr>
            <p:nvPr/>
          </p:nvSpPr>
          <p:spPr bwMode="auto">
            <a:xfrm>
              <a:off x="5145" y="1760"/>
              <a:ext cx="13" cy="2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 flipV="1">
              <a:off x="5158" y="1767"/>
              <a:ext cx="12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>
              <a:off x="5170" y="1767"/>
              <a:ext cx="13" cy="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 flipV="1">
              <a:off x="5183" y="1776"/>
              <a:ext cx="12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 flipV="1">
              <a:off x="5195" y="1772"/>
              <a:ext cx="13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 flipV="1">
              <a:off x="5208" y="1761"/>
              <a:ext cx="12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5220" y="1761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>
              <a:off x="5232" y="1762"/>
              <a:ext cx="13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>
              <a:off x="5245" y="1766"/>
              <a:ext cx="12" cy="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 flipV="1">
              <a:off x="5257" y="1767"/>
              <a:ext cx="12" cy="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>
              <a:off x="5269" y="1767"/>
              <a:ext cx="13" cy="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 flipV="1">
              <a:off x="5282" y="1772"/>
              <a:ext cx="12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5294" y="1772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Line 32"/>
            <p:cNvSpPr>
              <a:spLocks noChangeShapeType="1"/>
            </p:cNvSpPr>
            <p:nvPr/>
          </p:nvSpPr>
          <p:spPr bwMode="auto">
            <a:xfrm flipV="1">
              <a:off x="5306" y="1774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Line 33"/>
            <p:cNvSpPr>
              <a:spLocks noChangeShapeType="1"/>
            </p:cNvSpPr>
            <p:nvPr/>
          </p:nvSpPr>
          <p:spPr bwMode="auto">
            <a:xfrm flipV="1">
              <a:off x="5319" y="1767"/>
              <a:ext cx="12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 flipV="1">
              <a:off x="5331" y="1765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Line 35"/>
            <p:cNvSpPr>
              <a:spLocks noChangeShapeType="1"/>
            </p:cNvSpPr>
            <p:nvPr/>
          </p:nvSpPr>
          <p:spPr bwMode="auto">
            <a:xfrm flipV="1">
              <a:off x="5343" y="1763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Line 36"/>
            <p:cNvSpPr>
              <a:spLocks noChangeShapeType="1"/>
            </p:cNvSpPr>
            <p:nvPr/>
          </p:nvSpPr>
          <p:spPr bwMode="auto">
            <a:xfrm>
              <a:off x="5356" y="1763"/>
              <a:ext cx="13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Line 37"/>
            <p:cNvSpPr>
              <a:spLocks noChangeShapeType="1"/>
            </p:cNvSpPr>
            <p:nvPr/>
          </p:nvSpPr>
          <p:spPr bwMode="auto">
            <a:xfrm>
              <a:off x="5369" y="1765"/>
              <a:ext cx="12" cy="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 flipV="1">
              <a:off x="5381" y="1776"/>
              <a:ext cx="12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Line 39"/>
            <p:cNvSpPr>
              <a:spLocks noChangeShapeType="1"/>
            </p:cNvSpPr>
            <p:nvPr/>
          </p:nvSpPr>
          <p:spPr bwMode="auto">
            <a:xfrm>
              <a:off x="5393" y="1776"/>
              <a:ext cx="12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2" name="Line 40"/>
            <p:cNvSpPr>
              <a:spLocks noChangeShapeType="1"/>
            </p:cNvSpPr>
            <p:nvPr/>
          </p:nvSpPr>
          <p:spPr bwMode="auto">
            <a:xfrm flipV="1">
              <a:off x="5405" y="1783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Line 41"/>
            <p:cNvSpPr>
              <a:spLocks noChangeShapeType="1"/>
            </p:cNvSpPr>
            <p:nvPr/>
          </p:nvSpPr>
          <p:spPr bwMode="auto">
            <a:xfrm>
              <a:off x="5418" y="1783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Line 42"/>
            <p:cNvSpPr>
              <a:spLocks noChangeShapeType="1"/>
            </p:cNvSpPr>
            <p:nvPr/>
          </p:nvSpPr>
          <p:spPr bwMode="auto">
            <a:xfrm flipV="1">
              <a:off x="5430" y="1763"/>
              <a:ext cx="12" cy="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Line 43"/>
            <p:cNvSpPr>
              <a:spLocks noChangeShapeType="1"/>
            </p:cNvSpPr>
            <p:nvPr/>
          </p:nvSpPr>
          <p:spPr bwMode="auto">
            <a:xfrm>
              <a:off x="5442" y="1763"/>
              <a:ext cx="13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Line 44"/>
            <p:cNvSpPr>
              <a:spLocks noChangeShapeType="1"/>
            </p:cNvSpPr>
            <p:nvPr/>
          </p:nvSpPr>
          <p:spPr bwMode="auto">
            <a:xfrm flipV="1">
              <a:off x="5455" y="1766"/>
              <a:ext cx="12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Line 45"/>
            <p:cNvSpPr>
              <a:spLocks noChangeShapeType="1"/>
            </p:cNvSpPr>
            <p:nvPr/>
          </p:nvSpPr>
          <p:spPr bwMode="auto">
            <a:xfrm>
              <a:off x="5467" y="1766"/>
              <a:ext cx="12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Line 46"/>
            <p:cNvSpPr>
              <a:spLocks noChangeShapeType="1"/>
            </p:cNvSpPr>
            <p:nvPr/>
          </p:nvSpPr>
          <p:spPr bwMode="auto">
            <a:xfrm flipV="1">
              <a:off x="5479" y="1775"/>
              <a:ext cx="13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Line 47"/>
            <p:cNvSpPr>
              <a:spLocks noChangeShapeType="1"/>
            </p:cNvSpPr>
            <p:nvPr/>
          </p:nvSpPr>
          <p:spPr bwMode="auto">
            <a:xfrm>
              <a:off x="5492" y="1775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Line 48"/>
            <p:cNvSpPr>
              <a:spLocks noChangeShapeType="1"/>
            </p:cNvSpPr>
            <p:nvPr/>
          </p:nvSpPr>
          <p:spPr bwMode="auto">
            <a:xfrm>
              <a:off x="5504" y="1776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 flipV="1">
              <a:off x="5516" y="1750"/>
              <a:ext cx="13" cy="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 flipV="1">
              <a:off x="5529" y="1045"/>
              <a:ext cx="13" cy="7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Line 51"/>
            <p:cNvSpPr>
              <a:spLocks noChangeShapeType="1"/>
            </p:cNvSpPr>
            <p:nvPr/>
          </p:nvSpPr>
          <p:spPr bwMode="auto">
            <a:xfrm flipV="1">
              <a:off x="5542" y="1041"/>
              <a:ext cx="12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Line 52"/>
            <p:cNvSpPr>
              <a:spLocks noChangeShapeType="1"/>
            </p:cNvSpPr>
            <p:nvPr/>
          </p:nvSpPr>
          <p:spPr bwMode="auto">
            <a:xfrm>
              <a:off x="5554" y="1041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Line 53"/>
            <p:cNvSpPr>
              <a:spLocks noChangeShapeType="1"/>
            </p:cNvSpPr>
            <p:nvPr/>
          </p:nvSpPr>
          <p:spPr bwMode="auto">
            <a:xfrm>
              <a:off x="5566" y="1044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6" name="Line 54"/>
            <p:cNvSpPr>
              <a:spLocks noChangeShapeType="1"/>
            </p:cNvSpPr>
            <p:nvPr/>
          </p:nvSpPr>
          <p:spPr bwMode="auto">
            <a:xfrm flipV="1">
              <a:off x="5084" y="1780"/>
              <a:ext cx="12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Line 55"/>
            <p:cNvSpPr>
              <a:spLocks noChangeShapeType="1"/>
            </p:cNvSpPr>
            <p:nvPr/>
          </p:nvSpPr>
          <p:spPr bwMode="auto">
            <a:xfrm flipV="1">
              <a:off x="5096" y="1765"/>
              <a:ext cx="12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8" name="Line 56"/>
            <p:cNvSpPr>
              <a:spLocks noChangeShapeType="1"/>
            </p:cNvSpPr>
            <p:nvPr/>
          </p:nvSpPr>
          <p:spPr bwMode="auto">
            <a:xfrm>
              <a:off x="5108" y="1765"/>
              <a:ext cx="13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Line 57"/>
            <p:cNvSpPr>
              <a:spLocks noChangeShapeType="1"/>
            </p:cNvSpPr>
            <p:nvPr/>
          </p:nvSpPr>
          <p:spPr bwMode="auto">
            <a:xfrm flipV="1">
              <a:off x="5121" y="1767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0" name="Line 58"/>
            <p:cNvSpPr>
              <a:spLocks noChangeShapeType="1"/>
            </p:cNvSpPr>
            <p:nvPr/>
          </p:nvSpPr>
          <p:spPr bwMode="auto">
            <a:xfrm>
              <a:off x="5133" y="1767"/>
              <a:ext cx="12" cy="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1" name="Line 59"/>
            <p:cNvSpPr>
              <a:spLocks noChangeShapeType="1"/>
            </p:cNvSpPr>
            <p:nvPr/>
          </p:nvSpPr>
          <p:spPr bwMode="auto">
            <a:xfrm flipV="1">
              <a:off x="5145" y="1774"/>
              <a:ext cx="13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Line 60"/>
            <p:cNvSpPr>
              <a:spLocks noChangeShapeType="1"/>
            </p:cNvSpPr>
            <p:nvPr/>
          </p:nvSpPr>
          <p:spPr bwMode="auto">
            <a:xfrm>
              <a:off x="5158" y="1774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Line 61"/>
            <p:cNvSpPr>
              <a:spLocks noChangeShapeType="1"/>
            </p:cNvSpPr>
            <p:nvPr/>
          </p:nvSpPr>
          <p:spPr bwMode="auto">
            <a:xfrm flipV="1">
              <a:off x="5170" y="1774"/>
              <a:ext cx="13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Line 62"/>
            <p:cNvSpPr>
              <a:spLocks noChangeShapeType="1"/>
            </p:cNvSpPr>
            <p:nvPr/>
          </p:nvSpPr>
          <p:spPr bwMode="auto">
            <a:xfrm flipV="1">
              <a:off x="5183" y="1761"/>
              <a:ext cx="12" cy="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5" name="Line 63"/>
            <p:cNvSpPr>
              <a:spLocks noChangeShapeType="1"/>
            </p:cNvSpPr>
            <p:nvPr/>
          </p:nvSpPr>
          <p:spPr bwMode="auto">
            <a:xfrm>
              <a:off x="5195" y="1761"/>
              <a:ext cx="12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6" name="Line 64"/>
            <p:cNvSpPr>
              <a:spLocks noChangeShapeType="1"/>
            </p:cNvSpPr>
            <p:nvPr/>
          </p:nvSpPr>
          <p:spPr bwMode="auto">
            <a:xfrm flipV="1">
              <a:off x="5207" y="1750"/>
              <a:ext cx="13" cy="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Line 65"/>
            <p:cNvSpPr>
              <a:spLocks noChangeShapeType="1"/>
            </p:cNvSpPr>
            <p:nvPr/>
          </p:nvSpPr>
          <p:spPr bwMode="auto">
            <a:xfrm>
              <a:off x="5220" y="1750"/>
              <a:ext cx="12" cy="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Line 66"/>
            <p:cNvSpPr>
              <a:spLocks noChangeShapeType="1"/>
            </p:cNvSpPr>
            <p:nvPr/>
          </p:nvSpPr>
          <p:spPr bwMode="auto">
            <a:xfrm>
              <a:off x="5232" y="1767"/>
              <a:ext cx="13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9" name="Line 67"/>
            <p:cNvSpPr>
              <a:spLocks noChangeShapeType="1"/>
            </p:cNvSpPr>
            <p:nvPr/>
          </p:nvSpPr>
          <p:spPr bwMode="auto">
            <a:xfrm>
              <a:off x="5245" y="1772"/>
              <a:ext cx="12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0" name="Line 68"/>
            <p:cNvSpPr>
              <a:spLocks noChangeShapeType="1"/>
            </p:cNvSpPr>
            <p:nvPr/>
          </p:nvSpPr>
          <p:spPr bwMode="auto">
            <a:xfrm flipV="1">
              <a:off x="5257" y="1761"/>
              <a:ext cx="12" cy="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>
              <a:off x="5269" y="1761"/>
              <a:ext cx="12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 flipV="1">
              <a:off x="5281" y="1771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Line 71"/>
            <p:cNvSpPr>
              <a:spLocks noChangeShapeType="1"/>
            </p:cNvSpPr>
            <p:nvPr/>
          </p:nvSpPr>
          <p:spPr bwMode="auto">
            <a:xfrm>
              <a:off x="5294" y="1771"/>
              <a:ext cx="13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4" name="Line 72"/>
            <p:cNvSpPr>
              <a:spLocks noChangeShapeType="1"/>
            </p:cNvSpPr>
            <p:nvPr/>
          </p:nvSpPr>
          <p:spPr bwMode="auto">
            <a:xfrm flipV="1">
              <a:off x="5307" y="1758"/>
              <a:ext cx="12" cy="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5" name="Line 73"/>
            <p:cNvSpPr>
              <a:spLocks noChangeShapeType="1"/>
            </p:cNvSpPr>
            <p:nvPr/>
          </p:nvSpPr>
          <p:spPr bwMode="auto">
            <a:xfrm>
              <a:off x="5319" y="1758"/>
              <a:ext cx="12" cy="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6" name="Line 74"/>
            <p:cNvSpPr>
              <a:spLocks noChangeShapeType="1"/>
            </p:cNvSpPr>
            <p:nvPr/>
          </p:nvSpPr>
          <p:spPr bwMode="auto">
            <a:xfrm flipV="1">
              <a:off x="5331" y="1779"/>
              <a:ext cx="13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Line 75"/>
            <p:cNvSpPr>
              <a:spLocks noChangeShapeType="1"/>
            </p:cNvSpPr>
            <p:nvPr/>
          </p:nvSpPr>
          <p:spPr bwMode="auto">
            <a:xfrm flipV="1">
              <a:off x="5344" y="1773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8" name="Line 76"/>
            <p:cNvSpPr>
              <a:spLocks noChangeShapeType="1"/>
            </p:cNvSpPr>
            <p:nvPr/>
          </p:nvSpPr>
          <p:spPr bwMode="auto">
            <a:xfrm flipV="1">
              <a:off x="5356" y="1756"/>
              <a:ext cx="12" cy="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Line 77"/>
            <p:cNvSpPr>
              <a:spLocks noChangeShapeType="1"/>
            </p:cNvSpPr>
            <p:nvPr/>
          </p:nvSpPr>
          <p:spPr bwMode="auto">
            <a:xfrm>
              <a:off x="5368" y="1756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Line 78"/>
            <p:cNvSpPr>
              <a:spLocks noChangeShapeType="1"/>
            </p:cNvSpPr>
            <p:nvPr/>
          </p:nvSpPr>
          <p:spPr bwMode="auto">
            <a:xfrm flipV="1">
              <a:off x="5380" y="1460"/>
              <a:ext cx="13" cy="2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Line 79"/>
            <p:cNvSpPr>
              <a:spLocks noChangeShapeType="1"/>
            </p:cNvSpPr>
            <p:nvPr/>
          </p:nvSpPr>
          <p:spPr bwMode="auto">
            <a:xfrm flipV="1">
              <a:off x="5393" y="1155"/>
              <a:ext cx="12" cy="3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2" name="Line 80"/>
            <p:cNvSpPr>
              <a:spLocks noChangeShapeType="1"/>
            </p:cNvSpPr>
            <p:nvPr/>
          </p:nvSpPr>
          <p:spPr bwMode="auto">
            <a:xfrm flipV="1">
              <a:off x="5405" y="1055"/>
              <a:ext cx="13" cy="1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Line 81"/>
            <p:cNvSpPr>
              <a:spLocks noChangeShapeType="1"/>
            </p:cNvSpPr>
            <p:nvPr/>
          </p:nvSpPr>
          <p:spPr bwMode="auto">
            <a:xfrm flipV="1">
              <a:off x="5418" y="1041"/>
              <a:ext cx="12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Line 82"/>
            <p:cNvSpPr>
              <a:spLocks noChangeShapeType="1"/>
            </p:cNvSpPr>
            <p:nvPr/>
          </p:nvSpPr>
          <p:spPr bwMode="auto">
            <a:xfrm>
              <a:off x="5430" y="1041"/>
              <a:ext cx="12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5" name="Line 83"/>
            <p:cNvSpPr>
              <a:spLocks noChangeShapeType="1"/>
            </p:cNvSpPr>
            <p:nvPr/>
          </p:nvSpPr>
          <p:spPr bwMode="auto">
            <a:xfrm flipV="1">
              <a:off x="5442" y="1044"/>
              <a:ext cx="13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6" name="Line 84"/>
            <p:cNvSpPr>
              <a:spLocks noChangeShapeType="1"/>
            </p:cNvSpPr>
            <p:nvPr/>
          </p:nvSpPr>
          <p:spPr bwMode="auto">
            <a:xfrm flipV="1">
              <a:off x="5455" y="1042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7" name="Line 85"/>
            <p:cNvSpPr>
              <a:spLocks noChangeShapeType="1"/>
            </p:cNvSpPr>
            <p:nvPr/>
          </p:nvSpPr>
          <p:spPr bwMode="auto">
            <a:xfrm>
              <a:off x="5467" y="1042"/>
              <a:ext cx="12" cy="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Line 86"/>
            <p:cNvSpPr>
              <a:spLocks noChangeShapeType="1"/>
            </p:cNvSpPr>
            <p:nvPr/>
          </p:nvSpPr>
          <p:spPr bwMode="auto">
            <a:xfrm flipV="1">
              <a:off x="5479" y="1060"/>
              <a:ext cx="13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9" name="Line 87"/>
            <p:cNvSpPr>
              <a:spLocks noChangeShapeType="1"/>
            </p:cNvSpPr>
            <p:nvPr/>
          </p:nvSpPr>
          <p:spPr bwMode="auto">
            <a:xfrm flipV="1">
              <a:off x="5492" y="1048"/>
              <a:ext cx="12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0" name="Line 88"/>
            <p:cNvSpPr>
              <a:spLocks noChangeShapeType="1"/>
            </p:cNvSpPr>
            <p:nvPr/>
          </p:nvSpPr>
          <p:spPr bwMode="auto">
            <a:xfrm flipV="1">
              <a:off x="5504" y="1042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Line 89"/>
            <p:cNvSpPr>
              <a:spLocks noChangeShapeType="1"/>
            </p:cNvSpPr>
            <p:nvPr/>
          </p:nvSpPr>
          <p:spPr bwMode="auto">
            <a:xfrm>
              <a:off x="5516" y="1042"/>
              <a:ext cx="13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Line 90"/>
            <p:cNvSpPr>
              <a:spLocks noChangeShapeType="1"/>
            </p:cNvSpPr>
            <p:nvPr/>
          </p:nvSpPr>
          <p:spPr bwMode="auto">
            <a:xfrm flipV="1">
              <a:off x="5529" y="1052"/>
              <a:ext cx="12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3" name="Line 91"/>
            <p:cNvSpPr>
              <a:spLocks noChangeShapeType="1"/>
            </p:cNvSpPr>
            <p:nvPr/>
          </p:nvSpPr>
          <p:spPr bwMode="auto">
            <a:xfrm>
              <a:off x="5541" y="1052"/>
              <a:ext cx="13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Line 92"/>
            <p:cNvSpPr>
              <a:spLocks noChangeShapeType="1"/>
            </p:cNvSpPr>
            <p:nvPr/>
          </p:nvSpPr>
          <p:spPr bwMode="auto">
            <a:xfrm flipV="1">
              <a:off x="5554" y="1028"/>
              <a:ext cx="12" cy="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5" name="Line 93"/>
            <p:cNvSpPr>
              <a:spLocks noChangeShapeType="1"/>
            </p:cNvSpPr>
            <p:nvPr/>
          </p:nvSpPr>
          <p:spPr bwMode="auto">
            <a:xfrm>
              <a:off x="5566" y="1028"/>
              <a:ext cx="12" cy="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Line 94"/>
            <p:cNvSpPr>
              <a:spLocks noChangeShapeType="1"/>
            </p:cNvSpPr>
            <p:nvPr/>
          </p:nvSpPr>
          <p:spPr bwMode="auto">
            <a:xfrm flipV="1">
              <a:off x="4836" y="1761"/>
              <a:ext cx="13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7" name="Line 95"/>
            <p:cNvSpPr>
              <a:spLocks noChangeShapeType="1"/>
            </p:cNvSpPr>
            <p:nvPr/>
          </p:nvSpPr>
          <p:spPr bwMode="auto">
            <a:xfrm>
              <a:off x="4849" y="1761"/>
              <a:ext cx="12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8" name="Line 96"/>
            <p:cNvSpPr>
              <a:spLocks noChangeShapeType="1"/>
            </p:cNvSpPr>
            <p:nvPr/>
          </p:nvSpPr>
          <p:spPr bwMode="auto">
            <a:xfrm flipV="1">
              <a:off x="4861" y="1769"/>
              <a:ext cx="13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Line 97"/>
            <p:cNvSpPr>
              <a:spLocks noChangeShapeType="1"/>
            </p:cNvSpPr>
            <p:nvPr/>
          </p:nvSpPr>
          <p:spPr bwMode="auto">
            <a:xfrm flipV="1">
              <a:off x="4874" y="1745"/>
              <a:ext cx="12" cy="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0" name="Line 98"/>
            <p:cNvSpPr>
              <a:spLocks noChangeShapeType="1"/>
            </p:cNvSpPr>
            <p:nvPr/>
          </p:nvSpPr>
          <p:spPr bwMode="auto">
            <a:xfrm>
              <a:off x="4886" y="1745"/>
              <a:ext cx="11" cy="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1" name="Line 99"/>
            <p:cNvSpPr>
              <a:spLocks noChangeShapeType="1"/>
            </p:cNvSpPr>
            <p:nvPr/>
          </p:nvSpPr>
          <p:spPr bwMode="auto">
            <a:xfrm>
              <a:off x="4897" y="1765"/>
              <a:ext cx="14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2" name="Line 100"/>
            <p:cNvSpPr>
              <a:spLocks noChangeShapeType="1"/>
            </p:cNvSpPr>
            <p:nvPr/>
          </p:nvSpPr>
          <p:spPr bwMode="auto">
            <a:xfrm flipV="1">
              <a:off x="4911" y="1757"/>
              <a:ext cx="12" cy="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3" name="Line 101"/>
            <p:cNvSpPr>
              <a:spLocks noChangeShapeType="1"/>
            </p:cNvSpPr>
            <p:nvPr/>
          </p:nvSpPr>
          <p:spPr bwMode="auto">
            <a:xfrm>
              <a:off x="4923" y="1757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4" name="Line 102"/>
            <p:cNvSpPr>
              <a:spLocks noChangeShapeType="1"/>
            </p:cNvSpPr>
            <p:nvPr/>
          </p:nvSpPr>
          <p:spPr bwMode="auto">
            <a:xfrm flipV="1">
              <a:off x="4935" y="1761"/>
              <a:ext cx="12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5" name="Line 103"/>
            <p:cNvSpPr>
              <a:spLocks noChangeShapeType="1"/>
            </p:cNvSpPr>
            <p:nvPr/>
          </p:nvSpPr>
          <p:spPr bwMode="auto">
            <a:xfrm>
              <a:off x="4947" y="1761"/>
              <a:ext cx="13" cy="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6" name="Line 104"/>
            <p:cNvSpPr>
              <a:spLocks noChangeShapeType="1"/>
            </p:cNvSpPr>
            <p:nvPr/>
          </p:nvSpPr>
          <p:spPr bwMode="auto">
            <a:xfrm flipV="1">
              <a:off x="4960" y="1773"/>
              <a:ext cx="12" cy="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7" name="Line 105"/>
            <p:cNvSpPr>
              <a:spLocks noChangeShapeType="1"/>
            </p:cNvSpPr>
            <p:nvPr/>
          </p:nvSpPr>
          <p:spPr bwMode="auto">
            <a:xfrm flipV="1">
              <a:off x="4972" y="1765"/>
              <a:ext cx="12" cy="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8" name="Line 106"/>
            <p:cNvSpPr>
              <a:spLocks noChangeShapeType="1"/>
            </p:cNvSpPr>
            <p:nvPr/>
          </p:nvSpPr>
          <p:spPr bwMode="auto">
            <a:xfrm>
              <a:off x="4984" y="1765"/>
              <a:ext cx="13" cy="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9" name="Line 107"/>
            <p:cNvSpPr>
              <a:spLocks noChangeShapeType="1"/>
            </p:cNvSpPr>
            <p:nvPr/>
          </p:nvSpPr>
          <p:spPr bwMode="auto">
            <a:xfrm flipV="1">
              <a:off x="4997" y="1761"/>
              <a:ext cx="13" cy="4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0" name="Line 108"/>
            <p:cNvSpPr>
              <a:spLocks noChangeShapeType="1"/>
            </p:cNvSpPr>
            <p:nvPr/>
          </p:nvSpPr>
          <p:spPr bwMode="auto">
            <a:xfrm>
              <a:off x="5010" y="1761"/>
              <a:ext cx="12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Line 109"/>
            <p:cNvSpPr>
              <a:spLocks noChangeShapeType="1"/>
            </p:cNvSpPr>
            <p:nvPr/>
          </p:nvSpPr>
          <p:spPr bwMode="auto">
            <a:xfrm flipV="1">
              <a:off x="5022" y="1761"/>
              <a:ext cx="12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2" name="Line 110"/>
            <p:cNvSpPr>
              <a:spLocks noChangeShapeType="1"/>
            </p:cNvSpPr>
            <p:nvPr/>
          </p:nvSpPr>
          <p:spPr bwMode="auto">
            <a:xfrm>
              <a:off x="5034" y="1761"/>
              <a:ext cx="13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11"/>
            <p:cNvSpPr>
              <a:spLocks noChangeShapeType="1"/>
            </p:cNvSpPr>
            <p:nvPr/>
          </p:nvSpPr>
          <p:spPr bwMode="auto">
            <a:xfrm>
              <a:off x="5047" y="1775"/>
              <a:ext cx="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4" name="Line 112"/>
            <p:cNvSpPr>
              <a:spLocks noChangeShapeType="1"/>
            </p:cNvSpPr>
            <p:nvPr/>
          </p:nvSpPr>
          <p:spPr bwMode="auto">
            <a:xfrm>
              <a:off x="5059" y="1781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5" name="Line 113"/>
            <p:cNvSpPr>
              <a:spLocks noChangeShapeType="1"/>
            </p:cNvSpPr>
            <p:nvPr/>
          </p:nvSpPr>
          <p:spPr bwMode="auto">
            <a:xfrm flipV="1">
              <a:off x="5071" y="1757"/>
              <a:ext cx="13" cy="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6" name="Line 114"/>
            <p:cNvSpPr>
              <a:spLocks noChangeShapeType="1"/>
            </p:cNvSpPr>
            <p:nvPr/>
          </p:nvSpPr>
          <p:spPr bwMode="auto">
            <a:xfrm>
              <a:off x="5084" y="1757"/>
              <a:ext cx="12" cy="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7" name="Line 115"/>
            <p:cNvSpPr>
              <a:spLocks noChangeShapeType="1"/>
            </p:cNvSpPr>
            <p:nvPr/>
          </p:nvSpPr>
          <p:spPr bwMode="auto">
            <a:xfrm flipV="1">
              <a:off x="5096" y="1758"/>
              <a:ext cx="12" cy="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8" name="Line 116"/>
            <p:cNvSpPr>
              <a:spLocks noChangeShapeType="1"/>
            </p:cNvSpPr>
            <p:nvPr/>
          </p:nvSpPr>
          <p:spPr bwMode="auto">
            <a:xfrm>
              <a:off x="5108" y="1758"/>
              <a:ext cx="13" cy="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9" name="Line 117"/>
            <p:cNvSpPr>
              <a:spLocks noChangeShapeType="1"/>
            </p:cNvSpPr>
            <p:nvPr/>
          </p:nvSpPr>
          <p:spPr bwMode="auto">
            <a:xfrm>
              <a:off x="5121" y="1769"/>
              <a:ext cx="12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0" name="Line 118"/>
            <p:cNvSpPr>
              <a:spLocks noChangeShapeType="1"/>
            </p:cNvSpPr>
            <p:nvPr/>
          </p:nvSpPr>
          <p:spPr bwMode="auto">
            <a:xfrm>
              <a:off x="5133" y="1779"/>
              <a:ext cx="12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1" name="Line 119"/>
            <p:cNvSpPr>
              <a:spLocks noChangeShapeType="1"/>
            </p:cNvSpPr>
            <p:nvPr/>
          </p:nvSpPr>
          <p:spPr bwMode="auto">
            <a:xfrm>
              <a:off x="5145" y="1794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2" name="Line 120"/>
            <p:cNvSpPr>
              <a:spLocks noChangeShapeType="1"/>
            </p:cNvSpPr>
            <p:nvPr/>
          </p:nvSpPr>
          <p:spPr bwMode="auto">
            <a:xfrm>
              <a:off x="5158" y="1794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3" name="Line 121"/>
            <p:cNvSpPr>
              <a:spLocks noChangeShapeType="1"/>
            </p:cNvSpPr>
            <p:nvPr/>
          </p:nvSpPr>
          <p:spPr bwMode="auto">
            <a:xfrm flipV="1">
              <a:off x="5170" y="1759"/>
              <a:ext cx="13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4" name="Line 122"/>
            <p:cNvSpPr>
              <a:spLocks noChangeShapeType="1"/>
            </p:cNvSpPr>
            <p:nvPr/>
          </p:nvSpPr>
          <p:spPr bwMode="auto">
            <a:xfrm>
              <a:off x="5183" y="1759"/>
              <a:ext cx="12" cy="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5" name="Line 123"/>
            <p:cNvSpPr>
              <a:spLocks noChangeShapeType="1"/>
            </p:cNvSpPr>
            <p:nvPr/>
          </p:nvSpPr>
          <p:spPr bwMode="auto">
            <a:xfrm flipV="1">
              <a:off x="5195" y="1771"/>
              <a:ext cx="12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6" name="Line 124"/>
            <p:cNvSpPr>
              <a:spLocks noChangeShapeType="1"/>
            </p:cNvSpPr>
            <p:nvPr/>
          </p:nvSpPr>
          <p:spPr bwMode="auto">
            <a:xfrm>
              <a:off x="5207" y="1771"/>
              <a:ext cx="1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7" name="Line 125"/>
            <p:cNvSpPr>
              <a:spLocks noChangeShapeType="1"/>
            </p:cNvSpPr>
            <p:nvPr/>
          </p:nvSpPr>
          <p:spPr bwMode="auto">
            <a:xfrm flipV="1">
              <a:off x="5220" y="1765"/>
              <a:ext cx="12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8" name="Line 126"/>
            <p:cNvSpPr>
              <a:spLocks noChangeShapeType="1"/>
            </p:cNvSpPr>
            <p:nvPr/>
          </p:nvSpPr>
          <p:spPr bwMode="auto">
            <a:xfrm>
              <a:off x="5232" y="1765"/>
              <a:ext cx="13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9" name="Line 127"/>
            <p:cNvSpPr>
              <a:spLocks noChangeShapeType="1"/>
            </p:cNvSpPr>
            <p:nvPr/>
          </p:nvSpPr>
          <p:spPr bwMode="auto">
            <a:xfrm flipV="1">
              <a:off x="5245" y="1774"/>
              <a:ext cx="12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0" name="Line 128"/>
            <p:cNvSpPr>
              <a:spLocks noChangeShapeType="1"/>
            </p:cNvSpPr>
            <p:nvPr/>
          </p:nvSpPr>
          <p:spPr bwMode="auto">
            <a:xfrm>
              <a:off x="5257" y="1774"/>
              <a:ext cx="12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1" name="Line 129"/>
            <p:cNvSpPr>
              <a:spLocks noChangeShapeType="1"/>
            </p:cNvSpPr>
            <p:nvPr/>
          </p:nvSpPr>
          <p:spPr bwMode="auto">
            <a:xfrm flipV="1">
              <a:off x="5269" y="1773"/>
              <a:ext cx="12" cy="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2" name="Line 130"/>
            <p:cNvSpPr>
              <a:spLocks noChangeShapeType="1"/>
            </p:cNvSpPr>
            <p:nvPr/>
          </p:nvSpPr>
          <p:spPr bwMode="auto">
            <a:xfrm flipV="1">
              <a:off x="5281" y="1645"/>
              <a:ext cx="13" cy="1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3" name="Line 131"/>
            <p:cNvSpPr>
              <a:spLocks noChangeShapeType="1"/>
            </p:cNvSpPr>
            <p:nvPr/>
          </p:nvSpPr>
          <p:spPr bwMode="auto">
            <a:xfrm flipV="1">
              <a:off x="5294" y="1374"/>
              <a:ext cx="12" cy="27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4" name="Line 132"/>
            <p:cNvSpPr>
              <a:spLocks noChangeShapeType="1"/>
            </p:cNvSpPr>
            <p:nvPr/>
          </p:nvSpPr>
          <p:spPr bwMode="auto">
            <a:xfrm flipV="1">
              <a:off x="5306" y="1171"/>
              <a:ext cx="13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5" name="Line 133"/>
            <p:cNvSpPr>
              <a:spLocks noChangeShapeType="1"/>
            </p:cNvSpPr>
            <p:nvPr/>
          </p:nvSpPr>
          <p:spPr bwMode="auto">
            <a:xfrm flipV="1">
              <a:off x="5319" y="1090"/>
              <a:ext cx="12" cy="8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6" name="Line 134"/>
            <p:cNvSpPr>
              <a:spLocks noChangeShapeType="1"/>
            </p:cNvSpPr>
            <p:nvPr/>
          </p:nvSpPr>
          <p:spPr bwMode="auto">
            <a:xfrm flipV="1">
              <a:off x="5331" y="1072"/>
              <a:ext cx="12" cy="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7" name="Line 135"/>
            <p:cNvSpPr>
              <a:spLocks noChangeShapeType="1"/>
            </p:cNvSpPr>
            <p:nvPr/>
          </p:nvSpPr>
          <p:spPr bwMode="auto">
            <a:xfrm flipV="1">
              <a:off x="5343" y="1030"/>
              <a:ext cx="13" cy="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8" name="Line 136"/>
            <p:cNvSpPr>
              <a:spLocks noChangeShapeType="1"/>
            </p:cNvSpPr>
            <p:nvPr/>
          </p:nvSpPr>
          <p:spPr bwMode="auto">
            <a:xfrm>
              <a:off x="5356" y="1030"/>
              <a:ext cx="12" cy="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9" name="Line 137"/>
            <p:cNvSpPr>
              <a:spLocks noChangeShapeType="1"/>
            </p:cNvSpPr>
            <p:nvPr/>
          </p:nvSpPr>
          <p:spPr bwMode="auto">
            <a:xfrm flipV="1">
              <a:off x="5368" y="1042"/>
              <a:ext cx="13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0" name="Line 138"/>
            <p:cNvSpPr>
              <a:spLocks noChangeShapeType="1"/>
            </p:cNvSpPr>
            <p:nvPr/>
          </p:nvSpPr>
          <p:spPr bwMode="auto">
            <a:xfrm>
              <a:off x="5381" y="1042"/>
              <a:ext cx="12" cy="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1" name="Line 139"/>
            <p:cNvSpPr>
              <a:spLocks noChangeShapeType="1"/>
            </p:cNvSpPr>
            <p:nvPr/>
          </p:nvSpPr>
          <p:spPr bwMode="auto">
            <a:xfrm>
              <a:off x="5393" y="1045"/>
              <a:ext cx="12" cy="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2" name="Line 140"/>
            <p:cNvSpPr>
              <a:spLocks noChangeShapeType="1"/>
            </p:cNvSpPr>
            <p:nvPr/>
          </p:nvSpPr>
          <p:spPr bwMode="auto">
            <a:xfrm flipV="1">
              <a:off x="5405" y="1048"/>
              <a:ext cx="13" cy="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3" name="Line 141"/>
            <p:cNvSpPr>
              <a:spLocks noChangeShapeType="1"/>
            </p:cNvSpPr>
            <p:nvPr/>
          </p:nvSpPr>
          <p:spPr bwMode="auto">
            <a:xfrm flipV="1">
              <a:off x="5418" y="1046"/>
              <a:ext cx="12" cy="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4" name="Line 142"/>
            <p:cNvSpPr>
              <a:spLocks noChangeShapeType="1"/>
            </p:cNvSpPr>
            <p:nvPr/>
          </p:nvSpPr>
          <p:spPr bwMode="auto">
            <a:xfrm>
              <a:off x="5430" y="1046"/>
              <a:ext cx="12" cy="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5" name="Line 143"/>
            <p:cNvSpPr>
              <a:spLocks noChangeShapeType="1"/>
            </p:cNvSpPr>
            <p:nvPr/>
          </p:nvSpPr>
          <p:spPr bwMode="auto">
            <a:xfrm flipV="1">
              <a:off x="5442" y="1046"/>
              <a:ext cx="13" cy="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6" name="Line 144"/>
            <p:cNvSpPr>
              <a:spLocks noChangeShapeType="1"/>
            </p:cNvSpPr>
            <p:nvPr/>
          </p:nvSpPr>
          <p:spPr bwMode="auto">
            <a:xfrm flipV="1">
              <a:off x="5455" y="1031"/>
              <a:ext cx="12" cy="1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7" name="Line 145"/>
            <p:cNvSpPr>
              <a:spLocks noChangeShapeType="1"/>
            </p:cNvSpPr>
            <p:nvPr/>
          </p:nvSpPr>
          <p:spPr bwMode="auto">
            <a:xfrm>
              <a:off x="5467" y="1031"/>
              <a:ext cx="12" cy="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459" name="Group 347"/>
          <p:cNvGrpSpPr>
            <a:grpSpLocks/>
          </p:cNvGrpSpPr>
          <p:nvPr/>
        </p:nvGrpSpPr>
        <p:grpSpPr bwMode="auto">
          <a:xfrm>
            <a:off x="6499225" y="1479550"/>
            <a:ext cx="2355850" cy="1392238"/>
            <a:chOff x="4094" y="932"/>
            <a:chExt cx="1484" cy="877"/>
          </a:xfrm>
        </p:grpSpPr>
        <p:sp>
          <p:nvSpPr>
            <p:cNvPr id="90259" name="Line 147"/>
            <p:cNvSpPr>
              <a:spLocks noChangeShapeType="1"/>
            </p:cNvSpPr>
            <p:nvPr/>
          </p:nvSpPr>
          <p:spPr bwMode="auto">
            <a:xfrm>
              <a:off x="5479" y="1043"/>
              <a:ext cx="13" cy="7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0" name="Line 148"/>
            <p:cNvSpPr>
              <a:spLocks noChangeShapeType="1"/>
            </p:cNvSpPr>
            <p:nvPr/>
          </p:nvSpPr>
          <p:spPr bwMode="auto">
            <a:xfrm>
              <a:off x="5492" y="1050"/>
              <a:ext cx="12" cy="1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1" name="Line 149"/>
            <p:cNvSpPr>
              <a:spLocks noChangeShapeType="1"/>
            </p:cNvSpPr>
            <p:nvPr/>
          </p:nvSpPr>
          <p:spPr bwMode="auto">
            <a:xfrm flipV="1">
              <a:off x="5504" y="1034"/>
              <a:ext cx="12" cy="16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2" name="Line 150"/>
            <p:cNvSpPr>
              <a:spLocks noChangeShapeType="1"/>
            </p:cNvSpPr>
            <p:nvPr/>
          </p:nvSpPr>
          <p:spPr bwMode="auto">
            <a:xfrm>
              <a:off x="5516" y="1034"/>
              <a:ext cx="13" cy="1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3" name="Line 151"/>
            <p:cNvSpPr>
              <a:spLocks noChangeShapeType="1"/>
            </p:cNvSpPr>
            <p:nvPr/>
          </p:nvSpPr>
          <p:spPr bwMode="auto">
            <a:xfrm>
              <a:off x="5529" y="1035"/>
              <a:ext cx="12" cy="19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4" name="Line 152"/>
            <p:cNvSpPr>
              <a:spLocks noChangeShapeType="1"/>
            </p:cNvSpPr>
            <p:nvPr/>
          </p:nvSpPr>
          <p:spPr bwMode="auto">
            <a:xfrm flipV="1">
              <a:off x="5541" y="1028"/>
              <a:ext cx="13" cy="26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5" name="Line 153"/>
            <p:cNvSpPr>
              <a:spLocks noChangeShapeType="1"/>
            </p:cNvSpPr>
            <p:nvPr/>
          </p:nvSpPr>
          <p:spPr bwMode="auto">
            <a:xfrm>
              <a:off x="5554" y="1028"/>
              <a:ext cx="12" cy="10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6" name="Line 154"/>
            <p:cNvSpPr>
              <a:spLocks noChangeShapeType="1"/>
            </p:cNvSpPr>
            <p:nvPr/>
          </p:nvSpPr>
          <p:spPr bwMode="auto">
            <a:xfrm flipV="1">
              <a:off x="5566" y="1019"/>
              <a:ext cx="12" cy="19"/>
            </a:xfrm>
            <a:prstGeom prst="line">
              <a:avLst/>
            </a:prstGeom>
            <a:noFill/>
            <a:ln w="158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7" name="Line 155"/>
            <p:cNvSpPr>
              <a:spLocks noChangeShapeType="1"/>
            </p:cNvSpPr>
            <p:nvPr/>
          </p:nvSpPr>
          <p:spPr bwMode="auto">
            <a:xfrm flipV="1">
              <a:off x="4589" y="1777"/>
              <a:ext cx="24" cy="7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8" name="Line 156"/>
            <p:cNvSpPr>
              <a:spLocks noChangeShapeType="1"/>
            </p:cNvSpPr>
            <p:nvPr/>
          </p:nvSpPr>
          <p:spPr bwMode="auto">
            <a:xfrm flipV="1">
              <a:off x="4613" y="1763"/>
              <a:ext cx="26" cy="14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9" name="Line 157"/>
            <p:cNvSpPr>
              <a:spLocks noChangeShapeType="1"/>
            </p:cNvSpPr>
            <p:nvPr/>
          </p:nvSpPr>
          <p:spPr bwMode="auto">
            <a:xfrm>
              <a:off x="4639" y="1763"/>
              <a:ext cx="24" cy="34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0" name="Line 158"/>
            <p:cNvSpPr>
              <a:spLocks noChangeShapeType="1"/>
            </p:cNvSpPr>
            <p:nvPr/>
          </p:nvSpPr>
          <p:spPr bwMode="auto">
            <a:xfrm flipV="1">
              <a:off x="4663" y="1777"/>
              <a:ext cx="25" cy="20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1" name="Line 159"/>
            <p:cNvSpPr>
              <a:spLocks noChangeShapeType="1"/>
            </p:cNvSpPr>
            <p:nvPr/>
          </p:nvSpPr>
          <p:spPr bwMode="auto">
            <a:xfrm>
              <a:off x="4688" y="1777"/>
              <a:ext cx="24" cy="5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2" name="Line 160"/>
            <p:cNvSpPr>
              <a:spLocks noChangeShapeType="1"/>
            </p:cNvSpPr>
            <p:nvPr/>
          </p:nvSpPr>
          <p:spPr bwMode="auto">
            <a:xfrm>
              <a:off x="4712" y="1782"/>
              <a:ext cx="25" cy="1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3" name="Line 161"/>
            <p:cNvSpPr>
              <a:spLocks noChangeShapeType="1"/>
            </p:cNvSpPr>
            <p:nvPr/>
          </p:nvSpPr>
          <p:spPr bwMode="auto">
            <a:xfrm>
              <a:off x="4737" y="1783"/>
              <a:ext cx="25" cy="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4" name="Line 162"/>
            <p:cNvSpPr>
              <a:spLocks noChangeShapeType="1"/>
            </p:cNvSpPr>
            <p:nvPr/>
          </p:nvSpPr>
          <p:spPr bwMode="auto">
            <a:xfrm flipV="1">
              <a:off x="4762" y="1784"/>
              <a:ext cx="25" cy="1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5" name="Line 163"/>
            <p:cNvSpPr>
              <a:spLocks noChangeShapeType="1"/>
            </p:cNvSpPr>
            <p:nvPr/>
          </p:nvSpPr>
          <p:spPr bwMode="auto">
            <a:xfrm flipV="1">
              <a:off x="4787" y="1777"/>
              <a:ext cx="25" cy="7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6" name="Line 164"/>
            <p:cNvSpPr>
              <a:spLocks noChangeShapeType="1"/>
            </p:cNvSpPr>
            <p:nvPr/>
          </p:nvSpPr>
          <p:spPr bwMode="auto">
            <a:xfrm flipV="1">
              <a:off x="4812" y="1770"/>
              <a:ext cx="24" cy="7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7" name="Line 165"/>
            <p:cNvSpPr>
              <a:spLocks noChangeShapeType="1"/>
            </p:cNvSpPr>
            <p:nvPr/>
          </p:nvSpPr>
          <p:spPr bwMode="auto">
            <a:xfrm flipV="1">
              <a:off x="4836" y="1766"/>
              <a:ext cx="25" cy="4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8" name="Line 166"/>
            <p:cNvSpPr>
              <a:spLocks noChangeShapeType="1"/>
            </p:cNvSpPr>
            <p:nvPr/>
          </p:nvSpPr>
          <p:spPr bwMode="auto">
            <a:xfrm flipV="1">
              <a:off x="4861" y="1750"/>
              <a:ext cx="25" cy="1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9" name="Line 167"/>
            <p:cNvSpPr>
              <a:spLocks noChangeShapeType="1"/>
            </p:cNvSpPr>
            <p:nvPr/>
          </p:nvSpPr>
          <p:spPr bwMode="auto">
            <a:xfrm>
              <a:off x="4886" y="1750"/>
              <a:ext cx="24" cy="2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0" name="Line 168"/>
            <p:cNvSpPr>
              <a:spLocks noChangeShapeType="1"/>
            </p:cNvSpPr>
            <p:nvPr/>
          </p:nvSpPr>
          <p:spPr bwMode="auto">
            <a:xfrm flipV="1">
              <a:off x="4910" y="1756"/>
              <a:ext cx="26" cy="1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1" name="Line 169"/>
            <p:cNvSpPr>
              <a:spLocks noChangeShapeType="1"/>
            </p:cNvSpPr>
            <p:nvPr/>
          </p:nvSpPr>
          <p:spPr bwMode="auto">
            <a:xfrm>
              <a:off x="4936" y="1756"/>
              <a:ext cx="24" cy="1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2" name="Line 170"/>
            <p:cNvSpPr>
              <a:spLocks noChangeShapeType="1"/>
            </p:cNvSpPr>
            <p:nvPr/>
          </p:nvSpPr>
          <p:spPr bwMode="auto">
            <a:xfrm>
              <a:off x="4960" y="1772"/>
              <a:ext cx="25" cy="2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3" name="Line 171"/>
            <p:cNvSpPr>
              <a:spLocks noChangeShapeType="1"/>
            </p:cNvSpPr>
            <p:nvPr/>
          </p:nvSpPr>
          <p:spPr bwMode="auto">
            <a:xfrm flipV="1">
              <a:off x="4985" y="1765"/>
              <a:ext cx="25" cy="29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4" name="Line 172"/>
            <p:cNvSpPr>
              <a:spLocks noChangeShapeType="1"/>
            </p:cNvSpPr>
            <p:nvPr/>
          </p:nvSpPr>
          <p:spPr bwMode="auto">
            <a:xfrm>
              <a:off x="5010" y="1765"/>
              <a:ext cx="24" cy="19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5" name="Line 173"/>
            <p:cNvSpPr>
              <a:spLocks noChangeShapeType="1"/>
            </p:cNvSpPr>
            <p:nvPr/>
          </p:nvSpPr>
          <p:spPr bwMode="auto">
            <a:xfrm>
              <a:off x="5034" y="1784"/>
              <a:ext cx="25" cy="11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6" name="Line 174"/>
            <p:cNvSpPr>
              <a:spLocks noChangeShapeType="1"/>
            </p:cNvSpPr>
            <p:nvPr/>
          </p:nvSpPr>
          <p:spPr bwMode="auto">
            <a:xfrm flipV="1">
              <a:off x="5059" y="1765"/>
              <a:ext cx="25" cy="30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7" name="Line 175"/>
            <p:cNvSpPr>
              <a:spLocks noChangeShapeType="1"/>
            </p:cNvSpPr>
            <p:nvPr/>
          </p:nvSpPr>
          <p:spPr bwMode="auto">
            <a:xfrm flipV="1">
              <a:off x="5084" y="1759"/>
              <a:ext cx="24" cy="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8" name="Line 176"/>
            <p:cNvSpPr>
              <a:spLocks noChangeShapeType="1"/>
            </p:cNvSpPr>
            <p:nvPr/>
          </p:nvSpPr>
          <p:spPr bwMode="auto">
            <a:xfrm flipV="1">
              <a:off x="5108" y="1650"/>
              <a:ext cx="25" cy="109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9" name="Line 177"/>
            <p:cNvSpPr>
              <a:spLocks noChangeShapeType="1"/>
            </p:cNvSpPr>
            <p:nvPr/>
          </p:nvSpPr>
          <p:spPr bwMode="auto">
            <a:xfrm flipV="1">
              <a:off x="5133" y="1399"/>
              <a:ext cx="25" cy="251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0" name="Line 178"/>
            <p:cNvSpPr>
              <a:spLocks noChangeShapeType="1"/>
            </p:cNvSpPr>
            <p:nvPr/>
          </p:nvSpPr>
          <p:spPr bwMode="auto">
            <a:xfrm flipV="1">
              <a:off x="5158" y="1187"/>
              <a:ext cx="25" cy="21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1" name="Line 179"/>
            <p:cNvSpPr>
              <a:spLocks noChangeShapeType="1"/>
            </p:cNvSpPr>
            <p:nvPr/>
          </p:nvSpPr>
          <p:spPr bwMode="auto">
            <a:xfrm flipV="1">
              <a:off x="5183" y="1057"/>
              <a:ext cx="24" cy="130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2" name="Line 180"/>
            <p:cNvSpPr>
              <a:spLocks noChangeShapeType="1"/>
            </p:cNvSpPr>
            <p:nvPr/>
          </p:nvSpPr>
          <p:spPr bwMode="auto">
            <a:xfrm flipV="1">
              <a:off x="5207" y="1031"/>
              <a:ext cx="25" cy="2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3" name="Line 181"/>
            <p:cNvSpPr>
              <a:spLocks noChangeShapeType="1"/>
            </p:cNvSpPr>
            <p:nvPr/>
          </p:nvSpPr>
          <p:spPr bwMode="auto">
            <a:xfrm>
              <a:off x="5232" y="1031"/>
              <a:ext cx="25" cy="1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4" name="Line 182"/>
            <p:cNvSpPr>
              <a:spLocks noChangeShapeType="1"/>
            </p:cNvSpPr>
            <p:nvPr/>
          </p:nvSpPr>
          <p:spPr bwMode="auto">
            <a:xfrm flipV="1">
              <a:off x="5257" y="1013"/>
              <a:ext cx="24" cy="34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5" name="Line 183"/>
            <p:cNvSpPr>
              <a:spLocks noChangeShapeType="1"/>
            </p:cNvSpPr>
            <p:nvPr/>
          </p:nvSpPr>
          <p:spPr bwMode="auto">
            <a:xfrm>
              <a:off x="5281" y="1013"/>
              <a:ext cx="25" cy="1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6" name="Line 184"/>
            <p:cNvSpPr>
              <a:spLocks noChangeShapeType="1"/>
            </p:cNvSpPr>
            <p:nvPr/>
          </p:nvSpPr>
          <p:spPr bwMode="auto">
            <a:xfrm>
              <a:off x="5306" y="1013"/>
              <a:ext cx="25" cy="9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7" name="Line 185"/>
            <p:cNvSpPr>
              <a:spLocks noChangeShapeType="1"/>
            </p:cNvSpPr>
            <p:nvPr/>
          </p:nvSpPr>
          <p:spPr bwMode="auto">
            <a:xfrm>
              <a:off x="5331" y="1022"/>
              <a:ext cx="25" cy="33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8" name="Line 186"/>
            <p:cNvSpPr>
              <a:spLocks noChangeShapeType="1"/>
            </p:cNvSpPr>
            <p:nvPr/>
          </p:nvSpPr>
          <p:spPr bwMode="auto">
            <a:xfrm flipV="1">
              <a:off x="5356" y="1013"/>
              <a:ext cx="25" cy="4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9" name="Line 187"/>
            <p:cNvSpPr>
              <a:spLocks noChangeShapeType="1"/>
            </p:cNvSpPr>
            <p:nvPr/>
          </p:nvSpPr>
          <p:spPr bwMode="auto">
            <a:xfrm>
              <a:off x="5381" y="1013"/>
              <a:ext cx="24" cy="33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0" name="Line 188"/>
            <p:cNvSpPr>
              <a:spLocks noChangeShapeType="1"/>
            </p:cNvSpPr>
            <p:nvPr/>
          </p:nvSpPr>
          <p:spPr bwMode="auto">
            <a:xfrm flipV="1">
              <a:off x="5405" y="1034"/>
              <a:ext cx="25" cy="1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1" name="Line 189"/>
            <p:cNvSpPr>
              <a:spLocks noChangeShapeType="1"/>
            </p:cNvSpPr>
            <p:nvPr/>
          </p:nvSpPr>
          <p:spPr bwMode="auto">
            <a:xfrm>
              <a:off x="5430" y="1034"/>
              <a:ext cx="25" cy="9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2" name="Line 190"/>
            <p:cNvSpPr>
              <a:spLocks noChangeShapeType="1"/>
            </p:cNvSpPr>
            <p:nvPr/>
          </p:nvSpPr>
          <p:spPr bwMode="auto">
            <a:xfrm flipV="1">
              <a:off x="5455" y="1037"/>
              <a:ext cx="24" cy="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3" name="Line 191"/>
            <p:cNvSpPr>
              <a:spLocks noChangeShapeType="1"/>
            </p:cNvSpPr>
            <p:nvPr/>
          </p:nvSpPr>
          <p:spPr bwMode="auto">
            <a:xfrm>
              <a:off x="5479" y="1037"/>
              <a:ext cx="25" cy="2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4" name="Line 192"/>
            <p:cNvSpPr>
              <a:spLocks noChangeShapeType="1"/>
            </p:cNvSpPr>
            <p:nvPr/>
          </p:nvSpPr>
          <p:spPr bwMode="auto">
            <a:xfrm flipV="1">
              <a:off x="5504" y="1031"/>
              <a:ext cx="25" cy="8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5" name="Line 193"/>
            <p:cNvSpPr>
              <a:spLocks noChangeShapeType="1"/>
            </p:cNvSpPr>
            <p:nvPr/>
          </p:nvSpPr>
          <p:spPr bwMode="auto">
            <a:xfrm>
              <a:off x="5529" y="1031"/>
              <a:ext cx="25" cy="6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6" name="Line 194"/>
            <p:cNvSpPr>
              <a:spLocks noChangeShapeType="1"/>
            </p:cNvSpPr>
            <p:nvPr/>
          </p:nvSpPr>
          <p:spPr bwMode="auto">
            <a:xfrm flipV="1">
              <a:off x="5554" y="1024"/>
              <a:ext cx="24" cy="13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7" name="Line 195"/>
            <p:cNvSpPr>
              <a:spLocks noChangeShapeType="1"/>
            </p:cNvSpPr>
            <p:nvPr/>
          </p:nvSpPr>
          <p:spPr bwMode="auto">
            <a:xfrm flipV="1">
              <a:off x="4342" y="1777"/>
              <a:ext cx="24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8" name="Line 196"/>
            <p:cNvSpPr>
              <a:spLocks noChangeShapeType="1"/>
            </p:cNvSpPr>
            <p:nvPr/>
          </p:nvSpPr>
          <p:spPr bwMode="auto">
            <a:xfrm flipV="1">
              <a:off x="4366" y="1755"/>
              <a:ext cx="25" cy="2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9" name="Line 197"/>
            <p:cNvSpPr>
              <a:spLocks noChangeShapeType="1"/>
            </p:cNvSpPr>
            <p:nvPr/>
          </p:nvSpPr>
          <p:spPr bwMode="auto">
            <a:xfrm>
              <a:off x="4391" y="1755"/>
              <a:ext cx="25" cy="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0" name="Line 198"/>
            <p:cNvSpPr>
              <a:spLocks noChangeShapeType="1"/>
            </p:cNvSpPr>
            <p:nvPr/>
          </p:nvSpPr>
          <p:spPr bwMode="auto">
            <a:xfrm>
              <a:off x="4416" y="1760"/>
              <a:ext cx="24" cy="20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1" name="Line 199"/>
            <p:cNvSpPr>
              <a:spLocks noChangeShapeType="1"/>
            </p:cNvSpPr>
            <p:nvPr/>
          </p:nvSpPr>
          <p:spPr bwMode="auto">
            <a:xfrm>
              <a:off x="4440" y="1780"/>
              <a:ext cx="25" cy="1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2" name="Line 200"/>
            <p:cNvSpPr>
              <a:spLocks noChangeShapeType="1"/>
            </p:cNvSpPr>
            <p:nvPr/>
          </p:nvSpPr>
          <p:spPr bwMode="auto">
            <a:xfrm flipV="1">
              <a:off x="4465" y="1777"/>
              <a:ext cx="25" cy="1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3" name="Line 201"/>
            <p:cNvSpPr>
              <a:spLocks noChangeShapeType="1"/>
            </p:cNvSpPr>
            <p:nvPr/>
          </p:nvSpPr>
          <p:spPr bwMode="auto">
            <a:xfrm flipV="1">
              <a:off x="4490" y="1763"/>
              <a:ext cx="25" cy="1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4" name="Line 202"/>
            <p:cNvSpPr>
              <a:spLocks noChangeShapeType="1"/>
            </p:cNvSpPr>
            <p:nvPr/>
          </p:nvSpPr>
          <p:spPr bwMode="auto">
            <a:xfrm>
              <a:off x="4515" y="1763"/>
              <a:ext cx="24" cy="1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5" name="Line 203"/>
            <p:cNvSpPr>
              <a:spLocks noChangeShapeType="1"/>
            </p:cNvSpPr>
            <p:nvPr/>
          </p:nvSpPr>
          <p:spPr bwMode="auto">
            <a:xfrm>
              <a:off x="4539" y="1775"/>
              <a:ext cx="25" cy="8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6" name="Line 204"/>
            <p:cNvSpPr>
              <a:spLocks noChangeShapeType="1"/>
            </p:cNvSpPr>
            <p:nvPr/>
          </p:nvSpPr>
          <p:spPr bwMode="auto">
            <a:xfrm flipV="1">
              <a:off x="4564" y="1774"/>
              <a:ext cx="25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7" name="Line 205"/>
            <p:cNvSpPr>
              <a:spLocks noChangeShapeType="1"/>
            </p:cNvSpPr>
            <p:nvPr/>
          </p:nvSpPr>
          <p:spPr bwMode="auto">
            <a:xfrm>
              <a:off x="4589" y="1774"/>
              <a:ext cx="22" cy="3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8" name="Line 206"/>
            <p:cNvSpPr>
              <a:spLocks noChangeShapeType="1"/>
            </p:cNvSpPr>
            <p:nvPr/>
          </p:nvSpPr>
          <p:spPr bwMode="auto">
            <a:xfrm flipV="1">
              <a:off x="4617" y="1781"/>
              <a:ext cx="22" cy="28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9" name="Line 207"/>
            <p:cNvSpPr>
              <a:spLocks noChangeShapeType="1"/>
            </p:cNvSpPr>
            <p:nvPr/>
          </p:nvSpPr>
          <p:spPr bwMode="auto">
            <a:xfrm>
              <a:off x="4639" y="1781"/>
              <a:ext cx="24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0" name="Line 208"/>
            <p:cNvSpPr>
              <a:spLocks noChangeShapeType="1"/>
            </p:cNvSpPr>
            <p:nvPr/>
          </p:nvSpPr>
          <p:spPr bwMode="auto">
            <a:xfrm>
              <a:off x="4663" y="1782"/>
              <a:ext cx="25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1" name="Line 209"/>
            <p:cNvSpPr>
              <a:spLocks noChangeShapeType="1"/>
            </p:cNvSpPr>
            <p:nvPr/>
          </p:nvSpPr>
          <p:spPr bwMode="auto">
            <a:xfrm flipV="1">
              <a:off x="4688" y="1772"/>
              <a:ext cx="25" cy="1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2" name="Line 210"/>
            <p:cNvSpPr>
              <a:spLocks noChangeShapeType="1"/>
            </p:cNvSpPr>
            <p:nvPr/>
          </p:nvSpPr>
          <p:spPr bwMode="auto">
            <a:xfrm flipV="1">
              <a:off x="4713" y="1766"/>
              <a:ext cx="24" cy="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3" name="Line 211"/>
            <p:cNvSpPr>
              <a:spLocks noChangeShapeType="1"/>
            </p:cNvSpPr>
            <p:nvPr/>
          </p:nvSpPr>
          <p:spPr bwMode="auto">
            <a:xfrm>
              <a:off x="4737" y="1766"/>
              <a:ext cx="25" cy="10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4" name="Line 212"/>
            <p:cNvSpPr>
              <a:spLocks noChangeShapeType="1"/>
            </p:cNvSpPr>
            <p:nvPr/>
          </p:nvSpPr>
          <p:spPr bwMode="auto">
            <a:xfrm>
              <a:off x="4762" y="1776"/>
              <a:ext cx="25" cy="1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5" name="Line 213"/>
            <p:cNvSpPr>
              <a:spLocks noChangeShapeType="1"/>
            </p:cNvSpPr>
            <p:nvPr/>
          </p:nvSpPr>
          <p:spPr bwMode="auto">
            <a:xfrm flipV="1">
              <a:off x="4787" y="1770"/>
              <a:ext cx="25" cy="2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6" name="Line 214"/>
            <p:cNvSpPr>
              <a:spLocks noChangeShapeType="1"/>
            </p:cNvSpPr>
            <p:nvPr/>
          </p:nvSpPr>
          <p:spPr bwMode="auto">
            <a:xfrm>
              <a:off x="4812" y="1770"/>
              <a:ext cx="24" cy="10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7" name="Line 215"/>
            <p:cNvSpPr>
              <a:spLocks noChangeShapeType="1"/>
            </p:cNvSpPr>
            <p:nvPr/>
          </p:nvSpPr>
          <p:spPr bwMode="auto">
            <a:xfrm flipV="1">
              <a:off x="4836" y="1777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8" name="Line 216"/>
            <p:cNvSpPr>
              <a:spLocks noChangeShapeType="1"/>
            </p:cNvSpPr>
            <p:nvPr/>
          </p:nvSpPr>
          <p:spPr bwMode="auto">
            <a:xfrm flipV="1">
              <a:off x="4861" y="1775"/>
              <a:ext cx="25" cy="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9" name="Line 217"/>
            <p:cNvSpPr>
              <a:spLocks noChangeShapeType="1"/>
            </p:cNvSpPr>
            <p:nvPr/>
          </p:nvSpPr>
          <p:spPr bwMode="auto">
            <a:xfrm>
              <a:off x="4886" y="1775"/>
              <a:ext cx="24" cy="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0" name="Line 218"/>
            <p:cNvSpPr>
              <a:spLocks noChangeShapeType="1"/>
            </p:cNvSpPr>
            <p:nvPr/>
          </p:nvSpPr>
          <p:spPr bwMode="auto">
            <a:xfrm>
              <a:off x="4910" y="1779"/>
              <a:ext cx="25" cy="17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1" name="Line 219"/>
            <p:cNvSpPr>
              <a:spLocks noChangeShapeType="1"/>
            </p:cNvSpPr>
            <p:nvPr/>
          </p:nvSpPr>
          <p:spPr bwMode="auto">
            <a:xfrm flipV="1">
              <a:off x="4935" y="1750"/>
              <a:ext cx="25" cy="4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2" name="Line 220"/>
            <p:cNvSpPr>
              <a:spLocks noChangeShapeType="1"/>
            </p:cNvSpPr>
            <p:nvPr/>
          </p:nvSpPr>
          <p:spPr bwMode="auto">
            <a:xfrm flipV="1">
              <a:off x="4960" y="1636"/>
              <a:ext cx="25" cy="11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3" name="Line 221"/>
            <p:cNvSpPr>
              <a:spLocks noChangeShapeType="1"/>
            </p:cNvSpPr>
            <p:nvPr/>
          </p:nvSpPr>
          <p:spPr bwMode="auto">
            <a:xfrm flipV="1">
              <a:off x="4985" y="1494"/>
              <a:ext cx="25" cy="142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4" name="Line 222"/>
            <p:cNvSpPr>
              <a:spLocks noChangeShapeType="1"/>
            </p:cNvSpPr>
            <p:nvPr/>
          </p:nvSpPr>
          <p:spPr bwMode="auto">
            <a:xfrm flipV="1">
              <a:off x="5010" y="1307"/>
              <a:ext cx="24" cy="187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5" name="Line 223"/>
            <p:cNvSpPr>
              <a:spLocks noChangeShapeType="1"/>
            </p:cNvSpPr>
            <p:nvPr/>
          </p:nvSpPr>
          <p:spPr bwMode="auto">
            <a:xfrm flipV="1">
              <a:off x="5034" y="1196"/>
              <a:ext cx="25" cy="11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6" name="Line 224"/>
            <p:cNvSpPr>
              <a:spLocks noChangeShapeType="1"/>
            </p:cNvSpPr>
            <p:nvPr/>
          </p:nvSpPr>
          <p:spPr bwMode="auto">
            <a:xfrm flipV="1">
              <a:off x="5059" y="1075"/>
              <a:ext cx="25" cy="12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7" name="Line 225"/>
            <p:cNvSpPr>
              <a:spLocks noChangeShapeType="1"/>
            </p:cNvSpPr>
            <p:nvPr/>
          </p:nvSpPr>
          <p:spPr bwMode="auto">
            <a:xfrm flipV="1">
              <a:off x="5084" y="1037"/>
              <a:ext cx="24" cy="38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8" name="Line 226"/>
            <p:cNvSpPr>
              <a:spLocks noChangeShapeType="1"/>
            </p:cNvSpPr>
            <p:nvPr/>
          </p:nvSpPr>
          <p:spPr bwMode="auto">
            <a:xfrm flipV="1">
              <a:off x="5108" y="1003"/>
              <a:ext cx="25" cy="3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9" name="Line 227"/>
            <p:cNvSpPr>
              <a:spLocks noChangeShapeType="1"/>
            </p:cNvSpPr>
            <p:nvPr/>
          </p:nvSpPr>
          <p:spPr bwMode="auto">
            <a:xfrm>
              <a:off x="5133" y="1003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0" name="Line 228"/>
            <p:cNvSpPr>
              <a:spLocks noChangeShapeType="1"/>
            </p:cNvSpPr>
            <p:nvPr/>
          </p:nvSpPr>
          <p:spPr bwMode="auto">
            <a:xfrm>
              <a:off x="5158" y="1003"/>
              <a:ext cx="25" cy="1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1" name="Line 229"/>
            <p:cNvSpPr>
              <a:spLocks noChangeShapeType="1"/>
            </p:cNvSpPr>
            <p:nvPr/>
          </p:nvSpPr>
          <p:spPr bwMode="auto">
            <a:xfrm flipV="1">
              <a:off x="5183" y="1007"/>
              <a:ext cx="24" cy="1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2" name="Line 230"/>
            <p:cNvSpPr>
              <a:spLocks noChangeShapeType="1"/>
            </p:cNvSpPr>
            <p:nvPr/>
          </p:nvSpPr>
          <p:spPr bwMode="auto">
            <a:xfrm flipV="1">
              <a:off x="5207" y="1004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3" name="Line 231"/>
            <p:cNvSpPr>
              <a:spLocks noChangeShapeType="1"/>
            </p:cNvSpPr>
            <p:nvPr/>
          </p:nvSpPr>
          <p:spPr bwMode="auto">
            <a:xfrm flipV="1">
              <a:off x="5232" y="1001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4" name="Line 232"/>
            <p:cNvSpPr>
              <a:spLocks noChangeShapeType="1"/>
            </p:cNvSpPr>
            <p:nvPr/>
          </p:nvSpPr>
          <p:spPr bwMode="auto">
            <a:xfrm>
              <a:off x="5257" y="1001"/>
              <a:ext cx="25" cy="14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5" name="Line 233"/>
            <p:cNvSpPr>
              <a:spLocks noChangeShapeType="1"/>
            </p:cNvSpPr>
            <p:nvPr/>
          </p:nvSpPr>
          <p:spPr bwMode="auto">
            <a:xfrm flipV="1">
              <a:off x="5282" y="985"/>
              <a:ext cx="24" cy="30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6" name="Line 234"/>
            <p:cNvSpPr>
              <a:spLocks noChangeShapeType="1"/>
            </p:cNvSpPr>
            <p:nvPr/>
          </p:nvSpPr>
          <p:spPr bwMode="auto">
            <a:xfrm>
              <a:off x="5306" y="985"/>
              <a:ext cx="25" cy="2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7" name="Line 235"/>
            <p:cNvSpPr>
              <a:spLocks noChangeShapeType="1"/>
            </p:cNvSpPr>
            <p:nvPr/>
          </p:nvSpPr>
          <p:spPr bwMode="auto">
            <a:xfrm flipV="1">
              <a:off x="5331" y="993"/>
              <a:ext cx="25" cy="1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8" name="Line 236"/>
            <p:cNvSpPr>
              <a:spLocks noChangeShapeType="1"/>
            </p:cNvSpPr>
            <p:nvPr/>
          </p:nvSpPr>
          <p:spPr bwMode="auto">
            <a:xfrm>
              <a:off x="5356" y="993"/>
              <a:ext cx="25" cy="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9" name="Line 237"/>
            <p:cNvSpPr>
              <a:spLocks noChangeShapeType="1"/>
            </p:cNvSpPr>
            <p:nvPr/>
          </p:nvSpPr>
          <p:spPr bwMode="auto">
            <a:xfrm>
              <a:off x="5381" y="994"/>
              <a:ext cx="24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0" name="Line 238"/>
            <p:cNvSpPr>
              <a:spLocks noChangeShapeType="1"/>
            </p:cNvSpPr>
            <p:nvPr/>
          </p:nvSpPr>
          <p:spPr bwMode="auto">
            <a:xfrm>
              <a:off x="5405" y="1003"/>
              <a:ext cx="25" cy="6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1" name="Line 239"/>
            <p:cNvSpPr>
              <a:spLocks noChangeShapeType="1"/>
            </p:cNvSpPr>
            <p:nvPr/>
          </p:nvSpPr>
          <p:spPr bwMode="auto">
            <a:xfrm flipV="1">
              <a:off x="5430" y="1006"/>
              <a:ext cx="25" cy="3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2" name="Line 240"/>
            <p:cNvSpPr>
              <a:spLocks noChangeShapeType="1"/>
            </p:cNvSpPr>
            <p:nvPr/>
          </p:nvSpPr>
          <p:spPr bwMode="auto">
            <a:xfrm flipV="1">
              <a:off x="5455" y="997"/>
              <a:ext cx="24" cy="9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3" name="Line 241"/>
            <p:cNvSpPr>
              <a:spLocks noChangeShapeType="1"/>
            </p:cNvSpPr>
            <p:nvPr/>
          </p:nvSpPr>
          <p:spPr bwMode="auto">
            <a:xfrm flipV="1">
              <a:off x="5479" y="992"/>
              <a:ext cx="25" cy="5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4" name="Line 242"/>
            <p:cNvSpPr>
              <a:spLocks noChangeShapeType="1"/>
            </p:cNvSpPr>
            <p:nvPr/>
          </p:nvSpPr>
          <p:spPr bwMode="auto">
            <a:xfrm>
              <a:off x="5504" y="992"/>
              <a:ext cx="25" cy="18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5" name="Line 243"/>
            <p:cNvSpPr>
              <a:spLocks noChangeShapeType="1"/>
            </p:cNvSpPr>
            <p:nvPr/>
          </p:nvSpPr>
          <p:spPr bwMode="auto">
            <a:xfrm flipV="1">
              <a:off x="5529" y="999"/>
              <a:ext cx="25" cy="1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6" name="Line 244"/>
            <p:cNvSpPr>
              <a:spLocks noChangeShapeType="1"/>
            </p:cNvSpPr>
            <p:nvPr/>
          </p:nvSpPr>
          <p:spPr bwMode="auto">
            <a:xfrm flipV="1">
              <a:off x="5554" y="988"/>
              <a:ext cx="24" cy="11"/>
            </a:xfrm>
            <a:prstGeom prst="line">
              <a:avLst/>
            </a:prstGeom>
            <a:noFill/>
            <a:ln w="158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7" name="Line 245"/>
            <p:cNvSpPr>
              <a:spLocks noChangeShapeType="1"/>
            </p:cNvSpPr>
            <p:nvPr/>
          </p:nvSpPr>
          <p:spPr bwMode="auto">
            <a:xfrm flipV="1">
              <a:off x="4094" y="1759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8" name="Line 246"/>
            <p:cNvSpPr>
              <a:spLocks noChangeShapeType="1"/>
            </p:cNvSpPr>
            <p:nvPr/>
          </p:nvSpPr>
          <p:spPr bwMode="auto">
            <a:xfrm>
              <a:off x="4119" y="1759"/>
              <a:ext cx="25" cy="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9" name="Line 247"/>
            <p:cNvSpPr>
              <a:spLocks noChangeShapeType="1"/>
            </p:cNvSpPr>
            <p:nvPr/>
          </p:nvSpPr>
          <p:spPr bwMode="auto">
            <a:xfrm>
              <a:off x="4144" y="1764"/>
              <a:ext cx="24" cy="3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0" name="Line 248"/>
            <p:cNvSpPr>
              <a:spLocks noChangeShapeType="1"/>
            </p:cNvSpPr>
            <p:nvPr/>
          </p:nvSpPr>
          <p:spPr bwMode="auto">
            <a:xfrm flipV="1">
              <a:off x="4168" y="1774"/>
              <a:ext cx="25" cy="2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1" name="Line 249"/>
            <p:cNvSpPr>
              <a:spLocks noChangeShapeType="1"/>
            </p:cNvSpPr>
            <p:nvPr/>
          </p:nvSpPr>
          <p:spPr bwMode="auto">
            <a:xfrm>
              <a:off x="4193" y="1774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2" name="Line 250"/>
            <p:cNvSpPr>
              <a:spLocks noChangeShapeType="1"/>
            </p:cNvSpPr>
            <p:nvPr/>
          </p:nvSpPr>
          <p:spPr bwMode="auto">
            <a:xfrm>
              <a:off x="4218" y="1775"/>
              <a:ext cx="24" cy="2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3" name="Line 251"/>
            <p:cNvSpPr>
              <a:spLocks noChangeShapeType="1"/>
            </p:cNvSpPr>
            <p:nvPr/>
          </p:nvSpPr>
          <p:spPr bwMode="auto">
            <a:xfrm flipV="1">
              <a:off x="4242" y="1770"/>
              <a:ext cx="25" cy="30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4" name="Line 252"/>
            <p:cNvSpPr>
              <a:spLocks noChangeShapeType="1"/>
            </p:cNvSpPr>
            <p:nvPr/>
          </p:nvSpPr>
          <p:spPr bwMode="auto">
            <a:xfrm>
              <a:off x="4267" y="1770"/>
              <a:ext cx="25" cy="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5" name="Line 253"/>
            <p:cNvSpPr>
              <a:spLocks noChangeShapeType="1"/>
            </p:cNvSpPr>
            <p:nvPr/>
          </p:nvSpPr>
          <p:spPr bwMode="auto">
            <a:xfrm flipV="1">
              <a:off x="4292" y="1766"/>
              <a:ext cx="25" cy="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6" name="Line 254"/>
            <p:cNvSpPr>
              <a:spLocks noChangeShapeType="1"/>
            </p:cNvSpPr>
            <p:nvPr/>
          </p:nvSpPr>
          <p:spPr bwMode="auto">
            <a:xfrm flipV="1">
              <a:off x="4317" y="1761"/>
              <a:ext cx="25" cy="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7" name="Line 255"/>
            <p:cNvSpPr>
              <a:spLocks noChangeShapeType="1"/>
            </p:cNvSpPr>
            <p:nvPr/>
          </p:nvSpPr>
          <p:spPr bwMode="auto">
            <a:xfrm>
              <a:off x="4342" y="1761"/>
              <a:ext cx="24" cy="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8" name="Line 256"/>
            <p:cNvSpPr>
              <a:spLocks noChangeShapeType="1"/>
            </p:cNvSpPr>
            <p:nvPr/>
          </p:nvSpPr>
          <p:spPr bwMode="auto">
            <a:xfrm flipV="1">
              <a:off x="4366" y="1756"/>
              <a:ext cx="25" cy="1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9" name="Line 257"/>
            <p:cNvSpPr>
              <a:spLocks noChangeShapeType="1"/>
            </p:cNvSpPr>
            <p:nvPr/>
          </p:nvSpPr>
          <p:spPr bwMode="auto">
            <a:xfrm>
              <a:off x="4391" y="1756"/>
              <a:ext cx="25" cy="2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0" name="Line 258"/>
            <p:cNvSpPr>
              <a:spLocks noChangeShapeType="1"/>
            </p:cNvSpPr>
            <p:nvPr/>
          </p:nvSpPr>
          <p:spPr bwMode="auto">
            <a:xfrm flipV="1">
              <a:off x="4416" y="1761"/>
              <a:ext cx="24" cy="2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1" name="Line 259"/>
            <p:cNvSpPr>
              <a:spLocks noChangeShapeType="1"/>
            </p:cNvSpPr>
            <p:nvPr/>
          </p:nvSpPr>
          <p:spPr bwMode="auto">
            <a:xfrm>
              <a:off x="4440" y="1761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2" name="Line 260"/>
            <p:cNvSpPr>
              <a:spLocks noChangeShapeType="1"/>
            </p:cNvSpPr>
            <p:nvPr/>
          </p:nvSpPr>
          <p:spPr bwMode="auto">
            <a:xfrm flipV="1">
              <a:off x="4465" y="1759"/>
              <a:ext cx="25" cy="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3" name="Line 261"/>
            <p:cNvSpPr>
              <a:spLocks noChangeShapeType="1"/>
            </p:cNvSpPr>
            <p:nvPr/>
          </p:nvSpPr>
          <p:spPr bwMode="auto">
            <a:xfrm>
              <a:off x="4490" y="1759"/>
              <a:ext cx="25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4" name="Line 262"/>
            <p:cNvSpPr>
              <a:spLocks noChangeShapeType="1"/>
            </p:cNvSpPr>
            <p:nvPr/>
          </p:nvSpPr>
          <p:spPr bwMode="auto">
            <a:xfrm>
              <a:off x="4515" y="1759"/>
              <a:ext cx="24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5" name="Line 263"/>
            <p:cNvSpPr>
              <a:spLocks noChangeShapeType="1"/>
            </p:cNvSpPr>
            <p:nvPr/>
          </p:nvSpPr>
          <p:spPr bwMode="auto">
            <a:xfrm>
              <a:off x="4539" y="1766"/>
              <a:ext cx="25" cy="20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6" name="Line 264"/>
            <p:cNvSpPr>
              <a:spLocks noChangeShapeType="1"/>
            </p:cNvSpPr>
            <p:nvPr/>
          </p:nvSpPr>
          <p:spPr bwMode="auto">
            <a:xfrm>
              <a:off x="4564" y="1786"/>
              <a:ext cx="25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7" name="Line 265"/>
            <p:cNvSpPr>
              <a:spLocks noChangeShapeType="1"/>
            </p:cNvSpPr>
            <p:nvPr/>
          </p:nvSpPr>
          <p:spPr bwMode="auto">
            <a:xfrm flipV="1">
              <a:off x="4589" y="1784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8" name="Line 266"/>
            <p:cNvSpPr>
              <a:spLocks noChangeShapeType="1"/>
            </p:cNvSpPr>
            <p:nvPr/>
          </p:nvSpPr>
          <p:spPr bwMode="auto">
            <a:xfrm flipV="1">
              <a:off x="4614" y="1776"/>
              <a:ext cx="24" cy="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9" name="Line 267"/>
            <p:cNvSpPr>
              <a:spLocks noChangeShapeType="1"/>
            </p:cNvSpPr>
            <p:nvPr/>
          </p:nvSpPr>
          <p:spPr bwMode="auto">
            <a:xfrm flipV="1">
              <a:off x="4638" y="1760"/>
              <a:ext cx="25" cy="1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0" name="Line 268"/>
            <p:cNvSpPr>
              <a:spLocks noChangeShapeType="1"/>
            </p:cNvSpPr>
            <p:nvPr/>
          </p:nvSpPr>
          <p:spPr bwMode="auto">
            <a:xfrm>
              <a:off x="4663" y="1760"/>
              <a:ext cx="25" cy="1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1" name="Line 269"/>
            <p:cNvSpPr>
              <a:spLocks noChangeShapeType="1"/>
            </p:cNvSpPr>
            <p:nvPr/>
          </p:nvSpPr>
          <p:spPr bwMode="auto">
            <a:xfrm>
              <a:off x="4688" y="1773"/>
              <a:ext cx="25" cy="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2" name="Line 270"/>
            <p:cNvSpPr>
              <a:spLocks noChangeShapeType="1"/>
            </p:cNvSpPr>
            <p:nvPr/>
          </p:nvSpPr>
          <p:spPr bwMode="auto">
            <a:xfrm flipV="1">
              <a:off x="4713" y="1765"/>
              <a:ext cx="24" cy="1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3" name="Line 271"/>
            <p:cNvSpPr>
              <a:spLocks noChangeShapeType="1"/>
            </p:cNvSpPr>
            <p:nvPr/>
          </p:nvSpPr>
          <p:spPr bwMode="auto">
            <a:xfrm>
              <a:off x="4737" y="1765"/>
              <a:ext cx="25" cy="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4" name="Line 272"/>
            <p:cNvSpPr>
              <a:spLocks noChangeShapeType="1"/>
            </p:cNvSpPr>
            <p:nvPr/>
          </p:nvSpPr>
          <p:spPr bwMode="auto">
            <a:xfrm flipV="1">
              <a:off x="4762" y="1750"/>
              <a:ext cx="25" cy="1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5" name="Line 273"/>
            <p:cNvSpPr>
              <a:spLocks noChangeShapeType="1"/>
            </p:cNvSpPr>
            <p:nvPr/>
          </p:nvSpPr>
          <p:spPr bwMode="auto">
            <a:xfrm>
              <a:off x="4787" y="1750"/>
              <a:ext cx="25" cy="1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6" name="Line 274"/>
            <p:cNvSpPr>
              <a:spLocks noChangeShapeType="1"/>
            </p:cNvSpPr>
            <p:nvPr/>
          </p:nvSpPr>
          <p:spPr bwMode="auto">
            <a:xfrm flipV="1">
              <a:off x="4812" y="1700"/>
              <a:ext cx="24" cy="6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7" name="Line 275"/>
            <p:cNvSpPr>
              <a:spLocks noChangeShapeType="1"/>
            </p:cNvSpPr>
            <p:nvPr/>
          </p:nvSpPr>
          <p:spPr bwMode="auto">
            <a:xfrm flipV="1">
              <a:off x="4836" y="1568"/>
              <a:ext cx="25" cy="13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8" name="Line 276"/>
            <p:cNvSpPr>
              <a:spLocks noChangeShapeType="1"/>
            </p:cNvSpPr>
            <p:nvPr/>
          </p:nvSpPr>
          <p:spPr bwMode="auto">
            <a:xfrm flipV="1">
              <a:off x="4861" y="1417"/>
              <a:ext cx="25" cy="15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9" name="Line 277"/>
            <p:cNvSpPr>
              <a:spLocks noChangeShapeType="1"/>
            </p:cNvSpPr>
            <p:nvPr/>
          </p:nvSpPr>
          <p:spPr bwMode="auto">
            <a:xfrm flipV="1">
              <a:off x="4886" y="1307"/>
              <a:ext cx="24" cy="110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0" name="Line 278"/>
            <p:cNvSpPr>
              <a:spLocks noChangeShapeType="1"/>
            </p:cNvSpPr>
            <p:nvPr/>
          </p:nvSpPr>
          <p:spPr bwMode="auto">
            <a:xfrm flipV="1">
              <a:off x="4910" y="1199"/>
              <a:ext cx="25" cy="10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1" name="Line 279"/>
            <p:cNvSpPr>
              <a:spLocks noChangeShapeType="1"/>
            </p:cNvSpPr>
            <p:nvPr/>
          </p:nvSpPr>
          <p:spPr bwMode="auto">
            <a:xfrm flipV="1">
              <a:off x="4935" y="1125"/>
              <a:ext cx="25" cy="7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2" name="Line 280"/>
            <p:cNvSpPr>
              <a:spLocks noChangeShapeType="1"/>
            </p:cNvSpPr>
            <p:nvPr/>
          </p:nvSpPr>
          <p:spPr bwMode="auto">
            <a:xfrm flipV="1">
              <a:off x="4960" y="1053"/>
              <a:ext cx="25" cy="7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3" name="Line 281"/>
            <p:cNvSpPr>
              <a:spLocks noChangeShapeType="1"/>
            </p:cNvSpPr>
            <p:nvPr/>
          </p:nvSpPr>
          <p:spPr bwMode="auto">
            <a:xfrm flipV="1">
              <a:off x="4985" y="1017"/>
              <a:ext cx="25" cy="3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4" name="Line 282"/>
            <p:cNvSpPr>
              <a:spLocks noChangeShapeType="1"/>
            </p:cNvSpPr>
            <p:nvPr/>
          </p:nvSpPr>
          <p:spPr bwMode="auto">
            <a:xfrm flipV="1">
              <a:off x="5010" y="975"/>
              <a:ext cx="24" cy="4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5" name="Line 283"/>
            <p:cNvSpPr>
              <a:spLocks noChangeShapeType="1"/>
            </p:cNvSpPr>
            <p:nvPr/>
          </p:nvSpPr>
          <p:spPr bwMode="auto">
            <a:xfrm>
              <a:off x="5034" y="975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6" name="Line 284"/>
            <p:cNvSpPr>
              <a:spLocks noChangeShapeType="1"/>
            </p:cNvSpPr>
            <p:nvPr/>
          </p:nvSpPr>
          <p:spPr bwMode="auto">
            <a:xfrm flipV="1">
              <a:off x="5059" y="980"/>
              <a:ext cx="25" cy="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7" name="Line 285"/>
            <p:cNvSpPr>
              <a:spLocks noChangeShapeType="1"/>
            </p:cNvSpPr>
            <p:nvPr/>
          </p:nvSpPr>
          <p:spPr bwMode="auto">
            <a:xfrm>
              <a:off x="5084" y="980"/>
              <a:ext cx="24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8" name="Line 286"/>
            <p:cNvSpPr>
              <a:spLocks noChangeShapeType="1"/>
            </p:cNvSpPr>
            <p:nvPr/>
          </p:nvSpPr>
          <p:spPr bwMode="auto">
            <a:xfrm flipV="1">
              <a:off x="5108" y="971"/>
              <a:ext cx="25" cy="15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9" name="Line 287"/>
            <p:cNvSpPr>
              <a:spLocks noChangeShapeType="1"/>
            </p:cNvSpPr>
            <p:nvPr/>
          </p:nvSpPr>
          <p:spPr bwMode="auto">
            <a:xfrm>
              <a:off x="5133" y="971"/>
              <a:ext cx="25" cy="8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0" name="Line 288"/>
            <p:cNvSpPr>
              <a:spLocks noChangeShapeType="1"/>
            </p:cNvSpPr>
            <p:nvPr/>
          </p:nvSpPr>
          <p:spPr bwMode="auto">
            <a:xfrm>
              <a:off x="5158" y="979"/>
              <a:ext cx="25" cy="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1" name="Line 289"/>
            <p:cNvSpPr>
              <a:spLocks noChangeShapeType="1"/>
            </p:cNvSpPr>
            <p:nvPr/>
          </p:nvSpPr>
          <p:spPr bwMode="auto">
            <a:xfrm>
              <a:off x="5183" y="985"/>
              <a:ext cx="24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2" name="Line 290"/>
            <p:cNvSpPr>
              <a:spLocks noChangeShapeType="1"/>
            </p:cNvSpPr>
            <p:nvPr/>
          </p:nvSpPr>
          <p:spPr bwMode="auto">
            <a:xfrm flipV="1">
              <a:off x="5207" y="980"/>
              <a:ext cx="25" cy="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3" name="Line 291"/>
            <p:cNvSpPr>
              <a:spLocks noChangeShapeType="1"/>
            </p:cNvSpPr>
            <p:nvPr/>
          </p:nvSpPr>
          <p:spPr bwMode="auto">
            <a:xfrm>
              <a:off x="5232" y="980"/>
              <a:ext cx="25" cy="1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4" name="Line 292"/>
            <p:cNvSpPr>
              <a:spLocks noChangeShapeType="1"/>
            </p:cNvSpPr>
            <p:nvPr/>
          </p:nvSpPr>
          <p:spPr bwMode="auto">
            <a:xfrm flipV="1">
              <a:off x="5257" y="966"/>
              <a:ext cx="24" cy="26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5" name="Line 293"/>
            <p:cNvSpPr>
              <a:spLocks noChangeShapeType="1"/>
            </p:cNvSpPr>
            <p:nvPr/>
          </p:nvSpPr>
          <p:spPr bwMode="auto">
            <a:xfrm flipV="1">
              <a:off x="5281" y="959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6" name="Line 294"/>
            <p:cNvSpPr>
              <a:spLocks noChangeShapeType="1"/>
            </p:cNvSpPr>
            <p:nvPr/>
          </p:nvSpPr>
          <p:spPr bwMode="auto">
            <a:xfrm>
              <a:off x="5306" y="959"/>
              <a:ext cx="25" cy="13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7" name="Line 295"/>
            <p:cNvSpPr>
              <a:spLocks noChangeShapeType="1"/>
            </p:cNvSpPr>
            <p:nvPr/>
          </p:nvSpPr>
          <p:spPr bwMode="auto">
            <a:xfrm flipV="1">
              <a:off x="5331" y="951"/>
              <a:ext cx="25" cy="2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8" name="Line 296"/>
            <p:cNvSpPr>
              <a:spLocks noChangeShapeType="1"/>
            </p:cNvSpPr>
            <p:nvPr/>
          </p:nvSpPr>
          <p:spPr bwMode="auto">
            <a:xfrm>
              <a:off x="5356" y="951"/>
              <a:ext cx="25" cy="2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9" name="Line 297"/>
            <p:cNvSpPr>
              <a:spLocks noChangeShapeType="1"/>
            </p:cNvSpPr>
            <p:nvPr/>
          </p:nvSpPr>
          <p:spPr bwMode="auto">
            <a:xfrm>
              <a:off x="5381" y="972"/>
              <a:ext cx="24" cy="10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0" name="Line 298"/>
            <p:cNvSpPr>
              <a:spLocks noChangeShapeType="1"/>
            </p:cNvSpPr>
            <p:nvPr/>
          </p:nvSpPr>
          <p:spPr bwMode="auto">
            <a:xfrm flipV="1">
              <a:off x="5405" y="975"/>
              <a:ext cx="25" cy="7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1" name="Line 299"/>
            <p:cNvSpPr>
              <a:spLocks noChangeShapeType="1"/>
            </p:cNvSpPr>
            <p:nvPr/>
          </p:nvSpPr>
          <p:spPr bwMode="auto">
            <a:xfrm flipV="1">
              <a:off x="5430" y="953"/>
              <a:ext cx="25" cy="2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2" name="Line 300"/>
            <p:cNvSpPr>
              <a:spLocks noChangeShapeType="1"/>
            </p:cNvSpPr>
            <p:nvPr/>
          </p:nvSpPr>
          <p:spPr bwMode="auto">
            <a:xfrm>
              <a:off x="5455" y="953"/>
              <a:ext cx="24" cy="22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3" name="Line 301"/>
            <p:cNvSpPr>
              <a:spLocks noChangeShapeType="1"/>
            </p:cNvSpPr>
            <p:nvPr/>
          </p:nvSpPr>
          <p:spPr bwMode="auto">
            <a:xfrm>
              <a:off x="5479" y="975"/>
              <a:ext cx="25" cy="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4" name="Line 302"/>
            <p:cNvSpPr>
              <a:spLocks noChangeShapeType="1"/>
            </p:cNvSpPr>
            <p:nvPr/>
          </p:nvSpPr>
          <p:spPr bwMode="auto">
            <a:xfrm flipV="1">
              <a:off x="5504" y="950"/>
              <a:ext cx="25" cy="29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5" name="Line 303"/>
            <p:cNvSpPr>
              <a:spLocks noChangeShapeType="1"/>
            </p:cNvSpPr>
            <p:nvPr/>
          </p:nvSpPr>
          <p:spPr bwMode="auto">
            <a:xfrm>
              <a:off x="5529" y="950"/>
              <a:ext cx="25" cy="24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6" name="Line 304"/>
            <p:cNvSpPr>
              <a:spLocks noChangeShapeType="1"/>
            </p:cNvSpPr>
            <p:nvPr/>
          </p:nvSpPr>
          <p:spPr bwMode="auto">
            <a:xfrm>
              <a:off x="5554" y="974"/>
              <a:ext cx="24" cy="1"/>
            </a:xfrm>
            <a:prstGeom prst="line">
              <a:avLst/>
            </a:prstGeom>
            <a:noFill/>
            <a:ln w="158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7" name="Line 305"/>
            <p:cNvSpPr>
              <a:spLocks noChangeShapeType="1"/>
            </p:cNvSpPr>
            <p:nvPr/>
          </p:nvSpPr>
          <p:spPr bwMode="auto">
            <a:xfrm flipV="1">
              <a:off x="4119" y="1748"/>
              <a:ext cx="25" cy="2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8" name="Line 306"/>
            <p:cNvSpPr>
              <a:spLocks noChangeShapeType="1"/>
            </p:cNvSpPr>
            <p:nvPr/>
          </p:nvSpPr>
          <p:spPr bwMode="auto">
            <a:xfrm>
              <a:off x="4144" y="1748"/>
              <a:ext cx="24" cy="2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9" name="Line 307"/>
            <p:cNvSpPr>
              <a:spLocks noChangeShapeType="1"/>
            </p:cNvSpPr>
            <p:nvPr/>
          </p:nvSpPr>
          <p:spPr bwMode="auto">
            <a:xfrm>
              <a:off x="4168" y="1768"/>
              <a:ext cx="25" cy="1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0" name="Line 308"/>
            <p:cNvSpPr>
              <a:spLocks noChangeShapeType="1"/>
            </p:cNvSpPr>
            <p:nvPr/>
          </p:nvSpPr>
          <p:spPr bwMode="auto">
            <a:xfrm flipV="1">
              <a:off x="4193" y="1774"/>
              <a:ext cx="25" cy="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1" name="Line 309"/>
            <p:cNvSpPr>
              <a:spLocks noChangeShapeType="1"/>
            </p:cNvSpPr>
            <p:nvPr/>
          </p:nvSpPr>
          <p:spPr bwMode="auto">
            <a:xfrm flipV="1">
              <a:off x="4218" y="1762"/>
              <a:ext cx="24" cy="1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2" name="Line 310"/>
            <p:cNvSpPr>
              <a:spLocks noChangeShapeType="1"/>
            </p:cNvSpPr>
            <p:nvPr/>
          </p:nvSpPr>
          <p:spPr bwMode="auto">
            <a:xfrm flipV="1">
              <a:off x="4242" y="1757"/>
              <a:ext cx="25" cy="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3" name="Line 311"/>
            <p:cNvSpPr>
              <a:spLocks noChangeShapeType="1"/>
            </p:cNvSpPr>
            <p:nvPr/>
          </p:nvSpPr>
          <p:spPr bwMode="auto">
            <a:xfrm>
              <a:off x="4267" y="1757"/>
              <a:ext cx="25" cy="2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4" name="Line 312"/>
            <p:cNvSpPr>
              <a:spLocks noChangeShapeType="1"/>
            </p:cNvSpPr>
            <p:nvPr/>
          </p:nvSpPr>
          <p:spPr bwMode="auto">
            <a:xfrm flipV="1">
              <a:off x="4292" y="1774"/>
              <a:ext cx="25" cy="1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5" name="Line 313"/>
            <p:cNvSpPr>
              <a:spLocks noChangeShapeType="1"/>
            </p:cNvSpPr>
            <p:nvPr/>
          </p:nvSpPr>
          <p:spPr bwMode="auto">
            <a:xfrm flipV="1">
              <a:off x="4317" y="1760"/>
              <a:ext cx="25" cy="1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6" name="Line 314"/>
            <p:cNvSpPr>
              <a:spLocks noChangeShapeType="1"/>
            </p:cNvSpPr>
            <p:nvPr/>
          </p:nvSpPr>
          <p:spPr bwMode="auto">
            <a:xfrm>
              <a:off x="4342" y="1760"/>
              <a:ext cx="24" cy="2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7" name="Line 315"/>
            <p:cNvSpPr>
              <a:spLocks noChangeShapeType="1"/>
            </p:cNvSpPr>
            <p:nvPr/>
          </p:nvSpPr>
          <p:spPr bwMode="auto">
            <a:xfrm flipV="1">
              <a:off x="4366" y="1780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8" name="Line 316"/>
            <p:cNvSpPr>
              <a:spLocks noChangeShapeType="1"/>
            </p:cNvSpPr>
            <p:nvPr/>
          </p:nvSpPr>
          <p:spPr bwMode="auto">
            <a:xfrm flipV="1">
              <a:off x="4391" y="1768"/>
              <a:ext cx="25" cy="1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9" name="Line 317"/>
            <p:cNvSpPr>
              <a:spLocks noChangeShapeType="1"/>
            </p:cNvSpPr>
            <p:nvPr/>
          </p:nvSpPr>
          <p:spPr bwMode="auto">
            <a:xfrm>
              <a:off x="4416" y="1768"/>
              <a:ext cx="24" cy="1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0" name="Line 318"/>
            <p:cNvSpPr>
              <a:spLocks noChangeShapeType="1"/>
            </p:cNvSpPr>
            <p:nvPr/>
          </p:nvSpPr>
          <p:spPr bwMode="auto">
            <a:xfrm flipV="1">
              <a:off x="4440" y="1757"/>
              <a:ext cx="25" cy="2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1" name="Line 319"/>
            <p:cNvSpPr>
              <a:spLocks noChangeShapeType="1"/>
            </p:cNvSpPr>
            <p:nvPr/>
          </p:nvSpPr>
          <p:spPr bwMode="auto">
            <a:xfrm>
              <a:off x="4465" y="1757"/>
              <a:ext cx="25" cy="3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2" name="Line 320"/>
            <p:cNvSpPr>
              <a:spLocks noChangeShapeType="1"/>
            </p:cNvSpPr>
            <p:nvPr/>
          </p:nvSpPr>
          <p:spPr bwMode="auto">
            <a:xfrm flipV="1">
              <a:off x="4490" y="1787"/>
              <a:ext cx="25" cy="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3" name="Line 321"/>
            <p:cNvSpPr>
              <a:spLocks noChangeShapeType="1"/>
            </p:cNvSpPr>
            <p:nvPr/>
          </p:nvSpPr>
          <p:spPr bwMode="auto">
            <a:xfrm flipV="1">
              <a:off x="4515" y="1772"/>
              <a:ext cx="24" cy="1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4" name="Line 322"/>
            <p:cNvSpPr>
              <a:spLocks noChangeShapeType="1"/>
            </p:cNvSpPr>
            <p:nvPr/>
          </p:nvSpPr>
          <p:spPr bwMode="auto">
            <a:xfrm>
              <a:off x="4539" y="1772"/>
              <a:ext cx="25" cy="1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5" name="Line 323"/>
            <p:cNvSpPr>
              <a:spLocks noChangeShapeType="1"/>
            </p:cNvSpPr>
            <p:nvPr/>
          </p:nvSpPr>
          <p:spPr bwMode="auto">
            <a:xfrm>
              <a:off x="4564" y="1782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6" name="Line 324"/>
            <p:cNvSpPr>
              <a:spLocks noChangeShapeType="1"/>
            </p:cNvSpPr>
            <p:nvPr/>
          </p:nvSpPr>
          <p:spPr bwMode="auto">
            <a:xfrm flipV="1">
              <a:off x="4589" y="1783"/>
              <a:ext cx="25" cy="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7" name="Line 325"/>
            <p:cNvSpPr>
              <a:spLocks noChangeShapeType="1"/>
            </p:cNvSpPr>
            <p:nvPr/>
          </p:nvSpPr>
          <p:spPr bwMode="auto">
            <a:xfrm flipV="1">
              <a:off x="4614" y="1767"/>
              <a:ext cx="24" cy="1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8" name="Line 326"/>
            <p:cNvSpPr>
              <a:spLocks noChangeShapeType="1"/>
            </p:cNvSpPr>
            <p:nvPr/>
          </p:nvSpPr>
          <p:spPr bwMode="auto">
            <a:xfrm flipV="1">
              <a:off x="4638" y="1761"/>
              <a:ext cx="25" cy="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9" name="Line 327"/>
            <p:cNvSpPr>
              <a:spLocks noChangeShapeType="1"/>
            </p:cNvSpPr>
            <p:nvPr/>
          </p:nvSpPr>
          <p:spPr bwMode="auto">
            <a:xfrm flipV="1">
              <a:off x="4663" y="1698"/>
              <a:ext cx="25" cy="6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0" name="Line 328"/>
            <p:cNvSpPr>
              <a:spLocks noChangeShapeType="1"/>
            </p:cNvSpPr>
            <p:nvPr/>
          </p:nvSpPr>
          <p:spPr bwMode="auto">
            <a:xfrm flipV="1">
              <a:off x="4688" y="1609"/>
              <a:ext cx="25" cy="89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1" name="Line 329"/>
            <p:cNvSpPr>
              <a:spLocks noChangeShapeType="1"/>
            </p:cNvSpPr>
            <p:nvPr/>
          </p:nvSpPr>
          <p:spPr bwMode="auto">
            <a:xfrm flipV="1">
              <a:off x="4713" y="1497"/>
              <a:ext cx="24" cy="11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2" name="Line 330"/>
            <p:cNvSpPr>
              <a:spLocks noChangeShapeType="1"/>
            </p:cNvSpPr>
            <p:nvPr/>
          </p:nvSpPr>
          <p:spPr bwMode="auto">
            <a:xfrm flipV="1">
              <a:off x="4737" y="1386"/>
              <a:ext cx="25" cy="11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3" name="Line 331"/>
            <p:cNvSpPr>
              <a:spLocks noChangeShapeType="1"/>
            </p:cNvSpPr>
            <p:nvPr/>
          </p:nvSpPr>
          <p:spPr bwMode="auto">
            <a:xfrm flipV="1">
              <a:off x="4762" y="1285"/>
              <a:ext cx="25" cy="10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4" name="Line 332"/>
            <p:cNvSpPr>
              <a:spLocks noChangeShapeType="1"/>
            </p:cNvSpPr>
            <p:nvPr/>
          </p:nvSpPr>
          <p:spPr bwMode="auto">
            <a:xfrm flipV="1">
              <a:off x="4787" y="1209"/>
              <a:ext cx="24" cy="7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5" name="Line 333"/>
            <p:cNvSpPr>
              <a:spLocks noChangeShapeType="1"/>
            </p:cNvSpPr>
            <p:nvPr/>
          </p:nvSpPr>
          <p:spPr bwMode="auto">
            <a:xfrm flipV="1">
              <a:off x="4811" y="1122"/>
              <a:ext cx="25" cy="8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6" name="Line 334"/>
            <p:cNvSpPr>
              <a:spLocks noChangeShapeType="1"/>
            </p:cNvSpPr>
            <p:nvPr/>
          </p:nvSpPr>
          <p:spPr bwMode="auto">
            <a:xfrm flipV="1">
              <a:off x="4836" y="1062"/>
              <a:ext cx="25" cy="6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7" name="Line 335"/>
            <p:cNvSpPr>
              <a:spLocks noChangeShapeType="1"/>
            </p:cNvSpPr>
            <p:nvPr/>
          </p:nvSpPr>
          <p:spPr bwMode="auto">
            <a:xfrm flipV="1">
              <a:off x="4861" y="1009"/>
              <a:ext cx="25" cy="5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8" name="Line 336"/>
            <p:cNvSpPr>
              <a:spLocks noChangeShapeType="1"/>
            </p:cNvSpPr>
            <p:nvPr/>
          </p:nvSpPr>
          <p:spPr bwMode="auto">
            <a:xfrm flipV="1">
              <a:off x="4886" y="994"/>
              <a:ext cx="24" cy="1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9" name="Line 337"/>
            <p:cNvSpPr>
              <a:spLocks noChangeShapeType="1"/>
            </p:cNvSpPr>
            <p:nvPr/>
          </p:nvSpPr>
          <p:spPr bwMode="auto">
            <a:xfrm flipV="1">
              <a:off x="4910" y="959"/>
              <a:ext cx="25" cy="3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0" name="Line 338"/>
            <p:cNvSpPr>
              <a:spLocks noChangeShapeType="1"/>
            </p:cNvSpPr>
            <p:nvPr/>
          </p:nvSpPr>
          <p:spPr bwMode="auto">
            <a:xfrm flipV="1">
              <a:off x="4935" y="954"/>
              <a:ext cx="25" cy="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1" name="Line 339"/>
            <p:cNvSpPr>
              <a:spLocks noChangeShapeType="1"/>
            </p:cNvSpPr>
            <p:nvPr/>
          </p:nvSpPr>
          <p:spPr bwMode="auto">
            <a:xfrm flipV="1">
              <a:off x="4960" y="939"/>
              <a:ext cx="25" cy="1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2" name="Line 340"/>
            <p:cNvSpPr>
              <a:spLocks noChangeShapeType="1"/>
            </p:cNvSpPr>
            <p:nvPr/>
          </p:nvSpPr>
          <p:spPr bwMode="auto">
            <a:xfrm flipV="1">
              <a:off x="4985" y="936"/>
              <a:ext cx="25" cy="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3" name="Line 341"/>
            <p:cNvSpPr>
              <a:spLocks noChangeShapeType="1"/>
            </p:cNvSpPr>
            <p:nvPr/>
          </p:nvSpPr>
          <p:spPr bwMode="auto">
            <a:xfrm>
              <a:off x="5010" y="936"/>
              <a:ext cx="24" cy="1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4" name="Line 342"/>
            <p:cNvSpPr>
              <a:spLocks noChangeShapeType="1"/>
            </p:cNvSpPr>
            <p:nvPr/>
          </p:nvSpPr>
          <p:spPr bwMode="auto">
            <a:xfrm flipV="1">
              <a:off x="5034" y="951"/>
              <a:ext cx="25" cy="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5" name="Line 343"/>
            <p:cNvSpPr>
              <a:spLocks noChangeShapeType="1"/>
            </p:cNvSpPr>
            <p:nvPr/>
          </p:nvSpPr>
          <p:spPr bwMode="auto">
            <a:xfrm>
              <a:off x="5059" y="951"/>
              <a:ext cx="25" cy="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6" name="Line 344"/>
            <p:cNvSpPr>
              <a:spLocks noChangeShapeType="1"/>
            </p:cNvSpPr>
            <p:nvPr/>
          </p:nvSpPr>
          <p:spPr bwMode="auto">
            <a:xfrm flipV="1">
              <a:off x="5084" y="946"/>
              <a:ext cx="24" cy="11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7" name="Line 345"/>
            <p:cNvSpPr>
              <a:spLocks noChangeShapeType="1"/>
            </p:cNvSpPr>
            <p:nvPr/>
          </p:nvSpPr>
          <p:spPr bwMode="auto">
            <a:xfrm flipV="1">
              <a:off x="5108" y="932"/>
              <a:ext cx="25" cy="1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8" name="Line 346"/>
            <p:cNvSpPr>
              <a:spLocks noChangeShapeType="1"/>
            </p:cNvSpPr>
            <p:nvPr/>
          </p:nvSpPr>
          <p:spPr bwMode="auto">
            <a:xfrm>
              <a:off x="5133" y="932"/>
              <a:ext cx="25" cy="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660" name="Group 548"/>
          <p:cNvGrpSpPr>
            <a:grpSpLocks/>
          </p:cNvGrpSpPr>
          <p:nvPr/>
        </p:nvGrpSpPr>
        <p:grpSpPr bwMode="auto">
          <a:xfrm>
            <a:off x="6184900" y="1233488"/>
            <a:ext cx="2670175" cy="1614487"/>
            <a:chOff x="3896" y="777"/>
            <a:chExt cx="1682" cy="1017"/>
          </a:xfrm>
        </p:grpSpPr>
        <p:sp>
          <p:nvSpPr>
            <p:cNvPr id="90460" name="Line 348"/>
            <p:cNvSpPr>
              <a:spLocks noChangeShapeType="1"/>
            </p:cNvSpPr>
            <p:nvPr/>
          </p:nvSpPr>
          <p:spPr bwMode="auto">
            <a:xfrm>
              <a:off x="5158" y="940"/>
              <a:ext cx="25" cy="3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1" name="Line 349"/>
            <p:cNvSpPr>
              <a:spLocks noChangeShapeType="1"/>
            </p:cNvSpPr>
            <p:nvPr/>
          </p:nvSpPr>
          <p:spPr bwMode="auto">
            <a:xfrm flipV="1">
              <a:off x="5183" y="940"/>
              <a:ext cx="24" cy="3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2" name="Line 350"/>
            <p:cNvSpPr>
              <a:spLocks noChangeShapeType="1"/>
            </p:cNvSpPr>
            <p:nvPr/>
          </p:nvSpPr>
          <p:spPr bwMode="auto">
            <a:xfrm flipV="1">
              <a:off x="5207" y="933"/>
              <a:ext cx="25" cy="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3" name="Line 351"/>
            <p:cNvSpPr>
              <a:spLocks noChangeShapeType="1"/>
            </p:cNvSpPr>
            <p:nvPr/>
          </p:nvSpPr>
          <p:spPr bwMode="auto">
            <a:xfrm>
              <a:off x="5232" y="933"/>
              <a:ext cx="25" cy="3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4" name="Line 352"/>
            <p:cNvSpPr>
              <a:spLocks noChangeShapeType="1"/>
            </p:cNvSpPr>
            <p:nvPr/>
          </p:nvSpPr>
          <p:spPr bwMode="auto">
            <a:xfrm flipV="1">
              <a:off x="5257" y="928"/>
              <a:ext cx="24" cy="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5" name="Line 353"/>
            <p:cNvSpPr>
              <a:spLocks noChangeShapeType="1"/>
            </p:cNvSpPr>
            <p:nvPr/>
          </p:nvSpPr>
          <p:spPr bwMode="auto">
            <a:xfrm>
              <a:off x="5281" y="928"/>
              <a:ext cx="25" cy="19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6" name="Line 354"/>
            <p:cNvSpPr>
              <a:spLocks noChangeShapeType="1"/>
            </p:cNvSpPr>
            <p:nvPr/>
          </p:nvSpPr>
          <p:spPr bwMode="auto">
            <a:xfrm flipV="1">
              <a:off x="5306" y="929"/>
              <a:ext cx="25" cy="1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7" name="Line 355"/>
            <p:cNvSpPr>
              <a:spLocks noChangeShapeType="1"/>
            </p:cNvSpPr>
            <p:nvPr/>
          </p:nvSpPr>
          <p:spPr bwMode="auto">
            <a:xfrm>
              <a:off x="5331" y="929"/>
              <a:ext cx="25" cy="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8" name="Line 356"/>
            <p:cNvSpPr>
              <a:spLocks noChangeShapeType="1"/>
            </p:cNvSpPr>
            <p:nvPr/>
          </p:nvSpPr>
          <p:spPr bwMode="auto">
            <a:xfrm flipV="1">
              <a:off x="5356" y="926"/>
              <a:ext cx="25" cy="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9" name="Line 357"/>
            <p:cNvSpPr>
              <a:spLocks noChangeShapeType="1"/>
            </p:cNvSpPr>
            <p:nvPr/>
          </p:nvSpPr>
          <p:spPr bwMode="auto">
            <a:xfrm>
              <a:off x="5381" y="926"/>
              <a:ext cx="24" cy="1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0" name="Line 358"/>
            <p:cNvSpPr>
              <a:spLocks noChangeShapeType="1"/>
            </p:cNvSpPr>
            <p:nvPr/>
          </p:nvSpPr>
          <p:spPr bwMode="auto">
            <a:xfrm flipV="1">
              <a:off x="5405" y="922"/>
              <a:ext cx="25" cy="1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1" name="Line 359"/>
            <p:cNvSpPr>
              <a:spLocks noChangeShapeType="1"/>
            </p:cNvSpPr>
            <p:nvPr/>
          </p:nvSpPr>
          <p:spPr bwMode="auto">
            <a:xfrm>
              <a:off x="5430" y="922"/>
              <a:ext cx="25" cy="1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2" name="Line 360"/>
            <p:cNvSpPr>
              <a:spLocks noChangeShapeType="1"/>
            </p:cNvSpPr>
            <p:nvPr/>
          </p:nvSpPr>
          <p:spPr bwMode="auto">
            <a:xfrm>
              <a:off x="5455" y="936"/>
              <a:ext cx="24" cy="24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3" name="Line 361"/>
            <p:cNvSpPr>
              <a:spLocks noChangeShapeType="1"/>
            </p:cNvSpPr>
            <p:nvPr/>
          </p:nvSpPr>
          <p:spPr bwMode="auto">
            <a:xfrm flipV="1">
              <a:off x="5479" y="951"/>
              <a:ext cx="25" cy="9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4" name="Line 362"/>
            <p:cNvSpPr>
              <a:spLocks noChangeShapeType="1"/>
            </p:cNvSpPr>
            <p:nvPr/>
          </p:nvSpPr>
          <p:spPr bwMode="auto">
            <a:xfrm flipV="1">
              <a:off x="5504" y="915"/>
              <a:ext cx="25" cy="36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5" name="Line 363"/>
            <p:cNvSpPr>
              <a:spLocks noChangeShapeType="1"/>
            </p:cNvSpPr>
            <p:nvPr/>
          </p:nvSpPr>
          <p:spPr bwMode="auto">
            <a:xfrm>
              <a:off x="5529" y="915"/>
              <a:ext cx="25" cy="3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6" name="Line 364"/>
            <p:cNvSpPr>
              <a:spLocks noChangeShapeType="1"/>
            </p:cNvSpPr>
            <p:nvPr/>
          </p:nvSpPr>
          <p:spPr bwMode="auto">
            <a:xfrm flipV="1">
              <a:off x="5554" y="932"/>
              <a:ext cx="24" cy="15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7" name="Line 365"/>
            <p:cNvSpPr>
              <a:spLocks noChangeShapeType="1"/>
            </p:cNvSpPr>
            <p:nvPr/>
          </p:nvSpPr>
          <p:spPr bwMode="auto">
            <a:xfrm>
              <a:off x="3896" y="1752"/>
              <a:ext cx="25" cy="1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8" name="Line 366"/>
            <p:cNvSpPr>
              <a:spLocks noChangeShapeType="1"/>
            </p:cNvSpPr>
            <p:nvPr/>
          </p:nvSpPr>
          <p:spPr bwMode="auto">
            <a:xfrm flipV="1">
              <a:off x="3921" y="1757"/>
              <a:ext cx="25" cy="1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9" name="Line 367"/>
            <p:cNvSpPr>
              <a:spLocks noChangeShapeType="1"/>
            </p:cNvSpPr>
            <p:nvPr/>
          </p:nvSpPr>
          <p:spPr bwMode="auto">
            <a:xfrm>
              <a:off x="3946" y="1757"/>
              <a:ext cx="25" cy="2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0" name="Line 368"/>
            <p:cNvSpPr>
              <a:spLocks noChangeShapeType="1"/>
            </p:cNvSpPr>
            <p:nvPr/>
          </p:nvSpPr>
          <p:spPr bwMode="auto">
            <a:xfrm flipV="1">
              <a:off x="3971" y="1778"/>
              <a:ext cx="24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1" name="Line 369"/>
            <p:cNvSpPr>
              <a:spLocks noChangeShapeType="1"/>
            </p:cNvSpPr>
            <p:nvPr/>
          </p:nvSpPr>
          <p:spPr bwMode="auto">
            <a:xfrm>
              <a:off x="3995" y="1778"/>
              <a:ext cx="25" cy="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2" name="Line 370"/>
            <p:cNvSpPr>
              <a:spLocks noChangeShapeType="1"/>
            </p:cNvSpPr>
            <p:nvPr/>
          </p:nvSpPr>
          <p:spPr bwMode="auto">
            <a:xfrm flipV="1">
              <a:off x="4020" y="1759"/>
              <a:ext cx="25" cy="2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3" name="Line 371"/>
            <p:cNvSpPr>
              <a:spLocks noChangeShapeType="1"/>
            </p:cNvSpPr>
            <p:nvPr/>
          </p:nvSpPr>
          <p:spPr bwMode="auto">
            <a:xfrm>
              <a:off x="4045" y="1759"/>
              <a:ext cx="24" cy="1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4" name="Line 372"/>
            <p:cNvSpPr>
              <a:spLocks noChangeShapeType="1"/>
            </p:cNvSpPr>
            <p:nvPr/>
          </p:nvSpPr>
          <p:spPr bwMode="auto">
            <a:xfrm flipV="1">
              <a:off x="4069" y="1759"/>
              <a:ext cx="25" cy="1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5" name="Line 373"/>
            <p:cNvSpPr>
              <a:spLocks noChangeShapeType="1"/>
            </p:cNvSpPr>
            <p:nvPr/>
          </p:nvSpPr>
          <p:spPr bwMode="auto">
            <a:xfrm>
              <a:off x="4094" y="1759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6" name="Line 374"/>
            <p:cNvSpPr>
              <a:spLocks noChangeShapeType="1"/>
            </p:cNvSpPr>
            <p:nvPr/>
          </p:nvSpPr>
          <p:spPr bwMode="auto">
            <a:xfrm>
              <a:off x="4119" y="1760"/>
              <a:ext cx="25" cy="1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7" name="Line 375"/>
            <p:cNvSpPr>
              <a:spLocks noChangeShapeType="1"/>
            </p:cNvSpPr>
            <p:nvPr/>
          </p:nvSpPr>
          <p:spPr bwMode="auto">
            <a:xfrm>
              <a:off x="4144" y="1778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8" name="Line 376"/>
            <p:cNvSpPr>
              <a:spLocks noChangeShapeType="1"/>
            </p:cNvSpPr>
            <p:nvPr/>
          </p:nvSpPr>
          <p:spPr bwMode="auto">
            <a:xfrm flipV="1">
              <a:off x="4168" y="1776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9" name="Line 377"/>
            <p:cNvSpPr>
              <a:spLocks noChangeShapeType="1"/>
            </p:cNvSpPr>
            <p:nvPr/>
          </p:nvSpPr>
          <p:spPr bwMode="auto">
            <a:xfrm>
              <a:off x="4193" y="1776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0" name="Line 378"/>
            <p:cNvSpPr>
              <a:spLocks noChangeShapeType="1"/>
            </p:cNvSpPr>
            <p:nvPr/>
          </p:nvSpPr>
          <p:spPr bwMode="auto">
            <a:xfrm flipV="1">
              <a:off x="4218" y="1774"/>
              <a:ext cx="24" cy="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1" name="Line 379"/>
            <p:cNvSpPr>
              <a:spLocks noChangeShapeType="1"/>
            </p:cNvSpPr>
            <p:nvPr/>
          </p:nvSpPr>
          <p:spPr bwMode="auto">
            <a:xfrm>
              <a:off x="4242" y="1774"/>
              <a:ext cx="26" cy="1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2" name="Line 380"/>
            <p:cNvSpPr>
              <a:spLocks noChangeShapeType="1"/>
            </p:cNvSpPr>
            <p:nvPr/>
          </p:nvSpPr>
          <p:spPr bwMode="auto">
            <a:xfrm flipV="1">
              <a:off x="4268" y="1761"/>
              <a:ext cx="24" cy="2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3" name="Line 381"/>
            <p:cNvSpPr>
              <a:spLocks noChangeShapeType="1"/>
            </p:cNvSpPr>
            <p:nvPr/>
          </p:nvSpPr>
          <p:spPr bwMode="auto">
            <a:xfrm>
              <a:off x="4292" y="1761"/>
              <a:ext cx="25" cy="1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4" name="Line 382"/>
            <p:cNvSpPr>
              <a:spLocks noChangeShapeType="1"/>
            </p:cNvSpPr>
            <p:nvPr/>
          </p:nvSpPr>
          <p:spPr bwMode="auto">
            <a:xfrm>
              <a:off x="4317" y="1774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5" name="Line 383"/>
            <p:cNvSpPr>
              <a:spLocks noChangeShapeType="1"/>
            </p:cNvSpPr>
            <p:nvPr/>
          </p:nvSpPr>
          <p:spPr bwMode="auto">
            <a:xfrm flipV="1">
              <a:off x="4342" y="1777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6" name="Line 384"/>
            <p:cNvSpPr>
              <a:spLocks noChangeShapeType="1"/>
            </p:cNvSpPr>
            <p:nvPr/>
          </p:nvSpPr>
          <p:spPr bwMode="auto">
            <a:xfrm flipV="1">
              <a:off x="4366" y="1773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7" name="Line 385"/>
            <p:cNvSpPr>
              <a:spLocks noChangeShapeType="1"/>
            </p:cNvSpPr>
            <p:nvPr/>
          </p:nvSpPr>
          <p:spPr bwMode="auto">
            <a:xfrm>
              <a:off x="4391" y="1773"/>
              <a:ext cx="25" cy="1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8" name="Line 386"/>
            <p:cNvSpPr>
              <a:spLocks noChangeShapeType="1"/>
            </p:cNvSpPr>
            <p:nvPr/>
          </p:nvSpPr>
          <p:spPr bwMode="auto">
            <a:xfrm flipV="1">
              <a:off x="4416" y="1775"/>
              <a:ext cx="25" cy="1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9" name="Line 387"/>
            <p:cNvSpPr>
              <a:spLocks noChangeShapeType="1"/>
            </p:cNvSpPr>
            <p:nvPr/>
          </p:nvSpPr>
          <p:spPr bwMode="auto">
            <a:xfrm>
              <a:off x="4441" y="1775"/>
              <a:ext cx="24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0" name="Line 388"/>
            <p:cNvSpPr>
              <a:spLocks noChangeShapeType="1"/>
            </p:cNvSpPr>
            <p:nvPr/>
          </p:nvSpPr>
          <p:spPr bwMode="auto">
            <a:xfrm flipV="1">
              <a:off x="4465" y="1731"/>
              <a:ext cx="25" cy="5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1" name="Line 389"/>
            <p:cNvSpPr>
              <a:spLocks noChangeShapeType="1"/>
            </p:cNvSpPr>
            <p:nvPr/>
          </p:nvSpPr>
          <p:spPr bwMode="auto">
            <a:xfrm>
              <a:off x="4490" y="1731"/>
              <a:ext cx="25" cy="4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2" name="Line 390"/>
            <p:cNvSpPr>
              <a:spLocks noChangeShapeType="1"/>
            </p:cNvSpPr>
            <p:nvPr/>
          </p:nvSpPr>
          <p:spPr bwMode="auto">
            <a:xfrm flipV="1">
              <a:off x="4515" y="1737"/>
              <a:ext cx="24" cy="3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3" name="Line 391"/>
            <p:cNvSpPr>
              <a:spLocks noChangeShapeType="1"/>
            </p:cNvSpPr>
            <p:nvPr/>
          </p:nvSpPr>
          <p:spPr bwMode="auto">
            <a:xfrm flipV="1">
              <a:off x="4539" y="1639"/>
              <a:ext cx="25" cy="9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4" name="Line 392"/>
            <p:cNvSpPr>
              <a:spLocks noChangeShapeType="1"/>
            </p:cNvSpPr>
            <p:nvPr/>
          </p:nvSpPr>
          <p:spPr bwMode="auto">
            <a:xfrm flipV="1">
              <a:off x="4564" y="1582"/>
              <a:ext cx="25" cy="5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5" name="Line 393"/>
            <p:cNvSpPr>
              <a:spLocks noChangeShapeType="1"/>
            </p:cNvSpPr>
            <p:nvPr/>
          </p:nvSpPr>
          <p:spPr bwMode="auto">
            <a:xfrm flipV="1">
              <a:off x="4589" y="1453"/>
              <a:ext cx="24" cy="12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6" name="Line 394"/>
            <p:cNvSpPr>
              <a:spLocks noChangeShapeType="1"/>
            </p:cNvSpPr>
            <p:nvPr/>
          </p:nvSpPr>
          <p:spPr bwMode="auto">
            <a:xfrm flipV="1">
              <a:off x="4613" y="1382"/>
              <a:ext cx="26" cy="7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7" name="Line 395"/>
            <p:cNvSpPr>
              <a:spLocks noChangeShapeType="1"/>
            </p:cNvSpPr>
            <p:nvPr/>
          </p:nvSpPr>
          <p:spPr bwMode="auto">
            <a:xfrm flipV="1">
              <a:off x="4639" y="1283"/>
              <a:ext cx="24" cy="9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8" name="Line 396"/>
            <p:cNvSpPr>
              <a:spLocks noChangeShapeType="1"/>
            </p:cNvSpPr>
            <p:nvPr/>
          </p:nvSpPr>
          <p:spPr bwMode="auto">
            <a:xfrm flipV="1">
              <a:off x="4663" y="1228"/>
              <a:ext cx="25" cy="5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9" name="Line 397"/>
            <p:cNvSpPr>
              <a:spLocks noChangeShapeType="1"/>
            </p:cNvSpPr>
            <p:nvPr/>
          </p:nvSpPr>
          <p:spPr bwMode="auto">
            <a:xfrm flipV="1">
              <a:off x="4688" y="1132"/>
              <a:ext cx="25" cy="9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0" name="Line 398"/>
            <p:cNvSpPr>
              <a:spLocks noChangeShapeType="1"/>
            </p:cNvSpPr>
            <p:nvPr/>
          </p:nvSpPr>
          <p:spPr bwMode="auto">
            <a:xfrm flipV="1">
              <a:off x="4713" y="1086"/>
              <a:ext cx="24" cy="4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1" name="Line 399"/>
            <p:cNvSpPr>
              <a:spLocks noChangeShapeType="1"/>
            </p:cNvSpPr>
            <p:nvPr/>
          </p:nvSpPr>
          <p:spPr bwMode="auto">
            <a:xfrm flipV="1">
              <a:off x="4737" y="1059"/>
              <a:ext cx="25" cy="2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2" name="Line 400"/>
            <p:cNvSpPr>
              <a:spLocks noChangeShapeType="1"/>
            </p:cNvSpPr>
            <p:nvPr/>
          </p:nvSpPr>
          <p:spPr bwMode="auto">
            <a:xfrm flipV="1">
              <a:off x="4762" y="995"/>
              <a:ext cx="25" cy="6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3" name="Line 401"/>
            <p:cNvSpPr>
              <a:spLocks noChangeShapeType="1"/>
            </p:cNvSpPr>
            <p:nvPr/>
          </p:nvSpPr>
          <p:spPr bwMode="auto">
            <a:xfrm flipV="1">
              <a:off x="4787" y="947"/>
              <a:ext cx="25" cy="4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4" name="Line 402"/>
            <p:cNvSpPr>
              <a:spLocks noChangeShapeType="1"/>
            </p:cNvSpPr>
            <p:nvPr/>
          </p:nvSpPr>
          <p:spPr bwMode="auto">
            <a:xfrm flipV="1">
              <a:off x="4812" y="925"/>
              <a:ext cx="24" cy="2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5" name="Line 403"/>
            <p:cNvSpPr>
              <a:spLocks noChangeShapeType="1"/>
            </p:cNvSpPr>
            <p:nvPr/>
          </p:nvSpPr>
          <p:spPr bwMode="auto">
            <a:xfrm flipV="1">
              <a:off x="4836" y="912"/>
              <a:ext cx="25" cy="1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6" name="Line 404"/>
            <p:cNvSpPr>
              <a:spLocks noChangeShapeType="1"/>
            </p:cNvSpPr>
            <p:nvPr/>
          </p:nvSpPr>
          <p:spPr bwMode="auto">
            <a:xfrm flipV="1">
              <a:off x="4861" y="898"/>
              <a:ext cx="25" cy="1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7" name="Line 405"/>
            <p:cNvSpPr>
              <a:spLocks noChangeShapeType="1"/>
            </p:cNvSpPr>
            <p:nvPr/>
          </p:nvSpPr>
          <p:spPr bwMode="auto">
            <a:xfrm>
              <a:off x="4886" y="898"/>
              <a:ext cx="24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8" name="Line 406"/>
            <p:cNvSpPr>
              <a:spLocks noChangeShapeType="1"/>
            </p:cNvSpPr>
            <p:nvPr/>
          </p:nvSpPr>
          <p:spPr bwMode="auto">
            <a:xfrm>
              <a:off x="4910" y="901"/>
              <a:ext cx="25" cy="2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9" name="Line 407"/>
            <p:cNvSpPr>
              <a:spLocks noChangeShapeType="1"/>
            </p:cNvSpPr>
            <p:nvPr/>
          </p:nvSpPr>
          <p:spPr bwMode="auto">
            <a:xfrm flipV="1">
              <a:off x="4935" y="913"/>
              <a:ext cx="25" cy="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0" name="Line 408"/>
            <p:cNvSpPr>
              <a:spLocks noChangeShapeType="1"/>
            </p:cNvSpPr>
            <p:nvPr/>
          </p:nvSpPr>
          <p:spPr bwMode="auto">
            <a:xfrm>
              <a:off x="4960" y="913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1" name="Line 409"/>
            <p:cNvSpPr>
              <a:spLocks noChangeShapeType="1"/>
            </p:cNvSpPr>
            <p:nvPr/>
          </p:nvSpPr>
          <p:spPr bwMode="auto">
            <a:xfrm flipV="1">
              <a:off x="4985" y="911"/>
              <a:ext cx="24" cy="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2" name="Line 410"/>
            <p:cNvSpPr>
              <a:spLocks noChangeShapeType="1"/>
            </p:cNvSpPr>
            <p:nvPr/>
          </p:nvSpPr>
          <p:spPr bwMode="auto">
            <a:xfrm flipV="1">
              <a:off x="5009" y="906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3" name="Line 411"/>
            <p:cNvSpPr>
              <a:spLocks noChangeShapeType="1"/>
            </p:cNvSpPr>
            <p:nvPr/>
          </p:nvSpPr>
          <p:spPr bwMode="auto">
            <a:xfrm flipV="1">
              <a:off x="5034" y="886"/>
              <a:ext cx="25" cy="2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4" name="Line 412"/>
            <p:cNvSpPr>
              <a:spLocks noChangeShapeType="1"/>
            </p:cNvSpPr>
            <p:nvPr/>
          </p:nvSpPr>
          <p:spPr bwMode="auto">
            <a:xfrm>
              <a:off x="5059" y="886"/>
              <a:ext cx="25" cy="3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5" name="Line 413"/>
            <p:cNvSpPr>
              <a:spLocks noChangeShapeType="1"/>
            </p:cNvSpPr>
            <p:nvPr/>
          </p:nvSpPr>
          <p:spPr bwMode="auto">
            <a:xfrm flipV="1">
              <a:off x="5084" y="914"/>
              <a:ext cx="24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6" name="Line 414"/>
            <p:cNvSpPr>
              <a:spLocks noChangeShapeType="1"/>
            </p:cNvSpPr>
            <p:nvPr/>
          </p:nvSpPr>
          <p:spPr bwMode="auto">
            <a:xfrm flipV="1">
              <a:off x="5108" y="906"/>
              <a:ext cx="25" cy="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7" name="Line 415"/>
            <p:cNvSpPr>
              <a:spLocks noChangeShapeType="1"/>
            </p:cNvSpPr>
            <p:nvPr/>
          </p:nvSpPr>
          <p:spPr bwMode="auto">
            <a:xfrm flipV="1">
              <a:off x="5133" y="895"/>
              <a:ext cx="25" cy="1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8" name="Line 416"/>
            <p:cNvSpPr>
              <a:spLocks noChangeShapeType="1"/>
            </p:cNvSpPr>
            <p:nvPr/>
          </p:nvSpPr>
          <p:spPr bwMode="auto">
            <a:xfrm flipV="1">
              <a:off x="5158" y="894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9" name="Line 417"/>
            <p:cNvSpPr>
              <a:spLocks noChangeShapeType="1"/>
            </p:cNvSpPr>
            <p:nvPr/>
          </p:nvSpPr>
          <p:spPr bwMode="auto">
            <a:xfrm>
              <a:off x="5183" y="894"/>
              <a:ext cx="24" cy="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0" name="Line 418"/>
            <p:cNvSpPr>
              <a:spLocks noChangeShapeType="1"/>
            </p:cNvSpPr>
            <p:nvPr/>
          </p:nvSpPr>
          <p:spPr bwMode="auto">
            <a:xfrm flipV="1">
              <a:off x="5207" y="901"/>
              <a:ext cx="25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1" name="Line 419"/>
            <p:cNvSpPr>
              <a:spLocks noChangeShapeType="1"/>
            </p:cNvSpPr>
            <p:nvPr/>
          </p:nvSpPr>
          <p:spPr bwMode="auto">
            <a:xfrm flipV="1">
              <a:off x="5232" y="895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2" name="Line 420"/>
            <p:cNvSpPr>
              <a:spLocks noChangeShapeType="1"/>
            </p:cNvSpPr>
            <p:nvPr/>
          </p:nvSpPr>
          <p:spPr bwMode="auto">
            <a:xfrm>
              <a:off x="5257" y="895"/>
              <a:ext cx="24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3" name="Line 421"/>
            <p:cNvSpPr>
              <a:spLocks noChangeShapeType="1"/>
            </p:cNvSpPr>
            <p:nvPr/>
          </p:nvSpPr>
          <p:spPr bwMode="auto">
            <a:xfrm>
              <a:off x="5281" y="901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4" name="Line 422"/>
            <p:cNvSpPr>
              <a:spLocks noChangeShapeType="1"/>
            </p:cNvSpPr>
            <p:nvPr/>
          </p:nvSpPr>
          <p:spPr bwMode="auto">
            <a:xfrm flipV="1">
              <a:off x="5306" y="898"/>
              <a:ext cx="25" cy="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5" name="Line 423"/>
            <p:cNvSpPr>
              <a:spLocks noChangeShapeType="1"/>
            </p:cNvSpPr>
            <p:nvPr/>
          </p:nvSpPr>
          <p:spPr bwMode="auto">
            <a:xfrm>
              <a:off x="5331" y="898"/>
              <a:ext cx="25" cy="1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6" name="Line 424"/>
            <p:cNvSpPr>
              <a:spLocks noChangeShapeType="1"/>
            </p:cNvSpPr>
            <p:nvPr/>
          </p:nvSpPr>
          <p:spPr bwMode="auto">
            <a:xfrm flipV="1">
              <a:off x="5356" y="907"/>
              <a:ext cx="25" cy="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7" name="Line 425"/>
            <p:cNvSpPr>
              <a:spLocks noChangeShapeType="1"/>
            </p:cNvSpPr>
            <p:nvPr/>
          </p:nvSpPr>
          <p:spPr bwMode="auto">
            <a:xfrm flipV="1">
              <a:off x="5381" y="889"/>
              <a:ext cx="24" cy="1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8" name="Line 426"/>
            <p:cNvSpPr>
              <a:spLocks noChangeShapeType="1"/>
            </p:cNvSpPr>
            <p:nvPr/>
          </p:nvSpPr>
          <p:spPr bwMode="auto">
            <a:xfrm>
              <a:off x="5405" y="889"/>
              <a:ext cx="25" cy="5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9" name="Line 427"/>
            <p:cNvSpPr>
              <a:spLocks noChangeShapeType="1"/>
            </p:cNvSpPr>
            <p:nvPr/>
          </p:nvSpPr>
          <p:spPr bwMode="auto">
            <a:xfrm flipV="1">
              <a:off x="5430" y="891"/>
              <a:ext cx="25" cy="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0" name="Line 428"/>
            <p:cNvSpPr>
              <a:spLocks noChangeShapeType="1"/>
            </p:cNvSpPr>
            <p:nvPr/>
          </p:nvSpPr>
          <p:spPr bwMode="auto">
            <a:xfrm>
              <a:off x="5455" y="891"/>
              <a:ext cx="24" cy="1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1" name="Line 429"/>
            <p:cNvSpPr>
              <a:spLocks noChangeShapeType="1"/>
            </p:cNvSpPr>
            <p:nvPr/>
          </p:nvSpPr>
          <p:spPr bwMode="auto">
            <a:xfrm flipV="1">
              <a:off x="5479" y="884"/>
              <a:ext cx="25" cy="17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2" name="Line 430"/>
            <p:cNvSpPr>
              <a:spLocks noChangeShapeType="1"/>
            </p:cNvSpPr>
            <p:nvPr/>
          </p:nvSpPr>
          <p:spPr bwMode="auto">
            <a:xfrm>
              <a:off x="5504" y="884"/>
              <a:ext cx="25" cy="1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3" name="Line 431"/>
            <p:cNvSpPr>
              <a:spLocks noChangeShapeType="1"/>
            </p:cNvSpPr>
            <p:nvPr/>
          </p:nvSpPr>
          <p:spPr bwMode="auto">
            <a:xfrm flipV="1">
              <a:off x="5529" y="892"/>
              <a:ext cx="25" cy="4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4" name="Line 432"/>
            <p:cNvSpPr>
              <a:spLocks noChangeShapeType="1"/>
            </p:cNvSpPr>
            <p:nvPr/>
          </p:nvSpPr>
          <p:spPr bwMode="auto">
            <a:xfrm>
              <a:off x="5554" y="892"/>
              <a:ext cx="2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5" name="Line 433"/>
            <p:cNvSpPr>
              <a:spLocks noChangeShapeType="1"/>
            </p:cNvSpPr>
            <p:nvPr/>
          </p:nvSpPr>
          <p:spPr bwMode="auto">
            <a:xfrm>
              <a:off x="3896" y="1758"/>
              <a:ext cx="25" cy="28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6" name="Line 434"/>
            <p:cNvSpPr>
              <a:spLocks noChangeShapeType="1"/>
            </p:cNvSpPr>
            <p:nvPr/>
          </p:nvSpPr>
          <p:spPr bwMode="auto">
            <a:xfrm flipV="1">
              <a:off x="3921" y="1771"/>
              <a:ext cx="25" cy="1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7" name="Line 435"/>
            <p:cNvSpPr>
              <a:spLocks noChangeShapeType="1"/>
            </p:cNvSpPr>
            <p:nvPr/>
          </p:nvSpPr>
          <p:spPr bwMode="auto">
            <a:xfrm flipV="1">
              <a:off x="3946" y="1768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8" name="Line 436"/>
            <p:cNvSpPr>
              <a:spLocks noChangeShapeType="1"/>
            </p:cNvSpPr>
            <p:nvPr/>
          </p:nvSpPr>
          <p:spPr bwMode="auto">
            <a:xfrm>
              <a:off x="3971" y="1768"/>
              <a:ext cx="24" cy="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9" name="Line 437"/>
            <p:cNvSpPr>
              <a:spLocks noChangeShapeType="1"/>
            </p:cNvSpPr>
            <p:nvPr/>
          </p:nvSpPr>
          <p:spPr bwMode="auto">
            <a:xfrm flipV="1">
              <a:off x="3995" y="1773"/>
              <a:ext cx="25" cy="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0" name="Line 438"/>
            <p:cNvSpPr>
              <a:spLocks noChangeShapeType="1"/>
            </p:cNvSpPr>
            <p:nvPr/>
          </p:nvSpPr>
          <p:spPr bwMode="auto">
            <a:xfrm>
              <a:off x="4020" y="1773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1" name="Line 439"/>
            <p:cNvSpPr>
              <a:spLocks noChangeShapeType="1"/>
            </p:cNvSpPr>
            <p:nvPr/>
          </p:nvSpPr>
          <p:spPr bwMode="auto">
            <a:xfrm flipV="1">
              <a:off x="4045" y="1771"/>
              <a:ext cx="25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2" name="Line 440"/>
            <p:cNvSpPr>
              <a:spLocks noChangeShapeType="1"/>
            </p:cNvSpPr>
            <p:nvPr/>
          </p:nvSpPr>
          <p:spPr bwMode="auto">
            <a:xfrm flipV="1">
              <a:off x="4070" y="1769"/>
              <a:ext cx="24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3" name="Line 441"/>
            <p:cNvSpPr>
              <a:spLocks noChangeShapeType="1"/>
            </p:cNvSpPr>
            <p:nvPr/>
          </p:nvSpPr>
          <p:spPr bwMode="auto">
            <a:xfrm flipV="1">
              <a:off x="4094" y="1766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4" name="Line 442"/>
            <p:cNvSpPr>
              <a:spLocks noChangeShapeType="1"/>
            </p:cNvSpPr>
            <p:nvPr/>
          </p:nvSpPr>
          <p:spPr bwMode="auto">
            <a:xfrm>
              <a:off x="4119" y="1766"/>
              <a:ext cx="25" cy="1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5" name="Line 443"/>
            <p:cNvSpPr>
              <a:spLocks noChangeShapeType="1"/>
            </p:cNvSpPr>
            <p:nvPr/>
          </p:nvSpPr>
          <p:spPr bwMode="auto">
            <a:xfrm flipV="1">
              <a:off x="4144" y="1761"/>
              <a:ext cx="24" cy="2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6" name="Line 444"/>
            <p:cNvSpPr>
              <a:spLocks noChangeShapeType="1"/>
            </p:cNvSpPr>
            <p:nvPr/>
          </p:nvSpPr>
          <p:spPr bwMode="auto">
            <a:xfrm flipV="1">
              <a:off x="4168" y="1752"/>
              <a:ext cx="25" cy="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7" name="Line 445"/>
            <p:cNvSpPr>
              <a:spLocks noChangeShapeType="1"/>
            </p:cNvSpPr>
            <p:nvPr/>
          </p:nvSpPr>
          <p:spPr bwMode="auto">
            <a:xfrm>
              <a:off x="4193" y="1752"/>
              <a:ext cx="25" cy="2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8" name="Line 446"/>
            <p:cNvSpPr>
              <a:spLocks noChangeShapeType="1"/>
            </p:cNvSpPr>
            <p:nvPr/>
          </p:nvSpPr>
          <p:spPr bwMode="auto">
            <a:xfrm flipV="1">
              <a:off x="4218" y="1768"/>
              <a:ext cx="24" cy="1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9" name="Line 447"/>
            <p:cNvSpPr>
              <a:spLocks noChangeShapeType="1"/>
            </p:cNvSpPr>
            <p:nvPr/>
          </p:nvSpPr>
          <p:spPr bwMode="auto">
            <a:xfrm flipV="1">
              <a:off x="4242" y="1756"/>
              <a:ext cx="26" cy="1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0" name="Line 448"/>
            <p:cNvSpPr>
              <a:spLocks noChangeShapeType="1"/>
            </p:cNvSpPr>
            <p:nvPr/>
          </p:nvSpPr>
          <p:spPr bwMode="auto">
            <a:xfrm>
              <a:off x="4268" y="1756"/>
              <a:ext cx="24" cy="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1" name="Line 449"/>
            <p:cNvSpPr>
              <a:spLocks noChangeShapeType="1"/>
            </p:cNvSpPr>
            <p:nvPr/>
          </p:nvSpPr>
          <p:spPr bwMode="auto">
            <a:xfrm flipV="1">
              <a:off x="4292" y="1752"/>
              <a:ext cx="25" cy="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2" name="Line 450"/>
            <p:cNvSpPr>
              <a:spLocks noChangeShapeType="1"/>
            </p:cNvSpPr>
            <p:nvPr/>
          </p:nvSpPr>
          <p:spPr bwMode="auto">
            <a:xfrm>
              <a:off x="4317" y="1752"/>
              <a:ext cx="25" cy="1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3" name="Line 451"/>
            <p:cNvSpPr>
              <a:spLocks noChangeShapeType="1"/>
            </p:cNvSpPr>
            <p:nvPr/>
          </p:nvSpPr>
          <p:spPr bwMode="auto">
            <a:xfrm flipV="1">
              <a:off x="4342" y="1757"/>
              <a:ext cx="24" cy="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4" name="Line 452"/>
            <p:cNvSpPr>
              <a:spLocks noChangeShapeType="1"/>
            </p:cNvSpPr>
            <p:nvPr/>
          </p:nvSpPr>
          <p:spPr bwMode="auto">
            <a:xfrm flipV="1">
              <a:off x="4366" y="1729"/>
              <a:ext cx="25" cy="28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5" name="Line 453"/>
            <p:cNvSpPr>
              <a:spLocks noChangeShapeType="1"/>
            </p:cNvSpPr>
            <p:nvPr/>
          </p:nvSpPr>
          <p:spPr bwMode="auto">
            <a:xfrm flipV="1">
              <a:off x="4391" y="1660"/>
              <a:ext cx="25" cy="6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6" name="Line 454"/>
            <p:cNvSpPr>
              <a:spLocks noChangeShapeType="1"/>
            </p:cNvSpPr>
            <p:nvPr/>
          </p:nvSpPr>
          <p:spPr bwMode="auto">
            <a:xfrm flipV="1">
              <a:off x="4416" y="1621"/>
              <a:ext cx="24" cy="3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7" name="Line 455"/>
            <p:cNvSpPr>
              <a:spLocks noChangeShapeType="1"/>
            </p:cNvSpPr>
            <p:nvPr/>
          </p:nvSpPr>
          <p:spPr bwMode="auto">
            <a:xfrm flipV="1">
              <a:off x="4440" y="1522"/>
              <a:ext cx="25" cy="9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8" name="Line 456"/>
            <p:cNvSpPr>
              <a:spLocks noChangeShapeType="1"/>
            </p:cNvSpPr>
            <p:nvPr/>
          </p:nvSpPr>
          <p:spPr bwMode="auto">
            <a:xfrm flipV="1">
              <a:off x="4465" y="1431"/>
              <a:ext cx="25" cy="9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9" name="Line 457"/>
            <p:cNvSpPr>
              <a:spLocks noChangeShapeType="1"/>
            </p:cNvSpPr>
            <p:nvPr/>
          </p:nvSpPr>
          <p:spPr bwMode="auto">
            <a:xfrm flipV="1">
              <a:off x="4490" y="1366"/>
              <a:ext cx="25" cy="6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0" name="Line 458"/>
            <p:cNvSpPr>
              <a:spLocks noChangeShapeType="1"/>
            </p:cNvSpPr>
            <p:nvPr/>
          </p:nvSpPr>
          <p:spPr bwMode="auto">
            <a:xfrm flipV="1">
              <a:off x="4515" y="1286"/>
              <a:ext cx="24" cy="8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1" name="Line 459"/>
            <p:cNvSpPr>
              <a:spLocks noChangeShapeType="1"/>
            </p:cNvSpPr>
            <p:nvPr/>
          </p:nvSpPr>
          <p:spPr bwMode="auto">
            <a:xfrm flipV="1">
              <a:off x="4539" y="1199"/>
              <a:ext cx="25" cy="8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2" name="Line 460"/>
            <p:cNvSpPr>
              <a:spLocks noChangeShapeType="1"/>
            </p:cNvSpPr>
            <p:nvPr/>
          </p:nvSpPr>
          <p:spPr bwMode="auto">
            <a:xfrm flipV="1">
              <a:off x="4564" y="1149"/>
              <a:ext cx="25" cy="5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3" name="Line 461"/>
            <p:cNvSpPr>
              <a:spLocks noChangeShapeType="1"/>
            </p:cNvSpPr>
            <p:nvPr/>
          </p:nvSpPr>
          <p:spPr bwMode="auto">
            <a:xfrm flipV="1">
              <a:off x="4589" y="1070"/>
              <a:ext cx="24" cy="7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4" name="Line 462"/>
            <p:cNvSpPr>
              <a:spLocks noChangeShapeType="1"/>
            </p:cNvSpPr>
            <p:nvPr/>
          </p:nvSpPr>
          <p:spPr bwMode="auto">
            <a:xfrm flipV="1">
              <a:off x="4613" y="1027"/>
              <a:ext cx="26" cy="4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5" name="Line 463"/>
            <p:cNvSpPr>
              <a:spLocks noChangeShapeType="1"/>
            </p:cNvSpPr>
            <p:nvPr/>
          </p:nvSpPr>
          <p:spPr bwMode="auto">
            <a:xfrm flipV="1">
              <a:off x="4639" y="988"/>
              <a:ext cx="24" cy="3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6" name="Line 464"/>
            <p:cNvSpPr>
              <a:spLocks noChangeShapeType="1"/>
            </p:cNvSpPr>
            <p:nvPr/>
          </p:nvSpPr>
          <p:spPr bwMode="auto">
            <a:xfrm flipV="1">
              <a:off x="4663" y="971"/>
              <a:ext cx="25" cy="1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7" name="Line 465"/>
            <p:cNvSpPr>
              <a:spLocks noChangeShapeType="1"/>
            </p:cNvSpPr>
            <p:nvPr/>
          </p:nvSpPr>
          <p:spPr bwMode="auto">
            <a:xfrm flipV="1">
              <a:off x="4688" y="915"/>
              <a:ext cx="25" cy="5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8" name="Line 466"/>
            <p:cNvSpPr>
              <a:spLocks noChangeShapeType="1"/>
            </p:cNvSpPr>
            <p:nvPr/>
          </p:nvSpPr>
          <p:spPr bwMode="auto">
            <a:xfrm flipV="1">
              <a:off x="4713" y="886"/>
              <a:ext cx="24" cy="2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9" name="Line 467"/>
            <p:cNvSpPr>
              <a:spLocks noChangeShapeType="1"/>
            </p:cNvSpPr>
            <p:nvPr/>
          </p:nvSpPr>
          <p:spPr bwMode="auto">
            <a:xfrm flipV="1">
              <a:off x="4737" y="871"/>
              <a:ext cx="25" cy="1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0" name="Line 468"/>
            <p:cNvSpPr>
              <a:spLocks noChangeShapeType="1"/>
            </p:cNvSpPr>
            <p:nvPr/>
          </p:nvSpPr>
          <p:spPr bwMode="auto">
            <a:xfrm flipV="1">
              <a:off x="4762" y="859"/>
              <a:ext cx="25" cy="1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1" name="Line 469"/>
            <p:cNvSpPr>
              <a:spLocks noChangeShapeType="1"/>
            </p:cNvSpPr>
            <p:nvPr/>
          </p:nvSpPr>
          <p:spPr bwMode="auto">
            <a:xfrm>
              <a:off x="4787" y="859"/>
              <a:ext cx="24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2" name="Line 470"/>
            <p:cNvSpPr>
              <a:spLocks noChangeShapeType="1"/>
            </p:cNvSpPr>
            <p:nvPr/>
          </p:nvSpPr>
          <p:spPr bwMode="auto">
            <a:xfrm>
              <a:off x="4811" y="860"/>
              <a:ext cx="25" cy="1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3" name="Line 471"/>
            <p:cNvSpPr>
              <a:spLocks noChangeShapeType="1"/>
            </p:cNvSpPr>
            <p:nvPr/>
          </p:nvSpPr>
          <p:spPr bwMode="auto">
            <a:xfrm flipV="1">
              <a:off x="4836" y="864"/>
              <a:ext cx="25" cy="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4" name="Line 472"/>
            <p:cNvSpPr>
              <a:spLocks noChangeShapeType="1"/>
            </p:cNvSpPr>
            <p:nvPr/>
          </p:nvSpPr>
          <p:spPr bwMode="auto">
            <a:xfrm flipV="1">
              <a:off x="4861" y="835"/>
              <a:ext cx="25" cy="2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5" name="Line 473"/>
            <p:cNvSpPr>
              <a:spLocks noChangeShapeType="1"/>
            </p:cNvSpPr>
            <p:nvPr/>
          </p:nvSpPr>
          <p:spPr bwMode="auto">
            <a:xfrm flipV="1">
              <a:off x="4886" y="833"/>
              <a:ext cx="24" cy="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6" name="Line 474"/>
            <p:cNvSpPr>
              <a:spLocks noChangeShapeType="1"/>
            </p:cNvSpPr>
            <p:nvPr/>
          </p:nvSpPr>
          <p:spPr bwMode="auto">
            <a:xfrm>
              <a:off x="4910" y="833"/>
              <a:ext cx="25" cy="1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7" name="Line 475"/>
            <p:cNvSpPr>
              <a:spLocks noChangeShapeType="1"/>
            </p:cNvSpPr>
            <p:nvPr/>
          </p:nvSpPr>
          <p:spPr bwMode="auto">
            <a:xfrm>
              <a:off x="4935" y="848"/>
              <a:ext cx="25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8" name="Line 476"/>
            <p:cNvSpPr>
              <a:spLocks noChangeShapeType="1"/>
            </p:cNvSpPr>
            <p:nvPr/>
          </p:nvSpPr>
          <p:spPr bwMode="auto">
            <a:xfrm>
              <a:off x="4960" y="851"/>
              <a:ext cx="25" cy="5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9" name="Line 477"/>
            <p:cNvSpPr>
              <a:spLocks noChangeShapeType="1"/>
            </p:cNvSpPr>
            <p:nvPr/>
          </p:nvSpPr>
          <p:spPr bwMode="auto">
            <a:xfrm flipV="1">
              <a:off x="4985" y="843"/>
              <a:ext cx="25" cy="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0" name="Line 478"/>
            <p:cNvSpPr>
              <a:spLocks noChangeShapeType="1"/>
            </p:cNvSpPr>
            <p:nvPr/>
          </p:nvSpPr>
          <p:spPr bwMode="auto">
            <a:xfrm flipV="1">
              <a:off x="5010" y="840"/>
              <a:ext cx="24" cy="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1" name="Line 479"/>
            <p:cNvSpPr>
              <a:spLocks noChangeShapeType="1"/>
            </p:cNvSpPr>
            <p:nvPr/>
          </p:nvSpPr>
          <p:spPr bwMode="auto">
            <a:xfrm>
              <a:off x="5034" y="840"/>
              <a:ext cx="25" cy="1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2" name="Line 480"/>
            <p:cNvSpPr>
              <a:spLocks noChangeShapeType="1"/>
            </p:cNvSpPr>
            <p:nvPr/>
          </p:nvSpPr>
          <p:spPr bwMode="auto">
            <a:xfrm flipV="1">
              <a:off x="5059" y="848"/>
              <a:ext cx="25" cy="1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3" name="Line 481"/>
            <p:cNvSpPr>
              <a:spLocks noChangeShapeType="1"/>
            </p:cNvSpPr>
            <p:nvPr/>
          </p:nvSpPr>
          <p:spPr bwMode="auto">
            <a:xfrm flipV="1">
              <a:off x="5084" y="825"/>
              <a:ext cx="24" cy="2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4" name="Line 482"/>
            <p:cNvSpPr>
              <a:spLocks noChangeShapeType="1"/>
            </p:cNvSpPr>
            <p:nvPr/>
          </p:nvSpPr>
          <p:spPr bwMode="auto">
            <a:xfrm>
              <a:off x="5108" y="825"/>
              <a:ext cx="25" cy="4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5" name="Line 483"/>
            <p:cNvSpPr>
              <a:spLocks noChangeShapeType="1"/>
            </p:cNvSpPr>
            <p:nvPr/>
          </p:nvSpPr>
          <p:spPr bwMode="auto">
            <a:xfrm flipV="1">
              <a:off x="5133" y="855"/>
              <a:ext cx="25" cy="1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6" name="Line 484"/>
            <p:cNvSpPr>
              <a:spLocks noChangeShapeType="1"/>
            </p:cNvSpPr>
            <p:nvPr/>
          </p:nvSpPr>
          <p:spPr bwMode="auto">
            <a:xfrm>
              <a:off x="5158" y="855"/>
              <a:ext cx="25" cy="26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7" name="Line 485"/>
            <p:cNvSpPr>
              <a:spLocks noChangeShapeType="1"/>
            </p:cNvSpPr>
            <p:nvPr/>
          </p:nvSpPr>
          <p:spPr bwMode="auto">
            <a:xfrm flipV="1">
              <a:off x="5183" y="842"/>
              <a:ext cx="24" cy="3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8" name="Line 486"/>
            <p:cNvSpPr>
              <a:spLocks noChangeShapeType="1"/>
            </p:cNvSpPr>
            <p:nvPr/>
          </p:nvSpPr>
          <p:spPr bwMode="auto">
            <a:xfrm>
              <a:off x="5207" y="842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9" name="Line 487"/>
            <p:cNvSpPr>
              <a:spLocks noChangeShapeType="1"/>
            </p:cNvSpPr>
            <p:nvPr/>
          </p:nvSpPr>
          <p:spPr bwMode="auto">
            <a:xfrm>
              <a:off x="5232" y="842"/>
              <a:ext cx="25" cy="2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0" name="Line 488"/>
            <p:cNvSpPr>
              <a:spLocks noChangeShapeType="1"/>
            </p:cNvSpPr>
            <p:nvPr/>
          </p:nvSpPr>
          <p:spPr bwMode="auto">
            <a:xfrm flipV="1">
              <a:off x="5257" y="839"/>
              <a:ext cx="24" cy="24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1" name="Line 489"/>
            <p:cNvSpPr>
              <a:spLocks noChangeShapeType="1"/>
            </p:cNvSpPr>
            <p:nvPr/>
          </p:nvSpPr>
          <p:spPr bwMode="auto">
            <a:xfrm>
              <a:off x="5281" y="839"/>
              <a:ext cx="25" cy="3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2" name="Line 490"/>
            <p:cNvSpPr>
              <a:spLocks noChangeShapeType="1"/>
            </p:cNvSpPr>
            <p:nvPr/>
          </p:nvSpPr>
          <p:spPr bwMode="auto">
            <a:xfrm flipV="1">
              <a:off x="5306" y="850"/>
              <a:ext cx="25" cy="2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3" name="Line 491"/>
            <p:cNvSpPr>
              <a:spLocks noChangeShapeType="1"/>
            </p:cNvSpPr>
            <p:nvPr/>
          </p:nvSpPr>
          <p:spPr bwMode="auto">
            <a:xfrm>
              <a:off x="5331" y="850"/>
              <a:ext cx="25" cy="29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4" name="Line 492"/>
            <p:cNvSpPr>
              <a:spLocks noChangeShapeType="1"/>
            </p:cNvSpPr>
            <p:nvPr/>
          </p:nvSpPr>
          <p:spPr bwMode="auto">
            <a:xfrm flipV="1">
              <a:off x="5356" y="838"/>
              <a:ext cx="25" cy="4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5" name="Line 493"/>
            <p:cNvSpPr>
              <a:spLocks noChangeShapeType="1"/>
            </p:cNvSpPr>
            <p:nvPr/>
          </p:nvSpPr>
          <p:spPr bwMode="auto">
            <a:xfrm>
              <a:off x="5381" y="838"/>
              <a:ext cx="24" cy="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6" name="Line 494"/>
            <p:cNvSpPr>
              <a:spLocks noChangeShapeType="1"/>
            </p:cNvSpPr>
            <p:nvPr/>
          </p:nvSpPr>
          <p:spPr bwMode="auto">
            <a:xfrm>
              <a:off x="5405" y="851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7" name="Line 495"/>
            <p:cNvSpPr>
              <a:spLocks noChangeShapeType="1"/>
            </p:cNvSpPr>
            <p:nvPr/>
          </p:nvSpPr>
          <p:spPr bwMode="auto">
            <a:xfrm>
              <a:off x="5430" y="852"/>
              <a:ext cx="25" cy="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8" name="Line 496"/>
            <p:cNvSpPr>
              <a:spLocks noChangeShapeType="1"/>
            </p:cNvSpPr>
            <p:nvPr/>
          </p:nvSpPr>
          <p:spPr bwMode="auto">
            <a:xfrm>
              <a:off x="5455" y="852"/>
              <a:ext cx="24" cy="18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9" name="Line 497"/>
            <p:cNvSpPr>
              <a:spLocks noChangeShapeType="1"/>
            </p:cNvSpPr>
            <p:nvPr/>
          </p:nvSpPr>
          <p:spPr bwMode="auto">
            <a:xfrm flipV="1">
              <a:off x="5479" y="859"/>
              <a:ext cx="25" cy="11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0" name="Line 498"/>
            <p:cNvSpPr>
              <a:spLocks noChangeShapeType="1"/>
            </p:cNvSpPr>
            <p:nvPr/>
          </p:nvSpPr>
          <p:spPr bwMode="auto">
            <a:xfrm flipV="1">
              <a:off x="5504" y="846"/>
              <a:ext cx="25" cy="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1" name="Line 499"/>
            <p:cNvSpPr>
              <a:spLocks noChangeShapeType="1"/>
            </p:cNvSpPr>
            <p:nvPr/>
          </p:nvSpPr>
          <p:spPr bwMode="auto">
            <a:xfrm>
              <a:off x="5529" y="846"/>
              <a:ext cx="25" cy="1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2" name="Line 500"/>
            <p:cNvSpPr>
              <a:spLocks noChangeShapeType="1"/>
            </p:cNvSpPr>
            <p:nvPr/>
          </p:nvSpPr>
          <p:spPr bwMode="auto">
            <a:xfrm flipV="1">
              <a:off x="5554" y="846"/>
              <a:ext cx="24" cy="17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3" name="Line 501"/>
            <p:cNvSpPr>
              <a:spLocks noChangeShapeType="1"/>
            </p:cNvSpPr>
            <p:nvPr/>
          </p:nvSpPr>
          <p:spPr bwMode="auto">
            <a:xfrm flipV="1">
              <a:off x="3896" y="1758"/>
              <a:ext cx="25" cy="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4" name="Line 502"/>
            <p:cNvSpPr>
              <a:spLocks noChangeShapeType="1"/>
            </p:cNvSpPr>
            <p:nvPr/>
          </p:nvSpPr>
          <p:spPr bwMode="auto">
            <a:xfrm>
              <a:off x="3921" y="1758"/>
              <a:ext cx="25" cy="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5" name="Line 503"/>
            <p:cNvSpPr>
              <a:spLocks noChangeShapeType="1"/>
            </p:cNvSpPr>
            <p:nvPr/>
          </p:nvSpPr>
          <p:spPr bwMode="auto">
            <a:xfrm flipV="1">
              <a:off x="3946" y="1763"/>
              <a:ext cx="25" cy="2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6" name="Line 504"/>
            <p:cNvSpPr>
              <a:spLocks noChangeShapeType="1"/>
            </p:cNvSpPr>
            <p:nvPr/>
          </p:nvSpPr>
          <p:spPr bwMode="auto">
            <a:xfrm>
              <a:off x="3971" y="1763"/>
              <a:ext cx="24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7" name="Line 505"/>
            <p:cNvSpPr>
              <a:spLocks noChangeShapeType="1"/>
            </p:cNvSpPr>
            <p:nvPr/>
          </p:nvSpPr>
          <p:spPr bwMode="auto">
            <a:xfrm>
              <a:off x="3995" y="1764"/>
              <a:ext cx="25" cy="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8" name="Line 506"/>
            <p:cNvSpPr>
              <a:spLocks noChangeShapeType="1"/>
            </p:cNvSpPr>
            <p:nvPr/>
          </p:nvSpPr>
          <p:spPr bwMode="auto">
            <a:xfrm flipV="1">
              <a:off x="4020" y="1766"/>
              <a:ext cx="25" cy="2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9" name="Line 507"/>
            <p:cNvSpPr>
              <a:spLocks noChangeShapeType="1"/>
            </p:cNvSpPr>
            <p:nvPr/>
          </p:nvSpPr>
          <p:spPr bwMode="auto">
            <a:xfrm flipV="1">
              <a:off x="4045" y="1760"/>
              <a:ext cx="25" cy="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0" name="Line 508"/>
            <p:cNvSpPr>
              <a:spLocks noChangeShapeType="1"/>
            </p:cNvSpPr>
            <p:nvPr/>
          </p:nvSpPr>
          <p:spPr bwMode="auto">
            <a:xfrm>
              <a:off x="4070" y="1760"/>
              <a:ext cx="24" cy="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1" name="Line 509"/>
            <p:cNvSpPr>
              <a:spLocks noChangeShapeType="1"/>
            </p:cNvSpPr>
            <p:nvPr/>
          </p:nvSpPr>
          <p:spPr bwMode="auto">
            <a:xfrm>
              <a:off x="4094" y="1781"/>
              <a:ext cx="25" cy="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2" name="Line 510"/>
            <p:cNvSpPr>
              <a:spLocks noChangeShapeType="1"/>
            </p:cNvSpPr>
            <p:nvPr/>
          </p:nvSpPr>
          <p:spPr bwMode="auto">
            <a:xfrm flipV="1">
              <a:off x="4119" y="1785"/>
              <a:ext cx="25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3" name="Line 511"/>
            <p:cNvSpPr>
              <a:spLocks noChangeShapeType="1"/>
            </p:cNvSpPr>
            <p:nvPr/>
          </p:nvSpPr>
          <p:spPr bwMode="auto">
            <a:xfrm flipV="1">
              <a:off x="4144" y="1768"/>
              <a:ext cx="24" cy="1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4" name="Line 512"/>
            <p:cNvSpPr>
              <a:spLocks noChangeShapeType="1"/>
            </p:cNvSpPr>
            <p:nvPr/>
          </p:nvSpPr>
          <p:spPr bwMode="auto">
            <a:xfrm flipV="1">
              <a:off x="4168" y="1758"/>
              <a:ext cx="25" cy="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5" name="Line 513"/>
            <p:cNvSpPr>
              <a:spLocks noChangeShapeType="1"/>
            </p:cNvSpPr>
            <p:nvPr/>
          </p:nvSpPr>
          <p:spPr bwMode="auto">
            <a:xfrm flipV="1">
              <a:off x="4193" y="1751"/>
              <a:ext cx="25" cy="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6" name="Line 514"/>
            <p:cNvSpPr>
              <a:spLocks noChangeShapeType="1"/>
            </p:cNvSpPr>
            <p:nvPr/>
          </p:nvSpPr>
          <p:spPr bwMode="auto">
            <a:xfrm flipV="1">
              <a:off x="4218" y="1723"/>
              <a:ext cx="24" cy="2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7" name="Line 515"/>
            <p:cNvSpPr>
              <a:spLocks noChangeShapeType="1"/>
            </p:cNvSpPr>
            <p:nvPr/>
          </p:nvSpPr>
          <p:spPr bwMode="auto">
            <a:xfrm flipV="1">
              <a:off x="4242" y="1670"/>
              <a:ext cx="25" cy="5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8" name="Line 516"/>
            <p:cNvSpPr>
              <a:spLocks noChangeShapeType="1"/>
            </p:cNvSpPr>
            <p:nvPr/>
          </p:nvSpPr>
          <p:spPr bwMode="auto">
            <a:xfrm flipV="1">
              <a:off x="4267" y="1593"/>
              <a:ext cx="25" cy="7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9" name="Line 517"/>
            <p:cNvSpPr>
              <a:spLocks noChangeShapeType="1"/>
            </p:cNvSpPr>
            <p:nvPr/>
          </p:nvSpPr>
          <p:spPr bwMode="auto">
            <a:xfrm flipV="1">
              <a:off x="4292" y="1535"/>
              <a:ext cx="25" cy="5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0" name="Line 518"/>
            <p:cNvSpPr>
              <a:spLocks noChangeShapeType="1"/>
            </p:cNvSpPr>
            <p:nvPr/>
          </p:nvSpPr>
          <p:spPr bwMode="auto">
            <a:xfrm flipV="1">
              <a:off x="4317" y="1466"/>
              <a:ext cx="25" cy="6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1" name="Line 519"/>
            <p:cNvSpPr>
              <a:spLocks noChangeShapeType="1"/>
            </p:cNvSpPr>
            <p:nvPr/>
          </p:nvSpPr>
          <p:spPr bwMode="auto">
            <a:xfrm flipV="1">
              <a:off x="4342" y="1404"/>
              <a:ext cx="24" cy="6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2" name="Line 520"/>
            <p:cNvSpPr>
              <a:spLocks noChangeShapeType="1"/>
            </p:cNvSpPr>
            <p:nvPr/>
          </p:nvSpPr>
          <p:spPr bwMode="auto">
            <a:xfrm flipV="1">
              <a:off x="4366" y="1318"/>
              <a:ext cx="25" cy="8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3" name="Line 521"/>
            <p:cNvSpPr>
              <a:spLocks noChangeShapeType="1"/>
            </p:cNvSpPr>
            <p:nvPr/>
          </p:nvSpPr>
          <p:spPr bwMode="auto">
            <a:xfrm flipV="1">
              <a:off x="4391" y="1262"/>
              <a:ext cx="25" cy="5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4" name="Line 522"/>
            <p:cNvSpPr>
              <a:spLocks noChangeShapeType="1"/>
            </p:cNvSpPr>
            <p:nvPr/>
          </p:nvSpPr>
          <p:spPr bwMode="auto">
            <a:xfrm flipV="1">
              <a:off x="4416" y="1192"/>
              <a:ext cx="25" cy="7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5" name="Line 523"/>
            <p:cNvSpPr>
              <a:spLocks noChangeShapeType="1"/>
            </p:cNvSpPr>
            <p:nvPr/>
          </p:nvSpPr>
          <p:spPr bwMode="auto">
            <a:xfrm flipV="1">
              <a:off x="4441" y="1165"/>
              <a:ext cx="24" cy="2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6" name="Line 524"/>
            <p:cNvSpPr>
              <a:spLocks noChangeShapeType="1"/>
            </p:cNvSpPr>
            <p:nvPr/>
          </p:nvSpPr>
          <p:spPr bwMode="auto">
            <a:xfrm flipV="1">
              <a:off x="4465" y="1089"/>
              <a:ext cx="25" cy="7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7" name="Line 525"/>
            <p:cNvSpPr>
              <a:spLocks noChangeShapeType="1"/>
            </p:cNvSpPr>
            <p:nvPr/>
          </p:nvSpPr>
          <p:spPr bwMode="auto">
            <a:xfrm flipV="1">
              <a:off x="4490" y="1057"/>
              <a:ext cx="25" cy="3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8" name="Line 526"/>
            <p:cNvSpPr>
              <a:spLocks noChangeShapeType="1"/>
            </p:cNvSpPr>
            <p:nvPr/>
          </p:nvSpPr>
          <p:spPr bwMode="auto">
            <a:xfrm flipV="1">
              <a:off x="4515" y="1005"/>
              <a:ext cx="24" cy="5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9" name="Line 527"/>
            <p:cNvSpPr>
              <a:spLocks noChangeShapeType="1"/>
            </p:cNvSpPr>
            <p:nvPr/>
          </p:nvSpPr>
          <p:spPr bwMode="auto">
            <a:xfrm flipV="1">
              <a:off x="4539" y="954"/>
              <a:ext cx="25" cy="5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0" name="Line 528"/>
            <p:cNvSpPr>
              <a:spLocks noChangeShapeType="1"/>
            </p:cNvSpPr>
            <p:nvPr/>
          </p:nvSpPr>
          <p:spPr bwMode="auto">
            <a:xfrm flipV="1">
              <a:off x="4564" y="928"/>
              <a:ext cx="25" cy="2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1" name="Line 529"/>
            <p:cNvSpPr>
              <a:spLocks noChangeShapeType="1"/>
            </p:cNvSpPr>
            <p:nvPr/>
          </p:nvSpPr>
          <p:spPr bwMode="auto">
            <a:xfrm flipV="1">
              <a:off x="4589" y="876"/>
              <a:ext cx="24" cy="5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2" name="Line 530"/>
            <p:cNvSpPr>
              <a:spLocks noChangeShapeType="1"/>
            </p:cNvSpPr>
            <p:nvPr/>
          </p:nvSpPr>
          <p:spPr bwMode="auto">
            <a:xfrm flipV="1">
              <a:off x="4613" y="830"/>
              <a:ext cx="26" cy="4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3" name="Line 531"/>
            <p:cNvSpPr>
              <a:spLocks noChangeShapeType="1"/>
            </p:cNvSpPr>
            <p:nvPr/>
          </p:nvSpPr>
          <p:spPr bwMode="auto">
            <a:xfrm>
              <a:off x="4639" y="830"/>
              <a:ext cx="24" cy="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4" name="Line 532"/>
            <p:cNvSpPr>
              <a:spLocks noChangeShapeType="1"/>
            </p:cNvSpPr>
            <p:nvPr/>
          </p:nvSpPr>
          <p:spPr bwMode="auto">
            <a:xfrm flipV="1">
              <a:off x="4663" y="818"/>
              <a:ext cx="25" cy="1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5" name="Line 533"/>
            <p:cNvSpPr>
              <a:spLocks noChangeShapeType="1"/>
            </p:cNvSpPr>
            <p:nvPr/>
          </p:nvSpPr>
          <p:spPr bwMode="auto">
            <a:xfrm>
              <a:off x="4688" y="818"/>
              <a:ext cx="25" cy="1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6" name="Line 534"/>
            <p:cNvSpPr>
              <a:spLocks noChangeShapeType="1"/>
            </p:cNvSpPr>
            <p:nvPr/>
          </p:nvSpPr>
          <p:spPr bwMode="auto">
            <a:xfrm flipV="1">
              <a:off x="4713" y="819"/>
              <a:ext cx="24" cy="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7" name="Line 535"/>
            <p:cNvSpPr>
              <a:spLocks noChangeShapeType="1"/>
            </p:cNvSpPr>
            <p:nvPr/>
          </p:nvSpPr>
          <p:spPr bwMode="auto">
            <a:xfrm flipV="1">
              <a:off x="4737" y="804"/>
              <a:ext cx="25" cy="1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8" name="Line 536"/>
            <p:cNvSpPr>
              <a:spLocks noChangeShapeType="1"/>
            </p:cNvSpPr>
            <p:nvPr/>
          </p:nvSpPr>
          <p:spPr bwMode="auto">
            <a:xfrm>
              <a:off x="4762" y="804"/>
              <a:ext cx="25" cy="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9" name="Line 537"/>
            <p:cNvSpPr>
              <a:spLocks noChangeShapeType="1"/>
            </p:cNvSpPr>
            <p:nvPr/>
          </p:nvSpPr>
          <p:spPr bwMode="auto">
            <a:xfrm flipV="1">
              <a:off x="4787" y="806"/>
              <a:ext cx="25" cy="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0" name="Line 538"/>
            <p:cNvSpPr>
              <a:spLocks noChangeShapeType="1"/>
            </p:cNvSpPr>
            <p:nvPr/>
          </p:nvSpPr>
          <p:spPr bwMode="auto">
            <a:xfrm>
              <a:off x="4812" y="806"/>
              <a:ext cx="24" cy="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1" name="Line 539"/>
            <p:cNvSpPr>
              <a:spLocks noChangeShapeType="1"/>
            </p:cNvSpPr>
            <p:nvPr/>
          </p:nvSpPr>
          <p:spPr bwMode="auto">
            <a:xfrm flipV="1">
              <a:off x="4836" y="807"/>
              <a:ext cx="25" cy="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2" name="Line 540"/>
            <p:cNvSpPr>
              <a:spLocks noChangeShapeType="1"/>
            </p:cNvSpPr>
            <p:nvPr/>
          </p:nvSpPr>
          <p:spPr bwMode="auto">
            <a:xfrm>
              <a:off x="4861" y="807"/>
              <a:ext cx="25" cy="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3" name="Line 541"/>
            <p:cNvSpPr>
              <a:spLocks noChangeShapeType="1"/>
            </p:cNvSpPr>
            <p:nvPr/>
          </p:nvSpPr>
          <p:spPr bwMode="auto">
            <a:xfrm flipV="1">
              <a:off x="4886" y="810"/>
              <a:ext cx="24" cy="1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4" name="Line 542"/>
            <p:cNvSpPr>
              <a:spLocks noChangeShapeType="1"/>
            </p:cNvSpPr>
            <p:nvPr/>
          </p:nvSpPr>
          <p:spPr bwMode="auto">
            <a:xfrm flipV="1">
              <a:off x="4910" y="796"/>
              <a:ext cx="25" cy="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5" name="Line 543"/>
            <p:cNvSpPr>
              <a:spLocks noChangeShapeType="1"/>
            </p:cNvSpPr>
            <p:nvPr/>
          </p:nvSpPr>
          <p:spPr bwMode="auto">
            <a:xfrm flipV="1">
              <a:off x="4935" y="793"/>
              <a:ext cx="25" cy="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6" name="Line 544"/>
            <p:cNvSpPr>
              <a:spLocks noChangeShapeType="1"/>
            </p:cNvSpPr>
            <p:nvPr/>
          </p:nvSpPr>
          <p:spPr bwMode="auto">
            <a:xfrm>
              <a:off x="4960" y="793"/>
              <a:ext cx="25" cy="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7" name="Line 545"/>
            <p:cNvSpPr>
              <a:spLocks noChangeShapeType="1"/>
            </p:cNvSpPr>
            <p:nvPr/>
          </p:nvSpPr>
          <p:spPr bwMode="auto">
            <a:xfrm flipV="1">
              <a:off x="4985" y="786"/>
              <a:ext cx="25" cy="1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8" name="Line 546"/>
            <p:cNvSpPr>
              <a:spLocks noChangeShapeType="1"/>
            </p:cNvSpPr>
            <p:nvPr/>
          </p:nvSpPr>
          <p:spPr bwMode="auto">
            <a:xfrm flipV="1">
              <a:off x="5010" y="777"/>
              <a:ext cx="24" cy="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9" name="Line 547"/>
            <p:cNvSpPr>
              <a:spLocks noChangeShapeType="1"/>
            </p:cNvSpPr>
            <p:nvPr/>
          </p:nvSpPr>
          <p:spPr bwMode="auto">
            <a:xfrm>
              <a:off x="5034" y="777"/>
              <a:ext cx="25" cy="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861" name="Group 749"/>
          <p:cNvGrpSpPr>
            <a:grpSpLocks/>
          </p:cNvGrpSpPr>
          <p:nvPr/>
        </p:nvGrpSpPr>
        <p:grpSpPr bwMode="auto">
          <a:xfrm>
            <a:off x="6184900" y="1143000"/>
            <a:ext cx="2698750" cy="1727200"/>
            <a:chOff x="3896" y="720"/>
            <a:chExt cx="1700" cy="1088"/>
          </a:xfrm>
        </p:grpSpPr>
        <p:sp>
          <p:nvSpPr>
            <p:cNvPr id="90661" name="Line 549"/>
            <p:cNvSpPr>
              <a:spLocks noChangeShapeType="1"/>
            </p:cNvSpPr>
            <p:nvPr/>
          </p:nvSpPr>
          <p:spPr bwMode="auto">
            <a:xfrm>
              <a:off x="5059" y="807"/>
              <a:ext cx="25" cy="1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2" name="Line 550"/>
            <p:cNvSpPr>
              <a:spLocks noChangeShapeType="1"/>
            </p:cNvSpPr>
            <p:nvPr/>
          </p:nvSpPr>
          <p:spPr bwMode="auto">
            <a:xfrm flipV="1">
              <a:off x="5084" y="823"/>
              <a:ext cx="24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3" name="Line 551"/>
            <p:cNvSpPr>
              <a:spLocks noChangeShapeType="1"/>
            </p:cNvSpPr>
            <p:nvPr/>
          </p:nvSpPr>
          <p:spPr bwMode="auto">
            <a:xfrm flipV="1">
              <a:off x="5108" y="817"/>
              <a:ext cx="25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4" name="Line 552"/>
            <p:cNvSpPr>
              <a:spLocks noChangeShapeType="1"/>
            </p:cNvSpPr>
            <p:nvPr/>
          </p:nvSpPr>
          <p:spPr bwMode="auto">
            <a:xfrm>
              <a:off x="5133" y="817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5" name="Line 553"/>
            <p:cNvSpPr>
              <a:spLocks noChangeShapeType="1"/>
            </p:cNvSpPr>
            <p:nvPr/>
          </p:nvSpPr>
          <p:spPr bwMode="auto">
            <a:xfrm flipV="1">
              <a:off x="5158" y="816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6" name="Line 554"/>
            <p:cNvSpPr>
              <a:spLocks noChangeShapeType="1"/>
            </p:cNvSpPr>
            <p:nvPr/>
          </p:nvSpPr>
          <p:spPr bwMode="auto">
            <a:xfrm flipV="1">
              <a:off x="5183" y="805"/>
              <a:ext cx="24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7" name="Line 555"/>
            <p:cNvSpPr>
              <a:spLocks noChangeShapeType="1"/>
            </p:cNvSpPr>
            <p:nvPr/>
          </p:nvSpPr>
          <p:spPr bwMode="auto">
            <a:xfrm>
              <a:off x="5207" y="805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8" name="Line 556"/>
            <p:cNvSpPr>
              <a:spLocks noChangeShapeType="1"/>
            </p:cNvSpPr>
            <p:nvPr/>
          </p:nvSpPr>
          <p:spPr bwMode="auto">
            <a:xfrm>
              <a:off x="5232" y="807"/>
              <a:ext cx="25" cy="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9" name="Line 557"/>
            <p:cNvSpPr>
              <a:spLocks noChangeShapeType="1"/>
            </p:cNvSpPr>
            <p:nvPr/>
          </p:nvSpPr>
          <p:spPr bwMode="auto">
            <a:xfrm flipV="1">
              <a:off x="5257" y="780"/>
              <a:ext cx="24" cy="3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0" name="Line 558"/>
            <p:cNvSpPr>
              <a:spLocks noChangeShapeType="1"/>
            </p:cNvSpPr>
            <p:nvPr/>
          </p:nvSpPr>
          <p:spPr bwMode="auto">
            <a:xfrm>
              <a:off x="5281" y="780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1" name="Line 559"/>
            <p:cNvSpPr>
              <a:spLocks noChangeShapeType="1"/>
            </p:cNvSpPr>
            <p:nvPr/>
          </p:nvSpPr>
          <p:spPr bwMode="auto">
            <a:xfrm>
              <a:off x="5306" y="782"/>
              <a:ext cx="25" cy="2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2" name="Line 560"/>
            <p:cNvSpPr>
              <a:spLocks noChangeShapeType="1"/>
            </p:cNvSpPr>
            <p:nvPr/>
          </p:nvSpPr>
          <p:spPr bwMode="auto">
            <a:xfrm>
              <a:off x="5331" y="804"/>
              <a:ext cx="24" cy="1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3" name="Line 561"/>
            <p:cNvSpPr>
              <a:spLocks noChangeShapeType="1"/>
            </p:cNvSpPr>
            <p:nvPr/>
          </p:nvSpPr>
          <p:spPr bwMode="auto">
            <a:xfrm flipV="1">
              <a:off x="5355" y="810"/>
              <a:ext cx="26" cy="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4" name="Line 562"/>
            <p:cNvSpPr>
              <a:spLocks noChangeShapeType="1"/>
            </p:cNvSpPr>
            <p:nvPr/>
          </p:nvSpPr>
          <p:spPr bwMode="auto">
            <a:xfrm flipV="1">
              <a:off x="5381" y="804"/>
              <a:ext cx="24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5" name="Line 563"/>
            <p:cNvSpPr>
              <a:spLocks noChangeShapeType="1"/>
            </p:cNvSpPr>
            <p:nvPr/>
          </p:nvSpPr>
          <p:spPr bwMode="auto">
            <a:xfrm>
              <a:off x="5405" y="804"/>
              <a:ext cx="25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6" name="Line 564"/>
            <p:cNvSpPr>
              <a:spLocks noChangeShapeType="1"/>
            </p:cNvSpPr>
            <p:nvPr/>
          </p:nvSpPr>
          <p:spPr bwMode="auto">
            <a:xfrm flipV="1">
              <a:off x="5430" y="785"/>
              <a:ext cx="25" cy="2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7" name="Line 565"/>
            <p:cNvSpPr>
              <a:spLocks noChangeShapeType="1"/>
            </p:cNvSpPr>
            <p:nvPr/>
          </p:nvSpPr>
          <p:spPr bwMode="auto">
            <a:xfrm>
              <a:off x="5455" y="785"/>
              <a:ext cx="24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8" name="Line 566"/>
            <p:cNvSpPr>
              <a:spLocks noChangeShapeType="1"/>
            </p:cNvSpPr>
            <p:nvPr/>
          </p:nvSpPr>
          <p:spPr bwMode="auto">
            <a:xfrm>
              <a:off x="5479" y="788"/>
              <a:ext cx="25" cy="1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9" name="Line 567"/>
            <p:cNvSpPr>
              <a:spLocks noChangeShapeType="1"/>
            </p:cNvSpPr>
            <p:nvPr/>
          </p:nvSpPr>
          <p:spPr bwMode="auto">
            <a:xfrm>
              <a:off x="5504" y="803"/>
              <a:ext cx="25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0" name="Line 568"/>
            <p:cNvSpPr>
              <a:spLocks noChangeShapeType="1"/>
            </p:cNvSpPr>
            <p:nvPr/>
          </p:nvSpPr>
          <p:spPr bwMode="auto">
            <a:xfrm flipV="1">
              <a:off x="5529" y="804"/>
              <a:ext cx="25" cy="1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1" name="Line 569"/>
            <p:cNvSpPr>
              <a:spLocks noChangeShapeType="1"/>
            </p:cNvSpPr>
            <p:nvPr/>
          </p:nvSpPr>
          <p:spPr bwMode="auto">
            <a:xfrm>
              <a:off x="5554" y="804"/>
              <a:ext cx="24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2" name="Line 570"/>
            <p:cNvSpPr>
              <a:spLocks noChangeShapeType="1"/>
            </p:cNvSpPr>
            <p:nvPr/>
          </p:nvSpPr>
          <p:spPr bwMode="auto">
            <a:xfrm flipV="1">
              <a:off x="3896" y="1758"/>
              <a:ext cx="25" cy="2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3" name="Line 571"/>
            <p:cNvSpPr>
              <a:spLocks noChangeShapeType="1"/>
            </p:cNvSpPr>
            <p:nvPr/>
          </p:nvSpPr>
          <p:spPr bwMode="auto">
            <a:xfrm>
              <a:off x="3921" y="1758"/>
              <a:ext cx="25" cy="3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4" name="Line 572"/>
            <p:cNvSpPr>
              <a:spLocks noChangeShapeType="1"/>
            </p:cNvSpPr>
            <p:nvPr/>
          </p:nvSpPr>
          <p:spPr bwMode="auto">
            <a:xfrm>
              <a:off x="3946" y="1793"/>
              <a:ext cx="25" cy="1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5" name="Line 573"/>
            <p:cNvSpPr>
              <a:spLocks noChangeShapeType="1"/>
            </p:cNvSpPr>
            <p:nvPr/>
          </p:nvSpPr>
          <p:spPr bwMode="auto">
            <a:xfrm flipV="1">
              <a:off x="3971" y="1772"/>
              <a:ext cx="24" cy="3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6" name="Line 574"/>
            <p:cNvSpPr>
              <a:spLocks noChangeShapeType="1"/>
            </p:cNvSpPr>
            <p:nvPr/>
          </p:nvSpPr>
          <p:spPr bwMode="auto">
            <a:xfrm>
              <a:off x="3995" y="1772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7" name="Line 575"/>
            <p:cNvSpPr>
              <a:spLocks noChangeShapeType="1"/>
            </p:cNvSpPr>
            <p:nvPr/>
          </p:nvSpPr>
          <p:spPr bwMode="auto">
            <a:xfrm flipV="1">
              <a:off x="4020" y="1761"/>
              <a:ext cx="25" cy="1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8" name="Line 576"/>
            <p:cNvSpPr>
              <a:spLocks noChangeShapeType="1"/>
            </p:cNvSpPr>
            <p:nvPr/>
          </p:nvSpPr>
          <p:spPr bwMode="auto">
            <a:xfrm flipV="1">
              <a:off x="4045" y="1747"/>
              <a:ext cx="25" cy="1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9" name="Line 577"/>
            <p:cNvSpPr>
              <a:spLocks noChangeShapeType="1"/>
            </p:cNvSpPr>
            <p:nvPr/>
          </p:nvSpPr>
          <p:spPr bwMode="auto">
            <a:xfrm flipV="1">
              <a:off x="4070" y="1714"/>
              <a:ext cx="24" cy="3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0" name="Line 578"/>
            <p:cNvSpPr>
              <a:spLocks noChangeShapeType="1"/>
            </p:cNvSpPr>
            <p:nvPr/>
          </p:nvSpPr>
          <p:spPr bwMode="auto">
            <a:xfrm flipV="1">
              <a:off x="4094" y="1655"/>
              <a:ext cx="25" cy="5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1" name="Line 579"/>
            <p:cNvSpPr>
              <a:spLocks noChangeShapeType="1"/>
            </p:cNvSpPr>
            <p:nvPr/>
          </p:nvSpPr>
          <p:spPr bwMode="auto">
            <a:xfrm flipV="1">
              <a:off x="4119" y="1636"/>
              <a:ext cx="25" cy="1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2" name="Line 580"/>
            <p:cNvSpPr>
              <a:spLocks noChangeShapeType="1"/>
            </p:cNvSpPr>
            <p:nvPr/>
          </p:nvSpPr>
          <p:spPr bwMode="auto">
            <a:xfrm flipV="1">
              <a:off x="4144" y="1548"/>
              <a:ext cx="24" cy="88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3" name="Line 581"/>
            <p:cNvSpPr>
              <a:spLocks noChangeShapeType="1"/>
            </p:cNvSpPr>
            <p:nvPr/>
          </p:nvSpPr>
          <p:spPr bwMode="auto">
            <a:xfrm flipV="1">
              <a:off x="4168" y="1485"/>
              <a:ext cx="25" cy="6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4" name="Line 582"/>
            <p:cNvSpPr>
              <a:spLocks noChangeShapeType="1"/>
            </p:cNvSpPr>
            <p:nvPr/>
          </p:nvSpPr>
          <p:spPr bwMode="auto">
            <a:xfrm flipV="1">
              <a:off x="4193" y="1423"/>
              <a:ext cx="25" cy="6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5" name="Line 583"/>
            <p:cNvSpPr>
              <a:spLocks noChangeShapeType="1"/>
            </p:cNvSpPr>
            <p:nvPr/>
          </p:nvSpPr>
          <p:spPr bwMode="auto">
            <a:xfrm flipV="1">
              <a:off x="4218" y="1358"/>
              <a:ext cx="24" cy="6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6" name="Line 584"/>
            <p:cNvSpPr>
              <a:spLocks noChangeShapeType="1"/>
            </p:cNvSpPr>
            <p:nvPr/>
          </p:nvSpPr>
          <p:spPr bwMode="auto">
            <a:xfrm flipV="1">
              <a:off x="4242" y="1282"/>
              <a:ext cx="26" cy="7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7" name="Line 585"/>
            <p:cNvSpPr>
              <a:spLocks noChangeShapeType="1"/>
            </p:cNvSpPr>
            <p:nvPr/>
          </p:nvSpPr>
          <p:spPr bwMode="auto">
            <a:xfrm flipV="1">
              <a:off x="4268" y="1242"/>
              <a:ext cx="24" cy="4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8" name="Line 586"/>
            <p:cNvSpPr>
              <a:spLocks noChangeShapeType="1"/>
            </p:cNvSpPr>
            <p:nvPr/>
          </p:nvSpPr>
          <p:spPr bwMode="auto">
            <a:xfrm flipV="1">
              <a:off x="4292" y="1177"/>
              <a:ext cx="25" cy="6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9" name="Line 587"/>
            <p:cNvSpPr>
              <a:spLocks noChangeShapeType="1"/>
            </p:cNvSpPr>
            <p:nvPr/>
          </p:nvSpPr>
          <p:spPr bwMode="auto">
            <a:xfrm flipV="1">
              <a:off x="4317" y="1120"/>
              <a:ext cx="25" cy="5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0" name="Line 588"/>
            <p:cNvSpPr>
              <a:spLocks noChangeShapeType="1"/>
            </p:cNvSpPr>
            <p:nvPr/>
          </p:nvSpPr>
          <p:spPr bwMode="auto">
            <a:xfrm flipV="1">
              <a:off x="4342" y="1064"/>
              <a:ext cx="24" cy="5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1" name="Line 589"/>
            <p:cNvSpPr>
              <a:spLocks noChangeShapeType="1"/>
            </p:cNvSpPr>
            <p:nvPr/>
          </p:nvSpPr>
          <p:spPr bwMode="auto">
            <a:xfrm flipV="1">
              <a:off x="4366" y="1040"/>
              <a:ext cx="25" cy="2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2" name="Line 590"/>
            <p:cNvSpPr>
              <a:spLocks noChangeShapeType="1"/>
            </p:cNvSpPr>
            <p:nvPr/>
          </p:nvSpPr>
          <p:spPr bwMode="auto">
            <a:xfrm flipV="1">
              <a:off x="4391" y="986"/>
              <a:ext cx="25" cy="5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3" name="Line 591"/>
            <p:cNvSpPr>
              <a:spLocks noChangeShapeType="1"/>
            </p:cNvSpPr>
            <p:nvPr/>
          </p:nvSpPr>
          <p:spPr bwMode="auto">
            <a:xfrm flipV="1">
              <a:off x="4416" y="950"/>
              <a:ext cx="25" cy="3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4" name="Line 592"/>
            <p:cNvSpPr>
              <a:spLocks noChangeShapeType="1"/>
            </p:cNvSpPr>
            <p:nvPr/>
          </p:nvSpPr>
          <p:spPr bwMode="auto">
            <a:xfrm flipV="1">
              <a:off x="4441" y="903"/>
              <a:ext cx="24" cy="4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5" name="Line 593"/>
            <p:cNvSpPr>
              <a:spLocks noChangeShapeType="1"/>
            </p:cNvSpPr>
            <p:nvPr/>
          </p:nvSpPr>
          <p:spPr bwMode="auto">
            <a:xfrm flipV="1">
              <a:off x="4465" y="860"/>
              <a:ext cx="25" cy="4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6" name="Line 594"/>
            <p:cNvSpPr>
              <a:spLocks noChangeShapeType="1"/>
            </p:cNvSpPr>
            <p:nvPr/>
          </p:nvSpPr>
          <p:spPr bwMode="auto">
            <a:xfrm flipV="1">
              <a:off x="4490" y="821"/>
              <a:ext cx="25" cy="3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7" name="Line 595"/>
            <p:cNvSpPr>
              <a:spLocks noChangeShapeType="1"/>
            </p:cNvSpPr>
            <p:nvPr/>
          </p:nvSpPr>
          <p:spPr bwMode="auto">
            <a:xfrm flipV="1">
              <a:off x="4515" y="815"/>
              <a:ext cx="24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8" name="Line 596"/>
            <p:cNvSpPr>
              <a:spLocks noChangeShapeType="1"/>
            </p:cNvSpPr>
            <p:nvPr/>
          </p:nvSpPr>
          <p:spPr bwMode="auto">
            <a:xfrm flipV="1">
              <a:off x="4539" y="789"/>
              <a:ext cx="25" cy="2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9" name="Line 597"/>
            <p:cNvSpPr>
              <a:spLocks noChangeShapeType="1"/>
            </p:cNvSpPr>
            <p:nvPr/>
          </p:nvSpPr>
          <p:spPr bwMode="auto">
            <a:xfrm flipV="1">
              <a:off x="4564" y="778"/>
              <a:ext cx="25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0" name="Line 598"/>
            <p:cNvSpPr>
              <a:spLocks noChangeShapeType="1"/>
            </p:cNvSpPr>
            <p:nvPr/>
          </p:nvSpPr>
          <p:spPr bwMode="auto">
            <a:xfrm flipV="1">
              <a:off x="4589" y="756"/>
              <a:ext cx="24" cy="2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1" name="Line 599"/>
            <p:cNvSpPr>
              <a:spLocks noChangeShapeType="1"/>
            </p:cNvSpPr>
            <p:nvPr/>
          </p:nvSpPr>
          <p:spPr bwMode="auto">
            <a:xfrm>
              <a:off x="4613" y="756"/>
              <a:ext cx="26" cy="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2" name="Line 600"/>
            <p:cNvSpPr>
              <a:spLocks noChangeShapeType="1"/>
            </p:cNvSpPr>
            <p:nvPr/>
          </p:nvSpPr>
          <p:spPr bwMode="auto">
            <a:xfrm flipV="1">
              <a:off x="4639" y="750"/>
              <a:ext cx="24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3" name="Line 601"/>
            <p:cNvSpPr>
              <a:spLocks noChangeShapeType="1"/>
            </p:cNvSpPr>
            <p:nvPr/>
          </p:nvSpPr>
          <p:spPr bwMode="auto">
            <a:xfrm>
              <a:off x="4663" y="750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4" name="Line 602"/>
            <p:cNvSpPr>
              <a:spLocks noChangeShapeType="1"/>
            </p:cNvSpPr>
            <p:nvPr/>
          </p:nvSpPr>
          <p:spPr bwMode="auto">
            <a:xfrm flipV="1">
              <a:off x="4688" y="750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5" name="Line 603"/>
            <p:cNvSpPr>
              <a:spLocks noChangeShapeType="1"/>
            </p:cNvSpPr>
            <p:nvPr/>
          </p:nvSpPr>
          <p:spPr bwMode="auto">
            <a:xfrm>
              <a:off x="4713" y="750"/>
              <a:ext cx="24" cy="1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6" name="Line 604"/>
            <p:cNvSpPr>
              <a:spLocks noChangeShapeType="1"/>
            </p:cNvSpPr>
            <p:nvPr/>
          </p:nvSpPr>
          <p:spPr bwMode="auto">
            <a:xfrm>
              <a:off x="4737" y="760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7" name="Line 605"/>
            <p:cNvSpPr>
              <a:spLocks noChangeShapeType="1"/>
            </p:cNvSpPr>
            <p:nvPr/>
          </p:nvSpPr>
          <p:spPr bwMode="auto">
            <a:xfrm flipV="1">
              <a:off x="4762" y="760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8" name="Line 606"/>
            <p:cNvSpPr>
              <a:spLocks noChangeShapeType="1"/>
            </p:cNvSpPr>
            <p:nvPr/>
          </p:nvSpPr>
          <p:spPr bwMode="auto">
            <a:xfrm>
              <a:off x="4787" y="760"/>
              <a:ext cx="25" cy="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9" name="Line 607"/>
            <p:cNvSpPr>
              <a:spLocks noChangeShapeType="1"/>
            </p:cNvSpPr>
            <p:nvPr/>
          </p:nvSpPr>
          <p:spPr bwMode="auto">
            <a:xfrm>
              <a:off x="4812" y="762"/>
              <a:ext cx="24" cy="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0" name="Line 608"/>
            <p:cNvSpPr>
              <a:spLocks noChangeShapeType="1"/>
            </p:cNvSpPr>
            <p:nvPr/>
          </p:nvSpPr>
          <p:spPr bwMode="auto">
            <a:xfrm flipV="1">
              <a:off x="4836" y="730"/>
              <a:ext cx="25" cy="3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1" name="Line 609"/>
            <p:cNvSpPr>
              <a:spLocks noChangeShapeType="1"/>
            </p:cNvSpPr>
            <p:nvPr/>
          </p:nvSpPr>
          <p:spPr bwMode="auto">
            <a:xfrm>
              <a:off x="4861" y="730"/>
              <a:ext cx="25" cy="3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2" name="Line 610"/>
            <p:cNvSpPr>
              <a:spLocks noChangeShapeType="1"/>
            </p:cNvSpPr>
            <p:nvPr/>
          </p:nvSpPr>
          <p:spPr bwMode="auto">
            <a:xfrm flipV="1">
              <a:off x="4886" y="720"/>
              <a:ext cx="24" cy="4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3" name="Line 611"/>
            <p:cNvSpPr>
              <a:spLocks noChangeShapeType="1"/>
            </p:cNvSpPr>
            <p:nvPr/>
          </p:nvSpPr>
          <p:spPr bwMode="auto">
            <a:xfrm>
              <a:off x="4910" y="720"/>
              <a:ext cx="25" cy="2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4" name="Line 612"/>
            <p:cNvSpPr>
              <a:spLocks noChangeShapeType="1"/>
            </p:cNvSpPr>
            <p:nvPr/>
          </p:nvSpPr>
          <p:spPr bwMode="auto">
            <a:xfrm>
              <a:off x="4935" y="741"/>
              <a:ext cx="25" cy="1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5" name="Line 613"/>
            <p:cNvSpPr>
              <a:spLocks noChangeShapeType="1"/>
            </p:cNvSpPr>
            <p:nvPr/>
          </p:nvSpPr>
          <p:spPr bwMode="auto">
            <a:xfrm flipV="1">
              <a:off x="4960" y="747"/>
              <a:ext cx="25" cy="1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6" name="Line 614"/>
            <p:cNvSpPr>
              <a:spLocks noChangeShapeType="1"/>
            </p:cNvSpPr>
            <p:nvPr/>
          </p:nvSpPr>
          <p:spPr bwMode="auto">
            <a:xfrm flipV="1">
              <a:off x="4985" y="738"/>
              <a:ext cx="25" cy="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7" name="Line 615"/>
            <p:cNvSpPr>
              <a:spLocks noChangeShapeType="1"/>
            </p:cNvSpPr>
            <p:nvPr/>
          </p:nvSpPr>
          <p:spPr bwMode="auto">
            <a:xfrm>
              <a:off x="5010" y="738"/>
              <a:ext cx="24" cy="11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8" name="Line 616"/>
            <p:cNvSpPr>
              <a:spLocks noChangeShapeType="1"/>
            </p:cNvSpPr>
            <p:nvPr/>
          </p:nvSpPr>
          <p:spPr bwMode="auto">
            <a:xfrm>
              <a:off x="5034" y="749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9" name="Line 617"/>
            <p:cNvSpPr>
              <a:spLocks noChangeShapeType="1"/>
            </p:cNvSpPr>
            <p:nvPr/>
          </p:nvSpPr>
          <p:spPr bwMode="auto">
            <a:xfrm>
              <a:off x="5059" y="754"/>
              <a:ext cx="25" cy="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0" name="Line 618"/>
            <p:cNvSpPr>
              <a:spLocks noChangeShapeType="1"/>
            </p:cNvSpPr>
            <p:nvPr/>
          </p:nvSpPr>
          <p:spPr bwMode="auto">
            <a:xfrm flipV="1">
              <a:off x="5084" y="758"/>
              <a:ext cx="24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1" name="Line 619"/>
            <p:cNvSpPr>
              <a:spLocks noChangeShapeType="1"/>
            </p:cNvSpPr>
            <p:nvPr/>
          </p:nvSpPr>
          <p:spPr bwMode="auto">
            <a:xfrm>
              <a:off x="5108" y="758"/>
              <a:ext cx="25" cy="1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2" name="Line 620"/>
            <p:cNvSpPr>
              <a:spLocks noChangeShapeType="1"/>
            </p:cNvSpPr>
            <p:nvPr/>
          </p:nvSpPr>
          <p:spPr bwMode="auto">
            <a:xfrm flipV="1">
              <a:off x="5133" y="725"/>
              <a:ext cx="25" cy="4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3" name="Line 621"/>
            <p:cNvSpPr>
              <a:spLocks noChangeShapeType="1"/>
            </p:cNvSpPr>
            <p:nvPr/>
          </p:nvSpPr>
          <p:spPr bwMode="auto">
            <a:xfrm>
              <a:off x="5158" y="725"/>
              <a:ext cx="25" cy="20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4" name="Line 622"/>
            <p:cNvSpPr>
              <a:spLocks noChangeShapeType="1"/>
            </p:cNvSpPr>
            <p:nvPr/>
          </p:nvSpPr>
          <p:spPr bwMode="auto">
            <a:xfrm flipV="1">
              <a:off x="5183" y="739"/>
              <a:ext cx="24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5" name="Line 623"/>
            <p:cNvSpPr>
              <a:spLocks noChangeShapeType="1"/>
            </p:cNvSpPr>
            <p:nvPr/>
          </p:nvSpPr>
          <p:spPr bwMode="auto">
            <a:xfrm>
              <a:off x="5207" y="739"/>
              <a:ext cx="25" cy="1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6" name="Line 624"/>
            <p:cNvSpPr>
              <a:spLocks noChangeShapeType="1"/>
            </p:cNvSpPr>
            <p:nvPr/>
          </p:nvSpPr>
          <p:spPr bwMode="auto">
            <a:xfrm>
              <a:off x="5232" y="758"/>
              <a:ext cx="25" cy="1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7" name="Line 625"/>
            <p:cNvSpPr>
              <a:spLocks noChangeShapeType="1"/>
            </p:cNvSpPr>
            <p:nvPr/>
          </p:nvSpPr>
          <p:spPr bwMode="auto">
            <a:xfrm flipV="1">
              <a:off x="5257" y="758"/>
              <a:ext cx="24" cy="1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8" name="Line 626"/>
            <p:cNvSpPr>
              <a:spLocks noChangeShapeType="1"/>
            </p:cNvSpPr>
            <p:nvPr/>
          </p:nvSpPr>
          <p:spPr bwMode="auto">
            <a:xfrm flipV="1">
              <a:off x="5281" y="752"/>
              <a:ext cx="26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9" name="Line 627"/>
            <p:cNvSpPr>
              <a:spLocks noChangeShapeType="1"/>
            </p:cNvSpPr>
            <p:nvPr/>
          </p:nvSpPr>
          <p:spPr bwMode="auto">
            <a:xfrm>
              <a:off x="5307" y="752"/>
              <a:ext cx="24" cy="2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0" name="Line 628"/>
            <p:cNvSpPr>
              <a:spLocks noChangeShapeType="1"/>
            </p:cNvSpPr>
            <p:nvPr/>
          </p:nvSpPr>
          <p:spPr bwMode="auto">
            <a:xfrm flipV="1">
              <a:off x="5331" y="767"/>
              <a:ext cx="25" cy="7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1" name="Line 629"/>
            <p:cNvSpPr>
              <a:spLocks noChangeShapeType="1"/>
            </p:cNvSpPr>
            <p:nvPr/>
          </p:nvSpPr>
          <p:spPr bwMode="auto">
            <a:xfrm flipV="1">
              <a:off x="5356" y="761"/>
              <a:ext cx="25" cy="6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2" name="Line 630"/>
            <p:cNvSpPr>
              <a:spLocks noChangeShapeType="1"/>
            </p:cNvSpPr>
            <p:nvPr/>
          </p:nvSpPr>
          <p:spPr bwMode="auto">
            <a:xfrm flipV="1">
              <a:off x="5381" y="749"/>
              <a:ext cx="24" cy="12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3" name="Line 631"/>
            <p:cNvSpPr>
              <a:spLocks noChangeShapeType="1"/>
            </p:cNvSpPr>
            <p:nvPr/>
          </p:nvSpPr>
          <p:spPr bwMode="auto">
            <a:xfrm>
              <a:off x="5405" y="749"/>
              <a:ext cx="25" cy="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4" name="Line 632"/>
            <p:cNvSpPr>
              <a:spLocks noChangeShapeType="1"/>
            </p:cNvSpPr>
            <p:nvPr/>
          </p:nvSpPr>
          <p:spPr bwMode="auto">
            <a:xfrm flipV="1">
              <a:off x="5430" y="739"/>
              <a:ext cx="25" cy="1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5" name="Line 633"/>
            <p:cNvSpPr>
              <a:spLocks noChangeShapeType="1"/>
            </p:cNvSpPr>
            <p:nvPr/>
          </p:nvSpPr>
          <p:spPr bwMode="auto">
            <a:xfrm>
              <a:off x="5455" y="739"/>
              <a:ext cx="24" cy="1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6" name="Line 634"/>
            <p:cNvSpPr>
              <a:spLocks noChangeShapeType="1"/>
            </p:cNvSpPr>
            <p:nvPr/>
          </p:nvSpPr>
          <p:spPr bwMode="auto">
            <a:xfrm flipV="1">
              <a:off x="5479" y="729"/>
              <a:ext cx="25" cy="24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7" name="Line 635"/>
            <p:cNvSpPr>
              <a:spLocks noChangeShapeType="1"/>
            </p:cNvSpPr>
            <p:nvPr/>
          </p:nvSpPr>
          <p:spPr bwMode="auto">
            <a:xfrm>
              <a:off x="5504" y="729"/>
              <a:ext cx="25" cy="29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8" name="Line 636"/>
            <p:cNvSpPr>
              <a:spLocks noChangeShapeType="1"/>
            </p:cNvSpPr>
            <p:nvPr/>
          </p:nvSpPr>
          <p:spPr bwMode="auto">
            <a:xfrm>
              <a:off x="5529" y="758"/>
              <a:ext cx="25" cy="3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9" name="Line 637"/>
            <p:cNvSpPr>
              <a:spLocks noChangeShapeType="1"/>
            </p:cNvSpPr>
            <p:nvPr/>
          </p:nvSpPr>
          <p:spPr bwMode="auto">
            <a:xfrm>
              <a:off x="5554" y="761"/>
              <a:ext cx="24" cy="15"/>
            </a:xfrm>
            <a:prstGeom prst="line">
              <a:avLst/>
            </a:prstGeom>
            <a:noFill/>
            <a:ln w="158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0" name="Oval 638"/>
            <p:cNvSpPr>
              <a:spLocks noChangeArrowheads="1"/>
            </p:cNvSpPr>
            <p:nvPr/>
          </p:nvSpPr>
          <p:spPr bwMode="auto">
            <a:xfrm>
              <a:off x="5067" y="1761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1" name="Oval 639"/>
            <p:cNvSpPr>
              <a:spLocks noChangeArrowheads="1"/>
            </p:cNvSpPr>
            <p:nvPr/>
          </p:nvSpPr>
          <p:spPr bwMode="auto">
            <a:xfrm>
              <a:off x="5078" y="1764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2" name="Oval 640"/>
            <p:cNvSpPr>
              <a:spLocks noChangeArrowheads="1"/>
            </p:cNvSpPr>
            <p:nvPr/>
          </p:nvSpPr>
          <p:spPr bwMode="auto">
            <a:xfrm>
              <a:off x="5091" y="1754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3" name="Oval 641"/>
            <p:cNvSpPr>
              <a:spLocks noChangeArrowheads="1"/>
            </p:cNvSpPr>
            <p:nvPr/>
          </p:nvSpPr>
          <p:spPr bwMode="auto">
            <a:xfrm>
              <a:off x="5104" y="1771"/>
              <a:ext cx="34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4" name="Oval 642"/>
            <p:cNvSpPr>
              <a:spLocks noChangeArrowheads="1"/>
            </p:cNvSpPr>
            <p:nvPr/>
          </p:nvSpPr>
          <p:spPr bwMode="auto">
            <a:xfrm>
              <a:off x="5115" y="1754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5" name="Oval 643"/>
            <p:cNvSpPr>
              <a:spLocks noChangeArrowheads="1"/>
            </p:cNvSpPr>
            <p:nvPr/>
          </p:nvSpPr>
          <p:spPr bwMode="auto">
            <a:xfrm>
              <a:off x="5128" y="174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6" name="Oval 644"/>
            <p:cNvSpPr>
              <a:spLocks noChangeArrowheads="1"/>
            </p:cNvSpPr>
            <p:nvPr/>
          </p:nvSpPr>
          <p:spPr bwMode="auto">
            <a:xfrm>
              <a:off x="5140" y="1764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7" name="Oval 645"/>
            <p:cNvSpPr>
              <a:spLocks noChangeArrowheads="1"/>
            </p:cNvSpPr>
            <p:nvPr/>
          </p:nvSpPr>
          <p:spPr bwMode="auto">
            <a:xfrm>
              <a:off x="5153" y="1751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8" name="Oval 646"/>
            <p:cNvSpPr>
              <a:spLocks noChangeArrowheads="1"/>
            </p:cNvSpPr>
            <p:nvPr/>
          </p:nvSpPr>
          <p:spPr bwMode="auto">
            <a:xfrm>
              <a:off x="5165" y="1766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9" name="Oval 647"/>
            <p:cNvSpPr>
              <a:spLocks noChangeArrowheads="1"/>
            </p:cNvSpPr>
            <p:nvPr/>
          </p:nvSpPr>
          <p:spPr bwMode="auto">
            <a:xfrm>
              <a:off x="5177" y="175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0" name="Oval 648"/>
            <p:cNvSpPr>
              <a:spLocks noChangeArrowheads="1"/>
            </p:cNvSpPr>
            <p:nvPr/>
          </p:nvSpPr>
          <p:spPr bwMode="auto">
            <a:xfrm>
              <a:off x="5190" y="175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1" name="Oval 649"/>
            <p:cNvSpPr>
              <a:spLocks noChangeArrowheads="1"/>
            </p:cNvSpPr>
            <p:nvPr/>
          </p:nvSpPr>
          <p:spPr bwMode="auto">
            <a:xfrm>
              <a:off x="5202" y="1745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2" name="Oval 650"/>
            <p:cNvSpPr>
              <a:spLocks noChangeArrowheads="1"/>
            </p:cNvSpPr>
            <p:nvPr/>
          </p:nvSpPr>
          <p:spPr bwMode="auto">
            <a:xfrm>
              <a:off x="5214" y="1745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3" name="Oval 651"/>
            <p:cNvSpPr>
              <a:spLocks noChangeArrowheads="1"/>
            </p:cNvSpPr>
            <p:nvPr/>
          </p:nvSpPr>
          <p:spPr bwMode="auto">
            <a:xfrm>
              <a:off x="5227" y="1750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4" name="Oval 652"/>
            <p:cNvSpPr>
              <a:spLocks noChangeArrowheads="1"/>
            </p:cNvSpPr>
            <p:nvPr/>
          </p:nvSpPr>
          <p:spPr bwMode="auto">
            <a:xfrm>
              <a:off x="5239" y="1776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5" name="Oval 653"/>
            <p:cNvSpPr>
              <a:spLocks noChangeArrowheads="1"/>
            </p:cNvSpPr>
            <p:nvPr/>
          </p:nvSpPr>
          <p:spPr bwMode="auto">
            <a:xfrm>
              <a:off x="5252" y="1751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6" name="Oval 654"/>
            <p:cNvSpPr>
              <a:spLocks noChangeArrowheads="1"/>
            </p:cNvSpPr>
            <p:nvPr/>
          </p:nvSpPr>
          <p:spPr bwMode="auto">
            <a:xfrm>
              <a:off x="5264" y="176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7" name="Oval 655"/>
            <p:cNvSpPr>
              <a:spLocks noChangeArrowheads="1"/>
            </p:cNvSpPr>
            <p:nvPr/>
          </p:nvSpPr>
          <p:spPr bwMode="auto">
            <a:xfrm>
              <a:off x="5276" y="1756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8" name="Oval 656"/>
            <p:cNvSpPr>
              <a:spLocks noChangeArrowheads="1"/>
            </p:cNvSpPr>
            <p:nvPr/>
          </p:nvSpPr>
          <p:spPr bwMode="auto">
            <a:xfrm>
              <a:off x="5289" y="1757"/>
              <a:ext cx="34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9" name="Oval 657"/>
            <p:cNvSpPr>
              <a:spLocks noChangeArrowheads="1"/>
            </p:cNvSpPr>
            <p:nvPr/>
          </p:nvSpPr>
          <p:spPr bwMode="auto">
            <a:xfrm>
              <a:off x="5301" y="1757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0" name="Oval 658"/>
            <p:cNvSpPr>
              <a:spLocks noChangeArrowheads="1"/>
            </p:cNvSpPr>
            <p:nvPr/>
          </p:nvSpPr>
          <p:spPr bwMode="auto">
            <a:xfrm>
              <a:off x="5314" y="1751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1" name="Oval 659"/>
            <p:cNvSpPr>
              <a:spLocks noChangeArrowheads="1"/>
            </p:cNvSpPr>
            <p:nvPr/>
          </p:nvSpPr>
          <p:spPr bwMode="auto">
            <a:xfrm>
              <a:off x="5326" y="1749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2" name="Oval 660"/>
            <p:cNvSpPr>
              <a:spLocks noChangeArrowheads="1"/>
            </p:cNvSpPr>
            <p:nvPr/>
          </p:nvSpPr>
          <p:spPr bwMode="auto">
            <a:xfrm>
              <a:off x="5338" y="1746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3" name="Oval 661"/>
            <p:cNvSpPr>
              <a:spLocks noChangeArrowheads="1"/>
            </p:cNvSpPr>
            <p:nvPr/>
          </p:nvSpPr>
          <p:spPr bwMode="auto">
            <a:xfrm>
              <a:off x="5351" y="1748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4" name="Oval 662"/>
            <p:cNvSpPr>
              <a:spLocks noChangeArrowheads="1"/>
            </p:cNvSpPr>
            <p:nvPr/>
          </p:nvSpPr>
          <p:spPr bwMode="auto">
            <a:xfrm>
              <a:off x="5363" y="1771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5" name="Oval 663"/>
            <p:cNvSpPr>
              <a:spLocks noChangeArrowheads="1"/>
            </p:cNvSpPr>
            <p:nvPr/>
          </p:nvSpPr>
          <p:spPr bwMode="auto">
            <a:xfrm>
              <a:off x="5375" y="1760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6" name="Oval 664"/>
            <p:cNvSpPr>
              <a:spLocks noChangeArrowheads="1"/>
            </p:cNvSpPr>
            <p:nvPr/>
          </p:nvSpPr>
          <p:spPr bwMode="auto">
            <a:xfrm>
              <a:off x="5388" y="1767"/>
              <a:ext cx="34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7" name="Oval 665"/>
            <p:cNvSpPr>
              <a:spLocks noChangeArrowheads="1"/>
            </p:cNvSpPr>
            <p:nvPr/>
          </p:nvSpPr>
          <p:spPr bwMode="auto">
            <a:xfrm>
              <a:off x="5400" y="1767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8" name="Oval 666"/>
            <p:cNvSpPr>
              <a:spLocks noChangeArrowheads="1"/>
            </p:cNvSpPr>
            <p:nvPr/>
          </p:nvSpPr>
          <p:spPr bwMode="auto">
            <a:xfrm>
              <a:off x="5412" y="1767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9" name="Oval 667"/>
            <p:cNvSpPr>
              <a:spLocks noChangeArrowheads="1"/>
            </p:cNvSpPr>
            <p:nvPr/>
          </p:nvSpPr>
          <p:spPr bwMode="auto">
            <a:xfrm>
              <a:off x="5425" y="1746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0" name="Oval 668"/>
            <p:cNvSpPr>
              <a:spLocks noChangeArrowheads="1"/>
            </p:cNvSpPr>
            <p:nvPr/>
          </p:nvSpPr>
          <p:spPr bwMode="auto">
            <a:xfrm>
              <a:off x="5437" y="1759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1" name="Oval 669"/>
            <p:cNvSpPr>
              <a:spLocks noChangeArrowheads="1"/>
            </p:cNvSpPr>
            <p:nvPr/>
          </p:nvSpPr>
          <p:spPr bwMode="auto">
            <a:xfrm>
              <a:off x="5450" y="1750"/>
              <a:ext cx="34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2" name="Oval 670"/>
            <p:cNvSpPr>
              <a:spLocks noChangeArrowheads="1"/>
            </p:cNvSpPr>
            <p:nvPr/>
          </p:nvSpPr>
          <p:spPr bwMode="auto">
            <a:xfrm>
              <a:off x="5462" y="1768"/>
              <a:ext cx="34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3" name="Oval 671"/>
            <p:cNvSpPr>
              <a:spLocks noChangeArrowheads="1"/>
            </p:cNvSpPr>
            <p:nvPr/>
          </p:nvSpPr>
          <p:spPr bwMode="auto">
            <a:xfrm>
              <a:off x="5474" y="1759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4" name="Oval 672"/>
            <p:cNvSpPr>
              <a:spLocks noChangeArrowheads="1"/>
            </p:cNvSpPr>
            <p:nvPr/>
          </p:nvSpPr>
          <p:spPr bwMode="auto">
            <a:xfrm>
              <a:off x="5486" y="1760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5" name="Oval 673"/>
            <p:cNvSpPr>
              <a:spLocks noChangeArrowheads="1"/>
            </p:cNvSpPr>
            <p:nvPr/>
          </p:nvSpPr>
          <p:spPr bwMode="auto">
            <a:xfrm>
              <a:off x="5499" y="1761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6" name="Oval 674"/>
            <p:cNvSpPr>
              <a:spLocks noChangeArrowheads="1"/>
            </p:cNvSpPr>
            <p:nvPr/>
          </p:nvSpPr>
          <p:spPr bwMode="auto">
            <a:xfrm>
              <a:off x="5511" y="1733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7" name="Oval 675"/>
            <p:cNvSpPr>
              <a:spLocks noChangeArrowheads="1"/>
            </p:cNvSpPr>
            <p:nvPr/>
          </p:nvSpPr>
          <p:spPr bwMode="auto">
            <a:xfrm>
              <a:off x="5524" y="1029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8" name="Oval 676"/>
            <p:cNvSpPr>
              <a:spLocks noChangeArrowheads="1"/>
            </p:cNvSpPr>
            <p:nvPr/>
          </p:nvSpPr>
          <p:spPr bwMode="auto">
            <a:xfrm>
              <a:off x="5536" y="1024"/>
              <a:ext cx="35" cy="33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9" name="Oval 677"/>
            <p:cNvSpPr>
              <a:spLocks noChangeArrowheads="1"/>
            </p:cNvSpPr>
            <p:nvPr/>
          </p:nvSpPr>
          <p:spPr bwMode="auto">
            <a:xfrm>
              <a:off x="5548" y="1028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0" name="Oval 678"/>
            <p:cNvSpPr>
              <a:spLocks noChangeArrowheads="1"/>
            </p:cNvSpPr>
            <p:nvPr/>
          </p:nvSpPr>
          <p:spPr bwMode="auto">
            <a:xfrm>
              <a:off x="5561" y="1029"/>
              <a:ext cx="35" cy="32"/>
            </a:xfrm>
            <a:prstGeom prst="ellipse">
              <a:avLst/>
            </a:prstGeom>
            <a:solidFill>
              <a:srgbClr val="333333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1" name="Oval 679"/>
            <p:cNvSpPr>
              <a:spLocks noChangeArrowheads="1"/>
            </p:cNvSpPr>
            <p:nvPr/>
          </p:nvSpPr>
          <p:spPr bwMode="auto">
            <a:xfrm>
              <a:off x="5078" y="1764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2" name="Oval 680"/>
            <p:cNvSpPr>
              <a:spLocks noChangeArrowheads="1"/>
            </p:cNvSpPr>
            <p:nvPr/>
          </p:nvSpPr>
          <p:spPr bwMode="auto">
            <a:xfrm>
              <a:off x="5091" y="1749"/>
              <a:ext cx="34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3" name="Oval 681"/>
            <p:cNvSpPr>
              <a:spLocks noChangeArrowheads="1"/>
            </p:cNvSpPr>
            <p:nvPr/>
          </p:nvSpPr>
          <p:spPr bwMode="auto">
            <a:xfrm>
              <a:off x="5103" y="17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4" name="Oval 682"/>
            <p:cNvSpPr>
              <a:spLocks noChangeArrowheads="1"/>
            </p:cNvSpPr>
            <p:nvPr/>
          </p:nvSpPr>
          <p:spPr bwMode="auto">
            <a:xfrm>
              <a:off x="5115" y="1750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5" name="Oval 683"/>
            <p:cNvSpPr>
              <a:spLocks noChangeArrowheads="1"/>
            </p:cNvSpPr>
            <p:nvPr/>
          </p:nvSpPr>
          <p:spPr bwMode="auto">
            <a:xfrm>
              <a:off x="5128" y="1776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6" name="Oval 684"/>
            <p:cNvSpPr>
              <a:spLocks noChangeArrowheads="1"/>
            </p:cNvSpPr>
            <p:nvPr/>
          </p:nvSpPr>
          <p:spPr bwMode="auto">
            <a:xfrm>
              <a:off x="5140" y="1757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7" name="Oval 685"/>
            <p:cNvSpPr>
              <a:spLocks noChangeArrowheads="1"/>
            </p:cNvSpPr>
            <p:nvPr/>
          </p:nvSpPr>
          <p:spPr bwMode="auto">
            <a:xfrm>
              <a:off x="5153" y="1762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8" name="Oval 686"/>
            <p:cNvSpPr>
              <a:spLocks noChangeArrowheads="1"/>
            </p:cNvSpPr>
            <p:nvPr/>
          </p:nvSpPr>
          <p:spPr bwMode="auto">
            <a:xfrm>
              <a:off x="5165" y="1757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9" name="Oval 687"/>
            <p:cNvSpPr>
              <a:spLocks noChangeArrowheads="1"/>
            </p:cNvSpPr>
            <p:nvPr/>
          </p:nvSpPr>
          <p:spPr bwMode="auto">
            <a:xfrm>
              <a:off x="5178" y="1744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0" name="Oval 688"/>
            <p:cNvSpPr>
              <a:spLocks noChangeArrowheads="1"/>
            </p:cNvSpPr>
            <p:nvPr/>
          </p:nvSpPr>
          <p:spPr bwMode="auto">
            <a:xfrm>
              <a:off x="5202" y="1734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1" name="Oval 689"/>
            <p:cNvSpPr>
              <a:spLocks noChangeArrowheads="1"/>
            </p:cNvSpPr>
            <p:nvPr/>
          </p:nvSpPr>
          <p:spPr bwMode="auto">
            <a:xfrm>
              <a:off x="5215" y="1750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2" name="Oval 690"/>
            <p:cNvSpPr>
              <a:spLocks noChangeArrowheads="1"/>
            </p:cNvSpPr>
            <p:nvPr/>
          </p:nvSpPr>
          <p:spPr bwMode="auto">
            <a:xfrm>
              <a:off x="5227" y="17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3" name="Oval 691"/>
            <p:cNvSpPr>
              <a:spLocks noChangeArrowheads="1"/>
            </p:cNvSpPr>
            <p:nvPr/>
          </p:nvSpPr>
          <p:spPr bwMode="auto">
            <a:xfrm>
              <a:off x="5239" y="1769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4" name="Oval 692"/>
            <p:cNvSpPr>
              <a:spLocks noChangeArrowheads="1"/>
            </p:cNvSpPr>
            <p:nvPr/>
          </p:nvSpPr>
          <p:spPr bwMode="auto">
            <a:xfrm>
              <a:off x="5252" y="1745"/>
              <a:ext cx="34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5" name="Oval 693"/>
            <p:cNvSpPr>
              <a:spLocks noChangeArrowheads="1"/>
            </p:cNvSpPr>
            <p:nvPr/>
          </p:nvSpPr>
          <p:spPr bwMode="auto">
            <a:xfrm>
              <a:off x="5264" y="175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6" name="Oval 694"/>
            <p:cNvSpPr>
              <a:spLocks noChangeArrowheads="1"/>
            </p:cNvSpPr>
            <p:nvPr/>
          </p:nvSpPr>
          <p:spPr bwMode="auto">
            <a:xfrm>
              <a:off x="5276" y="1754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7" name="Oval 695"/>
            <p:cNvSpPr>
              <a:spLocks noChangeArrowheads="1"/>
            </p:cNvSpPr>
            <p:nvPr/>
          </p:nvSpPr>
          <p:spPr bwMode="auto">
            <a:xfrm>
              <a:off x="5289" y="1761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8" name="Oval 696"/>
            <p:cNvSpPr>
              <a:spLocks noChangeArrowheads="1"/>
            </p:cNvSpPr>
            <p:nvPr/>
          </p:nvSpPr>
          <p:spPr bwMode="auto">
            <a:xfrm>
              <a:off x="5301" y="1742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9" name="Oval 697"/>
            <p:cNvSpPr>
              <a:spLocks noChangeArrowheads="1"/>
            </p:cNvSpPr>
            <p:nvPr/>
          </p:nvSpPr>
          <p:spPr bwMode="auto">
            <a:xfrm>
              <a:off x="5313" y="1769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0" name="Oval 698"/>
            <p:cNvSpPr>
              <a:spLocks noChangeArrowheads="1"/>
            </p:cNvSpPr>
            <p:nvPr/>
          </p:nvSpPr>
          <p:spPr bwMode="auto">
            <a:xfrm>
              <a:off x="5326" y="1763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1" name="Oval 699"/>
            <p:cNvSpPr>
              <a:spLocks noChangeArrowheads="1"/>
            </p:cNvSpPr>
            <p:nvPr/>
          </p:nvSpPr>
          <p:spPr bwMode="auto">
            <a:xfrm>
              <a:off x="5338" y="1756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2" name="Oval 700"/>
            <p:cNvSpPr>
              <a:spLocks noChangeArrowheads="1"/>
            </p:cNvSpPr>
            <p:nvPr/>
          </p:nvSpPr>
          <p:spPr bwMode="auto">
            <a:xfrm>
              <a:off x="5350" y="1740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3" name="Oval 701"/>
            <p:cNvSpPr>
              <a:spLocks noChangeArrowheads="1"/>
            </p:cNvSpPr>
            <p:nvPr/>
          </p:nvSpPr>
          <p:spPr bwMode="auto">
            <a:xfrm>
              <a:off x="5363" y="1742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4" name="Oval 702"/>
            <p:cNvSpPr>
              <a:spLocks noChangeArrowheads="1"/>
            </p:cNvSpPr>
            <p:nvPr/>
          </p:nvSpPr>
          <p:spPr bwMode="auto">
            <a:xfrm>
              <a:off x="5376" y="1444"/>
              <a:ext cx="34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5" name="Oval 703"/>
            <p:cNvSpPr>
              <a:spLocks noChangeArrowheads="1"/>
            </p:cNvSpPr>
            <p:nvPr/>
          </p:nvSpPr>
          <p:spPr bwMode="auto">
            <a:xfrm>
              <a:off x="5388" y="1138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6" name="Oval 704"/>
            <p:cNvSpPr>
              <a:spLocks noChangeArrowheads="1"/>
            </p:cNvSpPr>
            <p:nvPr/>
          </p:nvSpPr>
          <p:spPr bwMode="auto">
            <a:xfrm>
              <a:off x="5400" y="1039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7" name="Oval 705"/>
            <p:cNvSpPr>
              <a:spLocks noChangeArrowheads="1"/>
            </p:cNvSpPr>
            <p:nvPr/>
          </p:nvSpPr>
          <p:spPr bwMode="auto">
            <a:xfrm>
              <a:off x="5412" y="1024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8" name="Oval 706"/>
            <p:cNvSpPr>
              <a:spLocks noChangeArrowheads="1"/>
            </p:cNvSpPr>
            <p:nvPr/>
          </p:nvSpPr>
          <p:spPr bwMode="auto">
            <a:xfrm>
              <a:off x="5425" y="103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9" name="Oval 707"/>
            <p:cNvSpPr>
              <a:spLocks noChangeArrowheads="1"/>
            </p:cNvSpPr>
            <p:nvPr/>
          </p:nvSpPr>
          <p:spPr bwMode="auto">
            <a:xfrm>
              <a:off x="5437" y="1028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0" name="Oval 708"/>
            <p:cNvSpPr>
              <a:spLocks noChangeArrowheads="1"/>
            </p:cNvSpPr>
            <p:nvPr/>
          </p:nvSpPr>
          <p:spPr bwMode="auto">
            <a:xfrm>
              <a:off x="5449" y="1026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1" name="Oval 709"/>
            <p:cNvSpPr>
              <a:spLocks noChangeArrowheads="1"/>
            </p:cNvSpPr>
            <p:nvPr/>
          </p:nvSpPr>
          <p:spPr bwMode="auto">
            <a:xfrm>
              <a:off x="5462" y="1053"/>
              <a:ext cx="34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2" name="Oval 710"/>
            <p:cNvSpPr>
              <a:spLocks noChangeArrowheads="1"/>
            </p:cNvSpPr>
            <p:nvPr/>
          </p:nvSpPr>
          <p:spPr bwMode="auto">
            <a:xfrm>
              <a:off x="5474" y="1044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3" name="Oval 711"/>
            <p:cNvSpPr>
              <a:spLocks noChangeArrowheads="1"/>
            </p:cNvSpPr>
            <p:nvPr/>
          </p:nvSpPr>
          <p:spPr bwMode="auto">
            <a:xfrm>
              <a:off x="5486" y="1032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4" name="Oval 712"/>
            <p:cNvSpPr>
              <a:spLocks noChangeArrowheads="1"/>
            </p:cNvSpPr>
            <p:nvPr/>
          </p:nvSpPr>
          <p:spPr bwMode="auto">
            <a:xfrm>
              <a:off x="5499" y="1026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5" name="Oval 713"/>
            <p:cNvSpPr>
              <a:spLocks noChangeArrowheads="1"/>
            </p:cNvSpPr>
            <p:nvPr/>
          </p:nvSpPr>
          <p:spPr bwMode="auto">
            <a:xfrm>
              <a:off x="5511" y="1040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6" name="Oval 714"/>
            <p:cNvSpPr>
              <a:spLocks noChangeArrowheads="1"/>
            </p:cNvSpPr>
            <p:nvPr/>
          </p:nvSpPr>
          <p:spPr bwMode="auto">
            <a:xfrm>
              <a:off x="5524" y="1035"/>
              <a:ext cx="34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7" name="Oval 715"/>
            <p:cNvSpPr>
              <a:spLocks noChangeArrowheads="1"/>
            </p:cNvSpPr>
            <p:nvPr/>
          </p:nvSpPr>
          <p:spPr bwMode="auto">
            <a:xfrm>
              <a:off x="5536" y="1047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8" name="Oval 716"/>
            <p:cNvSpPr>
              <a:spLocks noChangeArrowheads="1"/>
            </p:cNvSpPr>
            <p:nvPr/>
          </p:nvSpPr>
          <p:spPr bwMode="auto">
            <a:xfrm>
              <a:off x="5548" y="1012"/>
              <a:ext cx="35" cy="32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9" name="Oval 717"/>
            <p:cNvSpPr>
              <a:spLocks noChangeArrowheads="1"/>
            </p:cNvSpPr>
            <p:nvPr/>
          </p:nvSpPr>
          <p:spPr bwMode="auto">
            <a:xfrm>
              <a:off x="5561" y="1035"/>
              <a:ext cx="35" cy="33"/>
            </a:xfrm>
            <a:prstGeom prst="ellipse">
              <a:avLst/>
            </a:prstGeom>
            <a:solidFill>
              <a:srgbClr val="808080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0" name="Oval 718"/>
            <p:cNvSpPr>
              <a:spLocks noChangeArrowheads="1"/>
            </p:cNvSpPr>
            <p:nvPr/>
          </p:nvSpPr>
          <p:spPr bwMode="auto">
            <a:xfrm>
              <a:off x="4819" y="1757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1" name="Oval 719"/>
            <p:cNvSpPr>
              <a:spLocks noChangeArrowheads="1"/>
            </p:cNvSpPr>
            <p:nvPr/>
          </p:nvSpPr>
          <p:spPr bwMode="auto">
            <a:xfrm>
              <a:off x="4831" y="1745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2" name="Oval 720"/>
            <p:cNvSpPr>
              <a:spLocks noChangeArrowheads="1"/>
            </p:cNvSpPr>
            <p:nvPr/>
          </p:nvSpPr>
          <p:spPr bwMode="auto">
            <a:xfrm>
              <a:off x="4844" y="1762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3" name="Oval 721"/>
            <p:cNvSpPr>
              <a:spLocks noChangeArrowheads="1"/>
            </p:cNvSpPr>
            <p:nvPr/>
          </p:nvSpPr>
          <p:spPr bwMode="auto">
            <a:xfrm>
              <a:off x="4856" y="175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4" name="Oval 722"/>
            <p:cNvSpPr>
              <a:spLocks noChangeArrowheads="1"/>
            </p:cNvSpPr>
            <p:nvPr/>
          </p:nvSpPr>
          <p:spPr bwMode="auto">
            <a:xfrm>
              <a:off x="4868" y="1729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5" name="Oval 723"/>
            <p:cNvSpPr>
              <a:spLocks noChangeArrowheads="1"/>
            </p:cNvSpPr>
            <p:nvPr/>
          </p:nvSpPr>
          <p:spPr bwMode="auto">
            <a:xfrm>
              <a:off x="4880" y="174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6" name="Oval 724"/>
            <p:cNvSpPr>
              <a:spLocks noChangeArrowheads="1"/>
            </p:cNvSpPr>
            <p:nvPr/>
          </p:nvSpPr>
          <p:spPr bwMode="auto">
            <a:xfrm>
              <a:off x="4893" y="1758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7" name="Oval 725"/>
            <p:cNvSpPr>
              <a:spLocks noChangeArrowheads="1"/>
            </p:cNvSpPr>
            <p:nvPr/>
          </p:nvSpPr>
          <p:spPr bwMode="auto">
            <a:xfrm>
              <a:off x="4905" y="1741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8" name="Oval 726"/>
            <p:cNvSpPr>
              <a:spLocks noChangeArrowheads="1"/>
            </p:cNvSpPr>
            <p:nvPr/>
          </p:nvSpPr>
          <p:spPr bwMode="auto">
            <a:xfrm>
              <a:off x="4918" y="1745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9" name="Oval 727"/>
            <p:cNvSpPr>
              <a:spLocks noChangeArrowheads="1"/>
            </p:cNvSpPr>
            <p:nvPr/>
          </p:nvSpPr>
          <p:spPr bwMode="auto">
            <a:xfrm>
              <a:off x="4930" y="1745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0" name="Oval 728"/>
            <p:cNvSpPr>
              <a:spLocks noChangeArrowheads="1"/>
            </p:cNvSpPr>
            <p:nvPr/>
          </p:nvSpPr>
          <p:spPr bwMode="auto">
            <a:xfrm>
              <a:off x="4955" y="1757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1" name="Oval 729"/>
            <p:cNvSpPr>
              <a:spLocks noChangeArrowheads="1"/>
            </p:cNvSpPr>
            <p:nvPr/>
          </p:nvSpPr>
          <p:spPr bwMode="auto">
            <a:xfrm>
              <a:off x="4967" y="174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2" name="Oval 730"/>
            <p:cNvSpPr>
              <a:spLocks noChangeArrowheads="1"/>
            </p:cNvSpPr>
            <p:nvPr/>
          </p:nvSpPr>
          <p:spPr bwMode="auto">
            <a:xfrm>
              <a:off x="4992" y="1745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3" name="Oval 731"/>
            <p:cNvSpPr>
              <a:spLocks noChangeArrowheads="1"/>
            </p:cNvSpPr>
            <p:nvPr/>
          </p:nvSpPr>
          <p:spPr bwMode="auto">
            <a:xfrm>
              <a:off x="5004" y="175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4" name="Oval 732"/>
            <p:cNvSpPr>
              <a:spLocks noChangeArrowheads="1"/>
            </p:cNvSpPr>
            <p:nvPr/>
          </p:nvSpPr>
          <p:spPr bwMode="auto">
            <a:xfrm>
              <a:off x="5017" y="1745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5" name="Oval 733"/>
            <p:cNvSpPr>
              <a:spLocks noChangeArrowheads="1"/>
            </p:cNvSpPr>
            <p:nvPr/>
          </p:nvSpPr>
          <p:spPr bwMode="auto">
            <a:xfrm>
              <a:off x="5029" y="1759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6" name="Oval 734"/>
            <p:cNvSpPr>
              <a:spLocks noChangeArrowheads="1"/>
            </p:cNvSpPr>
            <p:nvPr/>
          </p:nvSpPr>
          <p:spPr bwMode="auto">
            <a:xfrm>
              <a:off x="5041" y="1765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7" name="Oval 735"/>
            <p:cNvSpPr>
              <a:spLocks noChangeArrowheads="1"/>
            </p:cNvSpPr>
            <p:nvPr/>
          </p:nvSpPr>
          <p:spPr bwMode="auto">
            <a:xfrm>
              <a:off x="5053" y="1770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8" name="Oval 736"/>
            <p:cNvSpPr>
              <a:spLocks noChangeArrowheads="1"/>
            </p:cNvSpPr>
            <p:nvPr/>
          </p:nvSpPr>
          <p:spPr bwMode="auto">
            <a:xfrm>
              <a:off x="5066" y="1740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9" name="Oval 737"/>
            <p:cNvSpPr>
              <a:spLocks noChangeArrowheads="1"/>
            </p:cNvSpPr>
            <p:nvPr/>
          </p:nvSpPr>
          <p:spPr bwMode="auto">
            <a:xfrm>
              <a:off x="5079" y="1767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0" name="Oval 738"/>
            <p:cNvSpPr>
              <a:spLocks noChangeArrowheads="1"/>
            </p:cNvSpPr>
            <p:nvPr/>
          </p:nvSpPr>
          <p:spPr bwMode="auto">
            <a:xfrm>
              <a:off x="5091" y="1741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1" name="Oval 739"/>
            <p:cNvSpPr>
              <a:spLocks noChangeArrowheads="1"/>
            </p:cNvSpPr>
            <p:nvPr/>
          </p:nvSpPr>
          <p:spPr bwMode="auto">
            <a:xfrm>
              <a:off x="5103" y="175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2" name="Oval 740"/>
            <p:cNvSpPr>
              <a:spLocks noChangeArrowheads="1"/>
            </p:cNvSpPr>
            <p:nvPr/>
          </p:nvSpPr>
          <p:spPr bwMode="auto">
            <a:xfrm>
              <a:off x="5115" y="176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3" name="Oval 741"/>
            <p:cNvSpPr>
              <a:spLocks noChangeArrowheads="1"/>
            </p:cNvSpPr>
            <p:nvPr/>
          </p:nvSpPr>
          <p:spPr bwMode="auto">
            <a:xfrm>
              <a:off x="5165" y="174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4" name="Oval 742"/>
            <p:cNvSpPr>
              <a:spLocks noChangeArrowheads="1"/>
            </p:cNvSpPr>
            <p:nvPr/>
          </p:nvSpPr>
          <p:spPr bwMode="auto">
            <a:xfrm>
              <a:off x="5177" y="1764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5" name="Oval 743"/>
            <p:cNvSpPr>
              <a:spLocks noChangeArrowheads="1"/>
            </p:cNvSpPr>
            <p:nvPr/>
          </p:nvSpPr>
          <p:spPr bwMode="auto">
            <a:xfrm>
              <a:off x="5190" y="1755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6" name="Oval 744"/>
            <p:cNvSpPr>
              <a:spLocks noChangeArrowheads="1"/>
            </p:cNvSpPr>
            <p:nvPr/>
          </p:nvSpPr>
          <p:spPr bwMode="auto">
            <a:xfrm>
              <a:off x="5202" y="1756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7" name="Oval 745"/>
            <p:cNvSpPr>
              <a:spLocks noChangeArrowheads="1"/>
            </p:cNvSpPr>
            <p:nvPr/>
          </p:nvSpPr>
          <p:spPr bwMode="auto">
            <a:xfrm>
              <a:off x="5215" y="1748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8" name="Oval 746"/>
            <p:cNvSpPr>
              <a:spLocks noChangeArrowheads="1"/>
            </p:cNvSpPr>
            <p:nvPr/>
          </p:nvSpPr>
          <p:spPr bwMode="auto">
            <a:xfrm>
              <a:off x="5227" y="1762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9" name="Oval 747"/>
            <p:cNvSpPr>
              <a:spLocks noChangeArrowheads="1"/>
            </p:cNvSpPr>
            <p:nvPr/>
          </p:nvSpPr>
          <p:spPr bwMode="auto">
            <a:xfrm>
              <a:off x="5239" y="1757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0" name="Oval 748"/>
            <p:cNvSpPr>
              <a:spLocks noChangeArrowheads="1"/>
            </p:cNvSpPr>
            <p:nvPr/>
          </p:nvSpPr>
          <p:spPr bwMode="auto">
            <a:xfrm>
              <a:off x="5252" y="1766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062" name="Group 950"/>
          <p:cNvGrpSpPr>
            <a:grpSpLocks/>
          </p:cNvGrpSpPr>
          <p:nvPr/>
        </p:nvGrpSpPr>
        <p:grpSpPr bwMode="auto">
          <a:xfrm>
            <a:off x="6472238" y="1481138"/>
            <a:ext cx="2411412" cy="1387475"/>
            <a:chOff x="4077" y="933"/>
            <a:chExt cx="1519" cy="874"/>
          </a:xfrm>
        </p:grpSpPr>
        <p:sp>
          <p:nvSpPr>
            <p:cNvPr id="90862" name="Oval 750"/>
            <p:cNvSpPr>
              <a:spLocks noChangeArrowheads="1"/>
            </p:cNvSpPr>
            <p:nvPr/>
          </p:nvSpPr>
          <p:spPr bwMode="auto">
            <a:xfrm>
              <a:off x="5264" y="1756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3" name="Oval 751"/>
            <p:cNvSpPr>
              <a:spLocks noChangeArrowheads="1"/>
            </p:cNvSpPr>
            <p:nvPr/>
          </p:nvSpPr>
          <p:spPr bwMode="auto">
            <a:xfrm>
              <a:off x="5276" y="162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4" name="Oval 752"/>
            <p:cNvSpPr>
              <a:spLocks noChangeArrowheads="1"/>
            </p:cNvSpPr>
            <p:nvPr/>
          </p:nvSpPr>
          <p:spPr bwMode="auto">
            <a:xfrm>
              <a:off x="5289" y="1358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5" name="Oval 753"/>
            <p:cNvSpPr>
              <a:spLocks noChangeArrowheads="1"/>
            </p:cNvSpPr>
            <p:nvPr/>
          </p:nvSpPr>
          <p:spPr bwMode="auto">
            <a:xfrm>
              <a:off x="5301" y="1155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6" name="Oval 754"/>
            <p:cNvSpPr>
              <a:spLocks noChangeArrowheads="1"/>
            </p:cNvSpPr>
            <p:nvPr/>
          </p:nvSpPr>
          <p:spPr bwMode="auto">
            <a:xfrm>
              <a:off x="5314" y="1073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7" name="Oval 755"/>
            <p:cNvSpPr>
              <a:spLocks noChangeArrowheads="1"/>
            </p:cNvSpPr>
            <p:nvPr/>
          </p:nvSpPr>
          <p:spPr bwMode="auto">
            <a:xfrm>
              <a:off x="5326" y="1056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8" name="Oval 756"/>
            <p:cNvSpPr>
              <a:spLocks noChangeArrowheads="1"/>
            </p:cNvSpPr>
            <p:nvPr/>
          </p:nvSpPr>
          <p:spPr bwMode="auto">
            <a:xfrm>
              <a:off x="5338" y="1013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9" name="Oval 757"/>
            <p:cNvSpPr>
              <a:spLocks noChangeArrowheads="1"/>
            </p:cNvSpPr>
            <p:nvPr/>
          </p:nvSpPr>
          <p:spPr bwMode="auto">
            <a:xfrm>
              <a:off x="5351" y="1031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0" name="Oval 758"/>
            <p:cNvSpPr>
              <a:spLocks noChangeArrowheads="1"/>
            </p:cNvSpPr>
            <p:nvPr/>
          </p:nvSpPr>
          <p:spPr bwMode="auto">
            <a:xfrm>
              <a:off x="5363" y="1026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1" name="Oval 759"/>
            <p:cNvSpPr>
              <a:spLocks noChangeArrowheads="1"/>
            </p:cNvSpPr>
            <p:nvPr/>
          </p:nvSpPr>
          <p:spPr bwMode="auto">
            <a:xfrm>
              <a:off x="5375" y="1029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2" name="Oval 760"/>
            <p:cNvSpPr>
              <a:spLocks noChangeArrowheads="1"/>
            </p:cNvSpPr>
            <p:nvPr/>
          </p:nvSpPr>
          <p:spPr bwMode="auto">
            <a:xfrm>
              <a:off x="5388" y="1045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3" name="Oval 761"/>
            <p:cNvSpPr>
              <a:spLocks noChangeArrowheads="1"/>
            </p:cNvSpPr>
            <p:nvPr/>
          </p:nvSpPr>
          <p:spPr bwMode="auto">
            <a:xfrm>
              <a:off x="5400" y="1032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4" name="Oval 762"/>
            <p:cNvSpPr>
              <a:spLocks noChangeArrowheads="1"/>
            </p:cNvSpPr>
            <p:nvPr/>
          </p:nvSpPr>
          <p:spPr bwMode="auto">
            <a:xfrm>
              <a:off x="5412" y="1030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5" name="Oval 763"/>
            <p:cNvSpPr>
              <a:spLocks noChangeArrowheads="1"/>
            </p:cNvSpPr>
            <p:nvPr/>
          </p:nvSpPr>
          <p:spPr bwMode="auto">
            <a:xfrm>
              <a:off x="5425" y="1048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6" name="Oval 764"/>
            <p:cNvSpPr>
              <a:spLocks noChangeArrowheads="1"/>
            </p:cNvSpPr>
            <p:nvPr/>
          </p:nvSpPr>
          <p:spPr bwMode="auto">
            <a:xfrm>
              <a:off x="5437" y="1030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7" name="Oval 765"/>
            <p:cNvSpPr>
              <a:spLocks noChangeArrowheads="1"/>
            </p:cNvSpPr>
            <p:nvPr/>
          </p:nvSpPr>
          <p:spPr bwMode="auto">
            <a:xfrm>
              <a:off x="5450" y="1015"/>
              <a:ext cx="34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8" name="Oval 766"/>
            <p:cNvSpPr>
              <a:spLocks noChangeArrowheads="1"/>
            </p:cNvSpPr>
            <p:nvPr/>
          </p:nvSpPr>
          <p:spPr bwMode="auto">
            <a:xfrm>
              <a:off x="5462" y="1026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9" name="Oval 767"/>
            <p:cNvSpPr>
              <a:spLocks noChangeArrowheads="1"/>
            </p:cNvSpPr>
            <p:nvPr/>
          </p:nvSpPr>
          <p:spPr bwMode="auto">
            <a:xfrm>
              <a:off x="5474" y="1033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0" name="Oval 768"/>
            <p:cNvSpPr>
              <a:spLocks noChangeArrowheads="1"/>
            </p:cNvSpPr>
            <p:nvPr/>
          </p:nvSpPr>
          <p:spPr bwMode="auto">
            <a:xfrm>
              <a:off x="5487" y="1033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1" name="Oval 769"/>
            <p:cNvSpPr>
              <a:spLocks noChangeArrowheads="1"/>
            </p:cNvSpPr>
            <p:nvPr/>
          </p:nvSpPr>
          <p:spPr bwMode="auto">
            <a:xfrm>
              <a:off x="5499" y="1018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2" name="Oval 770"/>
            <p:cNvSpPr>
              <a:spLocks noChangeArrowheads="1"/>
            </p:cNvSpPr>
            <p:nvPr/>
          </p:nvSpPr>
          <p:spPr bwMode="auto">
            <a:xfrm>
              <a:off x="5511" y="1019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3" name="Oval 771"/>
            <p:cNvSpPr>
              <a:spLocks noChangeArrowheads="1"/>
            </p:cNvSpPr>
            <p:nvPr/>
          </p:nvSpPr>
          <p:spPr bwMode="auto">
            <a:xfrm>
              <a:off x="5524" y="1037"/>
              <a:ext cx="34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4" name="Oval 772"/>
            <p:cNvSpPr>
              <a:spLocks noChangeArrowheads="1"/>
            </p:cNvSpPr>
            <p:nvPr/>
          </p:nvSpPr>
          <p:spPr bwMode="auto">
            <a:xfrm>
              <a:off x="5536" y="1012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5" name="Oval 773"/>
            <p:cNvSpPr>
              <a:spLocks noChangeArrowheads="1"/>
            </p:cNvSpPr>
            <p:nvPr/>
          </p:nvSpPr>
          <p:spPr bwMode="auto">
            <a:xfrm>
              <a:off x="5548" y="1021"/>
              <a:ext cx="35" cy="33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6" name="Oval 774"/>
            <p:cNvSpPr>
              <a:spLocks noChangeArrowheads="1"/>
            </p:cNvSpPr>
            <p:nvPr/>
          </p:nvSpPr>
          <p:spPr bwMode="auto">
            <a:xfrm>
              <a:off x="5561" y="1003"/>
              <a:ext cx="35" cy="32"/>
            </a:xfrm>
            <a:prstGeom prst="ellipse">
              <a:avLst/>
            </a:prstGeom>
            <a:solidFill>
              <a:srgbClr val="333399"/>
            </a:solidFill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7" name="Oval 775"/>
            <p:cNvSpPr>
              <a:spLocks noChangeArrowheads="1"/>
            </p:cNvSpPr>
            <p:nvPr/>
          </p:nvSpPr>
          <p:spPr bwMode="auto">
            <a:xfrm>
              <a:off x="4571" y="1768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8" name="Oval 776"/>
            <p:cNvSpPr>
              <a:spLocks noChangeArrowheads="1"/>
            </p:cNvSpPr>
            <p:nvPr/>
          </p:nvSpPr>
          <p:spPr bwMode="auto">
            <a:xfrm>
              <a:off x="4596" y="176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9" name="Oval 777"/>
            <p:cNvSpPr>
              <a:spLocks noChangeArrowheads="1"/>
            </p:cNvSpPr>
            <p:nvPr/>
          </p:nvSpPr>
          <p:spPr bwMode="auto">
            <a:xfrm>
              <a:off x="4621" y="1747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0" name="Oval 778"/>
            <p:cNvSpPr>
              <a:spLocks noChangeArrowheads="1"/>
            </p:cNvSpPr>
            <p:nvPr/>
          </p:nvSpPr>
          <p:spPr bwMode="auto">
            <a:xfrm>
              <a:off x="4670" y="176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1" name="Oval 779"/>
            <p:cNvSpPr>
              <a:spLocks noChangeArrowheads="1"/>
            </p:cNvSpPr>
            <p:nvPr/>
          </p:nvSpPr>
          <p:spPr bwMode="auto">
            <a:xfrm>
              <a:off x="4695" y="1765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2" name="Oval 780"/>
            <p:cNvSpPr>
              <a:spLocks noChangeArrowheads="1"/>
            </p:cNvSpPr>
            <p:nvPr/>
          </p:nvSpPr>
          <p:spPr bwMode="auto">
            <a:xfrm>
              <a:off x="4720" y="1766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3" name="Oval 781"/>
            <p:cNvSpPr>
              <a:spLocks noChangeArrowheads="1"/>
            </p:cNvSpPr>
            <p:nvPr/>
          </p:nvSpPr>
          <p:spPr bwMode="auto">
            <a:xfrm>
              <a:off x="4744" y="1769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4" name="Oval 782"/>
            <p:cNvSpPr>
              <a:spLocks noChangeArrowheads="1"/>
            </p:cNvSpPr>
            <p:nvPr/>
          </p:nvSpPr>
          <p:spPr bwMode="auto">
            <a:xfrm>
              <a:off x="4769" y="1767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5" name="Oval 783"/>
            <p:cNvSpPr>
              <a:spLocks noChangeArrowheads="1"/>
            </p:cNvSpPr>
            <p:nvPr/>
          </p:nvSpPr>
          <p:spPr bwMode="auto">
            <a:xfrm>
              <a:off x="4794" y="176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6" name="Oval 784"/>
            <p:cNvSpPr>
              <a:spLocks noChangeArrowheads="1"/>
            </p:cNvSpPr>
            <p:nvPr/>
          </p:nvSpPr>
          <p:spPr bwMode="auto">
            <a:xfrm>
              <a:off x="4819" y="1753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7" name="Oval 785"/>
            <p:cNvSpPr>
              <a:spLocks noChangeArrowheads="1"/>
            </p:cNvSpPr>
            <p:nvPr/>
          </p:nvSpPr>
          <p:spPr bwMode="auto">
            <a:xfrm>
              <a:off x="4843" y="1749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8" name="Oval 786"/>
            <p:cNvSpPr>
              <a:spLocks noChangeArrowheads="1"/>
            </p:cNvSpPr>
            <p:nvPr/>
          </p:nvSpPr>
          <p:spPr bwMode="auto">
            <a:xfrm>
              <a:off x="4868" y="1734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9" name="Oval 787"/>
            <p:cNvSpPr>
              <a:spLocks noChangeArrowheads="1"/>
            </p:cNvSpPr>
            <p:nvPr/>
          </p:nvSpPr>
          <p:spPr bwMode="auto">
            <a:xfrm>
              <a:off x="4892" y="1756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0" name="Oval 788"/>
            <p:cNvSpPr>
              <a:spLocks noChangeArrowheads="1"/>
            </p:cNvSpPr>
            <p:nvPr/>
          </p:nvSpPr>
          <p:spPr bwMode="auto">
            <a:xfrm>
              <a:off x="4918" y="1739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1" name="Oval 789"/>
            <p:cNvSpPr>
              <a:spLocks noChangeArrowheads="1"/>
            </p:cNvSpPr>
            <p:nvPr/>
          </p:nvSpPr>
          <p:spPr bwMode="auto">
            <a:xfrm>
              <a:off x="4942" y="1755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2" name="Oval 790"/>
            <p:cNvSpPr>
              <a:spLocks noChangeArrowheads="1"/>
            </p:cNvSpPr>
            <p:nvPr/>
          </p:nvSpPr>
          <p:spPr bwMode="auto">
            <a:xfrm>
              <a:off x="4992" y="1748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3" name="Oval 791"/>
            <p:cNvSpPr>
              <a:spLocks noChangeArrowheads="1"/>
            </p:cNvSpPr>
            <p:nvPr/>
          </p:nvSpPr>
          <p:spPr bwMode="auto">
            <a:xfrm>
              <a:off x="5017" y="1767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4" name="Oval 792"/>
            <p:cNvSpPr>
              <a:spLocks noChangeArrowheads="1"/>
            </p:cNvSpPr>
            <p:nvPr/>
          </p:nvSpPr>
          <p:spPr bwMode="auto">
            <a:xfrm>
              <a:off x="5066" y="1748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5" name="Oval 793"/>
            <p:cNvSpPr>
              <a:spLocks noChangeArrowheads="1"/>
            </p:cNvSpPr>
            <p:nvPr/>
          </p:nvSpPr>
          <p:spPr bwMode="auto">
            <a:xfrm>
              <a:off x="5091" y="1742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6" name="Oval 794"/>
            <p:cNvSpPr>
              <a:spLocks noChangeArrowheads="1"/>
            </p:cNvSpPr>
            <p:nvPr/>
          </p:nvSpPr>
          <p:spPr bwMode="auto">
            <a:xfrm>
              <a:off x="5115" y="1634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7" name="Oval 795"/>
            <p:cNvSpPr>
              <a:spLocks noChangeArrowheads="1"/>
            </p:cNvSpPr>
            <p:nvPr/>
          </p:nvSpPr>
          <p:spPr bwMode="auto">
            <a:xfrm>
              <a:off x="5140" y="1383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8" name="Oval 796"/>
            <p:cNvSpPr>
              <a:spLocks noChangeArrowheads="1"/>
            </p:cNvSpPr>
            <p:nvPr/>
          </p:nvSpPr>
          <p:spPr bwMode="auto">
            <a:xfrm>
              <a:off x="5165" y="117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9" name="Oval 797"/>
            <p:cNvSpPr>
              <a:spLocks noChangeArrowheads="1"/>
            </p:cNvSpPr>
            <p:nvPr/>
          </p:nvSpPr>
          <p:spPr bwMode="auto">
            <a:xfrm>
              <a:off x="5190" y="104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0" name="Oval 798"/>
            <p:cNvSpPr>
              <a:spLocks noChangeArrowheads="1"/>
            </p:cNvSpPr>
            <p:nvPr/>
          </p:nvSpPr>
          <p:spPr bwMode="auto">
            <a:xfrm>
              <a:off x="5215" y="1015"/>
              <a:ext cx="34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1" name="Oval 799"/>
            <p:cNvSpPr>
              <a:spLocks noChangeArrowheads="1"/>
            </p:cNvSpPr>
            <p:nvPr/>
          </p:nvSpPr>
          <p:spPr bwMode="auto">
            <a:xfrm>
              <a:off x="5239" y="1031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2" name="Oval 800"/>
            <p:cNvSpPr>
              <a:spLocks noChangeArrowheads="1"/>
            </p:cNvSpPr>
            <p:nvPr/>
          </p:nvSpPr>
          <p:spPr bwMode="auto">
            <a:xfrm>
              <a:off x="5264" y="996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3" name="Oval 801"/>
            <p:cNvSpPr>
              <a:spLocks noChangeArrowheads="1"/>
            </p:cNvSpPr>
            <p:nvPr/>
          </p:nvSpPr>
          <p:spPr bwMode="auto">
            <a:xfrm>
              <a:off x="5289" y="996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4" name="Oval 802"/>
            <p:cNvSpPr>
              <a:spLocks noChangeArrowheads="1"/>
            </p:cNvSpPr>
            <p:nvPr/>
          </p:nvSpPr>
          <p:spPr bwMode="auto">
            <a:xfrm>
              <a:off x="5313" y="1006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5" name="Oval 803"/>
            <p:cNvSpPr>
              <a:spLocks noChangeArrowheads="1"/>
            </p:cNvSpPr>
            <p:nvPr/>
          </p:nvSpPr>
          <p:spPr bwMode="auto">
            <a:xfrm>
              <a:off x="5338" y="1039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6" name="Oval 804"/>
            <p:cNvSpPr>
              <a:spLocks noChangeArrowheads="1"/>
            </p:cNvSpPr>
            <p:nvPr/>
          </p:nvSpPr>
          <p:spPr bwMode="auto">
            <a:xfrm>
              <a:off x="5363" y="996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7" name="Oval 805"/>
            <p:cNvSpPr>
              <a:spLocks noChangeArrowheads="1"/>
            </p:cNvSpPr>
            <p:nvPr/>
          </p:nvSpPr>
          <p:spPr bwMode="auto">
            <a:xfrm>
              <a:off x="5388" y="1030"/>
              <a:ext cx="34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8" name="Oval 806"/>
            <p:cNvSpPr>
              <a:spLocks noChangeArrowheads="1"/>
            </p:cNvSpPr>
            <p:nvPr/>
          </p:nvSpPr>
          <p:spPr bwMode="auto">
            <a:xfrm>
              <a:off x="5412" y="1018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9" name="Oval 807"/>
            <p:cNvSpPr>
              <a:spLocks noChangeArrowheads="1"/>
            </p:cNvSpPr>
            <p:nvPr/>
          </p:nvSpPr>
          <p:spPr bwMode="auto">
            <a:xfrm>
              <a:off x="5437" y="1026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0" name="Oval 808"/>
            <p:cNvSpPr>
              <a:spLocks noChangeArrowheads="1"/>
            </p:cNvSpPr>
            <p:nvPr/>
          </p:nvSpPr>
          <p:spPr bwMode="auto">
            <a:xfrm>
              <a:off x="5462" y="1020"/>
              <a:ext cx="34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1" name="Oval 809"/>
            <p:cNvSpPr>
              <a:spLocks noChangeArrowheads="1"/>
            </p:cNvSpPr>
            <p:nvPr/>
          </p:nvSpPr>
          <p:spPr bwMode="auto">
            <a:xfrm>
              <a:off x="5487" y="1022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2" name="Oval 810"/>
            <p:cNvSpPr>
              <a:spLocks noChangeArrowheads="1"/>
            </p:cNvSpPr>
            <p:nvPr/>
          </p:nvSpPr>
          <p:spPr bwMode="auto">
            <a:xfrm>
              <a:off x="5511" y="1015"/>
              <a:ext cx="35" cy="32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3" name="Oval 811"/>
            <p:cNvSpPr>
              <a:spLocks noChangeArrowheads="1"/>
            </p:cNvSpPr>
            <p:nvPr/>
          </p:nvSpPr>
          <p:spPr bwMode="auto">
            <a:xfrm>
              <a:off x="5536" y="1020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4" name="Oval 812"/>
            <p:cNvSpPr>
              <a:spLocks noChangeArrowheads="1"/>
            </p:cNvSpPr>
            <p:nvPr/>
          </p:nvSpPr>
          <p:spPr bwMode="auto">
            <a:xfrm>
              <a:off x="5561" y="1008"/>
              <a:ext cx="35" cy="33"/>
            </a:xfrm>
            <a:prstGeom prst="ellipse">
              <a:avLst/>
            </a:prstGeom>
            <a:solidFill>
              <a:srgbClr val="3366FF"/>
            </a:solidFill>
            <a:ln w="4763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5" name="Oval 813"/>
            <p:cNvSpPr>
              <a:spLocks noChangeArrowheads="1"/>
            </p:cNvSpPr>
            <p:nvPr/>
          </p:nvSpPr>
          <p:spPr bwMode="auto">
            <a:xfrm>
              <a:off x="4324" y="1763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6" name="Oval 814"/>
            <p:cNvSpPr>
              <a:spLocks noChangeArrowheads="1"/>
            </p:cNvSpPr>
            <p:nvPr/>
          </p:nvSpPr>
          <p:spPr bwMode="auto">
            <a:xfrm>
              <a:off x="4349" y="1761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7" name="Oval 815"/>
            <p:cNvSpPr>
              <a:spLocks noChangeArrowheads="1"/>
            </p:cNvSpPr>
            <p:nvPr/>
          </p:nvSpPr>
          <p:spPr bwMode="auto">
            <a:xfrm>
              <a:off x="4373" y="1739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8" name="Oval 816"/>
            <p:cNvSpPr>
              <a:spLocks noChangeArrowheads="1"/>
            </p:cNvSpPr>
            <p:nvPr/>
          </p:nvSpPr>
          <p:spPr bwMode="auto">
            <a:xfrm>
              <a:off x="4398" y="1744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9" name="Oval 817"/>
            <p:cNvSpPr>
              <a:spLocks noChangeArrowheads="1"/>
            </p:cNvSpPr>
            <p:nvPr/>
          </p:nvSpPr>
          <p:spPr bwMode="auto">
            <a:xfrm>
              <a:off x="4423" y="1763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0" name="Oval 818"/>
            <p:cNvSpPr>
              <a:spLocks noChangeArrowheads="1"/>
            </p:cNvSpPr>
            <p:nvPr/>
          </p:nvSpPr>
          <p:spPr bwMode="auto">
            <a:xfrm>
              <a:off x="4473" y="1761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1" name="Oval 819"/>
            <p:cNvSpPr>
              <a:spLocks noChangeArrowheads="1"/>
            </p:cNvSpPr>
            <p:nvPr/>
          </p:nvSpPr>
          <p:spPr bwMode="auto">
            <a:xfrm>
              <a:off x="4497" y="1747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2" name="Oval 820"/>
            <p:cNvSpPr>
              <a:spLocks noChangeArrowheads="1"/>
            </p:cNvSpPr>
            <p:nvPr/>
          </p:nvSpPr>
          <p:spPr bwMode="auto">
            <a:xfrm>
              <a:off x="4522" y="1758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3" name="Oval 821"/>
            <p:cNvSpPr>
              <a:spLocks noChangeArrowheads="1"/>
            </p:cNvSpPr>
            <p:nvPr/>
          </p:nvSpPr>
          <p:spPr bwMode="auto">
            <a:xfrm>
              <a:off x="4547" y="1767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4" name="Oval 822"/>
            <p:cNvSpPr>
              <a:spLocks noChangeArrowheads="1"/>
            </p:cNvSpPr>
            <p:nvPr/>
          </p:nvSpPr>
          <p:spPr bwMode="auto">
            <a:xfrm>
              <a:off x="4571" y="1757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5" name="Oval 823"/>
            <p:cNvSpPr>
              <a:spLocks noChangeArrowheads="1"/>
            </p:cNvSpPr>
            <p:nvPr/>
          </p:nvSpPr>
          <p:spPr bwMode="auto">
            <a:xfrm>
              <a:off x="4621" y="1765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6" name="Oval 824"/>
            <p:cNvSpPr>
              <a:spLocks noChangeArrowheads="1"/>
            </p:cNvSpPr>
            <p:nvPr/>
          </p:nvSpPr>
          <p:spPr bwMode="auto">
            <a:xfrm>
              <a:off x="4646" y="1765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7" name="Oval 825"/>
            <p:cNvSpPr>
              <a:spLocks noChangeArrowheads="1"/>
            </p:cNvSpPr>
            <p:nvPr/>
          </p:nvSpPr>
          <p:spPr bwMode="auto">
            <a:xfrm>
              <a:off x="4670" y="1774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8" name="Oval 826"/>
            <p:cNvSpPr>
              <a:spLocks noChangeArrowheads="1"/>
            </p:cNvSpPr>
            <p:nvPr/>
          </p:nvSpPr>
          <p:spPr bwMode="auto">
            <a:xfrm>
              <a:off x="4695" y="1756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9" name="Oval 827"/>
            <p:cNvSpPr>
              <a:spLocks noChangeArrowheads="1"/>
            </p:cNvSpPr>
            <p:nvPr/>
          </p:nvSpPr>
          <p:spPr bwMode="auto">
            <a:xfrm>
              <a:off x="4720" y="1750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0" name="Oval 828"/>
            <p:cNvSpPr>
              <a:spLocks noChangeArrowheads="1"/>
            </p:cNvSpPr>
            <p:nvPr/>
          </p:nvSpPr>
          <p:spPr bwMode="auto">
            <a:xfrm>
              <a:off x="4744" y="1760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1" name="Oval 829"/>
            <p:cNvSpPr>
              <a:spLocks noChangeArrowheads="1"/>
            </p:cNvSpPr>
            <p:nvPr/>
          </p:nvSpPr>
          <p:spPr bwMode="auto">
            <a:xfrm>
              <a:off x="4794" y="1753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2" name="Oval 830"/>
            <p:cNvSpPr>
              <a:spLocks noChangeArrowheads="1"/>
            </p:cNvSpPr>
            <p:nvPr/>
          </p:nvSpPr>
          <p:spPr bwMode="auto">
            <a:xfrm>
              <a:off x="4819" y="1764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3" name="Oval 831"/>
            <p:cNvSpPr>
              <a:spLocks noChangeArrowheads="1"/>
            </p:cNvSpPr>
            <p:nvPr/>
          </p:nvSpPr>
          <p:spPr bwMode="auto">
            <a:xfrm>
              <a:off x="4844" y="1761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4" name="Oval 832"/>
            <p:cNvSpPr>
              <a:spLocks noChangeArrowheads="1"/>
            </p:cNvSpPr>
            <p:nvPr/>
          </p:nvSpPr>
          <p:spPr bwMode="auto">
            <a:xfrm>
              <a:off x="4869" y="1758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5" name="Oval 833"/>
            <p:cNvSpPr>
              <a:spLocks noChangeArrowheads="1"/>
            </p:cNvSpPr>
            <p:nvPr/>
          </p:nvSpPr>
          <p:spPr bwMode="auto">
            <a:xfrm>
              <a:off x="4893" y="1763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6" name="Oval 834"/>
            <p:cNvSpPr>
              <a:spLocks noChangeArrowheads="1"/>
            </p:cNvSpPr>
            <p:nvPr/>
          </p:nvSpPr>
          <p:spPr bwMode="auto">
            <a:xfrm>
              <a:off x="4942" y="1734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7" name="Oval 835"/>
            <p:cNvSpPr>
              <a:spLocks noChangeArrowheads="1"/>
            </p:cNvSpPr>
            <p:nvPr/>
          </p:nvSpPr>
          <p:spPr bwMode="auto">
            <a:xfrm>
              <a:off x="4967" y="1620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8" name="Oval 836"/>
            <p:cNvSpPr>
              <a:spLocks noChangeArrowheads="1"/>
            </p:cNvSpPr>
            <p:nvPr/>
          </p:nvSpPr>
          <p:spPr bwMode="auto">
            <a:xfrm>
              <a:off x="4992" y="1477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9" name="Oval 837"/>
            <p:cNvSpPr>
              <a:spLocks noChangeArrowheads="1"/>
            </p:cNvSpPr>
            <p:nvPr/>
          </p:nvSpPr>
          <p:spPr bwMode="auto">
            <a:xfrm>
              <a:off x="5017" y="1291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0" name="Oval 838"/>
            <p:cNvSpPr>
              <a:spLocks noChangeArrowheads="1"/>
            </p:cNvSpPr>
            <p:nvPr/>
          </p:nvSpPr>
          <p:spPr bwMode="auto">
            <a:xfrm>
              <a:off x="5041" y="1180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1" name="Oval 839"/>
            <p:cNvSpPr>
              <a:spLocks noChangeArrowheads="1"/>
            </p:cNvSpPr>
            <p:nvPr/>
          </p:nvSpPr>
          <p:spPr bwMode="auto">
            <a:xfrm>
              <a:off x="5066" y="1058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2" name="Oval 840"/>
            <p:cNvSpPr>
              <a:spLocks noChangeArrowheads="1"/>
            </p:cNvSpPr>
            <p:nvPr/>
          </p:nvSpPr>
          <p:spPr bwMode="auto">
            <a:xfrm>
              <a:off x="5091" y="1020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3" name="Oval 841"/>
            <p:cNvSpPr>
              <a:spLocks noChangeArrowheads="1"/>
            </p:cNvSpPr>
            <p:nvPr/>
          </p:nvSpPr>
          <p:spPr bwMode="auto">
            <a:xfrm>
              <a:off x="5115" y="986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4" name="Oval 842"/>
            <p:cNvSpPr>
              <a:spLocks noChangeArrowheads="1"/>
            </p:cNvSpPr>
            <p:nvPr/>
          </p:nvSpPr>
          <p:spPr bwMode="auto">
            <a:xfrm>
              <a:off x="5140" y="986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5" name="Oval 843"/>
            <p:cNvSpPr>
              <a:spLocks noChangeArrowheads="1"/>
            </p:cNvSpPr>
            <p:nvPr/>
          </p:nvSpPr>
          <p:spPr bwMode="auto">
            <a:xfrm>
              <a:off x="5165" y="1006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6" name="Oval 844"/>
            <p:cNvSpPr>
              <a:spLocks noChangeArrowheads="1"/>
            </p:cNvSpPr>
            <p:nvPr/>
          </p:nvSpPr>
          <p:spPr bwMode="auto">
            <a:xfrm>
              <a:off x="5190" y="991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7" name="Oval 845"/>
            <p:cNvSpPr>
              <a:spLocks noChangeArrowheads="1"/>
            </p:cNvSpPr>
            <p:nvPr/>
          </p:nvSpPr>
          <p:spPr bwMode="auto">
            <a:xfrm>
              <a:off x="5215" y="987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8" name="Oval 846"/>
            <p:cNvSpPr>
              <a:spLocks noChangeArrowheads="1"/>
            </p:cNvSpPr>
            <p:nvPr/>
          </p:nvSpPr>
          <p:spPr bwMode="auto">
            <a:xfrm>
              <a:off x="5239" y="984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9" name="Oval 847"/>
            <p:cNvSpPr>
              <a:spLocks noChangeArrowheads="1"/>
            </p:cNvSpPr>
            <p:nvPr/>
          </p:nvSpPr>
          <p:spPr bwMode="auto">
            <a:xfrm>
              <a:off x="5264" y="998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0" name="Oval 848"/>
            <p:cNvSpPr>
              <a:spLocks noChangeArrowheads="1"/>
            </p:cNvSpPr>
            <p:nvPr/>
          </p:nvSpPr>
          <p:spPr bwMode="auto">
            <a:xfrm>
              <a:off x="5289" y="969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1" name="Oval 849"/>
            <p:cNvSpPr>
              <a:spLocks noChangeArrowheads="1"/>
            </p:cNvSpPr>
            <p:nvPr/>
          </p:nvSpPr>
          <p:spPr bwMode="auto">
            <a:xfrm>
              <a:off x="5314" y="990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2" name="Oval 850"/>
            <p:cNvSpPr>
              <a:spLocks noChangeArrowheads="1"/>
            </p:cNvSpPr>
            <p:nvPr/>
          </p:nvSpPr>
          <p:spPr bwMode="auto">
            <a:xfrm>
              <a:off x="5338" y="977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3" name="Oval 851"/>
            <p:cNvSpPr>
              <a:spLocks noChangeArrowheads="1"/>
            </p:cNvSpPr>
            <p:nvPr/>
          </p:nvSpPr>
          <p:spPr bwMode="auto">
            <a:xfrm>
              <a:off x="5363" y="978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4" name="Oval 852"/>
            <p:cNvSpPr>
              <a:spLocks noChangeArrowheads="1"/>
            </p:cNvSpPr>
            <p:nvPr/>
          </p:nvSpPr>
          <p:spPr bwMode="auto">
            <a:xfrm>
              <a:off x="5388" y="986"/>
              <a:ext cx="34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5" name="Oval 853"/>
            <p:cNvSpPr>
              <a:spLocks noChangeArrowheads="1"/>
            </p:cNvSpPr>
            <p:nvPr/>
          </p:nvSpPr>
          <p:spPr bwMode="auto">
            <a:xfrm>
              <a:off x="5412" y="993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6" name="Oval 854"/>
            <p:cNvSpPr>
              <a:spLocks noChangeArrowheads="1"/>
            </p:cNvSpPr>
            <p:nvPr/>
          </p:nvSpPr>
          <p:spPr bwMode="auto">
            <a:xfrm>
              <a:off x="5437" y="990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7" name="Oval 855"/>
            <p:cNvSpPr>
              <a:spLocks noChangeArrowheads="1"/>
            </p:cNvSpPr>
            <p:nvPr/>
          </p:nvSpPr>
          <p:spPr bwMode="auto">
            <a:xfrm>
              <a:off x="5462" y="981"/>
              <a:ext cx="34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8" name="Oval 856"/>
            <p:cNvSpPr>
              <a:spLocks noChangeArrowheads="1"/>
            </p:cNvSpPr>
            <p:nvPr/>
          </p:nvSpPr>
          <p:spPr bwMode="auto">
            <a:xfrm>
              <a:off x="5486" y="976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9" name="Oval 857"/>
            <p:cNvSpPr>
              <a:spLocks noChangeArrowheads="1"/>
            </p:cNvSpPr>
            <p:nvPr/>
          </p:nvSpPr>
          <p:spPr bwMode="auto">
            <a:xfrm>
              <a:off x="5511" y="994"/>
              <a:ext cx="35" cy="32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0" name="Oval 858"/>
            <p:cNvSpPr>
              <a:spLocks noChangeArrowheads="1"/>
            </p:cNvSpPr>
            <p:nvPr/>
          </p:nvSpPr>
          <p:spPr bwMode="auto">
            <a:xfrm>
              <a:off x="5536" y="982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1" name="Oval 859"/>
            <p:cNvSpPr>
              <a:spLocks noChangeArrowheads="1"/>
            </p:cNvSpPr>
            <p:nvPr/>
          </p:nvSpPr>
          <p:spPr bwMode="auto">
            <a:xfrm>
              <a:off x="5561" y="971"/>
              <a:ext cx="35" cy="33"/>
            </a:xfrm>
            <a:prstGeom prst="ellipse">
              <a:avLst/>
            </a:prstGeom>
            <a:solidFill>
              <a:srgbClr val="008080"/>
            </a:solidFill>
            <a:ln w="476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2" name="Oval 860"/>
            <p:cNvSpPr>
              <a:spLocks noChangeArrowheads="1"/>
            </p:cNvSpPr>
            <p:nvPr/>
          </p:nvSpPr>
          <p:spPr bwMode="auto">
            <a:xfrm>
              <a:off x="4077" y="1749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3" name="Oval 861"/>
            <p:cNvSpPr>
              <a:spLocks noChangeArrowheads="1"/>
            </p:cNvSpPr>
            <p:nvPr/>
          </p:nvSpPr>
          <p:spPr bwMode="auto">
            <a:xfrm>
              <a:off x="4102" y="1743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4" name="Oval 862"/>
            <p:cNvSpPr>
              <a:spLocks noChangeArrowheads="1"/>
            </p:cNvSpPr>
            <p:nvPr/>
          </p:nvSpPr>
          <p:spPr bwMode="auto">
            <a:xfrm>
              <a:off x="4126" y="1748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5" name="Oval 863"/>
            <p:cNvSpPr>
              <a:spLocks noChangeArrowheads="1"/>
            </p:cNvSpPr>
            <p:nvPr/>
          </p:nvSpPr>
          <p:spPr bwMode="auto">
            <a:xfrm>
              <a:off x="4176" y="1757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6" name="Oval 864"/>
            <p:cNvSpPr>
              <a:spLocks noChangeArrowheads="1"/>
            </p:cNvSpPr>
            <p:nvPr/>
          </p:nvSpPr>
          <p:spPr bwMode="auto">
            <a:xfrm>
              <a:off x="4200" y="1758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7" name="Oval 865"/>
            <p:cNvSpPr>
              <a:spLocks noChangeArrowheads="1"/>
            </p:cNvSpPr>
            <p:nvPr/>
          </p:nvSpPr>
          <p:spPr bwMode="auto">
            <a:xfrm>
              <a:off x="4250" y="1754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8" name="Oval 866"/>
            <p:cNvSpPr>
              <a:spLocks noChangeArrowheads="1"/>
            </p:cNvSpPr>
            <p:nvPr/>
          </p:nvSpPr>
          <p:spPr bwMode="auto">
            <a:xfrm>
              <a:off x="4275" y="1759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9" name="Oval 867"/>
            <p:cNvSpPr>
              <a:spLocks noChangeArrowheads="1"/>
            </p:cNvSpPr>
            <p:nvPr/>
          </p:nvSpPr>
          <p:spPr bwMode="auto">
            <a:xfrm>
              <a:off x="4299" y="1750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0" name="Oval 868"/>
            <p:cNvSpPr>
              <a:spLocks noChangeArrowheads="1"/>
            </p:cNvSpPr>
            <p:nvPr/>
          </p:nvSpPr>
          <p:spPr bwMode="auto">
            <a:xfrm>
              <a:off x="4324" y="1744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1" name="Oval 869"/>
            <p:cNvSpPr>
              <a:spLocks noChangeArrowheads="1"/>
            </p:cNvSpPr>
            <p:nvPr/>
          </p:nvSpPr>
          <p:spPr bwMode="auto">
            <a:xfrm>
              <a:off x="4349" y="1753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2" name="Oval 870"/>
            <p:cNvSpPr>
              <a:spLocks noChangeArrowheads="1"/>
            </p:cNvSpPr>
            <p:nvPr/>
          </p:nvSpPr>
          <p:spPr bwMode="auto">
            <a:xfrm>
              <a:off x="4373" y="1739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3" name="Oval 871"/>
            <p:cNvSpPr>
              <a:spLocks noChangeArrowheads="1"/>
            </p:cNvSpPr>
            <p:nvPr/>
          </p:nvSpPr>
          <p:spPr bwMode="auto">
            <a:xfrm>
              <a:off x="4398" y="1765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4" name="Oval 872"/>
            <p:cNvSpPr>
              <a:spLocks noChangeArrowheads="1"/>
            </p:cNvSpPr>
            <p:nvPr/>
          </p:nvSpPr>
          <p:spPr bwMode="auto">
            <a:xfrm>
              <a:off x="4423" y="1744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5" name="Oval 873"/>
            <p:cNvSpPr>
              <a:spLocks noChangeArrowheads="1"/>
            </p:cNvSpPr>
            <p:nvPr/>
          </p:nvSpPr>
          <p:spPr bwMode="auto">
            <a:xfrm>
              <a:off x="4448" y="1752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6" name="Oval 874"/>
            <p:cNvSpPr>
              <a:spLocks noChangeArrowheads="1"/>
            </p:cNvSpPr>
            <p:nvPr/>
          </p:nvSpPr>
          <p:spPr bwMode="auto">
            <a:xfrm>
              <a:off x="4473" y="1743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7" name="Oval 875"/>
            <p:cNvSpPr>
              <a:spLocks noChangeArrowheads="1"/>
            </p:cNvSpPr>
            <p:nvPr/>
          </p:nvSpPr>
          <p:spPr bwMode="auto">
            <a:xfrm>
              <a:off x="4497" y="1743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8" name="Oval 876"/>
            <p:cNvSpPr>
              <a:spLocks noChangeArrowheads="1"/>
            </p:cNvSpPr>
            <p:nvPr/>
          </p:nvSpPr>
          <p:spPr bwMode="auto">
            <a:xfrm>
              <a:off x="4522" y="1749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9" name="Oval 877"/>
            <p:cNvSpPr>
              <a:spLocks noChangeArrowheads="1"/>
            </p:cNvSpPr>
            <p:nvPr/>
          </p:nvSpPr>
          <p:spPr bwMode="auto">
            <a:xfrm>
              <a:off x="4547" y="1770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0" name="Oval 878"/>
            <p:cNvSpPr>
              <a:spLocks noChangeArrowheads="1"/>
            </p:cNvSpPr>
            <p:nvPr/>
          </p:nvSpPr>
          <p:spPr bwMode="auto">
            <a:xfrm>
              <a:off x="4571" y="1774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1" name="Oval 879"/>
            <p:cNvSpPr>
              <a:spLocks noChangeArrowheads="1"/>
            </p:cNvSpPr>
            <p:nvPr/>
          </p:nvSpPr>
          <p:spPr bwMode="auto">
            <a:xfrm>
              <a:off x="4596" y="1768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2" name="Oval 880"/>
            <p:cNvSpPr>
              <a:spLocks noChangeArrowheads="1"/>
            </p:cNvSpPr>
            <p:nvPr/>
          </p:nvSpPr>
          <p:spPr bwMode="auto">
            <a:xfrm>
              <a:off x="4621" y="1759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3" name="Oval 881"/>
            <p:cNvSpPr>
              <a:spLocks noChangeArrowheads="1"/>
            </p:cNvSpPr>
            <p:nvPr/>
          </p:nvSpPr>
          <p:spPr bwMode="auto">
            <a:xfrm>
              <a:off x="4646" y="1744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4" name="Oval 882"/>
            <p:cNvSpPr>
              <a:spLocks noChangeArrowheads="1"/>
            </p:cNvSpPr>
            <p:nvPr/>
          </p:nvSpPr>
          <p:spPr bwMode="auto">
            <a:xfrm>
              <a:off x="4670" y="1756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5" name="Oval 883"/>
            <p:cNvSpPr>
              <a:spLocks noChangeArrowheads="1"/>
            </p:cNvSpPr>
            <p:nvPr/>
          </p:nvSpPr>
          <p:spPr bwMode="auto">
            <a:xfrm>
              <a:off x="4695" y="1765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6" name="Oval 884"/>
            <p:cNvSpPr>
              <a:spLocks noChangeArrowheads="1"/>
            </p:cNvSpPr>
            <p:nvPr/>
          </p:nvSpPr>
          <p:spPr bwMode="auto">
            <a:xfrm>
              <a:off x="4720" y="1748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7" name="Oval 885"/>
            <p:cNvSpPr>
              <a:spLocks noChangeArrowheads="1"/>
            </p:cNvSpPr>
            <p:nvPr/>
          </p:nvSpPr>
          <p:spPr bwMode="auto">
            <a:xfrm>
              <a:off x="4744" y="1752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8" name="Oval 886"/>
            <p:cNvSpPr>
              <a:spLocks noChangeArrowheads="1"/>
            </p:cNvSpPr>
            <p:nvPr/>
          </p:nvSpPr>
          <p:spPr bwMode="auto">
            <a:xfrm>
              <a:off x="4769" y="1734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9" name="Oval 887"/>
            <p:cNvSpPr>
              <a:spLocks noChangeArrowheads="1"/>
            </p:cNvSpPr>
            <p:nvPr/>
          </p:nvSpPr>
          <p:spPr bwMode="auto">
            <a:xfrm>
              <a:off x="4794" y="1746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0" name="Oval 888"/>
            <p:cNvSpPr>
              <a:spLocks noChangeArrowheads="1"/>
            </p:cNvSpPr>
            <p:nvPr/>
          </p:nvSpPr>
          <p:spPr bwMode="auto">
            <a:xfrm>
              <a:off x="4819" y="1683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1" name="Oval 889"/>
            <p:cNvSpPr>
              <a:spLocks noChangeArrowheads="1"/>
            </p:cNvSpPr>
            <p:nvPr/>
          </p:nvSpPr>
          <p:spPr bwMode="auto">
            <a:xfrm>
              <a:off x="4844" y="1552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2" name="Oval 890"/>
            <p:cNvSpPr>
              <a:spLocks noChangeArrowheads="1"/>
            </p:cNvSpPr>
            <p:nvPr/>
          </p:nvSpPr>
          <p:spPr bwMode="auto">
            <a:xfrm>
              <a:off x="4868" y="1400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3" name="Oval 891"/>
            <p:cNvSpPr>
              <a:spLocks noChangeArrowheads="1"/>
            </p:cNvSpPr>
            <p:nvPr/>
          </p:nvSpPr>
          <p:spPr bwMode="auto">
            <a:xfrm>
              <a:off x="4893" y="1291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4" name="Oval 892"/>
            <p:cNvSpPr>
              <a:spLocks noChangeArrowheads="1"/>
            </p:cNvSpPr>
            <p:nvPr/>
          </p:nvSpPr>
          <p:spPr bwMode="auto">
            <a:xfrm>
              <a:off x="4918" y="1183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5" name="Oval 893"/>
            <p:cNvSpPr>
              <a:spLocks noChangeArrowheads="1"/>
            </p:cNvSpPr>
            <p:nvPr/>
          </p:nvSpPr>
          <p:spPr bwMode="auto">
            <a:xfrm>
              <a:off x="4943" y="1109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6" name="Oval 894"/>
            <p:cNvSpPr>
              <a:spLocks noChangeArrowheads="1"/>
            </p:cNvSpPr>
            <p:nvPr/>
          </p:nvSpPr>
          <p:spPr bwMode="auto">
            <a:xfrm>
              <a:off x="4967" y="1036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7" name="Oval 895"/>
            <p:cNvSpPr>
              <a:spLocks noChangeArrowheads="1"/>
            </p:cNvSpPr>
            <p:nvPr/>
          </p:nvSpPr>
          <p:spPr bwMode="auto">
            <a:xfrm>
              <a:off x="4992" y="1001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8" name="Oval 896"/>
            <p:cNvSpPr>
              <a:spLocks noChangeArrowheads="1"/>
            </p:cNvSpPr>
            <p:nvPr/>
          </p:nvSpPr>
          <p:spPr bwMode="auto">
            <a:xfrm>
              <a:off x="5017" y="958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9" name="Oval 897"/>
            <p:cNvSpPr>
              <a:spLocks noChangeArrowheads="1"/>
            </p:cNvSpPr>
            <p:nvPr/>
          </p:nvSpPr>
          <p:spPr bwMode="auto">
            <a:xfrm>
              <a:off x="5041" y="966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0" name="Oval 898"/>
            <p:cNvSpPr>
              <a:spLocks noChangeArrowheads="1"/>
            </p:cNvSpPr>
            <p:nvPr/>
          </p:nvSpPr>
          <p:spPr bwMode="auto">
            <a:xfrm>
              <a:off x="5066" y="963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1" name="Oval 899"/>
            <p:cNvSpPr>
              <a:spLocks noChangeArrowheads="1"/>
            </p:cNvSpPr>
            <p:nvPr/>
          </p:nvSpPr>
          <p:spPr bwMode="auto">
            <a:xfrm>
              <a:off x="5091" y="970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2" name="Oval 900"/>
            <p:cNvSpPr>
              <a:spLocks noChangeArrowheads="1"/>
            </p:cNvSpPr>
            <p:nvPr/>
          </p:nvSpPr>
          <p:spPr bwMode="auto">
            <a:xfrm>
              <a:off x="5115" y="955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3" name="Oval 901"/>
            <p:cNvSpPr>
              <a:spLocks noChangeArrowheads="1"/>
            </p:cNvSpPr>
            <p:nvPr/>
          </p:nvSpPr>
          <p:spPr bwMode="auto">
            <a:xfrm>
              <a:off x="5140" y="963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4" name="Oval 902"/>
            <p:cNvSpPr>
              <a:spLocks noChangeArrowheads="1"/>
            </p:cNvSpPr>
            <p:nvPr/>
          </p:nvSpPr>
          <p:spPr bwMode="auto">
            <a:xfrm>
              <a:off x="5165" y="968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5" name="Oval 903"/>
            <p:cNvSpPr>
              <a:spLocks noChangeArrowheads="1"/>
            </p:cNvSpPr>
            <p:nvPr/>
          </p:nvSpPr>
          <p:spPr bwMode="auto">
            <a:xfrm>
              <a:off x="5190" y="972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6" name="Oval 904"/>
            <p:cNvSpPr>
              <a:spLocks noChangeArrowheads="1"/>
            </p:cNvSpPr>
            <p:nvPr/>
          </p:nvSpPr>
          <p:spPr bwMode="auto">
            <a:xfrm>
              <a:off x="5215" y="963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7" name="Oval 905"/>
            <p:cNvSpPr>
              <a:spLocks noChangeArrowheads="1"/>
            </p:cNvSpPr>
            <p:nvPr/>
          </p:nvSpPr>
          <p:spPr bwMode="auto">
            <a:xfrm>
              <a:off x="5239" y="976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8" name="Oval 906"/>
            <p:cNvSpPr>
              <a:spLocks noChangeArrowheads="1"/>
            </p:cNvSpPr>
            <p:nvPr/>
          </p:nvSpPr>
          <p:spPr bwMode="auto">
            <a:xfrm>
              <a:off x="5264" y="949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9" name="Oval 907"/>
            <p:cNvSpPr>
              <a:spLocks noChangeArrowheads="1"/>
            </p:cNvSpPr>
            <p:nvPr/>
          </p:nvSpPr>
          <p:spPr bwMode="auto">
            <a:xfrm>
              <a:off x="5289" y="943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0" name="Oval 908"/>
            <p:cNvSpPr>
              <a:spLocks noChangeArrowheads="1"/>
            </p:cNvSpPr>
            <p:nvPr/>
          </p:nvSpPr>
          <p:spPr bwMode="auto">
            <a:xfrm>
              <a:off x="5314" y="956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1" name="Oval 909"/>
            <p:cNvSpPr>
              <a:spLocks noChangeArrowheads="1"/>
            </p:cNvSpPr>
            <p:nvPr/>
          </p:nvSpPr>
          <p:spPr bwMode="auto">
            <a:xfrm>
              <a:off x="5338" y="934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2" name="Oval 910"/>
            <p:cNvSpPr>
              <a:spLocks noChangeArrowheads="1"/>
            </p:cNvSpPr>
            <p:nvPr/>
          </p:nvSpPr>
          <p:spPr bwMode="auto">
            <a:xfrm>
              <a:off x="5363" y="956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3" name="Oval 911"/>
            <p:cNvSpPr>
              <a:spLocks noChangeArrowheads="1"/>
            </p:cNvSpPr>
            <p:nvPr/>
          </p:nvSpPr>
          <p:spPr bwMode="auto">
            <a:xfrm>
              <a:off x="5388" y="966"/>
              <a:ext cx="34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4" name="Oval 912"/>
            <p:cNvSpPr>
              <a:spLocks noChangeArrowheads="1"/>
            </p:cNvSpPr>
            <p:nvPr/>
          </p:nvSpPr>
          <p:spPr bwMode="auto">
            <a:xfrm>
              <a:off x="5412" y="958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5" name="Oval 913"/>
            <p:cNvSpPr>
              <a:spLocks noChangeArrowheads="1"/>
            </p:cNvSpPr>
            <p:nvPr/>
          </p:nvSpPr>
          <p:spPr bwMode="auto">
            <a:xfrm>
              <a:off x="5437" y="936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6" name="Oval 914"/>
            <p:cNvSpPr>
              <a:spLocks noChangeArrowheads="1"/>
            </p:cNvSpPr>
            <p:nvPr/>
          </p:nvSpPr>
          <p:spPr bwMode="auto">
            <a:xfrm>
              <a:off x="5462" y="958"/>
              <a:ext cx="34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7" name="Oval 915"/>
            <p:cNvSpPr>
              <a:spLocks noChangeArrowheads="1"/>
            </p:cNvSpPr>
            <p:nvPr/>
          </p:nvSpPr>
          <p:spPr bwMode="auto">
            <a:xfrm>
              <a:off x="5487" y="963"/>
              <a:ext cx="35" cy="32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8" name="Oval 916"/>
            <p:cNvSpPr>
              <a:spLocks noChangeArrowheads="1"/>
            </p:cNvSpPr>
            <p:nvPr/>
          </p:nvSpPr>
          <p:spPr bwMode="auto">
            <a:xfrm>
              <a:off x="5511" y="933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9" name="Oval 917"/>
            <p:cNvSpPr>
              <a:spLocks noChangeArrowheads="1"/>
            </p:cNvSpPr>
            <p:nvPr/>
          </p:nvSpPr>
          <p:spPr bwMode="auto">
            <a:xfrm>
              <a:off x="5536" y="957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0" name="Oval 918"/>
            <p:cNvSpPr>
              <a:spLocks noChangeArrowheads="1"/>
            </p:cNvSpPr>
            <p:nvPr/>
          </p:nvSpPr>
          <p:spPr bwMode="auto">
            <a:xfrm>
              <a:off x="5561" y="958"/>
              <a:ext cx="35" cy="33"/>
            </a:xfrm>
            <a:prstGeom prst="ellipse">
              <a:avLst/>
            </a:prstGeom>
            <a:solidFill>
              <a:srgbClr val="33CCCC"/>
            </a:solidFill>
            <a:ln w="476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1" name="Oval 919"/>
            <p:cNvSpPr>
              <a:spLocks noChangeArrowheads="1"/>
            </p:cNvSpPr>
            <p:nvPr/>
          </p:nvSpPr>
          <p:spPr bwMode="auto">
            <a:xfrm>
              <a:off x="4102" y="1753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2" name="Oval 920"/>
            <p:cNvSpPr>
              <a:spLocks noChangeArrowheads="1"/>
            </p:cNvSpPr>
            <p:nvPr/>
          </p:nvSpPr>
          <p:spPr bwMode="auto">
            <a:xfrm>
              <a:off x="4126" y="1731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3" name="Oval 921"/>
            <p:cNvSpPr>
              <a:spLocks noChangeArrowheads="1"/>
            </p:cNvSpPr>
            <p:nvPr/>
          </p:nvSpPr>
          <p:spPr bwMode="auto">
            <a:xfrm>
              <a:off x="4151" y="1751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4" name="Oval 922"/>
            <p:cNvSpPr>
              <a:spLocks noChangeArrowheads="1"/>
            </p:cNvSpPr>
            <p:nvPr/>
          </p:nvSpPr>
          <p:spPr bwMode="auto">
            <a:xfrm>
              <a:off x="4176" y="1763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5" name="Oval 923"/>
            <p:cNvSpPr>
              <a:spLocks noChangeArrowheads="1"/>
            </p:cNvSpPr>
            <p:nvPr/>
          </p:nvSpPr>
          <p:spPr bwMode="auto">
            <a:xfrm>
              <a:off x="4200" y="1758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6" name="Oval 924"/>
            <p:cNvSpPr>
              <a:spLocks noChangeArrowheads="1"/>
            </p:cNvSpPr>
            <p:nvPr/>
          </p:nvSpPr>
          <p:spPr bwMode="auto">
            <a:xfrm>
              <a:off x="4225" y="1746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7" name="Oval 925"/>
            <p:cNvSpPr>
              <a:spLocks noChangeArrowheads="1"/>
            </p:cNvSpPr>
            <p:nvPr/>
          </p:nvSpPr>
          <p:spPr bwMode="auto">
            <a:xfrm>
              <a:off x="4250" y="1741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8" name="Oval 926"/>
            <p:cNvSpPr>
              <a:spLocks noChangeArrowheads="1"/>
            </p:cNvSpPr>
            <p:nvPr/>
          </p:nvSpPr>
          <p:spPr bwMode="auto">
            <a:xfrm>
              <a:off x="4275" y="1768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9" name="Oval 927"/>
            <p:cNvSpPr>
              <a:spLocks noChangeArrowheads="1"/>
            </p:cNvSpPr>
            <p:nvPr/>
          </p:nvSpPr>
          <p:spPr bwMode="auto">
            <a:xfrm>
              <a:off x="4299" y="1758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0" name="Oval 928"/>
            <p:cNvSpPr>
              <a:spLocks noChangeArrowheads="1"/>
            </p:cNvSpPr>
            <p:nvPr/>
          </p:nvSpPr>
          <p:spPr bwMode="auto">
            <a:xfrm>
              <a:off x="4324" y="1744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1" name="Oval 929"/>
            <p:cNvSpPr>
              <a:spLocks noChangeArrowheads="1"/>
            </p:cNvSpPr>
            <p:nvPr/>
          </p:nvSpPr>
          <p:spPr bwMode="auto">
            <a:xfrm>
              <a:off x="4349" y="1764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2" name="Oval 930"/>
            <p:cNvSpPr>
              <a:spLocks noChangeArrowheads="1"/>
            </p:cNvSpPr>
            <p:nvPr/>
          </p:nvSpPr>
          <p:spPr bwMode="auto">
            <a:xfrm>
              <a:off x="4373" y="1763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3" name="Oval 931"/>
            <p:cNvSpPr>
              <a:spLocks noChangeArrowheads="1"/>
            </p:cNvSpPr>
            <p:nvPr/>
          </p:nvSpPr>
          <p:spPr bwMode="auto">
            <a:xfrm>
              <a:off x="4398" y="1752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4" name="Oval 932"/>
            <p:cNvSpPr>
              <a:spLocks noChangeArrowheads="1"/>
            </p:cNvSpPr>
            <p:nvPr/>
          </p:nvSpPr>
          <p:spPr bwMode="auto">
            <a:xfrm>
              <a:off x="4423" y="1765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5" name="Oval 933"/>
            <p:cNvSpPr>
              <a:spLocks noChangeArrowheads="1"/>
            </p:cNvSpPr>
            <p:nvPr/>
          </p:nvSpPr>
          <p:spPr bwMode="auto">
            <a:xfrm>
              <a:off x="4448" y="1741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6" name="Oval 934"/>
            <p:cNvSpPr>
              <a:spLocks noChangeArrowheads="1"/>
            </p:cNvSpPr>
            <p:nvPr/>
          </p:nvSpPr>
          <p:spPr bwMode="auto">
            <a:xfrm>
              <a:off x="4473" y="1774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7" name="Oval 935"/>
            <p:cNvSpPr>
              <a:spLocks noChangeArrowheads="1"/>
            </p:cNvSpPr>
            <p:nvPr/>
          </p:nvSpPr>
          <p:spPr bwMode="auto">
            <a:xfrm>
              <a:off x="4497" y="1771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8" name="Oval 936"/>
            <p:cNvSpPr>
              <a:spLocks noChangeArrowheads="1"/>
            </p:cNvSpPr>
            <p:nvPr/>
          </p:nvSpPr>
          <p:spPr bwMode="auto">
            <a:xfrm>
              <a:off x="4522" y="1755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9" name="Oval 937"/>
            <p:cNvSpPr>
              <a:spLocks noChangeArrowheads="1"/>
            </p:cNvSpPr>
            <p:nvPr/>
          </p:nvSpPr>
          <p:spPr bwMode="auto">
            <a:xfrm>
              <a:off x="4547" y="1765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0" name="Oval 938"/>
            <p:cNvSpPr>
              <a:spLocks noChangeArrowheads="1"/>
            </p:cNvSpPr>
            <p:nvPr/>
          </p:nvSpPr>
          <p:spPr bwMode="auto">
            <a:xfrm>
              <a:off x="4571" y="1768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1" name="Oval 939"/>
            <p:cNvSpPr>
              <a:spLocks noChangeArrowheads="1"/>
            </p:cNvSpPr>
            <p:nvPr/>
          </p:nvSpPr>
          <p:spPr bwMode="auto">
            <a:xfrm>
              <a:off x="4596" y="1767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2" name="Oval 940"/>
            <p:cNvSpPr>
              <a:spLocks noChangeArrowheads="1"/>
            </p:cNvSpPr>
            <p:nvPr/>
          </p:nvSpPr>
          <p:spPr bwMode="auto">
            <a:xfrm>
              <a:off x="4621" y="1750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3" name="Oval 941"/>
            <p:cNvSpPr>
              <a:spLocks noChangeArrowheads="1"/>
            </p:cNvSpPr>
            <p:nvPr/>
          </p:nvSpPr>
          <p:spPr bwMode="auto">
            <a:xfrm>
              <a:off x="4646" y="1744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4" name="Oval 942"/>
            <p:cNvSpPr>
              <a:spLocks noChangeArrowheads="1"/>
            </p:cNvSpPr>
            <p:nvPr/>
          </p:nvSpPr>
          <p:spPr bwMode="auto">
            <a:xfrm>
              <a:off x="4670" y="1681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5" name="Oval 943"/>
            <p:cNvSpPr>
              <a:spLocks noChangeArrowheads="1"/>
            </p:cNvSpPr>
            <p:nvPr/>
          </p:nvSpPr>
          <p:spPr bwMode="auto">
            <a:xfrm>
              <a:off x="4695" y="1592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6" name="Oval 944"/>
            <p:cNvSpPr>
              <a:spLocks noChangeArrowheads="1"/>
            </p:cNvSpPr>
            <p:nvPr/>
          </p:nvSpPr>
          <p:spPr bwMode="auto">
            <a:xfrm>
              <a:off x="4720" y="1480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7" name="Oval 945"/>
            <p:cNvSpPr>
              <a:spLocks noChangeArrowheads="1"/>
            </p:cNvSpPr>
            <p:nvPr/>
          </p:nvSpPr>
          <p:spPr bwMode="auto">
            <a:xfrm>
              <a:off x="4744" y="1370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8" name="Oval 946"/>
            <p:cNvSpPr>
              <a:spLocks noChangeArrowheads="1"/>
            </p:cNvSpPr>
            <p:nvPr/>
          </p:nvSpPr>
          <p:spPr bwMode="auto">
            <a:xfrm>
              <a:off x="4769" y="1269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9" name="Oval 947"/>
            <p:cNvSpPr>
              <a:spLocks noChangeArrowheads="1"/>
            </p:cNvSpPr>
            <p:nvPr/>
          </p:nvSpPr>
          <p:spPr bwMode="auto">
            <a:xfrm>
              <a:off x="4794" y="1193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0" name="Oval 948"/>
            <p:cNvSpPr>
              <a:spLocks noChangeArrowheads="1"/>
            </p:cNvSpPr>
            <p:nvPr/>
          </p:nvSpPr>
          <p:spPr bwMode="auto">
            <a:xfrm>
              <a:off x="4819" y="1106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1" name="Oval 949"/>
            <p:cNvSpPr>
              <a:spLocks noChangeArrowheads="1"/>
            </p:cNvSpPr>
            <p:nvPr/>
          </p:nvSpPr>
          <p:spPr bwMode="auto">
            <a:xfrm>
              <a:off x="4844" y="1046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263" name="Group 127"/>
          <p:cNvGrpSpPr>
            <a:grpSpLocks/>
          </p:cNvGrpSpPr>
          <p:nvPr/>
        </p:nvGrpSpPr>
        <p:grpSpPr bwMode="auto">
          <a:xfrm>
            <a:off x="6156325" y="1273175"/>
            <a:ext cx="2727325" cy="1593850"/>
            <a:chOff x="3878" y="802"/>
            <a:chExt cx="1718" cy="1004"/>
          </a:xfrm>
        </p:grpSpPr>
        <p:sp>
          <p:nvSpPr>
            <p:cNvPr id="91063" name="Oval 951"/>
            <p:cNvSpPr>
              <a:spLocks noChangeArrowheads="1"/>
            </p:cNvSpPr>
            <p:nvPr/>
          </p:nvSpPr>
          <p:spPr bwMode="auto">
            <a:xfrm>
              <a:off x="4868" y="993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4" name="Oval 952"/>
            <p:cNvSpPr>
              <a:spLocks noChangeArrowheads="1"/>
            </p:cNvSpPr>
            <p:nvPr/>
          </p:nvSpPr>
          <p:spPr bwMode="auto">
            <a:xfrm>
              <a:off x="4893" y="978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5" name="Oval 953"/>
            <p:cNvSpPr>
              <a:spLocks noChangeArrowheads="1"/>
            </p:cNvSpPr>
            <p:nvPr/>
          </p:nvSpPr>
          <p:spPr bwMode="auto">
            <a:xfrm>
              <a:off x="4918" y="943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6" name="Oval 954"/>
            <p:cNvSpPr>
              <a:spLocks noChangeArrowheads="1"/>
            </p:cNvSpPr>
            <p:nvPr/>
          </p:nvSpPr>
          <p:spPr bwMode="auto">
            <a:xfrm>
              <a:off x="4942" y="938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7" name="Oval 955"/>
            <p:cNvSpPr>
              <a:spLocks noChangeArrowheads="1"/>
            </p:cNvSpPr>
            <p:nvPr/>
          </p:nvSpPr>
          <p:spPr bwMode="auto">
            <a:xfrm>
              <a:off x="4967" y="922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8" name="Oval 956"/>
            <p:cNvSpPr>
              <a:spLocks noChangeArrowheads="1"/>
            </p:cNvSpPr>
            <p:nvPr/>
          </p:nvSpPr>
          <p:spPr bwMode="auto">
            <a:xfrm>
              <a:off x="4992" y="920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9" name="Oval 957"/>
            <p:cNvSpPr>
              <a:spLocks noChangeArrowheads="1"/>
            </p:cNvSpPr>
            <p:nvPr/>
          </p:nvSpPr>
          <p:spPr bwMode="auto">
            <a:xfrm>
              <a:off x="5017" y="936"/>
              <a:ext cx="34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0" name="Oval 958"/>
            <p:cNvSpPr>
              <a:spLocks noChangeArrowheads="1"/>
            </p:cNvSpPr>
            <p:nvPr/>
          </p:nvSpPr>
          <p:spPr bwMode="auto">
            <a:xfrm>
              <a:off x="5041" y="934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1" name="Oval 959"/>
            <p:cNvSpPr>
              <a:spLocks noChangeArrowheads="1"/>
            </p:cNvSpPr>
            <p:nvPr/>
          </p:nvSpPr>
          <p:spPr bwMode="auto">
            <a:xfrm>
              <a:off x="5066" y="941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2" name="Oval 960"/>
            <p:cNvSpPr>
              <a:spLocks noChangeArrowheads="1"/>
            </p:cNvSpPr>
            <p:nvPr/>
          </p:nvSpPr>
          <p:spPr bwMode="auto">
            <a:xfrm>
              <a:off x="5091" y="930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3" name="Oval 961"/>
            <p:cNvSpPr>
              <a:spLocks noChangeArrowheads="1"/>
            </p:cNvSpPr>
            <p:nvPr/>
          </p:nvSpPr>
          <p:spPr bwMode="auto">
            <a:xfrm>
              <a:off x="5115" y="916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4" name="Oval 962"/>
            <p:cNvSpPr>
              <a:spLocks noChangeArrowheads="1"/>
            </p:cNvSpPr>
            <p:nvPr/>
          </p:nvSpPr>
          <p:spPr bwMode="auto">
            <a:xfrm>
              <a:off x="5140" y="923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5" name="Oval 963"/>
            <p:cNvSpPr>
              <a:spLocks noChangeArrowheads="1"/>
            </p:cNvSpPr>
            <p:nvPr/>
          </p:nvSpPr>
          <p:spPr bwMode="auto">
            <a:xfrm>
              <a:off x="5165" y="954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6" name="Oval 964"/>
            <p:cNvSpPr>
              <a:spLocks noChangeArrowheads="1"/>
            </p:cNvSpPr>
            <p:nvPr/>
          </p:nvSpPr>
          <p:spPr bwMode="auto">
            <a:xfrm>
              <a:off x="5189" y="923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7" name="Oval 965"/>
            <p:cNvSpPr>
              <a:spLocks noChangeArrowheads="1"/>
            </p:cNvSpPr>
            <p:nvPr/>
          </p:nvSpPr>
          <p:spPr bwMode="auto">
            <a:xfrm>
              <a:off x="5215" y="917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8" name="Oval 966"/>
            <p:cNvSpPr>
              <a:spLocks noChangeArrowheads="1"/>
            </p:cNvSpPr>
            <p:nvPr/>
          </p:nvSpPr>
          <p:spPr bwMode="auto">
            <a:xfrm>
              <a:off x="5239" y="919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9" name="Oval 967"/>
            <p:cNvSpPr>
              <a:spLocks noChangeArrowheads="1"/>
            </p:cNvSpPr>
            <p:nvPr/>
          </p:nvSpPr>
          <p:spPr bwMode="auto">
            <a:xfrm>
              <a:off x="5264" y="911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0" name="Oval 968"/>
            <p:cNvSpPr>
              <a:spLocks noChangeArrowheads="1"/>
            </p:cNvSpPr>
            <p:nvPr/>
          </p:nvSpPr>
          <p:spPr bwMode="auto">
            <a:xfrm>
              <a:off x="5289" y="931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1" name="Oval 969"/>
            <p:cNvSpPr>
              <a:spLocks noChangeArrowheads="1"/>
            </p:cNvSpPr>
            <p:nvPr/>
          </p:nvSpPr>
          <p:spPr bwMode="auto">
            <a:xfrm>
              <a:off x="5314" y="913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2" name="Oval 970"/>
            <p:cNvSpPr>
              <a:spLocks noChangeArrowheads="1"/>
            </p:cNvSpPr>
            <p:nvPr/>
          </p:nvSpPr>
          <p:spPr bwMode="auto">
            <a:xfrm>
              <a:off x="5338" y="918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3" name="Oval 971"/>
            <p:cNvSpPr>
              <a:spLocks noChangeArrowheads="1"/>
            </p:cNvSpPr>
            <p:nvPr/>
          </p:nvSpPr>
          <p:spPr bwMode="auto">
            <a:xfrm>
              <a:off x="5363" y="909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4" name="Oval 972"/>
            <p:cNvSpPr>
              <a:spLocks noChangeArrowheads="1"/>
            </p:cNvSpPr>
            <p:nvPr/>
          </p:nvSpPr>
          <p:spPr bwMode="auto">
            <a:xfrm>
              <a:off x="5388" y="920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5" name="Oval 973"/>
            <p:cNvSpPr>
              <a:spLocks noChangeArrowheads="1"/>
            </p:cNvSpPr>
            <p:nvPr/>
          </p:nvSpPr>
          <p:spPr bwMode="auto">
            <a:xfrm>
              <a:off x="5412" y="906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6" name="Oval 974"/>
            <p:cNvSpPr>
              <a:spLocks noChangeArrowheads="1"/>
            </p:cNvSpPr>
            <p:nvPr/>
          </p:nvSpPr>
          <p:spPr bwMode="auto">
            <a:xfrm>
              <a:off x="5437" y="919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7" name="Oval 975"/>
            <p:cNvSpPr>
              <a:spLocks noChangeArrowheads="1"/>
            </p:cNvSpPr>
            <p:nvPr/>
          </p:nvSpPr>
          <p:spPr bwMode="auto">
            <a:xfrm>
              <a:off x="5462" y="944"/>
              <a:ext cx="34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8" name="Oval 976"/>
            <p:cNvSpPr>
              <a:spLocks noChangeArrowheads="1"/>
            </p:cNvSpPr>
            <p:nvPr/>
          </p:nvSpPr>
          <p:spPr bwMode="auto">
            <a:xfrm>
              <a:off x="5486" y="934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9" name="Oval 977"/>
            <p:cNvSpPr>
              <a:spLocks noChangeArrowheads="1"/>
            </p:cNvSpPr>
            <p:nvPr/>
          </p:nvSpPr>
          <p:spPr bwMode="auto">
            <a:xfrm>
              <a:off x="5511" y="898"/>
              <a:ext cx="35" cy="33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0" name="Oval 978"/>
            <p:cNvSpPr>
              <a:spLocks noChangeArrowheads="1"/>
            </p:cNvSpPr>
            <p:nvPr/>
          </p:nvSpPr>
          <p:spPr bwMode="auto">
            <a:xfrm>
              <a:off x="5536" y="931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1" name="Oval 979"/>
            <p:cNvSpPr>
              <a:spLocks noChangeArrowheads="1"/>
            </p:cNvSpPr>
            <p:nvPr/>
          </p:nvSpPr>
          <p:spPr bwMode="auto">
            <a:xfrm>
              <a:off x="5561" y="916"/>
              <a:ext cx="35" cy="32"/>
            </a:xfrm>
            <a:prstGeom prst="ellipse">
              <a:avLst/>
            </a:prstGeom>
            <a:solidFill>
              <a:srgbClr val="00FF00"/>
            </a:solidFill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2" name="Oval 980"/>
            <p:cNvSpPr>
              <a:spLocks noChangeArrowheads="1"/>
            </p:cNvSpPr>
            <p:nvPr/>
          </p:nvSpPr>
          <p:spPr bwMode="auto">
            <a:xfrm>
              <a:off x="3879" y="1736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3" name="Oval 981"/>
            <p:cNvSpPr>
              <a:spLocks noChangeArrowheads="1"/>
            </p:cNvSpPr>
            <p:nvPr/>
          </p:nvSpPr>
          <p:spPr bwMode="auto">
            <a:xfrm>
              <a:off x="3904" y="1754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4" name="Oval 982"/>
            <p:cNvSpPr>
              <a:spLocks noChangeArrowheads="1"/>
            </p:cNvSpPr>
            <p:nvPr/>
          </p:nvSpPr>
          <p:spPr bwMode="auto">
            <a:xfrm>
              <a:off x="3928" y="1741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5" name="Oval 983"/>
            <p:cNvSpPr>
              <a:spLocks noChangeArrowheads="1"/>
            </p:cNvSpPr>
            <p:nvPr/>
          </p:nvSpPr>
          <p:spPr bwMode="auto">
            <a:xfrm>
              <a:off x="3953" y="1766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6" name="Oval 984"/>
            <p:cNvSpPr>
              <a:spLocks noChangeArrowheads="1"/>
            </p:cNvSpPr>
            <p:nvPr/>
          </p:nvSpPr>
          <p:spPr bwMode="auto">
            <a:xfrm>
              <a:off x="3978" y="1761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7" name="Oval 985"/>
            <p:cNvSpPr>
              <a:spLocks noChangeArrowheads="1"/>
            </p:cNvSpPr>
            <p:nvPr/>
          </p:nvSpPr>
          <p:spPr bwMode="auto">
            <a:xfrm>
              <a:off x="4002" y="1769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8" name="Oval 986"/>
            <p:cNvSpPr>
              <a:spLocks noChangeArrowheads="1"/>
            </p:cNvSpPr>
            <p:nvPr/>
          </p:nvSpPr>
          <p:spPr bwMode="auto">
            <a:xfrm>
              <a:off x="4027" y="1742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9" name="Oval 987"/>
            <p:cNvSpPr>
              <a:spLocks noChangeArrowheads="1"/>
            </p:cNvSpPr>
            <p:nvPr/>
          </p:nvSpPr>
          <p:spPr bwMode="auto">
            <a:xfrm>
              <a:off x="4052" y="1757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0" name="Oval 988"/>
            <p:cNvSpPr>
              <a:spLocks noChangeArrowheads="1"/>
            </p:cNvSpPr>
            <p:nvPr/>
          </p:nvSpPr>
          <p:spPr bwMode="auto">
            <a:xfrm>
              <a:off x="4076" y="1742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1" name="Oval 989"/>
            <p:cNvSpPr>
              <a:spLocks noChangeArrowheads="1"/>
            </p:cNvSpPr>
            <p:nvPr/>
          </p:nvSpPr>
          <p:spPr bwMode="auto">
            <a:xfrm>
              <a:off x="4102" y="1744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2" name="Oval 990"/>
            <p:cNvSpPr>
              <a:spLocks noChangeArrowheads="1"/>
            </p:cNvSpPr>
            <p:nvPr/>
          </p:nvSpPr>
          <p:spPr bwMode="auto">
            <a:xfrm>
              <a:off x="4126" y="1762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3" name="Oval 991"/>
            <p:cNvSpPr>
              <a:spLocks noChangeArrowheads="1"/>
            </p:cNvSpPr>
            <p:nvPr/>
          </p:nvSpPr>
          <p:spPr bwMode="auto">
            <a:xfrm>
              <a:off x="4151" y="1763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4" name="Oval 992"/>
            <p:cNvSpPr>
              <a:spLocks noChangeArrowheads="1"/>
            </p:cNvSpPr>
            <p:nvPr/>
          </p:nvSpPr>
          <p:spPr bwMode="auto">
            <a:xfrm>
              <a:off x="4176" y="1759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5" name="Oval 993"/>
            <p:cNvSpPr>
              <a:spLocks noChangeArrowheads="1"/>
            </p:cNvSpPr>
            <p:nvPr/>
          </p:nvSpPr>
          <p:spPr bwMode="auto">
            <a:xfrm>
              <a:off x="4200" y="1765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6" name="Oval 994"/>
            <p:cNvSpPr>
              <a:spLocks noChangeArrowheads="1"/>
            </p:cNvSpPr>
            <p:nvPr/>
          </p:nvSpPr>
          <p:spPr bwMode="auto">
            <a:xfrm>
              <a:off x="4225" y="1757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7" name="Oval 995"/>
            <p:cNvSpPr>
              <a:spLocks noChangeArrowheads="1"/>
            </p:cNvSpPr>
            <p:nvPr/>
          </p:nvSpPr>
          <p:spPr bwMode="auto">
            <a:xfrm>
              <a:off x="4250" y="1771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8" name="Oval 996"/>
            <p:cNvSpPr>
              <a:spLocks noChangeArrowheads="1"/>
            </p:cNvSpPr>
            <p:nvPr/>
          </p:nvSpPr>
          <p:spPr bwMode="auto">
            <a:xfrm>
              <a:off x="4275" y="1745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9" name="Oval 997"/>
            <p:cNvSpPr>
              <a:spLocks noChangeArrowheads="1"/>
            </p:cNvSpPr>
            <p:nvPr/>
          </p:nvSpPr>
          <p:spPr bwMode="auto">
            <a:xfrm>
              <a:off x="4299" y="1757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0" name="Oval 998"/>
            <p:cNvSpPr>
              <a:spLocks noChangeArrowheads="1"/>
            </p:cNvSpPr>
            <p:nvPr/>
          </p:nvSpPr>
          <p:spPr bwMode="auto">
            <a:xfrm>
              <a:off x="4324" y="1761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1" name="Oval 999"/>
            <p:cNvSpPr>
              <a:spLocks noChangeArrowheads="1"/>
            </p:cNvSpPr>
            <p:nvPr/>
          </p:nvSpPr>
          <p:spPr bwMode="auto">
            <a:xfrm>
              <a:off x="4349" y="1760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2" name="Oval 1000"/>
            <p:cNvSpPr>
              <a:spLocks noChangeArrowheads="1"/>
            </p:cNvSpPr>
            <p:nvPr/>
          </p:nvSpPr>
          <p:spPr bwMode="auto">
            <a:xfrm>
              <a:off x="4373" y="1756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3" name="Oval 1001"/>
            <p:cNvSpPr>
              <a:spLocks noChangeArrowheads="1"/>
            </p:cNvSpPr>
            <p:nvPr/>
          </p:nvSpPr>
          <p:spPr bwMode="auto">
            <a:xfrm>
              <a:off x="4398" y="1774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4" name="Oval 1002"/>
            <p:cNvSpPr>
              <a:spLocks noChangeArrowheads="1"/>
            </p:cNvSpPr>
            <p:nvPr/>
          </p:nvSpPr>
          <p:spPr bwMode="auto">
            <a:xfrm>
              <a:off x="4423" y="1759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5" name="Oval 1003"/>
            <p:cNvSpPr>
              <a:spLocks noChangeArrowheads="1"/>
            </p:cNvSpPr>
            <p:nvPr/>
          </p:nvSpPr>
          <p:spPr bwMode="auto">
            <a:xfrm>
              <a:off x="4448" y="1764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6" name="Oval 1004"/>
            <p:cNvSpPr>
              <a:spLocks noChangeArrowheads="1"/>
            </p:cNvSpPr>
            <p:nvPr/>
          </p:nvSpPr>
          <p:spPr bwMode="auto">
            <a:xfrm>
              <a:off x="4473" y="1715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7" name="Oval 1005"/>
            <p:cNvSpPr>
              <a:spLocks noChangeArrowheads="1"/>
            </p:cNvSpPr>
            <p:nvPr/>
          </p:nvSpPr>
          <p:spPr bwMode="auto">
            <a:xfrm>
              <a:off x="4497" y="1754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8" name="Oval 1006"/>
            <p:cNvSpPr>
              <a:spLocks noChangeArrowheads="1"/>
            </p:cNvSpPr>
            <p:nvPr/>
          </p:nvSpPr>
          <p:spPr bwMode="auto">
            <a:xfrm>
              <a:off x="4522" y="1721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9" name="Oval 1007"/>
            <p:cNvSpPr>
              <a:spLocks noChangeArrowheads="1"/>
            </p:cNvSpPr>
            <p:nvPr/>
          </p:nvSpPr>
          <p:spPr bwMode="auto">
            <a:xfrm>
              <a:off x="4547" y="1623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0" name="Oval 1008"/>
            <p:cNvSpPr>
              <a:spLocks noChangeArrowheads="1"/>
            </p:cNvSpPr>
            <p:nvPr/>
          </p:nvSpPr>
          <p:spPr bwMode="auto">
            <a:xfrm>
              <a:off x="4571" y="1565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1" name="Oval 1009"/>
            <p:cNvSpPr>
              <a:spLocks noChangeArrowheads="1"/>
            </p:cNvSpPr>
            <p:nvPr/>
          </p:nvSpPr>
          <p:spPr bwMode="auto">
            <a:xfrm>
              <a:off x="4595" y="1436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2" name="Oval 1010"/>
            <p:cNvSpPr>
              <a:spLocks noChangeArrowheads="1"/>
            </p:cNvSpPr>
            <p:nvPr/>
          </p:nvSpPr>
          <p:spPr bwMode="auto">
            <a:xfrm>
              <a:off x="4621" y="1365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3" name="Oval 1011"/>
            <p:cNvSpPr>
              <a:spLocks noChangeArrowheads="1"/>
            </p:cNvSpPr>
            <p:nvPr/>
          </p:nvSpPr>
          <p:spPr bwMode="auto">
            <a:xfrm>
              <a:off x="4646" y="1267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4" name="Oval 1012"/>
            <p:cNvSpPr>
              <a:spLocks noChangeArrowheads="1"/>
            </p:cNvSpPr>
            <p:nvPr/>
          </p:nvSpPr>
          <p:spPr bwMode="auto">
            <a:xfrm>
              <a:off x="4670" y="1211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5" name="Oval 1013"/>
            <p:cNvSpPr>
              <a:spLocks noChangeArrowheads="1"/>
            </p:cNvSpPr>
            <p:nvPr/>
          </p:nvSpPr>
          <p:spPr bwMode="auto">
            <a:xfrm>
              <a:off x="4695" y="1116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6" name="Oval 1014"/>
            <p:cNvSpPr>
              <a:spLocks noChangeArrowheads="1"/>
            </p:cNvSpPr>
            <p:nvPr/>
          </p:nvSpPr>
          <p:spPr bwMode="auto">
            <a:xfrm>
              <a:off x="4720" y="1070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7" name="Oval 1015"/>
            <p:cNvSpPr>
              <a:spLocks noChangeArrowheads="1"/>
            </p:cNvSpPr>
            <p:nvPr/>
          </p:nvSpPr>
          <p:spPr bwMode="auto">
            <a:xfrm>
              <a:off x="4744" y="1043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8" name="Oval 1016"/>
            <p:cNvSpPr>
              <a:spLocks noChangeArrowheads="1"/>
            </p:cNvSpPr>
            <p:nvPr/>
          </p:nvSpPr>
          <p:spPr bwMode="auto">
            <a:xfrm>
              <a:off x="4769" y="979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9" name="Oval 1017"/>
            <p:cNvSpPr>
              <a:spLocks noChangeArrowheads="1"/>
            </p:cNvSpPr>
            <p:nvPr/>
          </p:nvSpPr>
          <p:spPr bwMode="auto">
            <a:xfrm>
              <a:off x="4794" y="931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0" name="Oval 1018"/>
            <p:cNvSpPr>
              <a:spLocks noChangeArrowheads="1"/>
            </p:cNvSpPr>
            <p:nvPr/>
          </p:nvSpPr>
          <p:spPr bwMode="auto">
            <a:xfrm>
              <a:off x="4819" y="908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1" name="Oval 1019"/>
            <p:cNvSpPr>
              <a:spLocks noChangeArrowheads="1"/>
            </p:cNvSpPr>
            <p:nvPr/>
          </p:nvSpPr>
          <p:spPr bwMode="auto">
            <a:xfrm>
              <a:off x="4844" y="895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2" name="Oval 1020"/>
            <p:cNvSpPr>
              <a:spLocks noChangeArrowheads="1"/>
            </p:cNvSpPr>
            <p:nvPr/>
          </p:nvSpPr>
          <p:spPr bwMode="auto">
            <a:xfrm>
              <a:off x="4868" y="882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3" name="Oval 1021"/>
            <p:cNvSpPr>
              <a:spLocks noChangeArrowheads="1"/>
            </p:cNvSpPr>
            <p:nvPr/>
          </p:nvSpPr>
          <p:spPr bwMode="auto">
            <a:xfrm>
              <a:off x="4893" y="884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4" name="Oval 1022"/>
            <p:cNvSpPr>
              <a:spLocks noChangeArrowheads="1"/>
            </p:cNvSpPr>
            <p:nvPr/>
          </p:nvSpPr>
          <p:spPr bwMode="auto">
            <a:xfrm>
              <a:off x="4918" y="905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5" name="Oval 1023"/>
            <p:cNvSpPr>
              <a:spLocks noChangeArrowheads="1"/>
            </p:cNvSpPr>
            <p:nvPr/>
          </p:nvSpPr>
          <p:spPr bwMode="auto">
            <a:xfrm>
              <a:off x="4942" y="896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6" name="Oval 0"/>
            <p:cNvSpPr>
              <a:spLocks noChangeArrowheads="1"/>
            </p:cNvSpPr>
            <p:nvPr/>
          </p:nvSpPr>
          <p:spPr bwMode="auto">
            <a:xfrm>
              <a:off x="4967" y="902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7" name="Oval 1"/>
            <p:cNvSpPr>
              <a:spLocks noChangeArrowheads="1"/>
            </p:cNvSpPr>
            <p:nvPr/>
          </p:nvSpPr>
          <p:spPr bwMode="auto">
            <a:xfrm>
              <a:off x="4992" y="894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8" name="Oval 2"/>
            <p:cNvSpPr>
              <a:spLocks noChangeArrowheads="1"/>
            </p:cNvSpPr>
            <p:nvPr/>
          </p:nvSpPr>
          <p:spPr bwMode="auto">
            <a:xfrm>
              <a:off x="5017" y="890"/>
              <a:ext cx="34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9" name="Oval 3"/>
            <p:cNvSpPr>
              <a:spLocks noChangeArrowheads="1"/>
            </p:cNvSpPr>
            <p:nvPr/>
          </p:nvSpPr>
          <p:spPr bwMode="auto">
            <a:xfrm>
              <a:off x="5041" y="869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Oval 4"/>
            <p:cNvSpPr>
              <a:spLocks noChangeArrowheads="1"/>
            </p:cNvSpPr>
            <p:nvPr/>
          </p:nvSpPr>
          <p:spPr bwMode="auto">
            <a:xfrm>
              <a:off x="5066" y="903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Oval 5"/>
            <p:cNvSpPr>
              <a:spLocks noChangeArrowheads="1"/>
            </p:cNvSpPr>
            <p:nvPr/>
          </p:nvSpPr>
          <p:spPr bwMode="auto">
            <a:xfrm>
              <a:off x="5091" y="897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5115" y="890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5140" y="879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auto">
            <a:xfrm>
              <a:off x="5165" y="878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5190" y="886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5215" y="884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5239" y="879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5264" y="884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5289" y="887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5313" y="881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5338" y="900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5363" y="891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auto">
            <a:xfrm>
              <a:off x="5388" y="872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5412" y="878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5437" y="875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Oval 20"/>
            <p:cNvSpPr>
              <a:spLocks noChangeArrowheads="1"/>
            </p:cNvSpPr>
            <p:nvPr/>
          </p:nvSpPr>
          <p:spPr bwMode="auto">
            <a:xfrm>
              <a:off x="5462" y="884"/>
              <a:ext cx="34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5487" y="868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5511" y="880"/>
              <a:ext cx="35" cy="33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auto">
            <a:xfrm>
              <a:off x="5536" y="876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5561" y="876"/>
              <a:ext cx="35" cy="32"/>
            </a:xfrm>
            <a:prstGeom prst="ellipse">
              <a:avLst/>
            </a:prstGeom>
            <a:solidFill>
              <a:srgbClr val="FFFF00"/>
            </a:solidFill>
            <a:ln w="476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auto">
            <a:xfrm>
              <a:off x="3878" y="1741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auto">
            <a:xfrm>
              <a:off x="3903" y="1770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auto">
            <a:xfrm>
              <a:off x="3928" y="1755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Oval 28"/>
            <p:cNvSpPr>
              <a:spLocks noChangeArrowheads="1"/>
            </p:cNvSpPr>
            <p:nvPr/>
          </p:nvSpPr>
          <p:spPr bwMode="auto">
            <a:xfrm>
              <a:off x="3953" y="1752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3978" y="1761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Oval 30"/>
            <p:cNvSpPr>
              <a:spLocks noChangeArrowheads="1"/>
            </p:cNvSpPr>
            <p:nvPr/>
          </p:nvSpPr>
          <p:spPr bwMode="auto">
            <a:xfrm>
              <a:off x="4002" y="1757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Oval 31"/>
            <p:cNvSpPr>
              <a:spLocks noChangeArrowheads="1"/>
            </p:cNvSpPr>
            <p:nvPr/>
          </p:nvSpPr>
          <p:spPr bwMode="auto">
            <a:xfrm>
              <a:off x="4027" y="1757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4053" y="1755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9" name="Oval 33"/>
            <p:cNvSpPr>
              <a:spLocks noChangeArrowheads="1"/>
            </p:cNvSpPr>
            <p:nvPr/>
          </p:nvSpPr>
          <p:spPr bwMode="auto">
            <a:xfrm>
              <a:off x="4077" y="1752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0" name="Oval 34"/>
            <p:cNvSpPr>
              <a:spLocks noChangeArrowheads="1"/>
            </p:cNvSpPr>
            <p:nvPr/>
          </p:nvSpPr>
          <p:spPr bwMode="auto">
            <a:xfrm>
              <a:off x="4102" y="1749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Oval 35"/>
            <p:cNvSpPr>
              <a:spLocks noChangeArrowheads="1"/>
            </p:cNvSpPr>
            <p:nvPr/>
          </p:nvSpPr>
          <p:spPr bwMode="auto">
            <a:xfrm>
              <a:off x="4126" y="1766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auto">
            <a:xfrm>
              <a:off x="4151" y="1744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4176" y="1736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4200" y="1763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auto">
            <a:xfrm>
              <a:off x="4225" y="1752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Oval 40"/>
            <p:cNvSpPr>
              <a:spLocks noChangeArrowheads="1"/>
            </p:cNvSpPr>
            <p:nvPr/>
          </p:nvSpPr>
          <p:spPr bwMode="auto">
            <a:xfrm>
              <a:off x="4250" y="1739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7" name="Oval 41"/>
            <p:cNvSpPr>
              <a:spLocks noChangeArrowheads="1"/>
            </p:cNvSpPr>
            <p:nvPr/>
          </p:nvSpPr>
          <p:spPr bwMode="auto">
            <a:xfrm>
              <a:off x="4275" y="1748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Oval 42"/>
            <p:cNvSpPr>
              <a:spLocks noChangeArrowheads="1"/>
            </p:cNvSpPr>
            <p:nvPr/>
          </p:nvSpPr>
          <p:spPr bwMode="auto">
            <a:xfrm>
              <a:off x="4299" y="1736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Oval 43"/>
            <p:cNvSpPr>
              <a:spLocks noChangeArrowheads="1"/>
            </p:cNvSpPr>
            <p:nvPr/>
          </p:nvSpPr>
          <p:spPr bwMode="auto">
            <a:xfrm>
              <a:off x="4324" y="1750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Oval 44"/>
            <p:cNvSpPr>
              <a:spLocks noChangeArrowheads="1"/>
            </p:cNvSpPr>
            <p:nvPr/>
          </p:nvSpPr>
          <p:spPr bwMode="auto">
            <a:xfrm>
              <a:off x="4349" y="1740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1" name="Oval 45"/>
            <p:cNvSpPr>
              <a:spLocks noChangeArrowheads="1"/>
            </p:cNvSpPr>
            <p:nvPr/>
          </p:nvSpPr>
          <p:spPr bwMode="auto">
            <a:xfrm>
              <a:off x="4373" y="1712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2" name="Oval 46"/>
            <p:cNvSpPr>
              <a:spLocks noChangeArrowheads="1"/>
            </p:cNvSpPr>
            <p:nvPr/>
          </p:nvSpPr>
          <p:spPr bwMode="auto">
            <a:xfrm>
              <a:off x="4398" y="1643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3" name="Oval 47"/>
            <p:cNvSpPr>
              <a:spLocks noChangeArrowheads="1"/>
            </p:cNvSpPr>
            <p:nvPr/>
          </p:nvSpPr>
          <p:spPr bwMode="auto">
            <a:xfrm>
              <a:off x="4423" y="1604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Oval 48"/>
            <p:cNvSpPr>
              <a:spLocks noChangeArrowheads="1"/>
            </p:cNvSpPr>
            <p:nvPr/>
          </p:nvSpPr>
          <p:spPr bwMode="auto">
            <a:xfrm>
              <a:off x="4447" y="1505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Oval 49"/>
            <p:cNvSpPr>
              <a:spLocks noChangeArrowheads="1"/>
            </p:cNvSpPr>
            <p:nvPr/>
          </p:nvSpPr>
          <p:spPr bwMode="auto">
            <a:xfrm>
              <a:off x="4473" y="1414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Oval 50"/>
            <p:cNvSpPr>
              <a:spLocks noChangeArrowheads="1"/>
            </p:cNvSpPr>
            <p:nvPr/>
          </p:nvSpPr>
          <p:spPr bwMode="auto">
            <a:xfrm>
              <a:off x="4497" y="1349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Oval 51"/>
            <p:cNvSpPr>
              <a:spLocks noChangeArrowheads="1"/>
            </p:cNvSpPr>
            <p:nvPr/>
          </p:nvSpPr>
          <p:spPr bwMode="auto">
            <a:xfrm>
              <a:off x="4522" y="1270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Oval 52"/>
            <p:cNvSpPr>
              <a:spLocks noChangeArrowheads="1"/>
            </p:cNvSpPr>
            <p:nvPr/>
          </p:nvSpPr>
          <p:spPr bwMode="auto">
            <a:xfrm>
              <a:off x="4547" y="1183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Oval 53"/>
            <p:cNvSpPr>
              <a:spLocks noChangeArrowheads="1"/>
            </p:cNvSpPr>
            <p:nvPr/>
          </p:nvSpPr>
          <p:spPr bwMode="auto">
            <a:xfrm>
              <a:off x="4571" y="1132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Oval 54"/>
            <p:cNvSpPr>
              <a:spLocks noChangeArrowheads="1"/>
            </p:cNvSpPr>
            <p:nvPr/>
          </p:nvSpPr>
          <p:spPr bwMode="auto">
            <a:xfrm>
              <a:off x="4596" y="1054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Oval 55"/>
            <p:cNvSpPr>
              <a:spLocks noChangeArrowheads="1"/>
            </p:cNvSpPr>
            <p:nvPr/>
          </p:nvSpPr>
          <p:spPr bwMode="auto">
            <a:xfrm>
              <a:off x="4621" y="1010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Oval 56"/>
            <p:cNvSpPr>
              <a:spLocks noChangeArrowheads="1"/>
            </p:cNvSpPr>
            <p:nvPr/>
          </p:nvSpPr>
          <p:spPr bwMode="auto">
            <a:xfrm>
              <a:off x="4646" y="971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3" name="Oval 57"/>
            <p:cNvSpPr>
              <a:spLocks noChangeArrowheads="1"/>
            </p:cNvSpPr>
            <p:nvPr/>
          </p:nvSpPr>
          <p:spPr bwMode="auto">
            <a:xfrm>
              <a:off x="4670" y="955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4" name="Oval 58"/>
            <p:cNvSpPr>
              <a:spLocks noChangeArrowheads="1"/>
            </p:cNvSpPr>
            <p:nvPr/>
          </p:nvSpPr>
          <p:spPr bwMode="auto">
            <a:xfrm>
              <a:off x="4695" y="898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5" name="Oval 59"/>
            <p:cNvSpPr>
              <a:spLocks noChangeArrowheads="1"/>
            </p:cNvSpPr>
            <p:nvPr/>
          </p:nvSpPr>
          <p:spPr bwMode="auto">
            <a:xfrm>
              <a:off x="4720" y="869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Oval 60"/>
            <p:cNvSpPr>
              <a:spLocks noChangeArrowheads="1"/>
            </p:cNvSpPr>
            <p:nvPr/>
          </p:nvSpPr>
          <p:spPr bwMode="auto">
            <a:xfrm>
              <a:off x="4744" y="855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7" name="Oval 61"/>
            <p:cNvSpPr>
              <a:spLocks noChangeArrowheads="1"/>
            </p:cNvSpPr>
            <p:nvPr/>
          </p:nvSpPr>
          <p:spPr bwMode="auto">
            <a:xfrm>
              <a:off x="4769" y="842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8" name="Oval 62"/>
            <p:cNvSpPr>
              <a:spLocks noChangeArrowheads="1"/>
            </p:cNvSpPr>
            <p:nvPr/>
          </p:nvSpPr>
          <p:spPr bwMode="auto">
            <a:xfrm>
              <a:off x="4794" y="844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Oval 63"/>
            <p:cNvSpPr>
              <a:spLocks noChangeArrowheads="1"/>
            </p:cNvSpPr>
            <p:nvPr/>
          </p:nvSpPr>
          <p:spPr bwMode="auto">
            <a:xfrm>
              <a:off x="4819" y="854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0" name="Oval 64"/>
            <p:cNvSpPr>
              <a:spLocks noChangeArrowheads="1"/>
            </p:cNvSpPr>
            <p:nvPr/>
          </p:nvSpPr>
          <p:spPr bwMode="auto">
            <a:xfrm>
              <a:off x="4844" y="848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1" name="Oval 65"/>
            <p:cNvSpPr>
              <a:spLocks noChangeArrowheads="1"/>
            </p:cNvSpPr>
            <p:nvPr/>
          </p:nvSpPr>
          <p:spPr bwMode="auto">
            <a:xfrm>
              <a:off x="4868" y="819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2" name="Oval 66"/>
            <p:cNvSpPr>
              <a:spLocks noChangeArrowheads="1"/>
            </p:cNvSpPr>
            <p:nvPr/>
          </p:nvSpPr>
          <p:spPr bwMode="auto">
            <a:xfrm>
              <a:off x="4893" y="817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3" name="Oval 67"/>
            <p:cNvSpPr>
              <a:spLocks noChangeArrowheads="1"/>
            </p:cNvSpPr>
            <p:nvPr/>
          </p:nvSpPr>
          <p:spPr bwMode="auto">
            <a:xfrm>
              <a:off x="4918" y="831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4" name="Oval 68"/>
            <p:cNvSpPr>
              <a:spLocks noChangeArrowheads="1"/>
            </p:cNvSpPr>
            <p:nvPr/>
          </p:nvSpPr>
          <p:spPr bwMode="auto">
            <a:xfrm>
              <a:off x="4942" y="834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5" name="Oval 69"/>
            <p:cNvSpPr>
              <a:spLocks noChangeArrowheads="1"/>
            </p:cNvSpPr>
            <p:nvPr/>
          </p:nvSpPr>
          <p:spPr bwMode="auto">
            <a:xfrm>
              <a:off x="4967" y="840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6" name="Oval 70"/>
            <p:cNvSpPr>
              <a:spLocks noChangeArrowheads="1"/>
            </p:cNvSpPr>
            <p:nvPr/>
          </p:nvSpPr>
          <p:spPr bwMode="auto">
            <a:xfrm>
              <a:off x="4992" y="827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7" name="Oval 71"/>
            <p:cNvSpPr>
              <a:spLocks noChangeArrowheads="1"/>
            </p:cNvSpPr>
            <p:nvPr/>
          </p:nvSpPr>
          <p:spPr bwMode="auto">
            <a:xfrm>
              <a:off x="5017" y="823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8" name="Oval 72"/>
            <p:cNvSpPr>
              <a:spLocks noChangeArrowheads="1"/>
            </p:cNvSpPr>
            <p:nvPr/>
          </p:nvSpPr>
          <p:spPr bwMode="auto">
            <a:xfrm>
              <a:off x="5041" y="843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9" name="Oval 73"/>
            <p:cNvSpPr>
              <a:spLocks noChangeArrowheads="1"/>
            </p:cNvSpPr>
            <p:nvPr/>
          </p:nvSpPr>
          <p:spPr bwMode="auto">
            <a:xfrm>
              <a:off x="5066" y="831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0" name="Oval 74"/>
            <p:cNvSpPr>
              <a:spLocks noChangeArrowheads="1"/>
            </p:cNvSpPr>
            <p:nvPr/>
          </p:nvSpPr>
          <p:spPr bwMode="auto">
            <a:xfrm>
              <a:off x="5091" y="808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75"/>
            <p:cNvSpPr>
              <a:spLocks noChangeArrowheads="1"/>
            </p:cNvSpPr>
            <p:nvPr/>
          </p:nvSpPr>
          <p:spPr bwMode="auto">
            <a:xfrm>
              <a:off x="5115" y="853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2" name="Oval 76"/>
            <p:cNvSpPr>
              <a:spLocks noChangeArrowheads="1"/>
            </p:cNvSpPr>
            <p:nvPr/>
          </p:nvSpPr>
          <p:spPr bwMode="auto">
            <a:xfrm>
              <a:off x="5140" y="839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Oval 77"/>
            <p:cNvSpPr>
              <a:spLocks noChangeArrowheads="1"/>
            </p:cNvSpPr>
            <p:nvPr/>
          </p:nvSpPr>
          <p:spPr bwMode="auto">
            <a:xfrm>
              <a:off x="5165" y="865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Oval 78"/>
            <p:cNvSpPr>
              <a:spLocks noChangeArrowheads="1"/>
            </p:cNvSpPr>
            <p:nvPr/>
          </p:nvSpPr>
          <p:spPr bwMode="auto">
            <a:xfrm>
              <a:off x="5190" y="826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5" name="Oval 79"/>
            <p:cNvSpPr>
              <a:spLocks noChangeArrowheads="1"/>
            </p:cNvSpPr>
            <p:nvPr/>
          </p:nvSpPr>
          <p:spPr bwMode="auto">
            <a:xfrm>
              <a:off x="5215" y="826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Oval 80"/>
            <p:cNvSpPr>
              <a:spLocks noChangeArrowheads="1"/>
            </p:cNvSpPr>
            <p:nvPr/>
          </p:nvSpPr>
          <p:spPr bwMode="auto">
            <a:xfrm>
              <a:off x="5239" y="846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Oval 81"/>
            <p:cNvSpPr>
              <a:spLocks noChangeArrowheads="1"/>
            </p:cNvSpPr>
            <p:nvPr/>
          </p:nvSpPr>
          <p:spPr bwMode="auto">
            <a:xfrm>
              <a:off x="5264" y="823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8" name="Oval 82"/>
            <p:cNvSpPr>
              <a:spLocks noChangeArrowheads="1"/>
            </p:cNvSpPr>
            <p:nvPr/>
          </p:nvSpPr>
          <p:spPr bwMode="auto">
            <a:xfrm>
              <a:off x="5289" y="854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9" name="Oval 83"/>
            <p:cNvSpPr>
              <a:spLocks noChangeArrowheads="1"/>
            </p:cNvSpPr>
            <p:nvPr/>
          </p:nvSpPr>
          <p:spPr bwMode="auto">
            <a:xfrm>
              <a:off x="5313" y="833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0" name="Oval 84"/>
            <p:cNvSpPr>
              <a:spLocks noChangeArrowheads="1"/>
            </p:cNvSpPr>
            <p:nvPr/>
          </p:nvSpPr>
          <p:spPr bwMode="auto">
            <a:xfrm>
              <a:off x="5338" y="862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1" name="Oval 85"/>
            <p:cNvSpPr>
              <a:spLocks noChangeArrowheads="1"/>
            </p:cNvSpPr>
            <p:nvPr/>
          </p:nvSpPr>
          <p:spPr bwMode="auto">
            <a:xfrm>
              <a:off x="5363" y="821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2" name="Oval 86"/>
            <p:cNvSpPr>
              <a:spLocks noChangeArrowheads="1"/>
            </p:cNvSpPr>
            <p:nvPr/>
          </p:nvSpPr>
          <p:spPr bwMode="auto">
            <a:xfrm>
              <a:off x="5388" y="834"/>
              <a:ext cx="34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3" name="Oval 87"/>
            <p:cNvSpPr>
              <a:spLocks noChangeArrowheads="1"/>
            </p:cNvSpPr>
            <p:nvPr/>
          </p:nvSpPr>
          <p:spPr bwMode="auto">
            <a:xfrm>
              <a:off x="5412" y="835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4" name="Oval 88"/>
            <p:cNvSpPr>
              <a:spLocks noChangeArrowheads="1"/>
            </p:cNvSpPr>
            <p:nvPr/>
          </p:nvSpPr>
          <p:spPr bwMode="auto">
            <a:xfrm>
              <a:off x="5437" y="835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5" name="Oval 89"/>
            <p:cNvSpPr>
              <a:spLocks noChangeArrowheads="1"/>
            </p:cNvSpPr>
            <p:nvPr/>
          </p:nvSpPr>
          <p:spPr bwMode="auto">
            <a:xfrm>
              <a:off x="5462" y="854"/>
              <a:ext cx="34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6" name="Oval 90"/>
            <p:cNvSpPr>
              <a:spLocks noChangeArrowheads="1"/>
            </p:cNvSpPr>
            <p:nvPr/>
          </p:nvSpPr>
          <p:spPr bwMode="auto">
            <a:xfrm>
              <a:off x="5486" y="843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7" name="Oval 91"/>
            <p:cNvSpPr>
              <a:spLocks noChangeArrowheads="1"/>
            </p:cNvSpPr>
            <p:nvPr/>
          </p:nvSpPr>
          <p:spPr bwMode="auto">
            <a:xfrm>
              <a:off x="5511" y="830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Oval 92"/>
            <p:cNvSpPr>
              <a:spLocks noChangeArrowheads="1"/>
            </p:cNvSpPr>
            <p:nvPr/>
          </p:nvSpPr>
          <p:spPr bwMode="auto">
            <a:xfrm>
              <a:off x="5536" y="846"/>
              <a:ext cx="35" cy="33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9" name="Oval 93"/>
            <p:cNvSpPr>
              <a:spLocks noChangeArrowheads="1"/>
            </p:cNvSpPr>
            <p:nvPr/>
          </p:nvSpPr>
          <p:spPr bwMode="auto">
            <a:xfrm>
              <a:off x="5561" y="830"/>
              <a:ext cx="35" cy="32"/>
            </a:xfrm>
            <a:prstGeom prst="ellipse">
              <a:avLst/>
            </a:prstGeom>
            <a:solidFill>
              <a:srgbClr val="FF9900"/>
            </a:solidFill>
            <a:ln w="4763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0" name="Oval 94"/>
            <p:cNvSpPr>
              <a:spLocks noChangeArrowheads="1"/>
            </p:cNvSpPr>
            <p:nvPr/>
          </p:nvSpPr>
          <p:spPr bwMode="auto">
            <a:xfrm>
              <a:off x="3879" y="1745"/>
              <a:ext cx="34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Oval 95"/>
            <p:cNvSpPr>
              <a:spLocks noChangeArrowheads="1"/>
            </p:cNvSpPr>
            <p:nvPr/>
          </p:nvSpPr>
          <p:spPr bwMode="auto">
            <a:xfrm>
              <a:off x="3904" y="1741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2" name="Oval 96"/>
            <p:cNvSpPr>
              <a:spLocks noChangeArrowheads="1"/>
            </p:cNvSpPr>
            <p:nvPr/>
          </p:nvSpPr>
          <p:spPr bwMode="auto">
            <a:xfrm>
              <a:off x="3928" y="1772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3" name="Oval 97"/>
            <p:cNvSpPr>
              <a:spLocks noChangeArrowheads="1"/>
            </p:cNvSpPr>
            <p:nvPr/>
          </p:nvSpPr>
          <p:spPr bwMode="auto">
            <a:xfrm>
              <a:off x="3953" y="1747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4" name="Oval 98"/>
            <p:cNvSpPr>
              <a:spLocks noChangeArrowheads="1"/>
            </p:cNvSpPr>
            <p:nvPr/>
          </p:nvSpPr>
          <p:spPr bwMode="auto">
            <a:xfrm>
              <a:off x="3978" y="1747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5" name="Oval 99"/>
            <p:cNvSpPr>
              <a:spLocks noChangeArrowheads="1"/>
            </p:cNvSpPr>
            <p:nvPr/>
          </p:nvSpPr>
          <p:spPr bwMode="auto">
            <a:xfrm>
              <a:off x="4027" y="1749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6" name="Oval 100"/>
            <p:cNvSpPr>
              <a:spLocks noChangeArrowheads="1"/>
            </p:cNvSpPr>
            <p:nvPr/>
          </p:nvSpPr>
          <p:spPr bwMode="auto">
            <a:xfrm>
              <a:off x="4052" y="1743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7" name="Oval 101"/>
            <p:cNvSpPr>
              <a:spLocks noChangeArrowheads="1"/>
            </p:cNvSpPr>
            <p:nvPr/>
          </p:nvSpPr>
          <p:spPr bwMode="auto">
            <a:xfrm>
              <a:off x="4076" y="1764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8" name="Oval 102"/>
            <p:cNvSpPr>
              <a:spLocks noChangeArrowheads="1"/>
            </p:cNvSpPr>
            <p:nvPr/>
          </p:nvSpPr>
          <p:spPr bwMode="auto">
            <a:xfrm>
              <a:off x="4102" y="1770"/>
              <a:ext cx="34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9" name="Oval 103"/>
            <p:cNvSpPr>
              <a:spLocks noChangeArrowheads="1"/>
            </p:cNvSpPr>
            <p:nvPr/>
          </p:nvSpPr>
          <p:spPr bwMode="auto">
            <a:xfrm>
              <a:off x="4126" y="1769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0" name="Oval 104"/>
            <p:cNvSpPr>
              <a:spLocks noChangeArrowheads="1"/>
            </p:cNvSpPr>
            <p:nvPr/>
          </p:nvSpPr>
          <p:spPr bwMode="auto">
            <a:xfrm>
              <a:off x="4151" y="1752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1" name="Oval 105"/>
            <p:cNvSpPr>
              <a:spLocks noChangeArrowheads="1"/>
            </p:cNvSpPr>
            <p:nvPr/>
          </p:nvSpPr>
          <p:spPr bwMode="auto">
            <a:xfrm>
              <a:off x="4176" y="1742"/>
              <a:ext cx="34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2" name="Oval 106"/>
            <p:cNvSpPr>
              <a:spLocks noChangeArrowheads="1"/>
            </p:cNvSpPr>
            <p:nvPr/>
          </p:nvSpPr>
          <p:spPr bwMode="auto">
            <a:xfrm>
              <a:off x="4200" y="1735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107"/>
            <p:cNvSpPr>
              <a:spLocks noChangeArrowheads="1"/>
            </p:cNvSpPr>
            <p:nvPr/>
          </p:nvSpPr>
          <p:spPr bwMode="auto">
            <a:xfrm>
              <a:off x="4225" y="1706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4" name="Oval 108"/>
            <p:cNvSpPr>
              <a:spLocks noChangeArrowheads="1"/>
            </p:cNvSpPr>
            <p:nvPr/>
          </p:nvSpPr>
          <p:spPr bwMode="auto">
            <a:xfrm>
              <a:off x="4250" y="1653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Oval 109"/>
            <p:cNvSpPr>
              <a:spLocks noChangeArrowheads="1"/>
            </p:cNvSpPr>
            <p:nvPr/>
          </p:nvSpPr>
          <p:spPr bwMode="auto">
            <a:xfrm>
              <a:off x="4275" y="1577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6" name="Oval 110"/>
            <p:cNvSpPr>
              <a:spLocks noChangeArrowheads="1"/>
            </p:cNvSpPr>
            <p:nvPr/>
          </p:nvSpPr>
          <p:spPr bwMode="auto">
            <a:xfrm>
              <a:off x="4299" y="1518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7" name="Oval 111"/>
            <p:cNvSpPr>
              <a:spLocks noChangeArrowheads="1"/>
            </p:cNvSpPr>
            <p:nvPr/>
          </p:nvSpPr>
          <p:spPr bwMode="auto">
            <a:xfrm>
              <a:off x="4324" y="1449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8" name="Oval 112"/>
            <p:cNvSpPr>
              <a:spLocks noChangeArrowheads="1"/>
            </p:cNvSpPr>
            <p:nvPr/>
          </p:nvSpPr>
          <p:spPr bwMode="auto">
            <a:xfrm>
              <a:off x="4349" y="1387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9" name="Oval 113"/>
            <p:cNvSpPr>
              <a:spLocks noChangeArrowheads="1"/>
            </p:cNvSpPr>
            <p:nvPr/>
          </p:nvSpPr>
          <p:spPr bwMode="auto">
            <a:xfrm>
              <a:off x="4373" y="1301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0" name="Oval 114"/>
            <p:cNvSpPr>
              <a:spLocks noChangeArrowheads="1"/>
            </p:cNvSpPr>
            <p:nvPr/>
          </p:nvSpPr>
          <p:spPr bwMode="auto">
            <a:xfrm>
              <a:off x="4398" y="1246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1" name="Oval 115"/>
            <p:cNvSpPr>
              <a:spLocks noChangeArrowheads="1"/>
            </p:cNvSpPr>
            <p:nvPr/>
          </p:nvSpPr>
          <p:spPr bwMode="auto">
            <a:xfrm>
              <a:off x="4423" y="1176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2" name="Oval 116"/>
            <p:cNvSpPr>
              <a:spLocks noChangeArrowheads="1"/>
            </p:cNvSpPr>
            <p:nvPr/>
          </p:nvSpPr>
          <p:spPr bwMode="auto">
            <a:xfrm>
              <a:off x="4447" y="1148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3" name="Oval 117"/>
            <p:cNvSpPr>
              <a:spLocks noChangeArrowheads="1"/>
            </p:cNvSpPr>
            <p:nvPr/>
          </p:nvSpPr>
          <p:spPr bwMode="auto">
            <a:xfrm>
              <a:off x="4473" y="1072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4" name="Oval 118"/>
            <p:cNvSpPr>
              <a:spLocks noChangeArrowheads="1"/>
            </p:cNvSpPr>
            <p:nvPr/>
          </p:nvSpPr>
          <p:spPr bwMode="auto">
            <a:xfrm>
              <a:off x="4497" y="1041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5" name="Oval 119"/>
            <p:cNvSpPr>
              <a:spLocks noChangeArrowheads="1"/>
            </p:cNvSpPr>
            <p:nvPr/>
          </p:nvSpPr>
          <p:spPr bwMode="auto">
            <a:xfrm>
              <a:off x="4522" y="988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6" name="Oval 120"/>
            <p:cNvSpPr>
              <a:spLocks noChangeArrowheads="1"/>
            </p:cNvSpPr>
            <p:nvPr/>
          </p:nvSpPr>
          <p:spPr bwMode="auto">
            <a:xfrm>
              <a:off x="4547" y="938"/>
              <a:ext cx="34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7" name="Oval 121"/>
            <p:cNvSpPr>
              <a:spLocks noChangeArrowheads="1"/>
            </p:cNvSpPr>
            <p:nvPr/>
          </p:nvSpPr>
          <p:spPr bwMode="auto">
            <a:xfrm>
              <a:off x="4571" y="911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8" name="Oval 122"/>
            <p:cNvSpPr>
              <a:spLocks noChangeArrowheads="1"/>
            </p:cNvSpPr>
            <p:nvPr/>
          </p:nvSpPr>
          <p:spPr bwMode="auto">
            <a:xfrm>
              <a:off x="4596" y="859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9" name="Oval 123"/>
            <p:cNvSpPr>
              <a:spLocks noChangeArrowheads="1"/>
            </p:cNvSpPr>
            <p:nvPr/>
          </p:nvSpPr>
          <p:spPr bwMode="auto">
            <a:xfrm>
              <a:off x="4621" y="814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0" name="Oval 124"/>
            <p:cNvSpPr>
              <a:spLocks noChangeArrowheads="1"/>
            </p:cNvSpPr>
            <p:nvPr/>
          </p:nvSpPr>
          <p:spPr bwMode="auto">
            <a:xfrm>
              <a:off x="4646" y="818"/>
              <a:ext cx="34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1" name="Oval 125"/>
            <p:cNvSpPr>
              <a:spLocks noChangeArrowheads="1"/>
            </p:cNvSpPr>
            <p:nvPr/>
          </p:nvSpPr>
          <p:spPr bwMode="auto">
            <a:xfrm>
              <a:off x="4670" y="802"/>
              <a:ext cx="35" cy="32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2" name="Oval 126"/>
            <p:cNvSpPr>
              <a:spLocks noChangeArrowheads="1"/>
            </p:cNvSpPr>
            <p:nvPr/>
          </p:nvSpPr>
          <p:spPr bwMode="auto">
            <a:xfrm>
              <a:off x="4695" y="817"/>
              <a:ext cx="35" cy="3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264" name="Oval 128"/>
          <p:cNvSpPr>
            <a:spLocks noChangeArrowheads="1"/>
          </p:cNvSpPr>
          <p:nvPr/>
        </p:nvSpPr>
        <p:spPr bwMode="auto">
          <a:xfrm>
            <a:off x="7491413" y="1274763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65" name="Oval 129"/>
          <p:cNvSpPr>
            <a:spLocks noChangeArrowheads="1"/>
          </p:cNvSpPr>
          <p:nvPr/>
        </p:nvSpPr>
        <p:spPr bwMode="auto">
          <a:xfrm>
            <a:off x="7532688" y="1250950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66" name="Oval 130"/>
          <p:cNvSpPr>
            <a:spLocks noChangeArrowheads="1"/>
          </p:cNvSpPr>
          <p:nvPr/>
        </p:nvSpPr>
        <p:spPr bwMode="auto">
          <a:xfrm>
            <a:off x="7570788" y="126523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67" name="Oval 131"/>
          <p:cNvSpPr>
            <a:spLocks noChangeArrowheads="1"/>
          </p:cNvSpPr>
          <p:nvPr/>
        </p:nvSpPr>
        <p:spPr bwMode="auto">
          <a:xfrm>
            <a:off x="7610475" y="1254125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68" name="Oval 132"/>
          <p:cNvSpPr>
            <a:spLocks noChangeArrowheads="1"/>
          </p:cNvSpPr>
          <p:nvPr/>
        </p:nvSpPr>
        <p:spPr bwMode="auto">
          <a:xfrm>
            <a:off x="7650163" y="125888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69" name="Oval 133"/>
          <p:cNvSpPr>
            <a:spLocks noChangeArrowheads="1"/>
          </p:cNvSpPr>
          <p:nvPr/>
        </p:nvSpPr>
        <p:spPr bwMode="auto">
          <a:xfrm>
            <a:off x="7689850" y="1255713"/>
            <a:ext cx="53975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0" name="Oval 134"/>
          <p:cNvSpPr>
            <a:spLocks noChangeArrowheads="1"/>
          </p:cNvSpPr>
          <p:nvPr/>
        </p:nvSpPr>
        <p:spPr bwMode="auto">
          <a:xfrm>
            <a:off x="7727950" y="1276350"/>
            <a:ext cx="55563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1" name="Oval 135"/>
          <p:cNvSpPr>
            <a:spLocks noChangeArrowheads="1"/>
          </p:cNvSpPr>
          <p:nvPr/>
        </p:nvSpPr>
        <p:spPr bwMode="auto">
          <a:xfrm>
            <a:off x="7767638" y="125888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2" name="Oval 136"/>
          <p:cNvSpPr>
            <a:spLocks noChangeArrowheads="1"/>
          </p:cNvSpPr>
          <p:nvPr/>
        </p:nvSpPr>
        <p:spPr bwMode="auto">
          <a:xfrm>
            <a:off x="7807325" y="1238250"/>
            <a:ext cx="53975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3" name="Oval 137"/>
          <p:cNvSpPr>
            <a:spLocks noChangeArrowheads="1"/>
          </p:cNvSpPr>
          <p:nvPr/>
        </p:nvSpPr>
        <p:spPr bwMode="auto">
          <a:xfrm>
            <a:off x="7847013" y="1233488"/>
            <a:ext cx="53975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4" name="Oval 138"/>
          <p:cNvSpPr>
            <a:spLocks noChangeArrowheads="1"/>
          </p:cNvSpPr>
          <p:nvPr/>
        </p:nvSpPr>
        <p:spPr bwMode="auto">
          <a:xfrm>
            <a:off x="7885113" y="1243013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5" name="Oval 139"/>
          <p:cNvSpPr>
            <a:spLocks noChangeArrowheads="1"/>
          </p:cNvSpPr>
          <p:nvPr/>
        </p:nvSpPr>
        <p:spPr bwMode="auto">
          <a:xfrm>
            <a:off x="7924800" y="122078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6" name="Oval 140"/>
          <p:cNvSpPr>
            <a:spLocks noChangeArrowheads="1"/>
          </p:cNvSpPr>
          <p:nvPr/>
        </p:nvSpPr>
        <p:spPr bwMode="auto">
          <a:xfrm>
            <a:off x="7964488" y="1208088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7" name="Oval 141"/>
          <p:cNvSpPr>
            <a:spLocks noChangeArrowheads="1"/>
          </p:cNvSpPr>
          <p:nvPr/>
        </p:nvSpPr>
        <p:spPr bwMode="auto">
          <a:xfrm>
            <a:off x="8002588" y="1255713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8" name="Oval 142"/>
          <p:cNvSpPr>
            <a:spLocks noChangeArrowheads="1"/>
          </p:cNvSpPr>
          <p:nvPr/>
        </p:nvSpPr>
        <p:spPr bwMode="auto">
          <a:xfrm>
            <a:off x="8042275" y="1281113"/>
            <a:ext cx="55563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79" name="Oval 143"/>
          <p:cNvSpPr>
            <a:spLocks noChangeArrowheads="1"/>
          </p:cNvSpPr>
          <p:nvPr/>
        </p:nvSpPr>
        <p:spPr bwMode="auto">
          <a:xfrm>
            <a:off x="8081963" y="1279525"/>
            <a:ext cx="53975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0" name="Oval 144"/>
          <p:cNvSpPr>
            <a:spLocks noChangeArrowheads="1"/>
          </p:cNvSpPr>
          <p:nvPr/>
        </p:nvSpPr>
        <p:spPr bwMode="auto">
          <a:xfrm>
            <a:off x="8121650" y="1271588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1" name="Oval 145"/>
          <p:cNvSpPr>
            <a:spLocks noChangeArrowheads="1"/>
          </p:cNvSpPr>
          <p:nvPr/>
        </p:nvSpPr>
        <p:spPr bwMode="auto">
          <a:xfrm>
            <a:off x="8159750" y="1271588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2" name="Oval 146"/>
          <p:cNvSpPr>
            <a:spLocks noChangeArrowheads="1"/>
          </p:cNvSpPr>
          <p:nvPr/>
        </p:nvSpPr>
        <p:spPr bwMode="auto">
          <a:xfrm>
            <a:off x="8199438" y="1268413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3" name="Oval 147"/>
          <p:cNvSpPr>
            <a:spLocks noChangeArrowheads="1"/>
          </p:cNvSpPr>
          <p:nvPr/>
        </p:nvSpPr>
        <p:spPr bwMode="auto">
          <a:xfrm>
            <a:off x="8239125" y="1252538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4" name="Oval 148"/>
          <p:cNvSpPr>
            <a:spLocks noChangeArrowheads="1"/>
          </p:cNvSpPr>
          <p:nvPr/>
        </p:nvSpPr>
        <p:spPr bwMode="auto">
          <a:xfrm>
            <a:off x="8278813" y="1255713"/>
            <a:ext cx="53975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5" name="Oval 149"/>
          <p:cNvSpPr>
            <a:spLocks noChangeArrowheads="1"/>
          </p:cNvSpPr>
          <p:nvPr/>
        </p:nvSpPr>
        <p:spPr bwMode="auto">
          <a:xfrm>
            <a:off x="8316913" y="1260475"/>
            <a:ext cx="55562" cy="52388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6" name="Oval 150"/>
          <p:cNvSpPr>
            <a:spLocks noChangeArrowheads="1"/>
          </p:cNvSpPr>
          <p:nvPr/>
        </p:nvSpPr>
        <p:spPr bwMode="auto">
          <a:xfrm>
            <a:off x="8356600" y="1212850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7" name="Oval 151"/>
          <p:cNvSpPr>
            <a:spLocks noChangeArrowheads="1"/>
          </p:cNvSpPr>
          <p:nvPr/>
        </p:nvSpPr>
        <p:spPr bwMode="auto">
          <a:xfrm>
            <a:off x="8396288" y="1216025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8" name="Oval 152"/>
          <p:cNvSpPr>
            <a:spLocks noChangeArrowheads="1"/>
          </p:cNvSpPr>
          <p:nvPr/>
        </p:nvSpPr>
        <p:spPr bwMode="auto">
          <a:xfrm>
            <a:off x="8434388" y="1250950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89" name="Oval 153"/>
          <p:cNvSpPr>
            <a:spLocks noChangeArrowheads="1"/>
          </p:cNvSpPr>
          <p:nvPr/>
        </p:nvSpPr>
        <p:spPr bwMode="auto">
          <a:xfrm>
            <a:off x="8474075" y="1274763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0" name="Oval 154"/>
          <p:cNvSpPr>
            <a:spLocks noChangeArrowheads="1"/>
          </p:cNvSpPr>
          <p:nvPr/>
        </p:nvSpPr>
        <p:spPr bwMode="auto">
          <a:xfrm>
            <a:off x="8513763" y="125888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1" name="Oval 155"/>
          <p:cNvSpPr>
            <a:spLocks noChangeArrowheads="1"/>
          </p:cNvSpPr>
          <p:nvPr/>
        </p:nvSpPr>
        <p:spPr bwMode="auto">
          <a:xfrm>
            <a:off x="8553450" y="1250950"/>
            <a:ext cx="53975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2" name="Oval 156"/>
          <p:cNvSpPr>
            <a:spLocks noChangeArrowheads="1"/>
          </p:cNvSpPr>
          <p:nvPr/>
        </p:nvSpPr>
        <p:spPr bwMode="auto">
          <a:xfrm>
            <a:off x="8591550" y="1252538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3" name="Oval 157"/>
          <p:cNvSpPr>
            <a:spLocks noChangeArrowheads="1"/>
          </p:cNvSpPr>
          <p:nvPr/>
        </p:nvSpPr>
        <p:spPr bwMode="auto">
          <a:xfrm>
            <a:off x="8631238" y="1219200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4" name="Oval 158"/>
          <p:cNvSpPr>
            <a:spLocks noChangeArrowheads="1"/>
          </p:cNvSpPr>
          <p:nvPr/>
        </p:nvSpPr>
        <p:spPr bwMode="auto">
          <a:xfrm>
            <a:off x="8670925" y="1223963"/>
            <a:ext cx="53975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5" name="Oval 159"/>
          <p:cNvSpPr>
            <a:spLocks noChangeArrowheads="1"/>
          </p:cNvSpPr>
          <p:nvPr/>
        </p:nvSpPr>
        <p:spPr bwMode="auto">
          <a:xfrm>
            <a:off x="8710613" y="1249363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6" name="Oval 160"/>
          <p:cNvSpPr>
            <a:spLocks noChangeArrowheads="1"/>
          </p:cNvSpPr>
          <p:nvPr/>
        </p:nvSpPr>
        <p:spPr bwMode="auto">
          <a:xfrm>
            <a:off x="8748713" y="1265238"/>
            <a:ext cx="55562" cy="52387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7" name="Oval 161"/>
          <p:cNvSpPr>
            <a:spLocks noChangeArrowheads="1"/>
          </p:cNvSpPr>
          <p:nvPr/>
        </p:nvSpPr>
        <p:spPr bwMode="auto">
          <a:xfrm>
            <a:off x="8788400" y="1250950"/>
            <a:ext cx="55563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8" name="Oval 162"/>
          <p:cNvSpPr>
            <a:spLocks noChangeArrowheads="1"/>
          </p:cNvSpPr>
          <p:nvPr/>
        </p:nvSpPr>
        <p:spPr bwMode="auto">
          <a:xfrm>
            <a:off x="8828088" y="1268413"/>
            <a:ext cx="55562" cy="5080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99" name="Oval 163"/>
          <p:cNvSpPr>
            <a:spLocks noChangeArrowheads="1"/>
          </p:cNvSpPr>
          <p:nvPr/>
        </p:nvSpPr>
        <p:spPr bwMode="auto">
          <a:xfrm>
            <a:off x="6157913" y="2797175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0" name="Oval 164"/>
          <p:cNvSpPr>
            <a:spLocks noChangeArrowheads="1"/>
          </p:cNvSpPr>
          <p:nvPr/>
        </p:nvSpPr>
        <p:spPr bwMode="auto">
          <a:xfrm>
            <a:off x="6196013" y="2765425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1" name="Oval 165"/>
          <p:cNvSpPr>
            <a:spLocks noChangeArrowheads="1"/>
          </p:cNvSpPr>
          <p:nvPr/>
        </p:nvSpPr>
        <p:spPr bwMode="auto">
          <a:xfrm>
            <a:off x="6315075" y="2787650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2" name="Oval 166"/>
          <p:cNvSpPr>
            <a:spLocks noChangeArrowheads="1"/>
          </p:cNvSpPr>
          <p:nvPr/>
        </p:nvSpPr>
        <p:spPr bwMode="auto">
          <a:xfrm>
            <a:off x="6353175" y="278923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3" name="Oval 167"/>
          <p:cNvSpPr>
            <a:spLocks noChangeArrowheads="1"/>
          </p:cNvSpPr>
          <p:nvPr/>
        </p:nvSpPr>
        <p:spPr bwMode="auto">
          <a:xfrm>
            <a:off x="6392863" y="2770188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4" name="Oval 168"/>
          <p:cNvSpPr>
            <a:spLocks noChangeArrowheads="1"/>
          </p:cNvSpPr>
          <p:nvPr/>
        </p:nvSpPr>
        <p:spPr bwMode="auto">
          <a:xfrm>
            <a:off x="6432550" y="2746375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5" name="Oval 169"/>
          <p:cNvSpPr>
            <a:spLocks noChangeArrowheads="1"/>
          </p:cNvSpPr>
          <p:nvPr/>
        </p:nvSpPr>
        <p:spPr bwMode="auto">
          <a:xfrm>
            <a:off x="6470650" y="269398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6" name="Oval 170"/>
          <p:cNvSpPr>
            <a:spLocks noChangeArrowheads="1"/>
          </p:cNvSpPr>
          <p:nvPr/>
        </p:nvSpPr>
        <p:spPr bwMode="auto">
          <a:xfrm>
            <a:off x="6511925" y="2601913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7" name="Oval 171"/>
          <p:cNvSpPr>
            <a:spLocks noChangeArrowheads="1"/>
          </p:cNvSpPr>
          <p:nvPr/>
        </p:nvSpPr>
        <p:spPr bwMode="auto">
          <a:xfrm>
            <a:off x="6550025" y="2571750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8" name="Oval 172"/>
          <p:cNvSpPr>
            <a:spLocks noChangeArrowheads="1"/>
          </p:cNvSpPr>
          <p:nvPr/>
        </p:nvSpPr>
        <p:spPr bwMode="auto">
          <a:xfrm>
            <a:off x="6589713" y="243205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09" name="Oval 173"/>
          <p:cNvSpPr>
            <a:spLocks noChangeArrowheads="1"/>
          </p:cNvSpPr>
          <p:nvPr/>
        </p:nvSpPr>
        <p:spPr bwMode="auto">
          <a:xfrm>
            <a:off x="6629400" y="2332038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0" name="Oval 174"/>
          <p:cNvSpPr>
            <a:spLocks noChangeArrowheads="1"/>
          </p:cNvSpPr>
          <p:nvPr/>
        </p:nvSpPr>
        <p:spPr bwMode="auto">
          <a:xfrm>
            <a:off x="6667500" y="2233613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1" name="Oval 175"/>
          <p:cNvSpPr>
            <a:spLocks noChangeArrowheads="1"/>
          </p:cNvSpPr>
          <p:nvPr/>
        </p:nvSpPr>
        <p:spPr bwMode="auto">
          <a:xfrm>
            <a:off x="6707188" y="212883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2" name="Oval 176"/>
          <p:cNvSpPr>
            <a:spLocks noChangeArrowheads="1"/>
          </p:cNvSpPr>
          <p:nvPr/>
        </p:nvSpPr>
        <p:spPr bwMode="auto">
          <a:xfrm>
            <a:off x="6746875" y="2009775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3" name="Oval 177"/>
          <p:cNvSpPr>
            <a:spLocks noChangeArrowheads="1"/>
          </p:cNvSpPr>
          <p:nvPr/>
        </p:nvSpPr>
        <p:spPr bwMode="auto">
          <a:xfrm>
            <a:off x="6786563" y="1944688"/>
            <a:ext cx="53975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4" name="Oval 178"/>
          <p:cNvSpPr>
            <a:spLocks noChangeArrowheads="1"/>
          </p:cNvSpPr>
          <p:nvPr/>
        </p:nvSpPr>
        <p:spPr bwMode="auto">
          <a:xfrm>
            <a:off x="6824663" y="184308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5" name="Oval 179"/>
          <p:cNvSpPr>
            <a:spLocks noChangeArrowheads="1"/>
          </p:cNvSpPr>
          <p:nvPr/>
        </p:nvSpPr>
        <p:spPr bwMode="auto">
          <a:xfrm>
            <a:off x="6864350" y="1752600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6" name="Oval 180"/>
          <p:cNvSpPr>
            <a:spLocks noChangeArrowheads="1"/>
          </p:cNvSpPr>
          <p:nvPr/>
        </p:nvSpPr>
        <p:spPr bwMode="auto">
          <a:xfrm>
            <a:off x="6904038" y="1662113"/>
            <a:ext cx="53975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7" name="Oval 181"/>
          <p:cNvSpPr>
            <a:spLocks noChangeArrowheads="1"/>
          </p:cNvSpPr>
          <p:nvPr/>
        </p:nvSpPr>
        <p:spPr bwMode="auto">
          <a:xfrm>
            <a:off x="6942138" y="1624013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8" name="Oval 182"/>
          <p:cNvSpPr>
            <a:spLocks noChangeArrowheads="1"/>
          </p:cNvSpPr>
          <p:nvPr/>
        </p:nvSpPr>
        <p:spPr bwMode="auto">
          <a:xfrm>
            <a:off x="6981825" y="1539875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19" name="Oval 183"/>
          <p:cNvSpPr>
            <a:spLocks noChangeArrowheads="1"/>
          </p:cNvSpPr>
          <p:nvPr/>
        </p:nvSpPr>
        <p:spPr bwMode="auto">
          <a:xfrm>
            <a:off x="7021513" y="148113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0" name="Oval 184"/>
          <p:cNvSpPr>
            <a:spLocks noChangeArrowheads="1"/>
          </p:cNvSpPr>
          <p:nvPr/>
        </p:nvSpPr>
        <p:spPr bwMode="auto">
          <a:xfrm>
            <a:off x="7059613" y="1406525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1" name="Oval 185"/>
          <p:cNvSpPr>
            <a:spLocks noChangeArrowheads="1"/>
          </p:cNvSpPr>
          <p:nvPr/>
        </p:nvSpPr>
        <p:spPr bwMode="auto">
          <a:xfrm>
            <a:off x="7100888" y="1339850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2" name="Oval 186"/>
          <p:cNvSpPr>
            <a:spLocks noChangeArrowheads="1"/>
          </p:cNvSpPr>
          <p:nvPr/>
        </p:nvSpPr>
        <p:spPr bwMode="auto">
          <a:xfrm>
            <a:off x="7138988" y="1277938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3" name="Oval 187"/>
          <p:cNvSpPr>
            <a:spLocks noChangeArrowheads="1"/>
          </p:cNvSpPr>
          <p:nvPr/>
        </p:nvSpPr>
        <p:spPr bwMode="auto">
          <a:xfrm>
            <a:off x="7178675" y="1268413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4" name="Oval 188"/>
          <p:cNvSpPr>
            <a:spLocks noChangeArrowheads="1"/>
          </p:cNvSpPr>
          <p:nvPr/>
        </p:nvSpPr>
        <p:spPr bwMode="auto">
          <a:xfrm>
            <a:off x="7218363" y="1225550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5" name="Oval 189"/>
          <p:cNvSpPr>
            <a:spLocks noChangeArrowheads="1"/>
          </p:cNvSpPr>
          <p:nvPr/>
        </p:nvSpPr>
        <p:spPr bwMode="auto">
          <a:xfrm>
            <a:off x="7256463" y="120808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6" name="Oval 190"/>
          <p:cNvSpPr>
            <a:spLocks noChangeArrowheads="1"/>
          </p:cNvSpPr>
          <p:nvPr/>
        </p:nvSpPr>
        <p:spPr bwMode="auto">
          <a:xfrm>
            <a:off x="7296150" y="1174750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7" name="Oval 191"/>
          <p:cNvSpPr>
            <a:spLocks noChangeArrowheads="1"/>
          </p:cNvSpPr>
          <p:nvPr/>
        </p:nvSpPr>
        <p:spPr bwMode="auto">
          <a:xfrm>
            <a:off x="7335838" y="117475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8" name="Oval 192"/>
          <p:cNvSpPr>
            <a:spLocks noChangeArrowheads="1"/>
          </p:cNvSpPr>
          <p:nvPr/>
        </p:nvSpPr>
        <p:spPr bwMode="auto">
          <a:xfrm>
            <a:off x="7375525" y="1163638"/>
            <a:ext cx="53975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29" name="Oval 193"/>
          <p:cNvSpPr>
            <a:spLocks noChangeArrowheads="1"/>
          </p:cNvSpPr>
          <p:nvPr/>
        </p:nvSpPr>
        <p:spPr bwMode="auto">
          <a:xfrm>
            <a:off x="7413625" y="1173163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0" name="Oval 194"/>
          <p:cNvSpPr>
            <a:spLocks noChangeArrowheads="1"/>
          </p:cNvSpPr>
          <p:nvPr/>
        </p:nvSpPr>
        <p:spPr bwMode="auto">
          <a:xfrm>
            <a:off x="7453313" y="1163638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1" name="Oval 195"/>
          <p:cNvSpPr>
            <a:spLocks noChangeArrowheads="1"/>
          </p:cNvSpPr>
          <p:nvPr/>
        </p:nvSpPr>
        <p:spPr bwMode="auto">
          <a:xfrm>
            <a:off x="7493000" y="1179513"/>
            <a:ext cx="53975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2" name="Oval 196"/>
          <p:cNvSpPr>
            <a:spLocks noChangeArrowheads="1"/>
          </p:cNvSpPr>
          <p:nvPr/>
        </p:nvSpPr>
        <p:spPr bwMode="auto">
          <a:xfrm>
            <a:off x="7531100" y="1189038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3" name="Oval 197"/>
          <p:cNvSpPr>
            <a:spLocks noChangeArrowheads="1"/>
          </p:cNvSpPr>
          <p:nvPr/>
        </p:nvSpPr>
        <p:spPr bwMode="auto">
          <a:xfrm>
            <a:off x="7570788" y="1179513"/>
            <a:ext cx="55562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4" name="Oval 198"/>
          <p:cNvSpPr>
            <a:spLocks noChangeArrowheads="1"/>
          </p:cNvSpPr>
          <p:nvPr/>
        </p:nvSpPr>
        <p:spPr bwMode="auto">
          <a:xfrm>
            <a:off x="7610475" y="118268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5" name="Oval 199"/>
          <p:cNvSpPr>
            <a:spLocks noChangeArrowheads="1"/>
          </p:cNvSpPr>
          <p:nvPr/>
        </p:nvSpPr>
        <p:spPr bwMode="auto">
          <a:xfrm>
            <a:off x="7650163" y="1195388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6" name="Oval 200"/>
          <p:cNvSpPr>
            <a:spLocks noChangeArrowheads="1"/>
          </p:cNvSpPr>
          <p:nvPr/>
        </p:nvSpPr>
        <p:spPr bwMode="auto">
          <a:xfrm>
            <a:off x="7689850" y="1133475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7" name="Oval 201"/>
          <p:cNvSpPr>
            <a:spLocks noChangeArrowheads="1"/>
          </p:cNvSpPr>
          <p:nvPr/>
        </p:nvSpPr>
        <p:spPr bwMode="auto">
          <a:xfrm>
            <a:off x="7727950" y="1189038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8" name="Oval 202"/>
          <p:cNvSpPr>
            <a:spLocks noChangeArrowheads="1"/>
          </p:cNvSpPr>
          <p:nvPr/>
        </p:nvSpPr>
        <p:spPr bwMode="auto">
          <a:xfrm>
            <a:off x="7767638" y="111760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39" name="Oval 203"/>
          <p:cNvSpPr>
            <a:spLocks noChangeArrowheads="1"/>
          </p:cNvSpPr>
          <p:nvPr/>
        </p:nvSpPr>
        <p:spPr bwMode="auto">
          <a:xfrm>
            <a:off x="7807325" y="1150938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0" name="Oval 204"/>
          <p:cNvSpPr>
            <a:spLocks noChangeArrowheads="1"/>
          </p:cNvSpPr>
          <p:nvPr/>
        </p:nvSpPr>
        <p:spPr bwMode="auto">
          <a:xfrm>
            <a:off x="7845425" y="1179513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1" name="Oval 205"/>
          <p:cNvSpPr>
            <a:spLocks noChangeArrowheads="1"/>
          </p:cNvSpPr>
          <p:nvPr/>
        </p:nvSpPr>
        <p:spPr bwMode="auto">
          <a:xfrm>
            <a:off x="7885113" y="1158875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2" name="Oval 206"/>
          <p:cNvSpPr>
            <a:spLocks noChangeArrowheads="1"/>
          </p:cNvSpPr>
          <p:nvPr/>
        </p:nvSpPr>
        <p:spPr bwMode="auto">
          <a:xfrm>
            <a:off x="7924800" y="1146175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3" name="Oval 207"/>
          <p:cNvSpPr>
            <a:spLocks noChangeArrowheads="1"/>
          </p:cNvSpPr>
          <p:nvPr/>
        </p:nvSpPr>
        <p:spPr bwMode="auto">
          <a:xfrm>
            <a:off x="7964488" y="1162050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4" name="Oval 208"/>
          <p:cNvSpPr>
            <a:spLocks noChangeArrowheads="1"/>
          </p:cNvSpPr>
          <p:nvPr/>
        </p:nvSpPr>
        <p:spPr bwMode="auto">
          <a:xfrm>
            <a:off x="8002588" y="1171575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5" name="Oval 209"/>
          <p:cNvSpPr>
            <a:spLocks noChangeArrowheads="1"/>
          </p:cNvSpPr>
          <p:nvPr/>
        </p:nvSpPr>
        <p:spPr bwMode="auto">
          <a:xfrm>
            <a:off x="8042275" y="1184275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6" name="Oval 210"/>
          <p:cNvSpPr>
            <a:spLocks noChangeArrowheads="1"/>
          </p:cNvSpPr>
          <p:nvPr/>
        </p:nvSpPr>
        <p:spPr bwMode="auto">
          <a:xfrm>
            <a:off x="8081963" y="1177925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7" name="Oval 211"/>
          <p:cNvSpPr>
            <a:spLocks noChangeArrowheads="1"/>
          </p:cNvSpPr>
          <p:nvPr/>
        </p:nvSpPr>
        <p:spPr bwMode="auto">
          <a:xfrm>
            <a:off x="8120063" y="119380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8" name="Oval 212"/>
          <p:cNvSpPr>
            <a:spLocks noChangeArrowheads="1"/>
          </p:cNvSpPr>
          <p:nvPr/>
        </p:nvSpPr>
        <p:spPr bwMode="auto">
          <a:xfrm>
            <a:off x="8159750" y="1123950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49" name="Oval 213"/>
          <p:cNvSpPr>
            <a:spLocks noChangeArrowheads="1"/>
          </p:cNvSpPr>
          <p:nvPr/>
        </p:nvSpPr>
        <p:spPr bwMode="auto">
          <a:xfrm>
            <a:off x="8199438" y="1157288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0" name="Oval 214"/>
          <p:cNvSpPr>
            <a:spLocks noChangeArrowheads="1"/>
          </p:cNvSpPr>
          <p:nvPr/>
        </p:nvSpPr>
        <p:spPr bwMode="auto">
          <a:xfrm>
            <a:off x="8239125" y="1146175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1" name="Oval 215"/>
          <p:cNvSpPr>
            <a:spLocks noChangeArrowheads="1"/>
          </p:cNvSpPr>
          <p:nvPr/>
        </p:nvSpPr>
        <p:spPr bwMode="auto">
          <a:xfrm>
            <a:off x="8278813" y="1177925"/>
            <a:ext cx="53975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2" name="Oval 216"/>
          <p:cNvSpPr>
            <a:spLocks noChangeArrowheads="1"/>
          </p:cNvSpPr>
          <p:nvPr/>
        </p:nvSpPr>
        <p:spPr bwMode="auto">
          <a:xfrm>
            <a:off x="8316913" y="1196975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3" name="Oval 217"/>
          <p:cNvSpPr>
            <a:spLocks noChangeArrowheads="1"/>
          </p:cNvSpPr>
          <p:nvPr/>
        </p:nvSpPr>
        <p:spPr bwMode="auto">
          <a:xfrm>
            <a:off x="8356600" y="1176338"/>
            <a:ext cx="55563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4" name="Oval 218"/>
          <p:cNvSpPr>
            <a:spLocks noChangeArrowheads="1"/>
          </p:cNvSpPr>
          <p:nvPr/>
        </p:nvSpPr>
        <p:spPr bwMode="auto">
          <a:xfrm>
            <a:off x="8396288" y="116840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5" name="Oval 219"/>
          <p:cNvSpPr>
            <a:spLocks noChangeArrowheads="1"/>
          </p:cNvSpPr>
          <p:nvPr/>
        </p:nvSpPr>
        <p:spPr bwMode="auto">
          <a:xfrm>
            <a:off x="8435975" y="1201738"/>
            <a:ext cx="53975" cy="52387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6" name="Oval 220"/>
          <p:cNvSpPr>
            <a:spLocks noChangeArrowheads="1"/>
          </p:cNvSpPr>
          <p:nvPr/>
        </p:nvSpPr>
        <p:spPr bwMode="auto">
          <a:xfrm>
            <a:off x="8474075" y="1192213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7" name="Oval 221"/>
          <p:cNvSpPr>
            <a:spLocks noChangeArrowheads="1"/>
          </p:cNvSpPr>
          <p:nvPr/>
        </p:nvSpPr>
        <p:spPr bwMode="auto">
          <a:xfrm>
            <a:off x="8513763" y="1181100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8" name="Oval 222"/>
          <p:cNvSpPr>
            <a:spLocks noChangeArrowheads="1"/>
          </p:cNvSpPr>
          <p:nvPr/>
        </p:nvSpPr>
        <p:spPr bwMode="auto">
          <a:xfrm>
            <a:off x="8553450" y="1162050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59" name="Oval 223"/>
          <p:cNvSpPr>
            <a:spLocks noChangeArrowheads="1"/>
          </p:cNvSpPr>
          <p:nvPr/>
        </p:nvSpPr>
        <p:spPr bwMode="auto">
          <a:xfrm>
            <a:off x="8591550" y="1171575"/>
            <a:ext cx="55563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0" name="Oval 224"/>
          <p:cNvSpPr>
            <a:spLocks noChangeArrowheads="1"/>
          </p:cNvSpPr>
          <p:nvPr/>
        </p:nvSpPr>
        <p:spPr bwMode="auto">
          <a:xfrm>
            <a:off x="8631238" y="1146175"/>
            <a:ext cx="55562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1" name="Oval 225"/>
          <p:cNvSpPr>
            <a:spLocks noChangeArrowheads="1"/>
          </p:cNvSpPr>
          <p:nvPr/>
        </p:nvSpPr>
        <p:spPr bwMode="auto">
          <a:xfrm>
            <a:off x="8670925" y="1168400"/>
            <a:ext cx="53975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2" name="Oval 226"/>
          <p:cNvSpPr>
            <a:spLocks noChangeArrowheads="1"/>
          </p:cNvSpPr>
          <p:nvPr/>
        </p:nvSpPr>
        <p:spPr bwMode="auto">
          <a:xfrm>
            <a:off x="8710613" y="1131888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3" name="Oval 227"/>
          <p:cNvSpPr>
            <a:spLocks noChangeArrowheads="1"/>
          </p:cNvSpPr>
          <p:nvPr/>
        </p:nvSpPr>
        <p:spPr bwMode="auto">
          <a:xfrm>
            <a:off x="8748713" y="1177925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4" name="Oval 228"/>
          <p:cNvSpPr>
            <a:spLocks noChangeArrowheads="1"/>
          </p:cNvSpPr>
          <p:nvPr/>
        </p:nvSpPr>
        <p:spPr bwMode="auto">
          <a:xfrm>
            <a:off x="8788400" y="1181100"/>
            <a:ext cx="55563" cy="52388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5" name="Oval 229"/>
          <p:cNvSpPr>
            <a:spLocks noChangeArrowheads="1"/>
          </p:cNvSpPr>
          <p:nvPr/>
        </p:nvSpPr>
        <p:spPr bwMode="auto">
          <a:xfrm>
            <a:off x="8828088" y="1206500"/>
            <a:ext cx="55562" cy="50800"/>
          </a:xfrm>
          <a:prstGeom prst="ellipse">
            <a:avLst/>
          </a:prstGeom>
          <a:solidFill>
            <a:srgbClr val="CC9900"/>
          </a:solidFill>
          <a:ln w="4763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66" name="Rectangle 230"/>
          <p:cNvSpPr>
            <a:spLocks noChangeArrowheads="1"/>
          </p:cNvSpPr>
          <p:nvPr/>
        </p:nvSpPr>
        <p:spPr bwMode="auto">
          <a:xfrm>
            <a:off x="5845175" y="2781300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0.0</a:t>
            </a:r>
            <a:endParaRPr lang="en-US"/>
          </a:p>
        </p:txBody>
      </p:sp>
      <p:sp>
        <p:nvSpPr>
          <p:cNvPr id="91367" name="Rectangle 231"/>
          <p:cNvSpPr>
            <a:spLocks noChangeArrowheads="1"/>
          </p:cNvSpPr>
          <p:nvPr/>
        </p:nvSpPr>
        <p:spPr bwMode="auto">
          <a:xfrm>
            <a:off x="5845175" y="2222500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0.5</a:t>
            </a:r>
            <a:endParaRPr lang="en-US"/>
          </a:p>
        </p:txBody>
      </p:sp>
      <p:sp>
        <p:nvSpPr>
          <p:cNvPr id="91368" name="Rectangle 232"/>
          <p:cNvSpPr>
            <a:spLocks noChangeArrowheads="1"/>
          </p:cNvSpPr>
          <p:nvPr/>
        </p:nvSpPr>
        <p:spPr bwMode="auto">
          <a:xfrm>
            <a:off x="5845175" y="1662113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1.0</a:t>
            </a:r>
            <a:endParaRPr lang="en-US"/>
          </a:p>
        </p:txBody>
      </p:sp>
      <p:sp>
        <p:nvSpPr>
          <p:cNvPr id="91369" name="Rectangle 233"/>
          <p:cNvSpPr>
            <a:spLocks noChangeArrowheads="1"/>
          </p:cNvSpPr>
          <p:nvPr/>
        </p:nvSpPr>
        <p:spPr bwMode="auto">
          <a:xfrm>
            <a:off x="5845175" y="1103313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latin typeface="Arial" charset="0"/>
              </a:rPr>
              <a:t>1.5</a:t>
            </a:r>
            <a:endParaRPr lang="en-US"/>
          </a:p>
        </p:txBody>
      </p:sp>
      <p:sp>
        <p:nvSpPr>
          <p:cNvPr id="91370" name="Rectangle 234"/>
          <p:cNvSpPr>
            <a:spLocks noChangeArrowheads="1"/>
          </p:cNvSpPr>
          <p:nvPr/>
        </p:nvSpPr>
        <p:spPr bwMode="auto">
          <a:xfrm>
            <a:off x="6076950" y="29352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5</a:t>
            </a:r>
            <a:endParaRPr lang="en-US"/>
          </a:p>
        </p:txBody>
      </p:sp>
      <p:sp>
        <p:nvSpPr>
          <p:cNvPr id="91371" name="Rectangle 235"/>
          <p:cNvSpPr>
            <a:spLocks noChangeArrowheads="1"/>
          </p:cNvSpPr>
          <p:nvPr/>
        </p:nvSpPr>
        <p:spPr bwMode="auto">
          <a:xfrm>
            <a:off x="6437313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10</a:t>
            </a:r>
            <a:endParaRPr lang="en-US"/>
          </a:p>
        </p:txBody>
      </p:sp>
      <p:sp>
        <p:nvSpPr>
          <p:cNvPr id="91372" name="Rectangle 236"/>
          <p:cNvSpPr>
            <a:spLocks noChangeArrowheads="1"/>
          </p:cNvSpPr>
          <p:nvPr/>
        </p:nvSpPr>
        <p:spPr bwMode="auto">
          <a:xfrm>
            <a:off x="6831013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91373" name="Rectangle 237"/>
          <p:cNvSpPr>
            <a:spLocks noChangeArrowheads="1"/>
          </p:cNvSpPr>
          <p:nvPr/>
        </p:nvSpPr>
        <p:spPr bwMode="auto">
          <a:xfrm>
            <a:off x="7223125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20</a:t>
            </a:r>
            <a:endParaRPr lang="en-US"/>
          </a:p>
        </p:txBody>
      </p:sp>
      <p:sp>
        <p:nvSpPr>
          <p:cNvPr id="91374" name="Rectangle 238"/>
          <p:cNvSpPr>
            <a:spLocks noChangeArrowheads="1"/>
          </p:cNvSpPr>
          <p:nvPr/>
        </p:nvSpPr>
        <p:spPr bwMode="auto">
          <a:xfrm>
            <a:off x="7615238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25</a:t>
            </a:r>
            <a:endParaRPr lang="en-US"/>
          </a:p>
        </p:txBody>
      </p:sp>
      <p:sp>
        <p:nvSpPr>
          <p:cNvPr id="91375" name="Rectangle 239"/>
          <p:cNvSpPr>
            <a:spLocks noChangeArrowheads="1"/>
          </p:cNvSpPr>
          <p:nvPr/>
        </p:nvSpPr>
        <p:spPr bwMode="auto">
          <a:xfrm>
            <a:off x="8008938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30</a:t>
            </a:r>
            <a:endParaRPr lang="en-US"/>
          </a:p>
        </p:txBody>
      </p:sp>
      <p:sp>
        <p:nvSpPr>
          <p:cNvPr id="91376" name="Rectangle 240"/>
          <p:cNvSpPr>
            <a:spLocks noChangeArrowheads="1"/>
          </p:cNvSpPr>
          <p:nvPr/>
        </p:nvSpPr>
        <p:spPr bwMode="auto">
          <a:xfrm>
            <a:off x="8401050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35</a:t>
            </a:r>
            <a:endParaRPr lang="en-US"/>
          </a:p>
        </p:txBody>
      </p:sp>
      <p:sp>
        <p:nvSpPr>
          <p:cNvPr id="91377" name="Rectangle 241"/>
          <p:cNvSpPr>
            <a:spLocks noChangeArrowheads="1"/>
          </p:cNvSpPr>
          <p:nvPr/>
        </p:nvSpPr>
        <p:spPr bwMode="auto">
          <a:xfrm>
            <a:off x="8793163" y="2935288"/>
            <a:ext cx="114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latin typeface="Arial" charset="0"/>
              </a:rPr>
              <a:t>40</a:t>
            </a:r>
            <a:endParaRPr lang="en-US"/>
          </a:p>
        </p:txBody>
      </p:sp>
      <p:sp>
        <p:nvSpPr>
          <p:cNvPr id="91378" name="Rectangle 242"/>
          <p:cNvSpPr>
            <a:spLocks noChangeArrowheads="1"/>
          </p:cNvSpPr>
          <p:nvPr/>
        </p:nvSpPr>
        <p:spPr bwMode="auto">
          <a:xfrm>
            <a:off x="7329488" y="3073400"/>
            <a:ext cx="290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</a:rPr>
              <a:t>T (K)</a:t>
            </a:r>
            <a:endParaRPr lang="en-US"/>
          </a:p>
        </p:txBody>
      </p:sp>
      <p:sp>
        <p:nvSpPr>
          <p:cNvPr id="91379" name="Rectangle 243"/>
          <p:cNvSpPr>
            <a:spLocks noChangeArrowheads="1"/>
          </p:cNvSpPr>
          <p:nvPr/>
        </p:nvSpPr>
        <p:spPr bwMode="auto">
          <a:xfrm rot="16200000">
            <a:off x="5657851" y="2146300"/>
            <a:ext cx="76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Symbol" pitchFamily="18" charset="2"/>
              </a:rPr>
              <a:t>r</a:t>
            </a:r>
            <a:endParaRPr lang="en-US"/>
          </a:p>
        </p:txBody>
      </p:sp>
      <p:sp>
        <p:nvSpPr>
          <p:cNvPr id="91380" name="Rectangle 244"/>
          <p:cNvSpPr>
            <a:spLocks noChangeArrowheads="1"/>
          </p:cNvSpPr>
          <p:nvPr/>
        </p:nvSpPr>
        <p:spPr bwMode="auto">
          <a:xfrm rot="16200000">
            <a:off x="5658644" y="2069306"/>
            <a:ext cx="84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Arial" charset="0"/>
              </a:rPr>
              <a:t> (</a:t>
            </a:r>
            <a:endParaRPr lang="en-US"/>
          </a:p>
        </p:txBody>
      </p:sp>
      <p:sp>
        <p:nvSpPr>
          <p:cNvPr id="91381" name="Rectangle 245"/>
          <p:cNvSpPr>
            <a:spLocks noChangeArrowheads="1"/>
          </p:cNvSpPr>
          <p:nvPr/>
        </p:nvSpPr>
        <p:spPr bwMode="auto">
          <a:xfrm rot="16200000">
            <a:off x="5601495" y="1932781"/>
            <a:ext cx="188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Symbol" pitchFamily="18" charset="2"/>
              </a:rPr>
              <a:t>mW</a:t>
            </a:r>
            <a:endParaRPr lang="en-US"/>
          </a:p>
        </p:txBody>
      </p:sp>
      <p:sp>
        <p:nvSpPr>
          <p:cNvPr id="91382" name="Rectangle 246"/>
          <p:cNvSpPr>
            <a:spLocks noChangeArrowheads="1"/>
          </p:cNvSpPr>
          <p:nvPr/>
        </p:nvSpPr>
        <p:spPr bwMode="auto">
          <a:xfrm rot="16200000">
            <a:off x="5576888" y="1724025"/>
            <a:ext cx="247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latin typeface="Arial" charset="0"/>
              </a:rPr>
              <a:t>cm)</a:t>
            </a:r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096000" y="1112838"/>
            <a:ext cx="3508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8575675" y="2430463"/>
            <a:ext cx="420688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Arial" charset="0"/>
              </a:rPr>
              <a:t>0T</a:t>
            </a:r>
            <a:endParaRPr lang="it-IT" sz="1600" b="0">
              <a:latin typeface="Arial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6092825" y="4760913"/>
            <a:ext cx="355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9966"/>
                </a:solidFill>
              </a:rPr>
              <a:t>C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348413" y="1457325"/>
            <a:ext cx="552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latin typeface="Arial" charset="0"/>
              </a:rPr>
              <a:t>H</a:t>
            </a:r>
            <a:r>
              <a:rPr lang="en-US" sz="2000" i="1" baseline="-25000">
                <a:latin typeface="Arial" charset="0"/>
              </a:rPr>
              <a:t>c2</a:t>
            </a:r>
            <a:endParaRPr lang="it-IT" sz="2000" i="1">
              <a:latin typeface="Arial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6083300" y="3040063"/>
            <a:ext cx="35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6124575" y="2441575"/>
            <a:ext cx="4206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Arial" charset="0"/>
              </a:rPr>
              <a:t>9T</a:t>
            </a:r>
            <a:endParaRPr lang="it-IT" sz="1600" b="0">
              <a:latin typeface="Arial" charset="0"/>
            </a:endParaRP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6650038" y="1250950"/>
            <a:ext cx="482600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7200900" y="1387475"/>
            <a:ext cx="619125" cy="1858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7200900" y="1457325"/>
            <a:ext cx="550863" cy="3440113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1981200" y="2590800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</a:t>
            </a:r>
            <a:r>
              <a:rPr lang="en-US" sz="20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3886200" y="4813300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37K</a:t>
            </a:r>
            <a:r>
              <a:rPr lang="en-US" sz="2000" b="0"/>
              <a:t>         </a:t>
            </a:r>
            <a:r>
              <a:rPr lang="en-US" sz="2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39K</a:t>
            </a: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V="1">
            <a:off x="4368800" y="4394200"/>
            <a:ext cx="3810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384" name="Rectangle 248"/>
          <p:cNvSpPr>
            <a:spLocks noChangeArrowheads="1"/>
          </p:cNvSpPr>
          <p:nvPr/>
        </p:nvSpPr>
        <p:spPr bwMode="auto">
          <a:xfrm>
            <a:off x="762000" y="1420813"/>
            <a:ext cx="44259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85" name="Rectangle 249"/>
          <p:cNvSpPr>
            <a:spLocks noChangeArrowheads="1"/>
          </p:cNvSpPr>
          <p:nvPr/>
        </p:nvSpPr>
        <p:spPr bwMode="auto">
          <a:xfrm>
            <a:off x="762000" y="1420813"/>
            <a:ext cx="4425950" cy="2911475"/>
          </a:xfrm>
          <a:prstGeom prst="rect">
            <a:avLst/>
          </a:prstGeom>
          <a:noFill/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86" name="Line 250"/>
          <p:cNvSpPr>
            <a:spLocks noChangeShapeType="1"/>
          </p:cNvSpPr>
          <p:nvPr/>
        </p:nvSpPr>
        <p:spPr bwMode="auto">
          <a:xfrm>
            <a:off x="762000" y="1420813"/>
            <a:ext cx="1588" cy="29114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87" name="Line 251"/>
          <p:cNvSpPr>
            <a:spLocks noChangeShapeType="1"/>
          </p:cNvSpPr>
          <p:nvPr/>
        </p:nvSpPr>
        <p:spPr bwMode="auto">
          <a:xfrm>
            <a:off x="703263" y="4332288"/>
            <a:ext cx="587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88" name="Line 252"/>
          <p:cNvSpPr>
            <a:spLocks noChangeShapeType="1"/>
          </p:cNvSpPr>
          <p:nvPr/>
        </p:nvSpPr>
        <p:spPr bwMode="auto">
          <a:xfrm>
            <a:off x="703263" y="3749675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89" name="Line 253"/>
          <p:cNvSpPr>
            <a:spLocks noChangeShapeType="1"/>
          </p:cNvSpPr>
          <p:nvPr/>
        </p:nvSpPr>
        <p:spPr bwMode="auto">
          <a:xfrm>
            <a:off x="703263" y="316706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0" name="Line 254"/>
          <p:cNvSpPr>
            <a:spLocks noChangeShapeType="1"/>
          </p:cNvSpPr>
          <p:nvPr/>
        </p:nvSpPr>
        <p:spPr bwMode="auto">
          <a:xfrm>
            <a:off x="703263" y="2586038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1" name="Line 255"/>
          <p:cNvSpPr>
            <a:spLocks noChangeShapeType="1"/>
          </p:cNvSpPr>
          <p:nvPr/>
        </p:nvSpPr>
        <p:spPr bwMode="auto">
          <a:xfrm>
            <a:off x="703263" y="2003425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2" name="Line 256"/>
          <p:cNvSpPr>
            <a:spLocks noChangeShapeType="1"/>
          </p:cNvSpPr>
          <p:nvPr/>
        </p:nvSpPr>
        <p:spPr bwMode="auto">
          <a:xfrm>
            <a:off x="703263" y="142081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3" name="Line 257"/>
          <p:cNvSpPr>
            <a:spLocks noChangeShapeType="1"/>
          </p:cNvSpPr>
          <p:nvPr/>
        </p:nvSpPr>
        <p:spPr bwMode="auto">
          <a:xfrm>
            <a:off x="762000" y="4332288"/>
            <a:ext cx="442595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4" name="Line 258"/>
          <p:cNvSpPr>
            <a:spLocks noChangeShapeType="1"/>
          </p:cNvSpPr>
          <p:nvPr/>
        </p:nvSpPr>
        <p:spPr bwMode="auto">
          <a:xfrm flipV="1">
            <a:off x="762000" y="4332288"/>
            <a:ext cx="1588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5" name="Line 259"/>
          <p:cNvSpPr>
            <a:spLocks noChangeShapeType="1"/>
          </p:cNvSpPr>
          <p:nvPr/>
        </p:nvSpPr>
        <p:spPr bwMode="auto">
          <a:xfrm flipV="1">
            <a:off x="1646238" y="4332288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6" name="Line 260"/>
          <p:cNvSpPr>
            <a:spLocks noChangeShapeType="1"/>
          </p:cNvSpPr>
          <p:nvPr/>
        </p:nvSpPr>
        <p:spPr bwMode="auto">
          <a:xfrm flipV="1">
            <a:off x="2532063" y="4332288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7" name="Line 261"/>
          <p:cNvSpPr>
            <a:spLocks noChangeShapeType="1"/>
          </p:cNvSpPr>
          <p:nvPr/>
        </p:nvSpPr>
        <p:spPr bwMode="auto">
          <a:xfrm flipV="1">
            <a:off x="3417888" y="4332288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8" name="Line 262"/>
          <p:cNvSpPr>
            <a:spLocks noChangeShapeType="1"/>
          </p:cNvSpPr>
          <p:nvPr/>
        </p:nvSpPr>
        <p:spPr bwMode="auto">
          <a:xfrm flipV="1">
            <a:off x="4302125" y="4332288"/>
            <a:ext cx="1588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99" name="Line 263"/>
          <p:cNvSpPr>
            <a:spLocks noChangeShapeType="1"/>
          </p:cNvSpPr>
          <p:nvPr/>
        </p:nvSpPr>
        <p:spPr bwMode="auto">
          <a:xfrm flipV="1">
            <a:off x="5187950" y="4332288"/>
            <a:ext cx="1588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0" name="Line 264"/>
          <p:cNvSpPr>
            <a:spLocks noChangeShapeType="1"/>
          </p:cNvSpPr>
          <p:nvPr/>
        </p:nvSpPr>
        <p:spPr bwMode="auto">
          <a:xfrm flipH="1" flipV="1">
            <a:off x="4586288" y="4186238"/>
            <a:ext cx="460375" cy="146050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1" name="Line 265"/>
          <p:cNvSpPr>
            <a:spLocks noChangeShapeType="1"/>
          </p:cNvSpPr>
          <p:nvPr/>
        </p:nvSpPr>
        <p:spPr bwMode="auto">
          <a:xfrm flipH="1" flipV="1">
            <a:off x="4294188" y="4040188"/>
            <a:ext cx="292100" cy="146050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2" name="Line 266"/>
          <p:cNvSpPr>
            <a:spLocks noChangeShapeType="1"/>
          </p:cNvSpPr>
          <p:nvPr/>
        </p:nvSpPr>
        <p:spPr bwMode="auto">
          <a:xfrm flipH="1" flipV="1">
            <a:off x="3824288" y="3749675"/>
            <a:ext cx="469900" cy="290513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3" name="Line 267"/>
          <p:cNvSpPr>
            <a:spLocks noChangeShapeType="1"/>
          </p:cNvSpPr>
          <p:nvPr/>
        </p:nvSpPr>
        <p:spPr bwMode="auto">
          <a:xfrm flipH="1" flipV="1">
            <a:off x="3417888" y="3459163"/>
            <a:ext cx="406400" cy="290512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4" name="Line 268"/>
          <p:cNvSpPr>
            <a:spLocks noChangeShapeType="1"/>
          </p:cNvSpPr>
          <p:nvPr/>
        </p:nvSpPr>
        <p:spPr bwMode="auto">
          <a:xfrm flipH="1" flipV="1">
            <a:off x="3063875" y="3167063"/>
            <a:ext cx="354013" cy="292100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5" name="Line 269"/>
          <p:cNvSpPr>
            <a:spLocks noChangeShapeType="1"/>
          </p:cNvSpPr>
          <p:nvPr/>
        </p:nvSpPr>
        <p:spPr bwMode="auto">
          <a:xfrm flipH="1" flipV="1">
            <a:off x="2709863" y="2876550"/>
            <a:ext cx="354012" cy="290513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6" name="Line 270"/>
          <p:cNvSpPr>
            <a:spLocks noChangeShapeType="1"/>
          </p:cNvSpPr>
          <p:nvPr/>
        </p:nvSpPr>
        <p:spPr bwMode="auto">
          <a:xfrm flipH="1" flipV="1">
            <a:off x="2373313" y="2586038"/>
            <a:ext cx="336550" cy="290512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7" name="Line 271"/>
          <p:cNvSpPr>
            <a:spLocks noChangeShapeType="1"/>
          </p:cNvSpPr>
          <p:nvPr/>
        </p:nvSpPr>
        <p:spPr bwMode="auto">
          <a:xfrm flipH="1" flipV="1">
            <a:off x="2036763" y="2293938"/>
            <a:ext cx="336550" cy="292100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8" name="Line 272"/>
          <p:cNvSpPr>
            <a:spLocks noChangeShapeType="1"/>
          </p:cNvSpPr>
          <p:nvPr/>
        </p:nvSpPr>
        <p:spPr bwMode="auto">
          <a:xfrm flipH="1" flipV="1">
            <a:off x="1682750" y="2003425"/>
            <a:ext cx="354013" cy="290513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09" name="Line 273"/>
          <p:cNvSpPr>
            <a:spLocks noChangeShapeType="1"/>
          </p:cNvSpPr>
          <p:nvPr/>
        </p:nvSpPr>
        <p:spPr bwMode="auto">
          <a:xfrm flipH="1" flipV="1">
            <a:off x="1311275" y="1712913"/>
            <a:ext cx="371475" cy="290512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0" name="Line 274"/>
          <p:cNvSpPr>
            <a:spLocks noChangeShapeType="1"/>
          </p:cNvSpPr>
          <p:nvPr/>
        </p:nvSpPr>
        <p:spPr bwMode="auto">
          <a:xfrm flipH="1" flipV="1">
            <a:off x="4524375" y="4186238"/>
            <a:ext cx="300038" cy="146050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1" name="Line 275"/>
          <p:cNvSpPr>
            <a:spLocks noChangeShapeType="1"/>
          </p:cNvSpPr>
          <p:nvPr/>
        </p:nvSpPr>
        <p:spPr bwMode="auto">
          <a:xfrm flipH="1" flipV="1">
            <a:off x="4341813" y="4040188"/>
            <a:ext cx="182562" cy="146050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2" name="Line 276"/>
          <p:cNvSpPr>
            <a:spLocks noChangeShapeType="1"/>
          </p:cNvSpPr>
          <p:nvPr/>
        </p:nvSpPr>
        <p:spPr bwMode="auto">
          <a:xfrm flipH="1" flipV="1">
            <a:off x="4089400" y="3749675"/>
            <a:ext cx="252413" cy="290513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3" name="Line 277"/>
          <p:cNvSpPr>
            <a:spLocks noChangeShapeType="1"/>
          </p:cNvSpPr>
          <p:nvPr/>
        </p:nvSpPr>
        <p:spPr bwMode="auto">
          <a:xfrm flipH="1" flipV="1">
            <a:off x="3859213" y="3459163"/>
            <a:ext cx="230187" cy="290512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4" name="Line 278"/>
          <p:cNvSpPr>
            <a:spLocks noChangeShapeType="1"/>
          </p:cNvSpPr>
          <p:nvPr/>
        </p:nvSpPr>
        <p:spPr bwMode="auto">
          <a:xfrm flipH="1" flipV="1">
            <a:off x="3673475" y="3167063"/>
            <a:ext cx="185738" cy="292100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5" name="Line 279"/>
          <p:cNvSpPr>
            <a:spLocks noChangeShapeType="1"/>
          </p:cNvSpPr>
          <p:nvPr/>
        </p:nvSpPr>
        <p:spPr bwMode="auto">
          <a:xfrm flipH="1" flipV="1">
            <a:off x="3505200" y="2876550"/>
            <a:ext cx="168275" cy="290513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6" name="Line 280"/>
          <p:cNvSpPr>
            <a:spLocks noChangeShapeType="1"/>
          </p:cNvSpPr>
          <p:nvPr/>
        </p:nvSpPr>
        <p:spPr bwMode="auto">
          <a:xfrm flipH="1" flipV="1">
            <a:off x="3363913" y="2586038"/>
            <a:ext cx="141287" cy="290512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7" name="Line 281"/>
          <p:cNvSpPr>
            <a:spLocks noChangeShapeType="1"/>
          </p:cNvSpPr>
          <p:nvPr/>
        </p:nvSpPr>
        <p:spPr bwMode="auto">
          <a:xfrm flipH="1" flipV="1">
            <a:off x="3222625" y="2293938"/>
            <a:ext cx="141288" cy="292100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8" name="Line 282"/>
          <p:cNvSpPr>
            <a:spLocks noChangeShapeType="1"/>
          </p:cNvSpPr>
          <p:nvPr/>
        </p:nvSpPr>
        <p:spPr bwMode="auto">
          <a:xfrm flipH="1" flipV="1">
            <a:off x="3084513" y="2003425"/>
            <a:ext cx="138112" cy="290513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19" name="Line 283"/>
          <p:cNvSpPr>
            <a:spLocks noChangeShapeType="1"/>
          </p:cNvSpPr>
          <p:nvPr/>
        </p:nvSpPr>
        <p:spPr bwMode="auto">
          <a:xfrm flipH="1" flipV="1">
            <a:off x="2947988" y="1712913"/>
            <a:ext cx="136525" cy="290512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0" name="Line 284"/>
          <p:cNvSpPr>
            <a:spLocks noChangeShapeType="1"/>
          </p:cNvSpPr>
          <p:nvPr/>
        </p:nvSpPr>
        <p:spPr bwMode="auto">
          <a:xfrm flipH="1" flipV="1">
            <a:off x="4452938" y="4186238"/>
            <a:ext cx="301625" cy="1460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1" name="Line 285"/>
          <p:cNvSpPr>
            <a:spLocks noChangeShapeType="1"/>
          </p:cNvSpPr>
          <p:nvPr/>
        </p:nvSpPr>
        <p:spPr bwMode="auto">
          <a:xfrm flipH="1" flipV="1">
            <a:off x="4248150" y="4040188"/>
            <a:ext cx="204788" cy="1460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2" name="Line 286"/>
          <p:cNvSpPr>
            <a:spLocks noChangeShapeType="1"/>
          </p:cNvSpPr>
          <p:nvPr/>
        </p:nvSpPr>
        <p:spPr bwMode="auto">
          <a:xfrm flipH="1" flipV="1">
            <a:off x="3983038" y="3749675"/>
            <a:ext cx="265112" cy="2905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3" name="Line 287"/>
          <p:cNvSpPr>
            <a:spLocks noChangeShapeType="1"/>
          </p:cNvSpPr>
          <p:nvPr/>
        </p:nvSpPr>
        <p:spPr bwMode="auto">
          <a:xfrm flipH="1" flipV="1">
            <a:off x="3770313" y="3459163"/>
            <a:ext cx="212725" cy="2905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4" name="Line 288"/>
          <p:cNvSpPr>
            <a:spLocks noChangeShapeType="1"/>
          </p:cNvSpPr>
          <p:nvPr/>
        </p:nvSpPr>
        <p:spPr bwMode="auto">
          <a:xfrm flipH="1" flipV="1">
            <a:off x="3594100" y="3167063"/>
            <a:ext cx="176213" cy="2921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5" name="Line 289"/>
          <p:cNvSpPr>
            <a:spLocks noChangeShapeType="1"/>
          </p:cNvSpPr>
          <p:nvPr/>
        </p:nvSpPr>
        <p:spPr bwMode="auto">
          <a:xfrm flipH="1" flipV="1">
            <a:off x="3435350" y="2876550"/>
            <a:ext cx="158750" cy="2905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6" name="Line 290"/>
          <p:cNvSpPr>
            <a:spLocks noChangeShapeType="1"/>
          </p:cNvSpPr>
          <p:nvPr/>
        </p:nvSpPr>
        <p:spPr bwMode="auto">
          <a:xfrm flipH="1" flipV="1">
            <a:off x="3284538" y="2586038"/>
            <a:ext cx="150812" cy="2905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7" name="Line 291"/>
          <p:cNvSpPr>
            <a:spLocks noChangeShapeType="1"/>
          </p:cNvSpPr>
          <p:nvPr/>
        </p:nvSpPr>
        <p:spPr bwMode="auto">
          <a:xfrm flipH="1" flipV="1">
            <a:off x="3143250" y="2293938"/>
            <a:ext cx="141288" cy="2921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8" name="Line 292"/>
          <p:cNvSpPr>
            <a:spLocks noChangeShapeType="1"/>
          </p:cNvSpPr>
          <p:nvPr/>
        </p:nvSpPr>
        <p:spPr bwMode="auto">
          <a:xfrm flipH="1" flipV="1">
            <a:off x="3001963" y="2003425"/>
            <a:ext cx="141287" cy="2905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29" name="Line 293"/>
          <p:cNvSpPr>
            <a:spLocks noChangeShapeType="1"/>
          </p:cNvSpPr>
          <p:nvPr/>
        </p:nvSpPr>
        <p:spPr bwMode="auto">
          <a:xfrm flipH="1" flipV="1">
            <a:off x="2886075" y="1712913"/>
            <a:ext cx="115888" cy="2905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0" name="Rectangle 294"/>
          <p:cNvSpPr>
            <a:spLocks noChangeArrowheads="1"/>
          </p:cNvSpPr>
          <p:nvPr/>
        </p:nvSpPr>
        <p:spPr bwMode="auto">
          <a:xfrm>
            <a:off x="5005388" y="4287838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1" name="Rectangle 295"/>
          <p:cNvSpPr>
            <a:spLocks noChangeArrowheads="1"/>
          </p:cNvSpPr>
          <p:nvPr/>
        </p:nvSpPr>
        <p:spPr bwMode="auto">
          <a:xfrm>
            <a:off x="4545013" y="4141788"/>
            <a:ext cx="79375" cy="87312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2" name="Rectangle 296"/>
          <p:cNvSpPr>
            <a:spLocks noChangeArrowheads="1"/>
          </p:cNvSpPr>
          <p:nvPr/>
        </p:nvSpPr>
        <p:spPr bwMode="auto">
          <a:xfrm>
            <a:off x="4254500" y="3997325"/>
            <a:ext cx="77788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3" name="Rectangle 297"/>
          <p:cNvSpPr>
            <a:spLocks noChangeArrowheads="1"/>
          </p:cNvSpPr>
          <p:nvPr/>
        </p:nvSpPr>
        <p:spPr bwMode="auto">
          <a:xfrm>
            <a:off x="3784600" y="3705225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4" name="Rectangle 298"/>
          <p:cNvSpPr>
            <a:spLocks noChangeArrowheads="1"/>
          </p:cNvSpPr>
          <p:nvPr/>
        </p:nvSpPr>
        <p:spPr bwMode="auto">
          <a:xfrm>
            <a:off x="3378200" y="3414713"/>
            <a:ext cx="77788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5" name="Rectangle 299"/>
          <p:cNvSpPr>
            <a:spLocks noChangeArrowheads="1"/>
          </p:cNvSpPr>
          <p:nvPr/>
        </p:nvSpPr>
        <p:spPr bwMode="auto">
          <a:xfrm>
            <a:off x="3022600" y="3124200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6" name="Rectangle 300"/>
          <p:cNvSpPr>
            <a:spLocks noChangeArrowheads="1"/>
          </p:cNvSpPr>
          <p:nvPr/>
        </p:nvSpPr>
        <p:spPr bwMode="auto">
          <a:xfrm>
            <a:off x="2668588" y="2833688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7" name="Rectangle 301"/>
          <p:cNvSpPr>
            <a:spLocks noChangeArrowheads="1"/>
          </p:cNvSpPr>
          <p:nvPr/>
        </p:nvSpPr>
        <p:spPr bwMode="auto">
          <a:xfrm>
            <a:off x="2333625" y="2541588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8" name="Rectangle 302"/>
          <p:cNvSpPr>
            <a:spLocks noChangeArrowheads="1"/>
          </p:cNvSpPr>
          <p:nvPr/>
        </p:nvSpPr>
        <p:spPr bwMode="auto">
          <a:xfrm>
            <a:off x="1995488" y="2251075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39" name="Rectangle 303"/>
          <p:cNvSpPr>
            <a:spLocks noChangeArrowheads="1"/>
          </p:cNvSpPr>
          <p:nvPr/>
        </p:nvSpPr>
        <p:spPr bwMode="auto">
          <a:xfrm>
            <a:off x="1641475" y="1960563"/>
            <a:ext cx="79375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0" name="Rectangle 304"/>
          <p:cNvSpPr>
            <a:spLocks noChangeArrowheads="1"/>
          </p:cNvSpPr>
          <p:nvPr/>
        </p:nvSpPr>
        <p:spPr bwMode="auto">
          <a:xfrm>
            <a:off x="1271588" y="1668463"/>
            <a:ext cx="77787" cy="85725"/>
          </a:xfrm>
          <a:prstGeom prst="rect">
            <a:avLst/>
          </a:prstGeom>
          <a:solidFill>
            <a:srgbClr val="66FFFF"/>
          </a:solidFill>
          <a:ln w="7938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1" name="Freeform 305"/>
          <p:cNvSpPr>
            <a:spLocks/>
          </p:cNvSpPr>
          <p:nvPr/>
        </p:nvSpPr>
        <p:spPr bwMode="auto">
          <a:xfrm>
            <a:off x="4779963" y="4283075"/>
            <a:ext cx="88900" cy="968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1"/>
              </a:cxn>
              <a:cxn ang="0">
                <a:pos x="0" y="61"/>
              </a:cxn>
              <a:cxn ang="0">
                <a:pos x="28" y="0"/>
              </a:cxn>
            </a:cxnLst>
            <a:rect l="0" t="0" r="r" b="b"/>
            <a:pathLst>
              <a:path w="56" h="61">
                <a:moveTo>
                  <a:pt x="28" y="0"/>
                </a:moveTo>
                <a:lnTo>
                  <a:pt x="56" y="61"/>
                </a:lnTo>
                <a:lnTo>
                  <a:pt x="0" y="61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2" name="Freeform 306"/>
          <p:cNvSpPr>
            <a:spLocks/>
          </p:cNvSpPr>
          <p:nvPr/>
        </p:nvSpPr>
        <p:spPr bwMode="auto">
          <a:xfrm>
            <a:off x="4479925" y="4138613"/>
            <a:ext cx="87313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5" h="60">
                <a:moveTo>
                  <a:pt x="28" y="0"/>
                </a:moveTo>
                <a:lnTo>
                  <a:pt x="55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3" name="Freeform 307"/>
          <p:cNvSpPr>
            <a:spLocks/>
          </p:cNvSpPr>
          <p:nvPr/>
        </p:nvSpPr>
        <p:spPr bwMode="auto">
          <a:xfrm>
            <a:off x="4297363" y="3992563"/>
            <a:ext cx="87312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5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5" h="60">
                <a:moveTo>
                  <a:pt x="28" y="0"/>
                </a:moveTo>
                <a:lnTo>
                  <a:pt x="55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4" name="Freeform 308"/>
          <p:cNvSpPr>
            <a:spLocks/>
          </p:cNvSpPr>
          <p:nvPr/>
        </p:nvSpPr>
        <p:spPr bwMode="auto">
          <a:xfrm>
            <a:off x="4044950" y="3702050"/>
            <a:ext cx="88900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5" name="Freeform 309"/>
          <p:cNvSpPr>
            <a:spLocks/>
          </p:cNvSpPr>
          <p:nvPr/>
        </p:nvSpPr>
        <p:spPr bwMode="auto">
          <a:xfrm>
            <a:off x="3816350" y="3409950"/>
            <a:ext cx="87313" cy="968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5" y="61"/>
              </a:cxn>
              <a:cxn ang="0">
                <a:pos x="0" y="61"/>
              </a:cxn>
              <a:cxn ang="0">
                <a:pos x="27" y="0"/>
              </a:cxn>
            </a:cxnLst>
            <a:rect l="0" t="0" r="r" b="b"/>
            <a:pathLst>
              <a:path w="55" h="61">
                <a:moveTo>
                  <a:pt x="27" y="0"/>
                </a:moveTo>
                <a:lnTo>
                  <a:pt x="55" y="61"/>
                </a:lnTo>
                <a:lnTo>
                  <a:pt x="0" y="61"/>
                </a:lnTo>
                <a:lnTo>
                  <a:pt x="27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6" name="Freeform 310"/>
          <p:cNvSpPr>
            <a:spLocks/>
          </p:cNvSpPr>
          <p:nvPr/>
        </p:nvSpPr>
        <p:spPr bwMode="auto">
          <a:xfrm>
            <a:off x="3629025" y="3119438"/>
            <a:ext cx="88900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7" name="Freeform 311"/>
          <p:cNvSpPr>
            <a:spLocks/>
          </p:cNvSpPr>
          <p:nvPr/>
        </p:nvSpPr>
        <p:spPr bwMode="auto">
          <a:xfrm>
            <a:off x="3460750" y="2828925"/>
            <a:ext cx="88900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8" name="Freeform 312"/>
          <p:cNvSpPr>
            <a:spLocks/>
          </p:cNvSpPr>
          <p:nvPr/>
        </p:nvSpPr>
        <p:spPr bwMode="auto">
          <a:xfrm>
            <a:off x="3319463" y="2536825"/>
            <a:ext cx="88900" cy="968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1"/>
              </a:cxn>
              <a:cxn ang="0">
                <a:pos x="0" y="61"/>
              </a:cxn>
              <a:cxn ang="0">
                <a:pos x="28" y="0"/>
              </a:cxn>
            </a:cxnLst>
            <a:rect l="0" t="0" r="r" b="b"/>
            <a:pathLst>
              <a:path w="56" h="61">
                <a:moveTo>
                  <a:pt x="28" y="0"/>
                </a:moveTo>
                <a:lnTo>
                  <a:pt x="56" y="61"/>
                </a:lnTo>
                <a:lnTo>
                  <a:pt x="0" y="61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49" name="Freeform 313"/>
          <p:cNvSpPr>
            <a:spLocks/>
          </p:cNvSpPr>
          <p:nvPr/>
        </p:nvSpPr>
        <p:spPr bwMode="auto">
          <a:xfrm>
            <a:off x="3178175" y="2246313"/>
            <a:ext cx="88900" cy="9683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1"/>
              </a:cxn>
              <a:cxn ang="0">
                <a:pos x="0" y="61"/>
              </a:cxn>
              <a:cxn ang="0">
                <a:pos x="28" y="0"/>
              </a:cxn>
            </a:cxnLst>
            <a:rect l="0" t="0" r="r" b="b"/>
            <a:pathLst>
              <a:path w="56" h="61">
                <a:moveTo>
                  <a:pt x="28" y="0"/>
                </a:moveTo>
                <a:lnTo>
                  <a:pt x="56" y="61"/>
                </a:lnTo>
                <a:lnTo>
                  <a:pt x="0" y="61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0" name="Freeform 314"/>
          <p:cNvSpPr>
            <a:spLocks/>
          </p:cNvSpPr>
          <p:nvPr/>
        </p:nvSpPr>
        <p:spPr bwMode="auto">
          <a:xfrm>
            <a:off x="3040063" y="1955800"/>
            <a:ext cx="88900" cy="95250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0"/>
              </a:cxn>
              <a:cxn ang="0">
                <a:pos x="0" y="60"/>
              </a:cxn>
              <a:cxn ang="0">
                <a:pos x="28" y="0"/>
              </a:cxn>
            </a:cxnLst>
            <a:rect l="0" t="0" r="r" b="b"/>
            <a:pathLst>
              <a:path w="56" h="60">
                <a:moveTo>
                  <a:pt x="28" y="0"/>
                </a:moveTo>
                <a:lnTo>
                  <a:pt x="56" y="60"/>
                </a:lnTo>
                <a:lnTo>
                  <a:pt x="0" y="60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1" name="Freeform 315"/>
          <p:cNvSpPr>
            <a:spLocks/>
          </p:cNvSpPr>
          <p:nvPr/>
        </p:nvSpPr>
        <p:spPr bwMode="auto">
          <a:xfrm>
            <a:off x="2903538" y="1663700"/>
            <a:ext cx="88900" cy="968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61"/>
              </a:cxn>
              <a:cxn ang="0">
                <a:pos x="0" y="61"/>
              </a:cxn>
              <a:cxn ang="0">
                <a:pos x="28" y="0"/>
              </a:cxn>
            </a:cxnLst>
            <a:rect l="0" t="0" r="r" b="b"/>
            <a:pathLst>
              <a:path w="56" h="61">
                <a:moveTo>
                  <a:pt x="28" y="0"/>
                </a:moveTo>
                <a:lnTo>
                  <a:pt x="56" y="61"/>
                </a:lnTo>
                <a:lnTo>
                  <a:pt x="0" y="61"/>
                </a:lnTo>
                <a:lnTo>
                  <a:pt x="28" y="0"/>
                </a:lnTo>
                <a:close/>
              </a:path>
            </a:pathLst>
          </a:custGeom>
          <a:solidFill>
            <a:srgbClr val="339966"/>
          </a:solidFill>
          <a:ln w="7938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2" name="Oval 316"/>
          <p:cNvSpPr>
            <a:spLocks noChangeArrowheads="1"/>
          </p:cNvSpPr>
          <p:nvPr/>
        </p:nvSpPr>
        <p:spPr bwMode="auto">
          <a:xfrm>
            <a:off x="4710113" y="4283075"/>
            <a:ext cx="87312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3" name="Oval 317"/>
          <p:cNvSpPr>
            <a:spLocks noChangeArrowheads="1"/>
          </p:cNvSpPr>
          <p:nvPr/>
        </p:nvSpPr>
        <p:spPr bwMode="auto">
          <a:xfrm>
            <a:off x="4408488" y="4138613"/>
            <a:ext cx="87312" cy="9366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4" name="Oval 318"/>
          <p:cNvSpPr>
            <a:spLocks noChangeArrowheads="1"/>
          </p:cNvSpPr>
          <p:nvPr/>
        </p:nvSpPr>
        <p:spPr bwMode="auto">
          <a:xfrm>
            <a:off x="4205288" y="3992563"/>
            <a:ext cx="87312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5" name="Oval 319"/>
          <p:cNvSpPr>
            <a:spLocks noChangeArrowheads="1"/>
          </p:cNvSpPr>
          <p:nvPr/>
        </p:nvSpPr>
        <p:spPr bwMode="auto">
          <a:xfrm>
            <a:off x="3940175" y="3702050"/>
            <a:ext cx="85725" cy="93663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6" name="Oval 320"/>
          <p:cNvSpPr>
            <a:spLocks noChangeArrowheads="1"/>
          </p:cNvSpPr>
          <p:nvPr/>
        </p:nvSpPr>
        <p:spPr bwMode="auto">
          <a:xfrm>
            <a:off x="3727450" y="3409950"/>
            <a:ext cx="85725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7" name="Oval 321"/>
          <p:cNvSpPr>
            <a:spLocks noChangeArrowheads="1"/>
          </p:cNvSpPr>
          <p:nvPr/>
        </p:nvSpPr>
        <p:spPr bwMode="auto">
          <a:xfrm>
            <a:off x="3549650" y="3119438"/>
            <a:ext cx="87313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8" name="Oval 322"/>
          <p:cNvSpPr>
            <a:spLocks noChangeArrowheads="1"/>
          </p:cNvSpPr>
          <p:nvPr/>
        </p:nvSpPr>
        <p:spPr bwMode="auto">
          <a:xfrm>
            <a:off x="3390900" y="2828925"/>
            <a:ext cx="87313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59" name="Oval 323"/>
          <p:cNvSpPr>
            <a:spLocks noChangeArrowheads="1"/>
          </p:cNvSpPr>
          <p:nvPr/>
        </p:nvSpPr>
        <p:spPr bwMode="auto">
          <a:xfrm>
            <a:off x="3241675" y="2536825"/>
            <a:ext cx="85725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60" name="Oval 324"/>
          <p:cNvSpPr>
            <a:spLocks noChangeArrowheads="1"/>
          </p:cNvSpPr>
          <p:nvPr/>
        </p:nvSpPr>
        <p:spPr bwMode="auto">
          <a:xfrm>
            <a:off x="3098800" y="2246313"/>
            <a:ext cx="87313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61" name="Oval 325"/>
          <p:cNvSpPr>
            <a:spLocks noChangeArrowheads="1"/>
          </p:cNvSpPr>
          <p:nvPr/>
        </p:nvSpPr>
        <p:spPr bwMode="auto">
          <a:xfrm>
            <a:off x="2957513" y="1955800"/>
            <a:ext cx="87312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62" name="Oval 326"/>
          <p:cNvSpPr>
            <a:spLocks noChangeArrowheads="1"/>
          </p:cNvSpPr>
          <p:nvPr/>
        </p:nvSpPr>
        <p:spPr bwMode="auto">
          <a:xfrm>
            <a:off x="2841625" y="1663700"/>
            <a:ext cx="87313" cy="952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63" name="Rectangle 327"/>
          <p:cNvSpPr>
            <a:spLocks noChangeArrowheads="1"/>
          </p:cNvSpPr>
          <p:nvPr/>
        </p:nvSpPr>
        <p:spPr bwMode="auto">
          <a:xfrm>
            <a:off x="511175" y="42148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0</a:t>
            </a:r>
            <a:endParaRPr lang="en-US"/>
          </a:p>
        </p:txBody>
      </p:sp>
      <p:sp>
        <p:nvSpPr>
          <p:cNvPr id="91464" name="Rectangle 328"/>
          <p:cNvSpPr>
            <a:spLocks noChangeArrowheads="1"/>
          </p:cNvSpPr>
          <p:nvPr/>
        </p:nvSpPr>
        <p:spPr bwMode="auto">
          <a:xfrm>
            <a:off x="511175" y="36322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2</a:t>
            </a:r>
            <a:endParaRPr lang="en-US"/>
          </a:p>
        </p:txBody>
      </p:sp>
      <p:sp>
        <p:nvSpPr>
          <p:cNvPr id="91465" name="Rectangle 329"/>
          <p:cNvSpPr>
            <a:spLocks noChangeArrowheads="1"/>
          </p:cNvSpPr>
          <p:nvPr/>
        </p:nvSpPr>
        <p:spPr bwMode="auto">
          <a:xfrm>
            <a:off x="511175" y="30511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4</a:t>
            </a:r>
            <a:endParaRPr lang="en-US"/>
          </a:p>
        </p:txBody>
      </p:sp>
      <p:sp>
        <p:nvSpPr>
          <p:cNvPr id="91466" name="Rectangle 330"/>
          <p:cNvSpPr>
            <a:spLocks noChangeArrowheads="1"/>
          </p:cNvSpPr>
          <p:nvPr/>
        </p:nvSpPr>
        <p:spPr bwMode="auto">
          <a:xfrm>
            <a:off x="511175" y="246856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6</a:t>
            </a:r>
            <a:endParaRPr lang="en-US"/>
          </a:p>
        </p:txBody>
      </p:sp>
      <p:sp>
        <p:nvSpPr>
          <p:cNvPr id="91467" name="Rectangle 331"/>
          <p:cNvSpPr>
            <a:spLocks noChangeArrowheads="1"/>
          </p:cNvSpPr>
          <p:nvPr/>
        </p:nvSpPr>
        <p:spPr bwMode="auto">
          <a:xfrm>
            <a:off x="511175" y="18875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8</a:t>
            </a:r>
            <a:endParaRPr lang="en-US"/>
          </a:p>
        </p:txBody>
      </p:sp>
      <p:sp>
        <p:nvSpPr>
          <p:cNvPr id="91468" name="Rectangle 332"/>
          <p:cNvSpPr>
            <a:spLocks noChangeArrowheads="1"/>
          </p:cNvSpPr>
          <p:nvPr/>
        </p:nvSpPr>
        <p:spPr bwMode="auto">
          <a:xfrm>
            <a:off x="404813" y="13049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10</a:t>
            </a:r>
            <a:endParaRPr lang="en-US"/>
          </a:p>
        </p:txBody>
      </p:sp>
      <p:sp>
        <p:nvSpPr>
          <p:cNvPr id="91469" name="Rectangle 333"/>
          <p:cNvSpPr>
            <a:spLocks noChangeArrowheads="1"/>
          </p:cNvSpPr>
          <p:nvPr/>
        </p:nvSpPr>
        <p:spPr bwMode="auto">
          <a:xfrm>
            <a:off x="655638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15</a:t>
            </a:r>
            <a:endParaRPr lang="en-US"/>
          </a:p>
        </p:txBody>
      </p:sp>
      <p:sp>
        <p:nvSpPr>
          <p:cNvPr id="91470" name="Rectangle 334"/>
          <p:cNvSpPr>
            <a:spLocks noChangeArrowheads="1"/>
          </p:cNvSpPr>
          <p:nvPr/>
        </p:nvSpPr>
        <p:spPr bwMode="auto">
          <a:xfrm>
            <a:off x="1541463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20</a:t>
            </a:r>
            <a:endParaRPr lang="en-US"/>
          </a:p>
        </p:txBody>
      </p:sp>
      <p:sp>
        <p:nvSpPr>
          <p:cNvPr id="91471" name="Rectangle 335"/>
          <p:cNvSpPr>
            <a:spLocks noChangeArrowheads="1"/>
          </p:cNvSpPr>
          <p:nvPr/>
        </p:nvSpPr>
        <p:spPr bwMode="auto">
          <a:xfrm>
            <a:off x="2425700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25</a:t>
            </a:r>
            <a:endParaRPr lang="en-US"/>
          </a:p>
        </p:txBody>
      </p:sp>
      <p:sp>
        <p:nvSpPr>
          <p:cNvPr id="91472" name="Rectangle 336"/>
          <p:cNvSpPr>
            <a:spLocks noChangeArrowheads="1"/>
          </p:cNvSpPr>
          <p:nvPr/>
        </p:nvSpPr>
        <p:spPr bwMode="auto">
          <a:xfrm>
            <a:off x="3311525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30</a:t>
            </a:r>
            <a:endParaRPr lang="en-US"/>
          </a:p>
        </p:txBody>
      </p:sp>
      <p:sp>
        <p:nvSpPr>
          <p:cNvPr id="91473" name="Rectangle 337"/>
          <p:cNvSpPr>
            <a:spLocks noChangeArrowheads="1"/>
          </p:cNvSpPr>
          <p:nvPr/>
        </p:nvSpPr>
        <p:spPr bwMode="auto">
          <a:xfrm>
            <a:off x="4195763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35</a:t>
            </a:r>
            <a:endParaRPr lang="en-US"/>
          </a:p>
        </p:txBody>
      </p:sp>
      <p:sp>
        <p:nvSpPr>
          <p:cNvPr id="91474" name="Rectangle 338"/>
          <p:cNvSpPr>
            <a:spLocks noChangeArrowheads="1"/>
          </p:cNvSpPr>
          <p:nvPr/>
        </p:nvSpPr>
        <p:spPr bwMode="auto">
          <a:xfrm>
            <a:off x="5081588" y="4513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latin typeface="Arial" charset="0"/>
              </a:rPr>
              <a:t>40</a:t>
            </a:r>
            <a:endParaRPr lang="en-US"/>
          </a:p>
        </p:txBody>
      </p:sp>
      <p:sp>
        <p:nvSpPr>
          <p:cNvPr id="91475" name="Rectangle 339"/>
          <p:cNvSpPr>
            <a:spLocks noChangeArrowheads="1"/>
          </p:cNvSpPr>
          <p:nvPr/>
        </p:nvSpPr>
        <p:spPr bwMode="auto">
          <a:xfrm>
            <a:off x="2098675" y="4697413"/>
            <a:ext cx="176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Temperature (K)</a:t>
            </a:r>
            <a:endParaRPr lang="en-US"/>
          </a:p>
        </p:txBody>
      </p:sp>
      <p:sp>
        <p:nvSpPr>
          <p:cNvPr id="91476" name="Rectangle 340"/>
          <p:cNvSpPr>
            <a:spLocks noChangeArrowheads="1"/>
          </p:cNvSpPr>
          <p:nvPr/>
        </p:nvSpPr>
        <p:spPr bwMode="auto">
          <a:xfrm rot="16200000">
            <a:off x="-807243" y="2699544"/>
            <a:ext cx="234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Upper critical field (T)</a:t>
            </a:r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5029200" y="4419600"/>
            <a:ext cx="76200" cy="457200"/>
          </a:xfrm>
          <a:prstGeom prst="line">
            <a:avLst/>
          </a:prstGeom>
          <a:noFill/>
          <a:ln w="31750">
            <a:solidFill>
              <a:srgbClr val="66FFFF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838200" y="259080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/>
              <a:t>dH</a:t>
            </a:r>
            <a:r>
              <a:rPr lang="en-US" sz="2000" b="0" baseline="-25000"/>
              <a:t>c2</a:t>
            </a:r>
            <a:r>
              <a:rPr lang="en-US" sz="2000" b="0"/>
              <a:t>/dT: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838200" y="15240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latin typeface="Symbol" pitchFamily="18" charset="2"/>
              </a:rPr>
              <a:t>r</a:t>
            </a:r>
            <a:r>
              <a:rPr lang="en-US" sz="2000" b="0"/>
              <a:t>: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333500" y="1524000"/>
            <a:ext cx="1265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   </a:t>
            </a:r>
            <a:r>
              <a:rPr lang="en-US" sz="20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505200" y="25908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/>
              <a:t>(T/K)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3009900" y="1500188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latin typeface="Symbol" pitchFamily="18" charset="2"/>
              </a:rPr>
              <a:t>mW</a:t>
            </a:r>
            <a:r>
              <a:rPr lang="en-US" sz="2000" b="0"/>
              <a:t>cm</a:t>
            </a:r>
          </a:p>
        </p:txBody>
      </p:sp>
      <p:sp>
        <p:nvSpPr>
          <p:cNvPr id="91477" name="Rectangle 341"/>
          <p:cNvSpPr>
            <a:spLocks noChangeArrowheads="1"/>
          </p:cNvSpPr>
          <p:nvPr/>
        </p:nvSpPr>
        <p:spPr bwMode="auto">
          <a:xfrm>
            <a:off x="1828800" y="6172200"/>
            <a:ext cx="30686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/>
              <a:t>V. Braccini et al. APL 2002 UW-ASC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-DarkBrownGradient">
  <a:themeElements>
    <a:clrScheme name="ASC-DarkBrownGradient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ASC-DarkBrownGradient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ASC-DarkBrownGradient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-DarkBrownGradient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-DarkBrownGradien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Settings\Peter J. Lee\Application Data\Microsoft\Templates\ASC-DarkBrownGradient.pot</Template>
  <TotalTime>2019</TotalTime>
  <Words>4212</Words>
  <Application>Microsoft PowerPoint</Application>
  <PresentationFormat>On-screen Show (4:3)</PresentationFormat>
  <Paragraphs>926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Garamond</vt:lpstr>
      <vt:lpstr>Wingdings</vt:lpstr>
      <vt:lpstr>Arial</vt:lpstr>
      <vt:lpstr>Arial Unicode MS</vt:lpstr>
      <vt:lpstr>Symbol</vt:lpstr>
      <vt:lpstr>Times New Roman</vt:lpstr>
      <vt:lpstr>ASC-DarkBrownGradient</vt:lpstr>
      <vt:lpstr>Microsoft Excel Worksheet</vt:lpstr>
      <vt:lpstr>Superconducting Strand for High Field Accelerators</vt:lpstr>
      <vt:lpstr>Outline</vt:lpstr>
      <vt:lpstr>High Field Superconductors</vt:lpstr>
      <vt:lpstr>High Field Superconductors</vt:lpstr>
      <vt:lpstr>Bi-2212 round wire has been cabled for accelerator magnets. </vt:lpstr>
      <vt:lpstr>MgB2: first 2-gap superconductor</vt:lpstr>
      <vt:lpstr>MgB2: There Are Mechanisms for increasing Hc2</vt:lpstr>
      <vt:lpstr>PowerPoint Presentation</vt:lpstr>
      <vt:lpstr>… enhancement of Hc2</vt:lpstr>
      <vt:lpstr>PowerPoint Presentation</vt:lpstr>
      <vt:lpstr>MgB2: Enhancement Summary-Films</vt:lpstr>
      <vt:lpstr>So Why Nb3Sn?</vt:lpstr>
      <vt:lpstr>Ron Scanlan (LBNL): ASC2002 $/kA-m improvements mostly through Jc improvements:</vt:lpstr>
      <vt:lpstr>Industrial Nb3Sn Fabrication Processes</vt:lpstr>
      <vt:lpstr>Overview of Nb3Sn Types</vt:lpstr>
      <vt:lpstr>Where is the Jc coming from?</vt:lpstr>
      <vt:lpstr>Composition, Tc and Hc2 effects in Nb3Sn </vt:lpstr>
      <vt:lpstr>“High Jc” in Internal Sn is achieved by reducing the Cu between the filaments to a minimum while maintaining Sn levels </vt:lpstr>
      <vt:lpstr>“High Jc” A15 – Thick layers, shallow composition gradient, high Sn, low Cu (2200 A/mm², 12 T, 4.2 K)</vt:lpstr>
      <vt:lpstr>Columnar are markers for local Sn deficiency</vt:lpstr>
      <vt:lpstr>In low-Cu “high Jc” strand – Nb dissolution</vt:lpstr>
      <vt:lpstr>OI-ST MJR Very High Jc: 2900 A/mm², 12 T</vt:lpstr>
      <vt:lpstr>Mike Naus: Universal Plot of Goodness</vt:lpstr>
      <vt:lpstr>2900 A/mm² in OI-ST: also in RRP*</vt:lpstr>
      <vt:lpstr>2900 A/mm² in OI-ST RRP</vt:lpstr>
      <vt:lpstr>Sub-element uniformity: very good</vt:lpstr>
      <vt:lpstr>Microchemistry: Center of A15 layer</vt:lpstr>
      <vt:lpstr>OI-ST 2900 A/mm² Strand: New Jcsc</vt:lpstr>
      <vt:lpstr>Ta alloy rod produces larger grains</vt:lpstr>
      <vt:lpstr>Ta alloy rod produces larger grains</vt:lpstr>
      <vt:lpstr>A layer of large A15 grains surrounds the core – starting to look like PIT</vt:lpstr>
      <vt:lpstr>Thus the Qgb must be higher . . . </vt:lpstr>
      <vt:lpstr>Fp Very High for “High Jc” Nb3Sn</vt:lpstr>
      <vt:lpstr>High Jc Internal Sn (twisted): 0.5% Bend Strain</vt:lpstr>
      <vt:lpstr>PIT geometry leaves thick unreacted Nb and corners of hexagonal filaments.</vt:lpstr>
      <vt:lpstr>Very high Sn levels can be achieved at elevated temperatures: PIT(Ta): SMI 34 64hrs@800C </vt:lpstr>
      <vt:lpstr>Powder-in-tube Nb(Ta): Twisted, 0.5% bend</vt:lpstr>
      <vt:lpstr>Summary: Recent UW Nb3Sn Results</vt:lpstr>
      <vt:lpstr>Accelerator Conductor Issues</vt:lpstr>
      <vt:lpstr>Bibliography</vt:lpstr>
      <vt:lpstr>Acknowledgments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Peter J. Lee</cp:lastModifiedBy>
  <cp:revision>79</cp:revision>
  <dcterms:created xsi:type="dcterms:W3CDTF">1601-01-01T00:00:00Z</dcterms:created>
  <dcterms:modified xsi:type="dcterms:W3CDTF">2003-04-29T15:00:14Z</dcterms:modified>
</cp:coreProperties>
</file>