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8404800" cy="31089600"/>
  <p:notesSz cx="6858000" cy="9144000"/>
  <p:defaultTextStyle>
    <a:defPPr>
      <a:defRPr lang="en-US"/>
    </a:defPPr>
    <a:lvl1pPr algn="l" rtl="0" eaLnBrk="0" fontAlgn="base" hangingPunct="0">
      <a:spcBef>
        <a:spcPct val="0"/>
      </a:spcBef>
      <a:spcAft>
        <a:spcPct val="0"/>
      </a:spcAft>
      <a:defRPr sz="10400" kern="1200">
        <a:solidFill>
          <a:schemeClr val="tx1"/>
        </a:solidFill>
        <a:latin typeface="Times New Roman" pitchFamily="18" charset="0"/>
        <a:ea typeface="+mn-ea"/>
        <a:cs typeface="+mn-cs"/>
      </a:defRPr>
    </a:lvl1pPr>
    <a:lvl2pPr marL="1984375" indent="-1527175" algn="l" rtl="0" eaLnBrk="0" fontAlgn="base" hangingPunct="0">
      <a:spcBef>
        <a:spcPct val="0"/>
      </a:spcBef>
      <a:spcAft>
        <a:spcPct val="0"/>
      </a:spcAft>
      <a:defRPr sz="10400" kern="1200">
        <a:solidFill>
          <a:schemeClr val="tx1"/>
        </a:solidFill>
        <a:latin typeface="Times New Roman" pitchFamily="18" charset="0"/>
        <a:ea typeface="+mn-ea"/>
        <a:cs typeface="+mn-cs"/>
      </a:defRPr>
    </a:lvl2pPr>
    <a:lvl3pPr marL="3970338" indent="-3055938" algn="l" rtl="0" eaLnBrk="0" fontAlgn="base" hangingPunct="0">
      <a:spcBef>
        <a:spcPct val="0"/>
      </a:spcBef>
      <a:spcAft>
        <a:spcPct val="0"/>
      </a:spcAft>
      <a:defRPr sz="10400" kern="1200">
        <a:solidFill>
          <a:schemeClr val="tx1"/>
        </a:solidFill>
        <a:latin typeface="Times New Roman" pitchFamily="18" charset="0"/>
        <a:ea typeface="+mn-ea"/>
        <a:cs typeface="+mn-cs"/>
      </a:defRPr>
    </a:lvl3pPr>
    <a:lvl4pPr marL="5956300" indent="-4584700" algn="l" rtl="0" eaLnBrk="0" fontAlgn="base" hangingPunct="0">
      <a:spcBef>
        <a:spcPct val="0"/>
      </a:spcBef>
      <a:spcAft>
        <a:spcPct val="0"/>
      </a:spcAft>
      <a:defRPr sz="10400" kern="1200">
        <a:solidFill>
          <a:schemeClr val="tx1"/>
        </a:solidFill>
        <a:latin typeface="Times New Roman" pitchFamily="18" charset="0"/>
        <a:ea typeface="+mn-ea"/>
        <a:cs typeface="+mn-cs"/>
      </a:defRPr>
    </a:lvl4pPr>
    <a:lvl5pPr marL="7940675" indent="-6111875" algn="l" rtl="0" eaLnBrk="0" fontAlgn="base" hangingPunct="0">
      <a:spcBef>
        <a:spcPct val="0"/>
      </a:spcBef>
      <a:spcAft>
        <a:spcPct val="0"/>
      </a:spcAft>
      <a:defRPr sz="10400" kern="1200">
        <a:solidFill>
          <a:schemeClr val="tx1"/>
        </a:solidFill>
        <a:latin typeface="Times New Roman" pitchFamily="18" charset="0"/>
        <a:ea typeface="+mn-ea"/>
        <a:cs typeface="+mn-cs"/>
      </a:defRPr>
    </a:lvl5pPr>
    <a:lvl6pPr marL="2286000" algn="l" defTabSz="914400" rtl="0" eaLnBrk="1" latinLnBrk="0" hangingPunct="1">
      <a:defRPr sz="10400" kern="1200">
        <a:solidFill>
          <a:schemeClr val="tx1"/>
        </a:solidFill>
        <a:latin typeface="Times New Roman" pitchFamily="18" charset="0"/>
        <a:ea typeface="+mn-ea"/>
        <a:cs typeface="+mn-cs"/>
      </a:defRPr>
    </a:lvl6pPr>
    <a:lvl7pPr marL="2743200" algn="l" defTabSz="914400" rtl="0" eaLnBrk="1" latinLnBrk="0" hangingPunct="1">
      <a:defRPr sz="10400" kern="1200">
        <a:solidFill>
          <a:schemeClr val="tx1"/>
        </a:solidFill>
        <a:latin typeface="Times New Roman" pitchFamily="18" charset="0"/>
        <a:ea typeface="+mn-ea"/>
        <a:cs typeface="+mn-cs"/>
      </a:defRPr>
    </a:lvl7pPr>
    <a:lvl8pPr marL="3200400" algn="l" defTabSz="914400" rtl="0" eaLnBrk="1" latinLnBrk="0" hangingPunct="1">
      <a:defRPr sz="10400" kern="1200">
        <a:solidFill>
          <a:schemeClr val="tx1"/>
        </a:solidFill>
        <a:latin typeface="Times New Roman" pitchFamily="18" charset="0"/>
        <a:ea typeface="+mn-ea"/>
        <a:cs typeface="+mn-cs"/>
      </a:defRPr>
    </a:lvl8pPr>
    <a:lvl9pPr marL="3657600" algn="l" defTabSz="914400" rtl="0" eaLnBrk="1" latinLnBrk="0" hangingPunct="1">
      <a:defRPr sz="10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298" autoAdjust="0"/>
  </p:normalViewPr>
  <p:slideViewPr>
    <p:cSldViewPr>
      <p:cViewPr varScale="1">
        <p:scale>
          <a:sx n="20" d="100"/>
          <a:sy n="20" d="100"/>
        </p:scale>
        <p:origin x="-1908" y="-132"/>
      </p:cViewPr>
      <p:guideLst>
        <p:guide orient="horz" pos="9792"/>
        <p:guide pos="12096"/>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9657929"/>
            <a:ext cx="32644080" cy="6664113"/>
          </a:xfrm>
        </p:spPr>
        <p:txBody>
          <a:bodyPr/>
          <a:lstStyle/>
          <a:p>
            <a:r>
              <a:rPr lang="en-US" smtClean="0"/>
              <a:t>Click to edit Master title style</a:t>
            </a:r>
            <a:endParaRPr lang="en-US"/>
          </a:p>
        </p:txBody>
      </p:sp>
      <p:sp>
        <p:nvSpPr>
          <p:cNvPr id="3" name="Subtitle 2"/>
          <p:cNvSpPr>
            <a:spLocks noGrp="1"/>
          </p:cNvSpPr>
          <p:nvPr>
            <p:ph type="subTitle" idx="1"/>
          </p:nvPr>
        </p:nvSpPr>
        <p:spPr>
          <a:xfrm>
            <a:off x="5760720" y="17617440"/>
            <a:ext cx="26883360" cy="7945120"/>
          </a:xfrm>
        </p:spPr>
        <p:txBody>
          <a:bodyPr/>
          <a:lstStyle>
            <a:lvl1pPr marL="0" indent="0" algn="ctr">
              <a:buNone/>
              <a:defRPr/>
            </a:lvl1pPr>
            <a:lvl2pPr marL="1985528" indent="0" algn="ctr">
              <a:buNone/>
              <a:defRPr/>
            </a:lvl2pPr>
            <a:lvl3pPr marL="3971056" indent="0" algn="ctr">
              <a:buNone/>
              <a:defRPr/>
            </a:lvl3pPr>
            <a:lvl4pPr marL="5956584" indent="0" algn="ctr">
              <a:buNone/>
              <a:defRPr/>
            </a:lvl4pPr>
            <a:lvl5pPr marL="7942113" indent="0" algn="ctr">
              <a:buNone/>
              <a:defRPr/>
            </a:lvl5pPr>
            <a:lvl6pPr marL="9927641" indent="0" algn="ctr">
              <a:buNone/>
              <a:defRPr/>
            </a:lvl6pPr>
            <a:lvl7pPr marL="11913169" indent="0" algn="ctr">
              <a:buNone/>
              <a:defRPr/>
            </a:lvl7pPr>
            <a:lvl8pPr marL="13898697" indent="0" algn="ctr">
              <a:buNone/>
              <a:defRPr/>
            </a:lvl8pPr>
            <a:lvl9pPr marL="1588422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410167-1593-4CF2-A6A5-DF22162E55C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9D259F-E140-43DB-A23B-EA8F7E2E38F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363420" y="2763520"/>
            <a:ext cx="8161020" cy="2487168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80360" y="2763520"/>
            <a:ext cx="23842980" cy="248716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930711-5BC2-4B8A-BD7A-4BD9C7019A1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D9A515-A586-4257-A32D-B419BCD4B67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5" y="19977949"/>
            <a:ext cx="32644080" cy="6174740"/>
          </a:xfrm>
        </p:spPr>
        <p:txBody>
          <a:bodyPr anchor="t"/>
          <a:lstStyle>
            <a:lvl1pPr algn="l">
              <a:defRPr sz="17400" b="1" cap="all"/>
            </a:lvl1pPr>
          </a:lstStyle>
          <a:p>
            <a:r>
              <a:rPr lang="en-US" smtClean="0"/>
              <a:t>Click to edit Master title style</a:t>
            </a:r>
            <a:endParaRPr lang="en-US"/>
          </a:p>
        </p:txBody>
      </p:sp>
      <p:sp>
        <p:nvSpPr>
          <p:cNvPr id="3" name="Text Placeholder 2"/>
          <p:cNvSpPr>
            <a:spLocks noGrp="1"/>
          </p:cNvSpPr>
          <p:nvPr>
            <p:ph type="body" idx="1"/>
          </p:nvPr>
        </p:nvSpPr>
        <p:spPr>
          <a:xfrm>
            <a:off x="3033715" y="13177101"/>
            <a:ext cx="32644080" cy="6800848"/>
          </a:xfrm>
        </p:spPr>
        <p:txBody>
          <a:bodyPr anchor="b"/>
          <a:lstStyle>
            <a:lvl1pPr marL="0" indent="0">
              <a:buNone/>
              <a:defRPr sz="8700"/>
            </a:lvl1pPr>
            <a:lvl2pPr marL="1985528" indent="0">
              <a:buNone/>
              <a:defRPr sz="7800"/>
            </a:lvl2pPr>
            <a:lvl3pPr marL="3971056" indent="0">
              <a:buNone/>
              <a:defRPr sz="6900"/>
            </a:lvl3pPr>
            <a:lvl4pPr marL="5956584" indent="0">
              <a:buNone/>
              <a:defRPr sz="6100"/>
            </a:lvl4pPr>
            <a:lvl5pPr marL="7942113" indent="0">
              <a:buNone/>
              <a:defRPr sz="6100"/>
            </a:lvl5pPr>
            <a:lvl6pPr marL="9927641" indent="0">
              <a:buNone/>
              <a:defRPr sz="6100"/>
            </a:lvl6pPr>
            <a:lvl7pPr marL="11913169" indent="0">
              <a:buNone/>
              <a:defRPr sz="6100"/>
            </a:lvl7pPr>
            <a:lvl8pPr marL="13898697" indent="0">
              <a:buNone/>
              <a:defRPr sz="6100"/>
            </a:lvl8pPr>
            <a:lvl9pPr marL="15884225" indent="0">
              <a:buNone/>
              <a:defRPr sz="61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2676FA-177D-491A-9E05-235CC311BDA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80360" y="8981440"/>
            <a:ext cx="16002000" cy="18653760"/>
          </a:xfrm>
        </p:spPr>
        <p:txBody>
          <a:bodyPr/>
          <a:lstStyle>
            <a:lvl1pPr>
              <a:defRPr sz="12200"/>
            </a:lvl1pPr>
            <a:lvl2pPr>
              <a:defRPr sz="10400"/>
            </a:lvl2pPr>
            <a:lvl3pPr>
              <a:defRPr sz="8700"/>
            </a:lvl3pPr>
            <a:lvl4pPr>
              <a:defRPr sz="7800"/>
            </a:lvl4pPr>
            <a:lvl5pPr>
              <a:defRPr sz="7800"/>
            </a:lvl5pPr>
            <a:lvl6pPr>
              <a:defRPr sz="7800"/>
            </a:lvl6pPr>
            <a:lvl7pPr>
              <a:defRPr sz="7800"/>
            </a:lvl7pPr>
            <a:lvl8pPr>
              <a:defRPr sz="7800"/>
            </a:lvl8pPr>
            <a:lvl9pPr>
              <a:defRPr sz="7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9522440" y="8981440"/>
            <a:ext cx="16002000" cy="18653760"/>
          </a:xfrm>
        </p:spPr>
        <p:txBody>
          <a:bodyPr/>
          <a:lstStyle>
            <a:lvl1pPr>
              <a:defRPr sz="12200"/>
            </a:lvl1pPr>
            <a:lvl2pPr>
              <a:defRPr sz="10400"/>
            </a:lvl2pPr>
            <a:lvl3pPr>
              <a:defRPr sz="8700"/>
            </a:lvl3pPr>
            <a:lvl4pPr>
              <a:defRPr sz="7800"/>
            </a:lvl4pPr>
            <a:lvl5pPr>
              <a:defRPr sz="7800"/>
            </a:lvl5pPr>
            <a:lvl6pPr>
              <a:defRPr sz="7800"/>
            </a:lvl6pPr>
            <a:lvl7pPr>
              <a:defRPr sz="7800"/>
            </a:lvl7pPr>
            <a:lvl8pPr>
              <a:defRPr sz="7800"/>
            </a:lvl8pPr>
            <a:lvl9pPr>
              <a:defRPr sz="7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EAC22A-0A17-4E13-867B-F78543DE99B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20240" y="1245026"/>
            <a:ext cx="34564320" cy="518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20240" y="6959179"/>
            <a:ext cx="16968790" cy="2900254"/>
          </a:xfrm>
        </p:spPr>
        <p:txBody>
          <a:bodyPr anchor="b"/>
          <a:lstStyle>
            <a:lvl1pPr marL="0" indent="0">
              <a:buNone/>
              <a:defRPr sz="10400" b="1"/>
            </a:lvl1pPr>
            <a:lvl2pPr marL="1985528" indent="0">
              <a:buNone/>
              <a:defRPr sz="8700" b="1"/>
            </a:lvl2pPr>
            <a:lvl3pPr marL="3971056" indent="0">
              <a:buNone/>
              <a:defRPr sz="7800" b="1"/>
            </a:lvl3pPr>
            <a:lvl4pPr marL="5956584" indent="0">
              <a:buNone/>
              <a:defRPr sz="6900" b="1"/>
            </a:lvl4pPr>
            <a:lvl5pPr marL="7942113" indent="0">
              <a:buNone/>
              <a:defRPr sz="6900" b="1"/>
            </a:lvl5pPr>
            <a:lvl6pPr marL="9927641" indent="0">
              <a:buNone/>
              <a:defRPr sz="6900" b="1"/>
            </a:lvl6pPr>
            <a:lvl7pPr marL="11913169" indent="0">
              <a:buNone/>
              <a:defRPr sz="6900" b="1"/>
            </a:lvl7pPr>
            <a:lvl8pPr marL="13898697" indent="0">
              <a:buNone/>
              <a:defRPr sz="6900" b="1"/>
            </a:lvl8pPr>
            <a:lvl9pPr marL="15884225" indent="0">
              <a:buNone/>
              <a:defRPr sz="6900" b="1"/>
            </a:lvl9pPr>
          </a:lstStyle>
          <a:p>
            <a:pPr lvl="0"/>
            <a:r>
              <a:rPr lang="en-US" smtClean="0"/>
              <a:t>Click to edit Master text styles</a:t>
            </a:r>
          </a:p>
        </p:txBody>
      </p:sp>
      <p:sp>
        <p:nvSpPr>
          <p:cNvPr id="4" name="Content Placeholder 3"/>
          <p:cNvSpPr>
            <a:spLocks noGrp="1"/>
          </p:cNvSpPr>
          <p:nvPr>
            <p:ph sz="half" idx="2"/>
          </p:nvPr>
        </p:nvSpPr>
        <p:spPr>
          <a:xfrm>
            <a:off x="1920240" y="9859433"/>
            <a:ext cx="16968790" cy="17912506"/>
          </a:xfrm>
        </p:spPr>
        <p:txBody>
          <a:bodyPr/>
          <a:lstStyle>
            <a:lvl1pPr>
              <a:defRPr sz="10400"/>
            </a:lvl1pPr>
            <a:lvl2pPr>
              <a:defRPr sz="8700"/>
            </a:lvl2pPr>
            <a:lvl3pPr>
              <a:defRPr sz="7800"/>
            </a:lvl3pPr>
            <a:lvl4pPr>
              <a:defRPr sz="6900"/>
            </a:lvl4pPr>
            <a:lvl5pPr>
              <a:defRPr sz="6900"/>
            </a:lvl5pPr>
            <a:lvl6pPr>
              <a:defRPr sz="6900"/>
            </a:lvl6pPr>
            <a:lvl7pPr>
              <a:defRPr sz="6900"/>
            </a:lvl7pPr>
            <a:lvl8pPr>
              <a:defRPr sz="6900"/>
            </a:lvl8pPr>
            <a:lvl9pPr>
              <a:defRPr sz="6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9509107" y="6959179"/>
            <a:ext cx="16975455" cy="2900254"/>
          </a:xfrm>
        </p:spPr>
        <p:txBody>
          <a:bodyPr anchor="b"/>
          <a:lstStyle>
            <a:lvl1pPr marL="0" indent="0">
              <a:buNone/>
              <a:defRPr sz="10400" b="1"/>
            </a:lvl1pPr>
            <a:lvl2pPr marL="1985528" indent="0">
              <a:buNone/>
              <a:defRPr sz="8700" b="1"/>
            </a:lvl2pPr>
            <a:lvl3pPr marL="3971056" indent="0">
              <a:buNone/>
              <a:defRPr sz="7800" b="1"/>
            </a:lvl3pPr>
            <a:lvl4pPr marL="5956584" indent="0">
              <a:buNone/>
              <a:defRPr sz="6900" b="1"/>
            </a:lvl4pPr>
            <a:lvl5pPr marL="7942113" indent="0">
              <a:buNone/>
              <a:defRPr sz="6900" b="1"/>
            </a:lvl5pPr>
            <a:lvl6pPr marL="9927641" indent="0">
              <a:buNone/>
              <a:defRPr sz="6900" b="1"/>
            </a:lvl6pPr>
            <a:lvl7pPr marL="11913169" indent="0">
              <a:buNone/>
              <a:defRPr sz="6900" b="1"/>
            </a:lvl7pPr>
            <a:lvl8pPr marL="13898697" indent="0">
              <a:buNone/>
              <a:defRPr sz="6900" b="1"/>
            </a:lvl8pPr>
            <a:lvl9pPr marL="15884225" indent="0">
              <a:buNone/>
              <a:defRPr sz="6900" b="1"/>
            </a:lvl9pPr>
          </a:lstStyle>
          <a:p>
            <a:pPr lvl="0"/>
            <a:r>
              <a:rPr lang="en-US" smtClean="0"/>
              <a:t>Click to edit Master text styles</a:t>
            </a:r>
          </a:p>
        </p:txBody>
      </p:sp>
      <p:sp>
        <p:nvSpPr>
          <p:cNvPr id="6" name="Content Placeholder 5"/>
          <p:cNvSpPr>
            <a:spLocks noGrp="1"/>
          </p:cNvSpPr>
          <p:nvPr>
            <p:ph sz="quarter" idx="4"/>
          </p:nvPr>
        </p:nvSpPr>
        <p:spPr>
          <a:xfrm>
            <a:off x="19509107" y="9859433"/>
            <a:ext cx="16975455" cy="17912506"/>
          </a:xfrm>
        </p:spPr>
        <p:txBody>
          <a:bodyPr/>
          <a:lstStyle>
            <a:lvl1pPr>
              <a:defRPr sz="10400"/>
            </a:lvl1pPr>
            <a:lvl2pPr>
              <a:defRPr sz="8700"/>
            </a:lvl2pPr>
            <a:lvl3pPr>
              <a:defRPr sz="7800"/>
            </a:lvl3pPr>
            <a:lvl4pPr>
              <a:defRPr sz="6900"/>
            </a:lvl4pPr>
            <a:lvl5pPr>
              <a:defRPr sz="6900"/>
            </a:lvl5pPr>
            <a:lvl6pPr>
              <a:defRPr sz="6900"/>
            </a:lvl6pPr>
            <a:lvl7pPr>
              <a:defRPr sz="6900"/>
            </a:lvl7pPr>
            <a:lvl8pPr>
              <a:defRPr sz="6900"/>
            </a:lvl8pPr>
            <a:lvl9pPr>
              <a:defRPr sz="6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C528036-74A3-42AE-B3FC-EF602ACA05F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A1C50BD-7FB0-4083-9D3C-7B80F221205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EE4B1D5-B18F-4042-8529-8240835F7CE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2" y="1237827"/>
            <a:ext cx="12634915" cy="5267960"/>
          </a:xfrm>
        </p:spPr>
        <p:txBody>
          <a:bodyPr anchor="b"/>
          <a:lstStyle>
            <a:lvl1pPr algn="l">
              <a:defRPr sz="8700" b="1"/>
            </a:lvl1pPr>
          </a:lstStyle>
          <a:p>
            <a:r>
              <a:rPr lang="en-US" smtClean="0"/>
              <a:t>Click to edit Master title style</a:t>
            </a:r>
            <a:endParaRPr lang="en-US"/>
          </a:p>
        </p:txBody>
      </p:sp>
      <p:sp>
        <p:nvSpPr>
          <p:cNvPr id="3" name="Content Placeholder 2"/>
          <p:cNvSpPr>
            <a:spLocks noGrp="1"/>
          </p:cNvSpPr>
          <p:nvPr>
            <p:ph idx="1"/>
          </p:nvPr>
        </p:nvSpPr>
        <p:spPr>
          <a:xfrm>
            <a:off x="15015210" y="1237829"/>
            <a:ext cx="21469350" cy="26534112"/>
          </a:xfrm>
        </p:spPr>
        <p:txBody>
          <a:bodyPr/>
          <a:lstStyle>
            <a:lvl1pPr>
              <a:defRPr sz="13900"/>
            </a:lvl1pPr>
            <a:lvl2pPr>
              <a:defRPr sz="12200"/>
            </a:lvl2pPr>
            <a:lvl3pPr>
              <a:defRPr sz="10400"/>
            </a:lvl3pPr>
            <a:lvl4pPr>
              <a:defRPr sz="8700"/>
            </a:lvl4pPr>
            <a:lvl5pPr>
              <a:defRPr sz="8700"/>
            </a:lvl5pPr>
            <a:lvl6pPr>
              <a:defRPr sz="8700"/>
            </a:lvl6pPr>
            <a:lvl7pPr>
              <a:defRPr sz="8700"/>
            </a:lvl7pPr>
            <a:lvl8pPr>
              <a:defRPr sz="8700"/>
            </a:lvl8pPr>
            <a:lvl9pPr>
              <a:defRPr sz="8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20242" y="6505789"/>
            <a:ext cx="12634915" cy="21266152"/>
          </a:xfrm>
        </p:spPr>
        <p:txBody>
          <a:bodyPr/>
          <a:lstStyle>
            <a:lvl1pPr marL="0" indent="0">
              <a:buNone/>
              <a:defRPr sz="6100"/>
            </a:lvl1pPr>
            <a:lvl2pPr marL="1985528" indent="0">
              <a:buNone/>
              <a:defRPr sz="5200"/>
            </a:lvl2pPr>
            <a:lvl3pPr marL="3971056" indent="0">
              <a:buNone/>
              <a:defRPr sz="4300"/>
            </a:lvl3pPr>
            <a:lvl4pPr marL="5956584" indent="0">
              <a:buNone/>
              <a:defRPr sz="3900"/>
            </a:lvl4pPr>
            <a:lvl5pPr marL="7942113" indent="0">
              <a:buNone/>
              <a:defRPr sz="3900"/>
            </a:lvl5pPr>
            <a:lvl6pPr marL="9927641" indent="0">
              <a:buNone/>
              <a:defRPr sz="3900"/>
            </a:lvl6pPr>
            <a:lvl7pPr marL="11913169" indent="0">
              <a:buNone/>
              <a:defRPr sz="3900"/>
            </a:lvl7pPr>
            <a:lvl8pPr marL="13898697" indent="0">
              <a:buNone/>
              <a:defRPr sz="3900"/>
            </a:lvl8pPr>
            <a:lvl9pPr marL="15884225" indent="0">
              <a:buNone/>
              <a:defRPr sz="3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179169-A9B3-46C3-9986-2F7BF0D0AF9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610" y="21762720"/>
            <a:ext cx="23042880" cy="2569212"/>
          </a:xfrm>
        </p:spPr>
        <p:txBody>
          <a:bodyPr anchor="b"/>
          <a:lstStyle>
            <a:lvl1pPr algn="l">
              <a:defRPr sz="8700" b="1"/>
            </a:lvl1pPr>
          </a:lstStyle>
          <a:p>
            <a:r>
              <a:rPr lang="en-US" smtClean="0"/>
              <a:t>Click to edit Master title style</a:t>
            </a:r>
            <a:endParaRPr lang="en-US"/>
          </a:p>
        </p:txBody>
      </p:sp>
      <p:sp>
        <p:nvSpPr>
          <p:cNvPr id="3" name="Picture Placeholder 2"/>
          <p:cNvSpPr>
            <a:spLocks noGrp="1"/>
          </p:cNvSpPr>
          <p:nvPr>
            <p:ph type="pic" idx="1"/>
          </p:nvPr>
        </p:nvSpPr>
        <p:spPr>
          <a:xfrm>
            <a:off x="7527610" y="2777913"/>
            <a:ext cx="23042880" cy="18653760"/>
          </a:xfrm>
        </p:spPr>
        <p:txBody>
          <a:bodyPr/>
          <a:lstStyle>
            <a:lvl1pPr marL="0" indent="0">
              <a:buNone/>
              <a:defRPr sz="13900"/>
            </a:lvl1pPr>
            <a:lvl2pPr marL="1985528" indent="0">
              <a:buNone/>
              <a:defRPr sz="12200"/>
            </a:lvl2pPr>
            <a:lvl3pPr marL="3971056" indent="0">
              <a:buNone/>
              <a:defRPr sz="10400"/>
            </a:lvl3pPr>
            <a:lvl4pPr marL="5956584" indent="0">
              <a:buNone/>
              <a:defRPr sz="8700"/>
            </a:lvl4pPr>
            <a:lvl5pPr marL="7942113" indent="0">
              <a:buNone/>
              <a:defRPr sz="8700"/>
            </a:lvl5pPr>
            <a:lvl6pPr marL="9927641" indent="0">
              <a:buNone/>
              <a:defRPr sz="8700"/>
            </a:lvl6pPr>
            <a:lvl7pPr marL="11913169" indent="0">
              <a:buNone/>
              <a:defRPr sz="8700"/>
            </a:lvl7pPr>
            <a:lvl8pPr marL="13898697" indent="0">
              <a:buNone/>
              <a:defRPr sz="8700"/>
            </a:lvl8pPr>
            <a:lvl9pPr marL="15884225" indent="0">
              <a:buNone/>
              <a:defRPr sz="8700"/>
            </a:lvl9pPr>
          </a:lstStyle>
          <a:p>
            <a:pPr lvl="0"/>
            <a:r>
              <a:rPr lang="en-US" noProof="0" smtClean="0"/>
              <a:t>Click icon to add picture</a:t>
            </a:r>
          </a:p>
        </p:txBody>
      </p:sp>
      <p:sp>
        <p:nvSpPr>
          <p:cNvPr id="4" name="Text Placeholder 3"/>
          <p:cNvSpPr>
            <a:spLocks noGrp="1"/>
          </p:cNvSpPr>
          <p:nvPr>
            <p:ph type="body" sz="half" idx="2"/>
          </p:nvPr>
        </p:nvSpPr>
        <p:spPr>
          <a:xfrm>
            <a:off x="7527610" y="24331932"/>
            <a:ext cx="23042880" cy="3648708"/>
          </a:xfrm>
        </p:spPr>
        <p:txBody>
          <a:bodyPr/>
          <a:lstStyle>
            <a:lvl1pPr marL="0" indent="0">
              <a:buNone/>
              <a:defRPr sz="6100"/>
            </a:lvl1pPr>
            <a:lvl2pPr marL="1985528" indent="0">
              <a:buNone/>
              <a:defRPr sz="5200"/>
            </a:lvl2pPr>
            <a:lvl3pPr marL="3971056" indent="0">
              <a:buNone/>
              <a:defRPr sz="4300"/>
            </a:lvl3pPr>
            <a:lvl4pPr marL="5956584" indent="0">
              <a:buNone/>
              <a:defRPr sz="3900"/>
            </a:lvl4pPr>
            <a:lvl5pPr marL="7942113" indent="0">
              <a:buNone/>
              <a:defRPr sz="3900"/>
            </a:lvl5pPr>
            <a:lvl6pPr marL="9927641" indent="0">
              <a:buNone/>
              <a:defRPr sz="3900"/>
            </a:lvl6pPr>
            <a:lvl7pPr marL="11913169" indent="0">
              <a:buNone/>
              <a:defRPr sz="3900"/>
            </a:lvl7pPr>
            <a:lvl8pPr marL="13898697" indent="0">
              <a:buNone/>
              <a:defRPr sz="3900"/>
            </a:lvl8pPr>
            <a:lvl9pPr marL="15884225" indent="0">
              <a:buNone/>
              <a:defRPr sz="3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3082D4-80C1-4805-A783-10060A242D4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879725" y="2763838"/>
            <a:ext cx="32645350" cy="5181600"/>
          </a:xfrm>
          <a:prstGeom prst="rect">
            <a:avLst/>
          </a:prstGeom>
          <a:noFill/>
          <a:ln w="9525">
            <a:noFill/>
            <a:miter lim="800000"/>
            <a:headEnd/>
            <a:tailEnd/>
          </a:ln>
        </p:spPr>
        <p:txBody>
          <a:bodyPr vert="horz" wrap="square" lIns="397106" tIns="198553" rIns="397106" bIns="198553"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2879725" y="8982075"/>
            <a:ext cx="32645350" cy="18653125"/>
          </a:xfrm>
          <a:prstGeom prst="rect">
            <a:avLst/>
          </a:prstGeom>
          <a:noFill/>
          <a:ln w="9525">
            <a:noFill/>
            <a:miter lim="800000"/>
            <a:headEnd/>
            <a:tailEnd/>
          </a:ln>
        </p:spPr>
        <p:txBody>
          <a:bodyPr vert="horz" wrap="square" lIns="397106" tIns="198553" rIns="397106" bIns="19855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879725" y="28325763"/>
            <a:ext cx="8001000" cy="2073275"/>
          </a:xfrm>
          <a:prstGeom prst="rect">
            <a:avLst/>
          </a:prstGeom>
          <a:noFill/>
          <a:ln w="9525">
            <a:noFill/>
            <a:miter lim="800000"/>
            <a:headEnd/>
            <a:tailEnd/>
          </a:ln>
          <a:effectLst/>
        </p:spPr>
        <p:txBody>
          <a:bodyPr vert="horz" wrap="square" lIns="397106" tIns="198553" rIns="397106" bIns="198553" numCol="1" anchor="t" anchorCtr="0" compatLnSpc="1">
            <a:prstTxWarp prst="textNoShape">
              <a:avLst/>
            </a:prstTxWarp>
          </a:bodyPr>
          <a:lstStyle>
            <a:lvl1pPr>
              <a:defRPr sz="610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3122275" y="28325763"/>
            <a:ext cx="12160250" cy="2073275"/>
          </a:xfrm>
          <a:prstGeom prst="rect">
            <a:avLst/>
          </a:prstGeom>
          <a:noFill/>
          <a:ln w="9525">
            <a:noFill/>
            <a:miter lim="800000"/>
            <a:headEnd/>
            <a:tailEnd/>
          </a:ln>
          <a:effectLst/>
        </p:spPr>
        <p:txBody>
          <a:bodyPr vert="horz" wrap="square" lIns="397106" tIns="198553" rIns="397106" bIns="198553" numCol="1" anchor="t" anchorCtr="0" compatLnSpc="1">
            <a:prstTxWarp prst="textNoShape">
              <a:avLst/>
            </a:prstTxWarp>
          </a:bodyPr>
          <a:lstStyle>
            <a:lvl1pPr algn="ctr">
              <a:defRPr sz="610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27524075" y="28325763"/>
            <a:ext cx="8001000" cy="2073275"/>
          </a:xfrm>
          <a:prstGeom prst="rect">
            <a:avLst/>
          </a:prstGeom>
          <a:noFill/>
          <a:ln w="9525">
            <a:noFill/>
            <a:miter lim="800000"/>
            <a:headEnd/>
            <a:tailEnd/>
          </a:ln>
          <a:effectLst/>
        </p:spPr>
        <p:txBody>
          <a:bodyPr vert="horz" wrap="square" lIns="397106" tIns="198553" rIns="397106" bIns="198553" numCol="1" anchor="t" anchorCtr="0" compatLnSpc="1">
            <a:prstTxWarp prst="textNoShape">
              <a:avLst/>
            </a:prstTxWarp>
          </a:bodyPr>
          <a:lstStyle>
            <a:lvl1pPr algn="r">
              <a:defRPr sz="6100">
                <a:latin typeface="Arial" pitchFamily="34" charset="0"/>
              </a:defRPr>
            </a:lvl1pPr>
          </a:lstStyle>
          <a:p>
            <a:pPr>
              <a:defRPr/>
            </a:pPr>
            <a:fld id="{E2524304-06C3-4969-BB63-DCFDAEFEAE0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19100">
          <a:solidFill>
            <a:schemeClr val="tx2"/>
          </a:solidFill>
          <a:latin typeface="Arial" pitchFamily="34" charset="0"/>
          <a:ea typeface="+mj-ea"/>
          <a:cs typeface="+mj-cs"/>
        </a:defRPr>
      </a:lvl1pPr>
      <a:lvl2pPr algn="ctr" rtl="0" eaLnBrk="0" fontAlgn="base" hangingPunct="0">
        <a:spcBef>
          <a:spcPct val="0"/>
        </a:spcBef>
        <a:spcAft>
          <a:spcPct val="0"/>
        </a:spcAft>
        <a:defRPr sz="19100">
          <a:solidFill>
            <a:schemeClr val="tx2"/>
          </a:solidFill>
          <a:latin typeface="Arial" charset="0"/>
        </a:defRPr>
      </a:lvl2pPr>
      <a:lvl3pPr algn="ctr" rtl="0" eaLnBrk="0" fontAlgn="base" hangingPunct="0">
        <a:spcBef>
          <a:spcPct val="0"/>
        </a:spcBef>
        <a:spcAft>
          <a:spcPct val="0"/>
        </a:spcAft>
        <a:defRPr sz="19100">
          <a:solidFill>
            <a:schemeClr val="tx2"/>
          </a:solidFill>
          <a:latin typeface="Arial" charset="0"/>
        </a:defRPr>
      </a:lvl3pPr>
      <a:lvl4pPr algn="ctr" rtl="0" eaLnBrk="0" fontAlgn="base" hangingPunct="0">
        <a:spcBef>
          <a:spcPct val="0"/>
        </a:spcBef>
        <a:spcAft>
          <a:spcPct val="0"/>
        </a:spcAft>
        <a:defRPr sz="19100">
          <a:solidFill>
            <a:schemeClr val="tx2"/>
          </a:solidFill>
          <a:latin typeface="Arial" charset="0"/>
        </a:defRPr>
      </a:lvl4pPr>
      <a:lvl5pPr algn="ctr" rtl="0" eaLnBrk="0" fontAlgn="base" hangingPunct="0">
        <a:spcBef>
          <a:spcPct val="0"/>
        </a:spcBef>
        <a:spcAft>
          <a:spcPct val="0"/>
        </a:spcAft>
        <a:defRPr sz="19100">
          <a:solidFill>
            <a:schemeClr val="tx2"/>
          </a:solidFill>
          <a:latin typeface="Arial" charset="0"/>
        </a:defRPr>
      </a:lvl5pPr>
      <a:lvl6pPr marL="1985528" algn="ctr" rtl="0" eaLnBrk="1" fontAlgn="base" hangingPunct="1">
        <a:spcBef>
          <a:spcPct val="0"/>
        </a:spcBef>
        <a:spcAft>
          <a:spcPct val="0"/>
        </a:spcAft>
        <a:defRPr sz="19100">
          <a:solidFill>
            <a:schemeClr val="tx2"/>
          </a:solidFill>
          <a:latin typeface="Times New Roman" pitchFamily="18" charset="0"/>
        </a:defRPr>
      </a:lvl6pPr>
      <a:lvl7pPr marL="3971056" algn="ctr" rtl="0" eaLnBrk="1" fontAlgn="base" hangingPunct="1">
        <a:spcBef>
          <a:spcPct val="0"/>
        </a:spcBef>
        <a:spcAft>
          <a:spcPct val="0"/>
        </a:spcAft>
        <a:defRPr sz="19100">
          <a:solidFill>
            <a:schemeClr val="tx2"/>
          </a:solidFill>
          <a:latin typeface="Times New Roman" pitchFamily="18" charset="0"/>
        </a:defRPr>
      </a:lvl7pPr>
      <a:lvl8pPr marL="5956584" algn="ctr" rtl="0" eaLnBrk="1" fontAlgn="base" hangingPunct="1">
        <a:spcBef>
          <a:spcPct val="0"/>
        </a:spcBef>
        <a:spcAft>
          <a:spcPct val="0"/>
        </a:spcAft>
        <a:defRPr sz="19100">
          <a:solidFill>
            <a:schemeClr val="tx2"/>
          </a:solidFill>
          <a:latin typeface="Times New Roman" pitchFamily="18" charset="0"/>
        </a:defRPr>
      </a:lvl8pPr>
      <a:lvl9pPr marL="7942113" algn="ctr" rtl="0" eaLnBrk="1" fontAlgn="base" hangingPunct="1">
        <a:spcBef>
          <a:spcPct val="0"/>
        </a:spcBef>
        <a:spcAft>
          <a:spcPct val="0"/>
        </a:spcAft>
        <a:defRPr sz="19100">
          <a:solidFill>
            <a:schemeClr val="tx2"/>
          </a:solidFill>
          <a:latin typeface="Times New Roman" pitchFamily="18" charset="0"/>
        </a:defRPr>
      </a:lvl9pPr>
    </p:titleStyle>
    <p:bodyStyle>
      <a:lvl1pPr marL="1489075" indent="-1489075" algn="l" rtl="0" eaLnBrk="0" fontAlgn="base" hangingPunct="0">
        <a:spcBef>
          <a:spcPct val="20000"/>
        </a:spcBef>
        <a:spcAft>
          <a:spcPct val="0"/>
        </a:spcAft>
        <a:buChar char="•"/>
        <a:defRPr sz="13900">
          <a:solidFill>
            <a:schemeClr val="tx1"/>
          </a:solidFill>
          <a:latin typeface="Arial" pitchFamily="34" charset="0"/>
          <a:ea typeface="+mn-ea"/>
          <a:cs typeface="+mn-cs"/>
        </a:defRPr>
      </a:lvl1pPr>
      <a:lvl2pPr marL="3225800" indent="-1239838" algn="l" rtl="0" eaLnBrk="0" fontAlgn="base" hangingPunct="0">
        <a:spcBef>
          <a:spcPct val="20000"/>
        </a:spcBef>
        <a:spcAft>
          <a:spcPct val="0"/>
        </a:spcAft>
        <a:buChar char="–"/>
        <a:defRPr sz="12200">
          <a:solidFill>
            <a:schemeClr val="tx1"/>
          </a:solidFill>
          <a:latin typeface="Arial" pitchFamily="34" charset="0"/>
        </a:defRPr>
      </a:lvl2pPr>
      <a:lvl3pPr marL="4962525" indent="-992188" algn="l" rtl="0" eaLnBrk="0" fontAlgn="base" hangingPunct="0">
        <a:spcBef>
          <a:spcPct val="20000"/>
        </a:spcBef>
        <a:spcAft>
          <a:spcPct val="0"/>
        </a:spcAft>
        <a:buChar char="•"/>
        <a:defRPr sz="10400">
          <a:solidFill>
            <a:schemeClr val="tx1"/>
          </a:solidFill>
          <a:latin typeface="Arial" pitchFamily="34" charset="0"/>
        </a:defRPr>
      </a:lvl3pPr>
      <a:lvl4pPr marL="6948488" indent="-992188" algn="l" rtl="0" eaLnBrk="0" fontAlgn="base" hangingPunct="0">
        <a:spcBef>
          <a:spcPct val="20000"/>
        </a:spcBef>
        <a:spcAft>
          <a:spcPct val="0"/>
        </a:spcAft>
        <a:buChar char="–"/>
        <a:defRPr sz="8700">
          <a:solidFill>
            <a:schemeClr val="tx1"/>
          </a:solidFill>
          <a:latin typeface="Arial" pitchFamily="34" charset="0"/>
        </a:defRPr>
      </a:lvl4pPr>
      <a:lvl5pPr marL="8934450" indent="-992188" algn="l" rtl="0" eaLnBrk="0" fontAlgn="base" hangingPunct="0">
        <a:spcBef>
          <a:spcPct val="20000"/>
        </a:spcBef>
        <a:spcAft>
          <a:spcPct val="0"/>
        </a:spcAft>
        <a:buChar char="»"/>
        <a:defRPr sz="8700">
          <a:solidFill>
            <a:schemeClr val="tx1"/>
          </a:solidFill>
          <a:latin typeface="Arial" pitchFamily="34" charset="0"/>
        </a:defRPr>
      </a:lvl5pPr>
      <a:lvl6pPr marL="10920405" indent="-992764" algn="l" rtl="0" eaLnBrk="1" fontAlgn="base" hangingPunct="1">
        <a:spcBef>
          <a:spcPct val="20000"/>
        </a:spcBef>
        <a:spcAft>
          <a:spcPct val="0"/>
        </a:spcAft>
        <a:buChar char="»"/>
        <a:defRPr sz="8700">
          <a:solidFill>
            <a:schemeClr val="tx1"/>
          </a:solidFill>
          <a:latin typeface="+mn-lt"/>
        </a:defRPr>
      </a:lvl6pPr>
      <a:lvl7pPr marL="12905933" indent="-992764" algn="l" rtl="0" eaLnBrk="1" fontAlgn="base" hangingPunct="1">
        <a:spcBef>
          <a:spcPct val="20000"/>
        </a:spcBef>
        <a:spcAft>
          <a:spcPct val="0"/>
        </a:spcAft>
        <a:buChar char="»"/>
        <a:defRPr sz="8700">
          <a:solidFill>
            <a:schemeClr val="tx1"/>
          </a:solidFill>
          <a:latin typeface="+mn-lt"/>
        </a:defRPr>
      </a:lvl7pPr>
      <a:lvl8pPr marL="14891461" indent="-992764" algn="l" rtl="0" eaLnBrk="1" fontAlgn="base" hangingPunct="1">
        <a:spcBef>
          <a:spcPct val="20000"/>
        </a:spcBef>
        <a:spcAft>
          <a:spcPct val="0"/>
        </a:spcAft>
        <a:buChar char="»"/>
        <a:defRPr sz="8700">
          <a:solidFill>
            <a:schemeClr val="tx1"/>
          </a:solidFill>
          <a:latin typeface="+mn-lt"/>
        </a:defRPr>
      </a:lvl8pPr>
      <a:lvl9pPr marL="16876989" indent="-992764" algn="l" rtl="0" eaLnBrk="1" fontAlgn="base" hangingPunct="1">
        <a:spcBef>
          <a:spcPct val="20000"/>
        </a:spcBef>
        <a:spcAft>
          <a:spcPct val="0"/>
        </a:spcAft>
        <a:buChar char="»"/>
        <a:defRPr sz="8700">
          <a:solidFill>
            <a:schemeClr val="tx1"/>
          </a:solidFill>
          <a:latin typeface="+mn-lt"/>
        </a:defRPr>
      </a:lvl9pPr>
    </p:bodyStyle>
    <p:otherStyle>
      <a:defPPr>
        <a:defRPr lang="en-US"/>
      </a:defPPr>
      <a:lvl1pPr marL="0" algn="l" defTabSz="3971056" rtl="0" eaLnBrk="1" latinLnBrk="0" hangingPunct="1">
        <a:defRPr sz="7800" kern="1200">
          <a:solidFill>
            <a:schemeClr val="tx1"/>
          </a:solidFill>
          <a:latin typeface="+mn-lt"/>
          <a:ea typeface="+mn-ea"/>
          <a:cs typeface="+mn-cs"/>
        </a:defRPr>
      </a:lvl1pPr>
      <a:lvl2pPr marL="1985528" algn="l" defTabSz="3971056" rtl="0" eaLnBrk="1" latinLnBrk="0" hangingPunct="1">
        <a:defRPr sz="7800" kern="1200">
          <a:solidFill>
            <a:schemeClr val="tx1"/>
          </a:solidFill>
          <a:latin typeface="+mn-lt"/>
          <a:ea typeface="+mn-ea"/>
          <a:cs typeface="+mn-cs"/>
        </a:defRPr>
      </a:lvl2pPr>
      <a:lvl3pPr marL="3971056" algn="l" defTabSz="3971056" rtl="0" eaLnBrk="1" latinLnBrk="0" hangingPunct="1">
        <a:defRPr sz="7800" kern="1200">
          <a:solidFill>
            <a:schemeClr val="tx1"/>
          </a:solidFill>
          <a:latin typeface="+mn-lt"/>
          <a:ea typeface="+mn-ea"/>
          <a:cs typeface="+mn-cs"/>
        </a:defRPr>
      </a:lvl3pPr>
      <a:lvl4pPr marL="5956584" algn="l" defTabSz="3971056" rtl="0" eaLnBrk="1" latinLnBrk="0" hangingPunct="1">
        <a:defRPr sz="7800" kern="1200">
          <a:solidFill>
            <a:schemeClr val="tx1"/>
          </a:solidFill>
          <a:latin typeface="+mn-lt"/>
          <a:ea typeface="+mn-ea"/>
          <a:cs typeface="+mn-cs"/>
        </a:defRPr>
      </a:lvl4pPr>
      <a:lvl5pPr marL="7942113" algn="l" defTabSz="3971056" rtl="0" eaLnBrk="1" latinLnBrk="0" hangingPunct="1">
        <a:defRPr sz="7800" kern="1200">
          <a:solidFill>
            <a:schemeClr val="tx1"/>
          </a:solidFill>
          <a:latin typeface="+mn-lt"/>
          <a:ea typeface="+mn-ea"/>
          <a:cs typeface="+mn-cs"/>
        </a:defRPr>
      </a:lvl5pPr>
      <a:lvl6pPr marL="9927641" algn="l" defTabSz="3971056" rtl="0" eaLnBrk="1" latinLnBrk="0" hangingPunct="1">
        <a:defRPr sz="7800" kern="1200">
          <a:solidFill>
            <a:schemeClr val="tx1"/>
          </a:solidFill>
          <a:latin typeface="+mn-lt"/>
          <a:ea typeface="+mn-ea"/>
          <a:cs typeface="+mn-cs"/>
        </a:defRPr>
      </a:lvl6pPr>
      <a:lvl7pPr marL="11913169" algn="l" defTabSz="3971056" rtl="0" eaLnBrk="1" latinLnBrk="0" hangingPunct="1">
        <a:defRPr sz="7800" kern="1200">
          <a:solidFill>
            <a:schemeClr val="tx1"/>
          </a:solidFill>
          <a:latin typeface="+mn-lt"/>
          <a:ea typeface="+mn-ea"/>
          <a:cs typeface="+mn-cs"/>
        </a:defRPr>
      </a:lvl7pPr>
      <a:lvl8pPr marL="13898697" algn="l" defTabSz="3971056" rtl="0" eaLnBrk="1" latinLnBrk="0" hangingPunct="1">
        <a:defRPr sz="7800" kern="1200">
          <a:solidFill>
            <a:schemeClr val="tx1"/>
          </a:solidFill>
          <a:latin typeface="+mn-lt"/>
          <a:ea typeface="+mn-ea"/>
          <a:cs typeface="+mn-cs"/>
        </a:defRPr>
      </a:lvl8pPr>
      <a:lvl9pPr marL="15884225" algn="l" defTabSz="3971056" rtl="0" eaLnBrk="1" latinLnBrk="0" hangingPunct="1">
        <a:defRPr sz="7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18" Type="http://schemas.openxmlformats.org/officeDocument/2006/relationships/image" Target="../media/image18.jpeg"/><Relationship Id="rId26" Type="http://schemas.openxmlformats.org/officeDocument/2006/relationships/image" Target="../media/image26.jpeg"/><Relationship Id="rId39" Type="http://schemas.openxmlformats.org/officeDocument/2006/relationships/oleObject" Target="../embeddings/oleObject2.bin"/><Relationship Id="rId3" Type="http://schemas.openxmlformats.org/officeDocument/2006/relationships/image" Target="../media/image3.jpeg"/><Relationship Id="rId21" Type="http://schemas.openxmlformats.org/officeDocument/2006/relationships/image" Target="../media/image21.png"/><Relationship Id="rId34" Type="http://schemas.openxmlformats.org/officeDocument/2006/relationships/image" Target="../media/image34.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5" Type="http://schemas.openxmlformats.org/officeDocument/2006/relationships/image" Target="../media/image25.jpeg"/><Relationship Id="rId33" Type="http://schemas.openxmlformats.org/officeDocument/2006/relationships/image" Target="../media/image33.jpeg"/><Relationship Id="rId38" Type="http://schemas.openxmlformats.org/officeDocument/2006/relationships/oleObject" Target="../embeddings/oleObject1.bin"/><Relationship Id="rId2" Type="http://schemas.openxmlformats.org/officeDocument/2006/relationships/slideLayout" Target="../slideLayouts/slideLayout7.xml"/><Relationship Id="rId16" Type="http://schemas.openxmlformats.org/officeDocument/2006/relationships/image" Target="../media/image16.jpeg"/><Relationship Id="rId20" Type="http://schemas.openxmlformats.org/officeDocument/2006/relationships/image" Target="../media/image20.jpeg"/><Relationship Id="rId29" Type="http://schemas.openxmlformats.org/officeDocument/2006/relationships/image" Target="../media/image29.jpeg"/><Relationship Id="rId1" Type="http://schemas.openxmlformats.org/officeDocument/2006/relationships/vmlDrawing" Target="../drawings/vmlDrawing1.vml"/><Relationship Id="rId6" Type="http://schemas.openxmlformats.org/officeDocument/2006/relationships/image" Target="../media/image6.gif"/><Relationship Id="rId11" Type="http://schemas.openxmlformats.org/officeDocument/2006/relationships/image" Target="../media/image11.jpeg"/><Relationship Id="rId24" Type="http://schemas.openxmlformats.org/officeDocument/2006/relationships/image" Target="../media/image24.jpeg"/><Relationship Id="rId32" Type="http://schemas.openxmlformats.org/officeDocument/2006/relationships/image" Target="../media/image32.jpeg"/><Relationship Id="rId37" Type="http://schemas.openxmlformats.org/officeDocument/2006/relationships/image" Target="../media/image37.jpeg"/><Relationship Id="rId40" Type="http://schemas.openxmlformats.org/officeDocument/2006/relationships/image" Target="../media/image38.png"/><Relationship Id="rId5" Type="http://schemas.openxmlformats.org/officeDocument/2006/relationships/image" Target="../media/image5.jpeg"/><Relationship Id="rId15" Type="http://schemas.openxmlformats.org/officeDocument/2006/relationships/image" Target="../media/image15.jpeg"/><Relationship Id="rId23" Type="http://schemas.openxmlformats.org/officeDocument/2006/relationships/image" Target="../media/image23.jpeg"/><Relationship Id="rId28" Type="http://schemas.openxmlformats.org/officeDocument/2006/relationships/image" Target="../media/image28.jpeg"/><Relationship Id="rId36" Type="http://schemas.openxmlformats.org/officeDocument/2006/relationships/image" Target="../media/image36.jpeg"/><Relationship Id="rId10" Type="http://schemas.openxmlformats.org/officeDocument/2006/relationships/image" Target="../media/image10.jpeg"/><Relationship Id="rId19" Type="http://schemas.openxmlformats.org/officeDocument/2006/relationships/image" Target="../media/image19.jpeg"/><Relationship Id="rId31" Type="http://schemas.openxmlformats.org/officeDocument/2006/relationships/image" Target="../media/image31.jpe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jpeg"/><Relationship Id="rId35"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06" name="Group 582"/>
          <p:cNvGrpSpPr>
            <a:grpSpLocks/>
          </p:cNvGrpSpPr>
          <p:nvPr/>
        </p:nvGrpSpPr>
        <p:grpSpPr bwMode="auto">
          <a:xfrm>
            <a:off x="1066800" y="26462038"/>
            <a:ext cx="3886200" cy="2265362"/>
            <a:chOff x="672" y="16669"/>
            <a:chExt cx="2448" cy="1427"/>
          </a:xfrm>
        </p:grpSpPr>
        <p:pic>
          <p:nvPicPr>
            <p:cNvPr id="1304" name="Picture 26" descr="BCP-OIM_Misorientation profile"/>
            <p:cNvPicPr>
              <a:picLocks noChangeAspect="1" noChangeArrowheads="1"/>
            </p:cNvPicPr>
            <p:nvPr/>
          </p:nvPicPr>
          <p:blipFill>
            <a:blip r:embed="rId3"/>
            <a:srcRect/>
            <a:stretch>
              <a:fillRect/>
            </a:stretch>
          </p:blipFill>
          <p:spPr bwMode="auto">
            <a:xfrm>
              <a:off x="672" y="16669"/>
              <a:ext cx="2256" cy="1427"/>
            </a:xfrm>
            <a:prstGeom prst="rect">
              <a:avLst/>
            </a:prstGeom>
            <a:noFill/>
            <a:ln w="9525">
              <a:noFill/>
              <a:miter lim="800000"/>
              <a:headEnd/>
              <a:tailEnd/>
            </a:ln>
          </p:spPr>
        </p:pic>
        <p:sp>
          <p:nvSpPr>
            <p:cNvPr id="1305" name="Text Box 27"/>
            <p:cNvSpPr txBox="1">
              <a:spLocks noChangeArrowheads="1"/>
            </p:cNvSpPr>
            <p:nvPr/>
          </p:nvSpPr>
          <p:spPr bwMode="auto">
            <a:xfrm>
              <a:off x="1104" y="17616"/>
              <a:ext cx="2016" cy="250"/>
            </a:xfrm>
            <a:prstGeom prst="rect">
              <a:avLst/>
            </a:prstGeom>
            <a:noFill/>
            <a:ln w="9525">
              <a:noFill/>
              <a:miter lim="800000"/>
              <a:headEnd/>
              <a:tailEnd/>
            </a:ln>
          </p:spPr>
          <p:txBody>
            <a:bodyPr>
              <a:spAutoFit/>
            </a:bodyPr>
            <a:lstStyle/>
            <a:p>
              <a:pPr eaLnBrk="1" hangingPunct="1">
                <a:spcBef>
                  <a:spcPct val="50000"/>
                </a:spcBef>
              </a:pPr>
              <a:r>
                <a:rPr lang="en-US" sz="2000" b="1">
                  <a:solidFill>
                    <a:srgbClr val="0000CC"/>
                  </a:solidFill>
                  <a:latin typeface="Arial" charset="0"/>
                  <a:ea typeface="Arial Unicode MS" pitchFamily="50" charset="-127"/>
                  <a:cs typeface="Arial Unicode MS" pitchFamily="50" charset="-127"/>
                </a:rPr>
                <a:t>Misorientation ~ 25.7</a:t>
              </a:r>
              <a:r>
                <a:rPr lang="en-US" sz="2000">
                  <a:latin typeface="Arial" charset="0"/>
                </a:rPr>
                <a:t> </a:t>
              </a:r>
              <a:r>
                <a:rPr lang="en-US" sz="2000">
                  <a:latin typeface="Arial" charset="0"/>
                  <a:cs typeface="Arial" charset="0"/>
                </a:rPr>
                <a:t>°</a:t>
              </a:r>
            </a:p>
          </p:txBody>
        </p:sp>
      </p:grpSp>
      <p:sp>
        <p:nvSpPr>
          <p:cNvPr id="6" name="Rectangle 5"/>
          <p:cNvSpPr/>
          <p:nvPr/>
        </p:nvSpPr>
        <p:spPr bwMode="auto">
          <a:xfrm>
            <a:off x="0" y="15544800"/>
            <a:ext cx="38404800" cy="15544800"/>
          </a:xfrm>
          <a:prstGeom prst="rect">
            <a:avLst/>
          </a:prstGeom>
          <a:noFill/>
          <a:ln w="12700" cap="flat" cmpd="sng" algn="ctr">
            <a:solidFill>
              <a:schemeClr val="bg2">
                <a:lumMod val="20000"/>
                <a:lumOff val="80000"/>
              </a:schemeClr>
            </a:solidFill>
            <a:prstDash val="solid"/>
            <a:round/>
            <a:headEnd type="none" w="med" len="med"/>
            <a:tailEnd type="none" w="med" len="med"/>
          </a:ln>
          <a:effectLst/>
        </p:spPr>
        <p:txBody>
          <a:bodyPr/>
          <a:lstStyle/>
          <a:p>
            <a:pPr algn="ctr">
              <a:defRPr/>
            </a:pPr>
            <a:endParaRPr lang="en-US" sz="1600" dirty="0">
              <a:latin typeface="Arial" pitchFamily="34" charset="0"/>
              <a:cs typeface="Arial" pitchFamily="34" charset="0"/>
            </a:endParaRPr>
          </a:p>
        </p:txBody>
      </p:sp>
      <p:pic>
        <p:nvPicPr>
          <p:cNvPr id="1201" name="Picture 246" descr="D:\Data\My Pictures\LOGOS\ASC\ASC\HorizontalTriplet\Action ASC\ASC@NHMFL@FSU-perspective-centered.png"/>
          <p:cNvPicPr>
            <a:picLocks noChangeAspect="1" noChangeArrowheads="1"/>
          </p:cNvPicPr>
          <p:nvPr/>
        </p:nvPicPr>
        <p:blipFill>
          <a:blip r:embed="rId4"/>
          <a:srcRect/>
          <a:stretch>
            <a:fillRect/>
          </a:stretch>
        </p:blipFill>
        <p:spPr bwMode="auto">
          <a:xfrm>
            <a:off x="1981200" y="29262388"/>
            <a:ext cx="6934200" cy="1514475"/>
          </a:xfrm>
          <a:prstGeom prst="rect">
            <a:avLst/>
          </a:prstGeom>
          <a:noFill/>
          <a:ln w="9525">
            <a:noFill/>
            <a:miter lim="800000"/>
            <a:headEnd/>
            <a:tailEnd/>
          </a:ln>
        </p:spPr>
      </p:pic>
      <p:sp>
        <p:nvSpPr>
          <p:cNvPr id="4" name="Rectangle 2"/>
          <p:cNvSpPr txBox="1">
            <a:spLocks noChangeArrowheads="1"/>
          </p:cNvSpPr>
          <p:nvPr/>
        </p:nvSpPr>
        <p:spPr>
          <a:xfrm>
            <a:off x="533400" y="587375"/>
            <a:ext cx="37188775" cy="1470025"/>
          </a:xfrm>
          <a:prstGeom prst="rect">
            <a:avLst/>
          </a:prstGeom>
        </p:spPr>
        <p:txBody>
          <a:bodyPr/>
          <a:lstStyle/>
          <a:p>
            <a:pPr algn="ctr" eaLnBrk="1" hangingPunct="1"/>
            <a:r>
              <a:rPr lang="en-US" sz="8800" b="1">
                <a:solidFill>
                  <a:schemeClr val="tx2"/>
                </a:solidFill>
                <a:latin typeface="Arial" charset="0"/>
                <a:ea typeface="Adobe Heiti Std R" pitchFamily="34" charset="-128"/>
                <a:cs typeface="Arial" charset="0"/>
              </a:rPr>
              <a:t>Suppressed superconductivity across BCP’ed Nb grain boundaries</a:t>
            </a:r>
          </a:p>
        </p:txBody>
      </p:sp>
      <p:sp>
        <p:nvSpPr>
          <p:cNvPr id="5" name="Rectangle 3"/>
          <p:cNvSpPr txBox="1">
            <a:spLocks noChangeArrowheads="1"/>
          </p:cNvSpPr>
          <p:nvPr/>
        </p:nvSpPr>
        <p:spPr>
          <a:xfrm>
            <a:off x="2097088" y="2438400"/>
            <a:ext cx="34061400" cy="1524000"/>
          </a:xfrm>
          <a:prstGeom prst="rect">
            <a:avLst/>
          </a:prstGeom>
        </p:spPr>
        <p:txBody>
          <a:bodyPr anchor="ctr">
            <a:spAutoFit/>
          </a:bodyPr>
          <a:lstStyle/>
          <a:p>
            <a:pPr algn="ctr" eaLnBrk="1" hangingPunct="1"/>
            <a:r>
              <a:rPr lang="en-US" sz="5400" u="sng">
                <a:latin typeface="Arial" charset="0"/>
                <a:ea typeface="Adobe Heiti Std R" pitchFamily="34" charset="-128"/>
                <a:cs typeface="Arial" charset="0"/>
              </a:rPr>
              <a:t>Z.H. Sung</a:t>
            </a:r>
            <a:r>
              <a:rPr lang="en-US" sz="5400">
                <a:latin typeface="Arial" charset="0"/>
                <a:ea typeface="Adobe Heiti Std R" pitchFamily="34" charset="-128"/>
                <a:cs typeface="Arial" charset="0"/>
              </a:rPr>
              <a:t>, </a:t>
            </a:r>
            <a:r>
              <a:rPr lang="en-US" sz="5400" u="sng">
                <a:latin typeface="Arial" charset="0"/>
                <a:ea typeface="Adobe Heiti Std R" pitchFamily="34" charset="-128"/>
                <a:cs typeface="Arial" charset="0"/>
              </a:rPr>
              <a:t>P.J. Lee</a:t>
            </a:r>
            <a:r>
              <a:rPr lang="en-US" sz="5400">
                <a:latin typeface="Arial" charset="0"/>
                <a:ea typeface="Adobe Heiti Std R" pitchFamily="34" charset="-128"/>
                <a:cs typeface="Arial" charset="0"/>
              </a:rPr>
              <a:t>, A.A. Polyanskii, A. Gurevich, D.C. and Larbalestier</a:t>
            </a:r>
            <a:endParaRPr lang="en-US" sz="5400" baseline="30000">
              <a:latin typeface="Arial" charset="0"/>
              <a:ea typeface="Adobe Heiti Std R" pitchFamily="34" charset="-128"/>
              <a:cs typeface="Arial" charset="0"/>
            </a:endParaRPr>
          </a:p>
          <a:p>
            <a:pPr algn="ctr" eaLnBrk="1" hangingPunct="1"/>
            <a:r>
              <a:rPr lang="en-US" sz="4000">
                <a:latin typeface="Arial" charset="0"/>
                <a:ea typeface="Adobe Heiti Std R" pitchFamily="34" charset="-128"/>
                <a:cs typeface="Arial" charset="0"/>
              </a:rPr>
              <a:t>Applied Superconductivity Center, National High Magnetic Field Laboratory at Florida State University, Tallahassee, FL, 32310, USA</a:t>
            </a:r>
          </a:p>
        </p:txBody>
      </p:sp>
      <p:sp>
        <p:nvSpPr>
          <p:cNvPr id="50" name="Rectangle 3"/>
          <p:cNvSpPr txBox="1">
            <a:spLocks noChangeArrowheads="1"/>
          </p:cNvSpPr>
          <p:nvPr/>
        </p:nvSpPr>
        <p:spPr>
          <a:xfrm>
            <a:off x="838200" y="5068888"/>
            <a:ext cx="9677400" cy="3160712"/>
          </a:xfrm>
          <a:prstGeom prst="rect">
            <a:avLst/>
          </a:prstGeom>
        </p:spPr>
        <p:txBody>
          <a:bodyPr>
            <a:spAutoFit/>
          </a:bodyPr>
          <a:lstStyle/>
          <a:p>
            <a:pPr algn="ctr" eaLnBrk="1" hangingPunct="1">
              <a:lnSpc>
                <a:spcPct val="90000"/>
              </a:lnSpc>
            </a:pPr>
            <a:r>
              <a:rPr lang="en-US" sz="2800" b="1">
                <a:latin typeface="Arial" charset="0"/>
                <a:cs typeface="Arial" charset="0"/>
              </a:rPr>
              <a:t>Bi-crystals from high purity, large-grain, Nb</a:t>
            </a:r>
          </a:p>
          <a:p>
            <a:pPr algn="just" eaLnBrk="1" hangingPunct="1">
              <a:lnSpc>
                <a:spcPct val="90000"/>
              </a:lnSpc>
            </a:pPr>
            <a:endParaRPr lang="en-US" sz="2800">
              <a:latin typeface="Arial" charset="0"/>
              <a:cs typeface="Arial" charset="0"/>
            </a:endParaRPr>
          </a:p>
          <a:p>
            <a:pPr algn="just" eaLnBrk="1" hangingPunct="1">
              <a:lnSpc>
                <a:spcPct val="90000"/>
              </a:lnSpc>
              <a:buFontTx/>
              <a:buChar char="•"/>
            </a:pPr>
            <a:r>
              <a:rPr lang="en-US" sz="2400">
                <a:latin typeface="Arial" charset="0"/>
                <a:cs typeface="Arial" charset="0"/>
              </a:rPr>
              <a:t> Current transport through the single grain boundary (GB)</a:t>
            </a:r>
          </a:p>
          <a:p>
            <a:pPr algn="just" eaLnBrk="1" hangingPunct="1">
              <a:lnSpc>
                <a:spcPct val="90000"/>
              </a:lnSpc>
              <a:buFontTx/>
              <a:buChar char="•"/>
            </a:pPr>
            <a:r>
              <a:rPr lang="en-US" sz="2400">
                <a:latin typeface="Arial" charset="0"/>
                <a:cs typeface="Arial" charset="0"/>
              </a:rPr>
              <a:t> Observation of flux penetration along GB with magneto-optical (MO) imaging</a:t>
            </a:r>
          </a:p>
          <a:p>
            <a:pPr algn="just" eaLnBrk="1" hangingPunct="1">
              <a:lnSpc>
                <a:spcPct val="90000"/>
              </a:lnSpc>
              <a:buFontTx/>
              <a:buChar char="•"/>
            </a:pPr>
            <a:r>
              <a:rPr lang="en-US" sz="2400">
                <a:latin typeface="Arial" charset="0"/>
                <a:cs typeface="Arial" charset="0"/>
              </a:rPr>
              <a:t> Measurements of surface topology with CLSM (Confocal Laser Scanning Microscope), Microstructure analysis with transmission electron microscopy and direct transport across the same GB in the superconducting state</a:t>
            </a:r>
          </a:p>
        </p:txBody>
      </p:sp>
      <p:sp>
        <p:nvSpPr>
          <p:cNvPr id="1034" name="Rectangle 88"/>
          <p:cNvSpPr>
            <a:spLocks noGrp="1" noChangeArrowheads="1"/>
          </p:cNvSpPr>
          <p:nvPr/>
        </p:nvSpPr>
        <p:spPr bwMode="auto">
          <a:xfrm>
            <a:off x="1066800" y="8763000"/>
            <a:ext cx="8229600" cy="476250"/>
          </a:xfrm>
          <a:prstGeom prst="rect">
            <a:avLst/>
          </a:prstGeom>
        </p:spPr>
        <p:txBody>
          <a:bodyPr>
            <a:spAutoFit/>
          </a:bodyPr>
          <a:lstStyle/>
          <a:p>
            <a:pPr algn="ctr" eaLnBrk="1" hangingPunct="1">
              <a:lnSpc>
                <a:spcPct val="90000"/>
              </a:lnSpc>
            </a:pPr>
            <a:r>
              <a:rPr lang="en-US" sz="2800" b="1">
                <a:latin typeface="Arial" charset="0"/>
                <a:cs typeface="Arial" charset="0"/>
              </a:rPr>
              <a:t>Description of samples</a:t>
            </a:r>
          </a:p>
        </p:txBody>
      </p:sp>
      <p:sp>
        <p:nvSpPr>
          <p:cNvPr id="2" name="Rectangle 88"/>
          <p:cNvSpPr>
            <a:spLocks noGrp="1" noChangeArrowheads="1"/>
          </p:cNvSpPr>
          <p:nvPr/>
        </p:nvSpPr>
        <p:spPr bwMode="auto">
          <a:xfrm>
            <a:off x="1066800" y="9351963"/>
            <a:ext cx="8229600" cy="420687"/>
          </a:xfrm>
          <a:prstGeom prst="rect">
            <a:avLst/>
          </a:prstGeom>
        </p:spPr>
        <p:txBody>
          <a:bodyPr>
            <a:spAutoFit/>
          </a:bodyPr>
          <a:lstStyle/>
          <a:p>
            <a:pPr algn="ctr" eaLnBrk="1" hangingPunct="1">
              <a:lnSpc>
                <a:spcPct val="90000"/>
              </a:lnSpc>
            </a:pPr>
            <a:r>
              <a:rPr lang="en-US" sz="2400" b="1">
                <a:latin typeface="Arial" charset="0"/>
                <a:cs typeface="Arial" charset="0"/>
              </a:rPr>
              <a:t>Large grain Nb sheet from JLAB</a:t>
            </a:r>
          </a:p>
        </p:txBody>
      </p:sp>
      <p:grpSp>
        <p:nvGrpSpPr>
          <p:cNvPr id="1855" name="Group 831"/>
          <p:cNvGrpSpPr>
            <a:grpSpLocks/>
          </p:cNvGrpSpPr>
          <p:nvPr/>
        </p:nvGrpSpPr>
        <p:grpSpPr bwMode="auto">
          <a:xfrm>
            <a:off x="381000" y="9925050"/>
            <a:ext cx="10058400" cy="5562600"/>
            <a:chOff x="240" y="6252"/>
            <a:chExt cx="6336" cy="3504"/>
          </a:xfrm>
        </p:grpSpPr>
        <p:grpSp>
          <p:nvGrpSpPr>
            <p:cNvPr id="1605" name="Group 581"/>
            <p:cNvGrpSpPr>
              <a:grpSpLocks/>
            </p:cNvGrpSpPr>
            <p:nvPr/>
          </p:nvGrpSpPr>
          <p:grpSpPr bwMode="auto">
            <a:xfrm>
              <a:off x="240" y="6252"/>
              <a:ext cx="2976" cy="2640"/>
              <a:chOff x="240" y="6252"/>
              <a:chExt cx="2976" cy="2640"/>
            </a:xfrm>
          </p:grpSpPr>
          <p:grpSp>
            <p:nvGrpSpPr>
              <p:cNvPr id="1604" name="Group 580"/>
              <p:cNvGrpSpPr>
                <a:grpSpLocks/>
              </p:cNvGrpSpPr>
              <p:nvPr/>
            </p:nvGrpSpPr>
            <p:grpSpPr bwMode="auto">
              <a:xfrm>
                <a:off x="240" y="6252"/>
                <a:ext cx="2953" cy="2640"/>
                <a:chOff x="240" y="6252"/>
                <a:chExt cx="2953" cy="2640"/>
              </a:xfrm>
            </p:grpSpPr>
            <p:pic>
              <p:nvPicPr>
                <p:cNvPr id="1281" name="Picture 6" descr="Jlab#2 niobium sheet-1"/>
                <p:cNvPicPr preferRelativeResize="0">
                  <a:picLocks noChangeAspect="1" noChangeArrowheads="1"/>
                </p:cNvPicPr>
                <p:nvPr/>
              </p:nvPicPr>
              <p:blipFill>
                <a:blip r:embed="rId5"/>
                <a:srcRect/>
                <a:stretch>
                  <a:fillRect/>
                </a:stretch>
              </p:blipFill>
              <p:spPr bwMode="auto">
                <a:xfrm>
                  <a:off x="599" y="6381"/>
                  <a:ext cx="2594" cy="2511"/>
                </a:xfrm>
                <a:prstGeom prst="rect">
                  <a:avLst/>
                </a:prstGeom>
                <a:noFill/>
                <a:ln w="9525">
                  <a:noFill/>
                  <a:miter lim="800000"/>
                  <a:headEnd/>
                  <a:tailEnd/>
                </a:ln>
              </p:spPr>
            </p:pic>
            <p:pic>
              <p:nvPicPr>
                <p:cNvPr id="1282" name="Picture 6" descr="10%Top-Bottom-300dpi-StackAlignedRedBlue-g14+scale"/>
                <p:cNvPicPr preferRelativeResize="0">
                  <a:picLocks noChangeAspect="1" noChangeArrowheads="1" noCrop="1"/>
                </p:cNvPicPr>
                <p:nvPr/>
              </p:nvPicPr>
              <p:blipFill>
                <a:blip r:embed="rId6"/>
                <a:srcRect/>
                <a:stretch>
                  <a:fillRect/>
                </a:stretch>
              </p:blipFill>
              <p:spPr bwMode="auto">
                <a:xfrm>
                  <a:off x="240" y="6252"/>
                  <a:ext cx="1478" cy="1449"/>
                </a:xfrm>
                <a:prstGeom prst="rect">
                  <a:avLst/>
                </a:prstGeom>
                <a:noFill/>
                <a:ln w="9525">
                  <a:noFill/>
                  <a:miter lim="800000"/>
                  <a:headEnd/>
                  <a:tailEnd/>
                </a:ln>
              </p:spPr>
            </p:pic>
            <p:sp>
              <p:nvSpPr>
                <p:cNvPr id="1283" name="Rectangle 8"/>
                <p:cNvSpPr>
                  <a:spLocks noChangeArrowheads="1"/>
                </p:cNvSpPr>
                <p:nvPr/>
              </p:nvSpPr>
              <p:spPr bwMode="auto">
                <a:xfrm rot="-759904">
                  <a:off x="2612" y="7502"/>
                  <a:ext cx="179" cy="334"/>
                </a:xfrm>
                <a:prstGeom prst="rect">
                  <a:avLst/>
                </a:prstGeom>
                <a:noFill/>
                <a:ln w="34925">
                  <a:solidFill>
                    <a:srgbClr val="FF0000"/>
                  </a:solidFill>
                  <a:prstDash val="sysDot"/>
                  <a:miter lim="800000"/>
                  <a:headEnd/>
                  <a:tailEnd/>
                </a:ln>
              </p:spPr>
              <p:txBody>
                <a:bodyPr wrap="none" anchor="ctr"/>
                <a:lstStyle/>
                <a:p>
                  <a:pPr eaLnBrk="1" hangingPunct="1"/>
                  <a:endParaRPr lang="en-US" sz="1800">
                    <a:latin typeface="Arial" charset="0"/>
                  </a:endParaRPr>
                </a:p>
              </p:txBody>
            </p:sp>
            <p:sp>
              <p:nvSpPr>
                <p:cNvPr id="1284" name="Rectangle 9"/>
                <p:cNvSpPr>
                  <a:spLocks noChangeArrowheads="1"/>
                </p:cNvSpPr>
                <p:nvPr/>
              </p:nvSpPr>
              <p:spPr bwMode="auto">
                <a:xfrm rot="3067950">
                  <a:off x="1931" y="6788"/>
                  <a:ext cx="177" cy="338"/>
                </a:xfrm>
                <a:prstGeom prst="rect">
                  <a:avLst/>
                </a:prstGeom>
                <a:noFill/>
                <a:ln w="34925">
                  <a:solidFill>
                    <a:srgbClr val="0000CC"/>
                  </a:solidFill>
                  <a:prstDash val="sysDot"/>
                  <a:miter lim="800000"/>
                  <a:headEnd/>
                  <a:tailEnd/>
                </a:ln>
              </p:spPr>
              <p:txBody>
                <a:bodyPr rot="10800000" vert="eaVert" wrap="none" anchor="ctr"/>
                <a:lstStyle/>
                <a:p>
                  <a:pPr eaLnBrk="1" hangingPunct="1"/>
                  <a:endParaRPr lang="en-US" sz="1800">
                    <a:latin typeface="Arial" charset="0"/>
                  </a:endParaRPr>
                </a:p>
              </p:txBody>
            </p:sp>
          </p:grpSp>
          <p:sp>
            <p:nvSpPr>
              <p:cNvPr id="1285" name="AutoShape 11"/>
              <p:cNvSpPr>
                <a:spLocks noChangeArrowheads="1"/>
              </p:cNvSpPr>
              <p:nvPr/>
            </p:nvSpPr>
            <p:spPr bwMode="auto">
              <a:xfrm rot="-1967057">
                <a:off x="3008" y="7572"/>
                <a:ext cx="208" cy="350"/>
              </a:xfrm>
              <a:prstGeom prst="upArrow">
                <a:avLst>
                  <a:gd name="adj1" fmla="val 50000"/>
                  <a:gd name="adj2" fmla="val 42067"/>
                </a:avLst>
              </a:prstGeom>
              <a:solidFill>
                <a:srgbClr val="FF0000"/>
              </a:solidFill>
              <a:ln w="9525">
                <a:solidFill>
                  <a:srgbClr val="C0C0C0"/>
                </a:solidFill>
                <a:miter lim="800000"/>
                <a:headEnd/>
                <a:tailEnd/>
              </a:ln>
            </p:spPr>
            <p:txBody>
              <a:bodyPr vert="eaVert" wrap="none" anchor="ctr"/>
              <a:lstStyle/>
              <a:p>
                <a:pPr eaLnBrk="1" hangingPunct="1"/>
                <a:endParaRPr lang="en-US" sz="1800">
                  <a:latin typeface="Arial" charset="0"/>
                </a:endParaRPr>
              </a:p>
            </p:txBody>
          </p:sp>
          <p:sp>
            <p:nvSpPr>
              <p:cNvPr id="1286" name="AutoShape 13"/>
              <p:cNvSpPr>
                <a:spLocks noChangeArrowheads="1"/>
              </p:cNvSpPr>
              <p:nvPr/>
            </p:nvSpPr>
            <p:spPr bwMode="auto">
              <a:xfrm rot="2400000">
                <a:off x="1901" y="7152"/>
                <a:ext cx="177" cy="303"/>
              </a:xfrm>
              <a:prstGeom prst="upArrow">
                <a:avLst>
                  <a:gd name="adj1" fmla="val 50000"/>
                  <a:gd name="adj2" fmla="val 42797"/>
                </a:avLst>
              </a:prstGeom>
              <a:solidFill>
                <a:srgbClr val="0000CC"/>
              </a:solidFill>
              <a:ln w="9525">
                <a:solidFill>
                  <a:schemeClr val="bg1"/>
                </a:solidFill>
                <a:miter lim="800000"/>
                <a:headEnd/>
                <a:tailEnd/>
              </a:ln>
            </p:spPr>
            <p:txBody>
              <a:bodyPr vert="eaVert" wrap="none" anchor="ctr"/>
              <a:lstStyle/>
              <a:p>
                <a:pPr eaLnBrk="1" hangingPunct="1"/>
                <a:endParaRPr lang="en-US" sz="1800">
                  <a:latin typeface="Arial" charset="0"/>
                </a:endParaRPr>
              </a:p>
            </p:txBody>
          </p:sp>
        </p:grpSp>
        <p:sp>
          <p:nvSpPr>
            <p:cNvPr id="1287" name="Text Box 10"/>
            <p:cNvSpPr txBox="1">
              <a:spLocks noChangeArrowheads="1"/>
            </p:cNvSpPr>
            <p:nvPr/>
          </p:nvSpPr>
          <p:spPr bwMode="auto">
            <a:xfrm>
              <a:off x="624" y="9072"/>
              <a:ext cx="2544" cy="404"/>
            </a:xfrm>
            <a:prstGeom prst="rect">
              <a:avLst/>
            </a:prstGeom>
            <a:noFill/>
            <a:ln w="9525">
              <a:noFill/>
              <a:miter lim="800000"/>
              <a:headEnd/>
              <a:tailEnd/>
            </a:ln>
          </p:spPr>
          <p:txBody>
            <a:bodyPr>
              <a:spAutoFit/>
            </a:bodyPr>
            <a:lstStyle/>
            <a:p>
              <a:pPr eaLnBrk="1" hangingPunct="1">
                <a:spcBef>
                  <a:spcPct val="50000"/>
                </a:spcBef>
              </a:pPr>
              <a:r>
                <a:rPr lang="en-US" altLang="ko-KR" sz="1800" b="1">
                  <a:latin typeface="Arial" charset="0"/>
                  <a:ea typeface="굴림" charset="-127"/>
                </a:rPr>
                <a:t>Fig. 1. Overview of the as-received niobium slice from CBMM Ingot</a:t>
              </a:r>
              <a:endParaRPr lang="en-US" sz="1800" b="1">
                <a:latin typeface="Arial" charset="0"/>
              </a:endParaRPr>
            </a:p>
          </p:txBody>
        </p:sp>
        <p:sp>
          <p:nvSpPr>
            <p:cNvPr id="1288" name="Text Box 3"/>
            <p:cNvSpPr>
              <a:spLocks noChangeArrowheads="1"/>
            </p:cNvSpPr>
            <p:nvPr/>
          </p:nvSpPr>
          <p:spPr bwMode="auto">
            <a:xfrm>
              <a:off x="3504" y="6396"/>
              <a:ext cx="3072" cy="3360"/>
            </a:xfrm>
            <a:prstGeom prst="rect">
              <a:avLst/>
            </a:prstGeom>
            <a:noFill/>
            <a:ln w="9525">
              <a:noFill/>
              <a:miter lim="800000"/>
              <a:headEnd/>
              <a:tailEnd/>
            </a:ln>
          </p:spPr>
          <p:txBody>
            <a:bodyPr/>
            <a:lstStyle/>
            <a:p>
              <a:pPr marL="342900" indent="-342900" defTabSz="4708525" eaLnBrk="1" hangingPunct="1">
                <a:lnSpc>
                  <a:spcPct val="80000"/>
                </a:lnSpc>
                <a:spcBef>
                  <a:spcPct val="20000"/>
                </a:spcBef>
                <a:buFontTx/>
                <a:buChar char="•"/>
              </a:pPr>
              <a:r>
                <a:rPr lang="en-US" altLang="ko-KR" sz="2400">
                  <a:latin typeface="Arial" charset="0"/>
                  <a:ea typeface="굴림" charset="-127"/>
                </a:rPr>
                <a:t>One full slice, 3.1mm thick, cut from CBMM ingot was provided to our group by TJNAF for experimental analysis.</a:t>
              </a:r>
            </a:p>
            <a:p>
              <a:pPr marL="342900" indent="-342900" defTabSz="4708525" eaLnBrk="1" hangingPunct="1">
                <a:lnSpc>
                  <a:spcPct val="80000"/>
                </a:lnSpc>
                <a:spcBef>
                  <a:spcPct val="20000"/>
                </a:spcBef>
                <a:buFontTx/>
                <a:buChar char="•"/>
              </a:pPr>
              <a:r>
                <a:rPr lang="en-US" altLang="ko-KR" sz="2400">
                  <a:latin typeface="Arial" charset="0"/>
                  <a:ea typeface="굴림" charset="-127"/>
                </a:rPr>
                <a:t>In this combined top and bottom image, Red arrow indicates “thinner” GBs have planes which are closer to the surface perpendicular. Blue arrow indicates “thicker-appearing” GBs are inclined ~25-30° from the perpendicular.</a:t>
              </a:r>
            </a:p>
            <a:p>
              <a:pPr marL="342900" indent="-342900" defTabSz="4708525" eaLnBrk="1" hangingPunct="1">
                <a:lnSpc>
                  <a:spcPct val="80000"/>
                </a:lnSpc>
                <a:spcBef>
                  <a:spcPct val="20000"/>
                </a:spcBef>
                <a:buFontTx/>
                <a:buChar char="•"/>
              </a:pPr>
              <a:r>
                <a:rPr lang="en-US" altLang="ko-KR" sz="2400">
                  <a:latin typeface="Arial" charset="0"/>
                  <a:ea typeface="굴림" charset="-127"/>
                </a:rPr>
                <a:t> This as-received slice (RRR ~280, 3.1mm thick) has a very large grain size (~50-100mm), which allowed us to isolate multiple bi-crystals.</a:t>
              </a:r>
              <a:endParaRPr lang="ko-KR" altLang="en-US" sz="2400" b="1">
                <a:latin typeface="Arial" charset="0"/>
                <a:ea typeface="굴림" charset="-127"/>
              </a:endParaRPr>
            </a:p>
          </p:txBody>
        </p:sp>
      </p:grpSp>
      <p:sp>
        <p:nvSpPr>
          <p:cNvPr id="3" name="Rectangle 88"/>
          <p:cNvSpPr>
            <a:spLocks noGrp="1" noChangeArrowheads="1"/>
          </p:cNvSpPr>
          <p:nvPr/>
        </p:nvSpPr>
        <p:spPr bwMode="auto">
          <a:xfrm>
            <a:off x="1066800" y="16135350"/>
            <a:ext cx="8229600" cy="476250"/>
          </a:xfrm>
          <a:prstGeom prst="rect">
            <a:avLst/>
          </a:prstGeom>
        </p:spPr>
        <p:txBody>
          <a:bodyPr>
            <a:spAutoFit/>
          </a:bodyPr>
          <a:lstStyle/>
          <a:p>
            <a:pPr algn="ctr" eaLnBrk="1" hangingPunct="1">
              <a:lnSpc>
                <a:spcPct val="90000"/>
              </a:lnSpc>
            </a:pPr>
            <a:r>
              <a:rPr lang="en-US" sz="2800" b="1">
                <a:latin typeface="Arial" charset="0"/>
                <a:cs typeface="Arial" charset="0"/>
              </a:rPr>
              <a:t>Sample preparation</a:t>
            </a:r>
          </a:p>
        </p:txBody>
      </p:sp>
      <p:sp>
        <p:nvSpPr>
          <p:cNvPr id="1290" name="Text Box 3"/>
          <p:cNvSpPr>
            <a:spLocks noChangeArrowheads="1"/>
          </p:cNvSpPr>
          <p:nvPr/>
        </p:nvSpPr>
        <p:spPr bwMode="auto">
          <a:xfrm>
            <a:off x="838200" y="17011650"/>
            <a:ext cx="8991600" cy="4629150"/>
          </a:xfrm>
          <a:prstGeom prst="rect">
            <a:avLst/>
          </a:prstGeom>
          <a:noFill/>
          <a:ln w="9525">
            <a:noFill/>
            <a:miter lim="800000"/>
            <a:headEnd/>
            <a:tailEnd/>
          </a:ln>
        </p:spPr>
        <p:txBody>
          <a:bodyPr/>
          <a:lstStyle/>
          <a:p>
            <a:pPr marL="342900" indent="-342900" defTabSz="4708525" eaLnBrk="1" hangingPunct="1">
              <a:lnSpc>
                <a:spcPct val="80000"/>
              </a:lnSpc>
              <a:spcBef>
                <a:spcPct val="20000"/>
              </a:spcBef>
              <a:buFontTx/>
              <a:buChar char="•"/>
            </a:pPr>
            <a:r>
              <a:rPr lang="en-US" altLang="ko-KR" sz="2400">
                <a:latin typeface="Arial" charset="0"/>
                <a:ea typeface="굴림" charset="-127"/>
              </a:rPr>
              <a:t>Isolated different single &amp; bi-xtal samples with wire-EDM as indicated in Fig. 1.</a:t>
            </a:r>
          </a:p>
          <a:p>
            <a:pPr marL="742950" lvl="1" indent="-285750" defTabSz="4708525" eaLnBrk="1" hangingPunct="1">
              <a:lnSpc>
                <a:spcPct val="80000"/>
              </a:lnSpc>
              <a:spcBef>
                <a:spcPct val="20000"/>
              </a:spcBef>
              <a:buFontTx/>
              <a:buChar char="–"/>
            </a:pPr>
            <a:r>
              <a:rPr lang="en-US" altLang="ko-KR" sz="2100">
                <a:latin typeface="Arial" charset="0"/>
                <a:ea typeface="굴림" charset="-127"/>
              </a:rPr>
              <a:t>Red rectangle for MO imaging and atomic-scale structure analysis</a:t>
            </a:r>
          </a:p>
          <a:p>
            <a:pPr marL="742950" lvl="1" indent="-285750" defTabSz="4708525" eaLnBrk="1" hangingPunct="1">
              <a:lnSpc>
                <a:spcPct val="80000"/>
              </a:lnSpc>
              <a:spcBef>
                <a:spcPct val="20000"/>
              </a:spcBef>
              <a:buFontTx/>
              <a:buChar char="–"/>
            </a:pPr>
            <a:r>
              <a:rPr lang="en-US" altLang="ko-KR" sz="2100">
                <a:latin typeface="Arial" charset="0"/>
                <a:ea typeface="굴림" charset="-127"/>
              </a:rPr>
              <a:t>Blue rectangle for transport measurement</a:t>
            </a:r>
          </a:p>
          <a:p>
            <a:pPr marL="1143000" lvl="2" indent="-228600" defTabSz="4708525" eaLnBrk="1" hangingPunct="1">
              <a:lnSpc>
                <a:spcPct val="80000"/>
              </a:lnSpc>
              <a:spcBef>
                <a:spcPct val="20000"/>
              </a:spcBef>
              <a:buFontTx/>
              <a:buChar char="•"/>
            </a:pPr>
            <a:r>
              <a:rPr lang="en-US" altLang="ko-KR" sz="1800">
                <a:latin typeface="Arial" charset="0"/>
                <a:ea typeface="굴림" charset="-127"/>
              </a:rPr>
              <a:t>I-shaping (Dog-bone) </a:t>
            </a:r>
            <a:r>
              <a:rPr lang="en-US" altLang="ko-KR" sz="1800">
                <a:latin typeface="Arial" charset="0"/>
                <a:ea typeface="굴림" charset="-127"/>
                <a:cs typeface="Arial" charset="0"/>
              </a:rPr>
              <a:t>→ mechanical polishing → typical cavity inner surface treatments</a:t>
            </a:r>
            <a:endParaRPr lang="en-US" altLang="ko-KR" sz="1800">
              <a:latin typeface="Arial" charset="0"/>
              <a:ea typeface="굴림" charset="-127"/>
            </a:endParaRPr>
          </a:p>
          <a:p>
            <a:pPr marL="342900" indent="-342900" defTabSz="4708525" eaLnBrk="1" hangingPunct="1">
              <a:lnSpc>
                <a:spcPct val="80000"/>
              </a:lnSpc>
              <a:spcBef>
                <a:spcPct val="20000"/>
              </a:spcBef>
              <a:buFontTx/>
              <a:buChar char="•"/>
            </a:pPr>
            <a:r>
              <a:rPr lang="en-US" altLang="ko-KR" sz="2400">
                <a:latin typeface="Arial" charset="0"/>
                <a:ea typeface="굴림" charset="-127"/>
              </a:rPr>
              <a:t>Surface treatment after EDM cutting</a:t>
            </a:r>
          </a:p>
          <a:p>
            <a:pPr marL="742950" lvl="1" indent="-285750" defTabSz="4708525" eaLnBrk="1" hangingPunct="1">
              <a:lnSpc>
                <a:spcPct val="80000"/>
              </a:lnSpc>
              <a:spcBef>
                <a:spcPct val="20000"/>
              </a:spcBef>
              <a:buFontTx/>
              <a:buChar char="–"/>
            </a:pPr>
            <a:r>
              <a:rPr lang="en-US" altLang="ko-KR" sz="2100">
                <a:latin typeface="Arial" charset="0"/>
                <a:ea typeface="굴림" charset="-127"/>
              </a:rPr>
              <a:t>BCP (Buffer Chemical Polishing) treatment</a:t>
            </a:r>
          </a:p>
          <a:p>
            <a:pPr marL="1143000" lvl="2" indent="-228600" defTabSz="4708525" eaLnBrk="1" hangingPunct="1">
              <a:lnSpc>
                <a:spcPct val="80000"/>
              </a:lnSpc>
              <a:spcBef>
                <a:spcPct val="20000"/>
              </a:spcBef>
              <a:buFontTx/>
              <a:buChar char="•"/>
            </a:pPr>
            <a:r>
              <a:rPr lang="en-US" altLang="ko-KR" sz="1800">
                <a:latin typeface="Arial" charset="0"/>
                <a:ea typeface="굴림" charset="-127"/>
              </a:rPr>
              <a:t>HF (48%) : HNO</a:t>
            </a:r>
            <a:r>
              <a:rPr lang="en-US" altLang="ko-KR" sz="1800" baseline="-25000">
                <a:latin typeface="Arial" charset="0"/>
                <a:ea typeface="굴림" charset="-127"/>
              </a:rPr>
              <a:t>3</a:t>
            </a:r>
            <a:r>
              <a:rPr lang="en-US" altLang="ko-KR" sz="1800">
                <a:latin typeface="Arial" charset="0"/>
                <a:ea typeface="굴림" charset="-127"/>
              </a:rPr>
              <a:t>(69.5%) : H</a:t>
            </a:r>
            <a:r>
              <a:rPr lang="en-US" altLang="ko-KR" sz="1800" baseline="-25000">
                <a:latin typeface="Arial" charset="0"/>
                <a:ea typeface="굴림" charset="-127"/>
              </a:rPr>
              <a:t>3</a:t>
            </a:r>
            <a:r>
              <a:rPr lang="en-US" altLang="ko-KR" sz="1800">
                <a:latin typeface="Arial" charset="0"/>
                <a:ea typeface="굴림" charset="-127"/>
              </a:rPr>
              <a:t>PO</a:t>
            </a:r>
            <a:r>
              <a:rPr lang="en-US" altLang="ko-KR" sz="1800" baseline="-25000">
                <a:latin typeface="Arial" charset="0"/>
                <a:ea typeface="굴림" charset="-127"/>
              </a:rPr>
              <a:t>4</a:t>
            </a:r>
            <a:r>
              <a:rPr lang="en-US" altLang="ko-KR" sz="1800">
                <a:latin typeface="Arial" charset="0"/>
                <a:ea typeface="굴림" charset="-127"/>
              </a:rPr>
              <a:t> (85%) = 1:1:2 ratio</a:t>
            </a:r>
          </a:p>
          <a:p>
            <a:pPr marL="1143000" lvl="2" indent="-228600" defTabSz="4708525" eaLnBrk="1" hangingPunct="1">
              <a:lnSpc>
                <a:spcPct val="80000"/>
              </a:lnSpc>
              <a:spcBef>
                <a:spcPct val="20000"/>
              </a:spcBef>
              <a:buFontTx/>
              <a:buChar char="•"/>
            </a:pPr>
            <a:r>
              <a:rPr lang="en-US" altLang="ko-KR" sz="1800">
                <a:latin typeface="Arial" charset="0"/>
                <a:ea typeface="굴림" charset="-127"/>
              </a:rPr>
              <a:t>Aggressively etch away the grain boundary so that a big groove is created at the grain boundary</a:t>
            </a:r>
          </a:p>
          <a:p>
            <a:pPr marL="742950" lvl="1" indent="-285750" defTabSz="4708525" eaLnBrk="1" hangingPunct="1">
              <a:lnSpc>
                <a:spcPct val="80000"/>
              </a:lnSpc>
              <a:spcBef>
                <a:spcPct val="20000"/>
              </a:spcBef>
              <a:buFontTx/>
              <a:buChar char="–"/>
            </a:pPr>
            <a:r>
              <a:rPr lang="en-US" altLang="ko-KR" sz="2100">
                <a:latin typeface="Arial" charset="0"/>
                <a:ea typeface="굴림" charset="-127"/>
              </a:rPr>
              <a:t>EP (Electropolishing) treatment</a:t>
            </a:r>
          </a:p>
          <a:p>
            <a:pPr marL="1143000" lvl="2" indent="-228600" defTabSz="4708525" eaLnBrk="1" hangingPunct="1">
              <a:lnSpc>
                <a:spcPct val="80000"/>
              </a:lnSpc>
              <a:spcBef>
                <a:spcPct val="20000"/>
              </a:spcBef>
              <a:buFontTx/>
              <a:buChar char="•"/>
            </a:pPr>
            <a:r>
              <a:rPr lang="en-US" altLang="ko-KR" sz="1800">
                <a:latin typeface="Arial" charset="0"/>
                <a:ea typeface="굴림" charset="-127"/>
              </a:rPr>
              <a:t>HF (48%) : H</a:t>
            </a:r>
            <a:r>
              <a:rPr lang="en-US" altLang="ko-KR" sz="1800" baseline="-25000">
                <a:latin typeface="Arial" charset="0"/>
                <a:ea typeface="굴림" charset="-127"/>
              </a:rPr>
              <a:t>2</a:t>
            </a:r>
            <a:r>
              <a:rPr lang="en-US" altLang="ko-KR" sz="1800">
                <a:latin typeface="Arial" charset="0"/>
                <a:ea typeface="굴림" charset="-127"/>
              </a:rPr>
              <a:t>SO</a:t>
            </a:r>
            <a:r>
              <a:rPr lang="en-US" altLang="ko-KR" sz="1800" baseline="-25000">
                <a:latin typeface="Arial" charset="0"/>
                <a:ea typeface="굴림" charset="-127"/>
              </a:rPr>
              <a:t>4</a:t>
            </a:r>
            <a:r>
              <a:rPr lang="en-US" altLang="ko-KR" sz="1800">
                <a:latin typeface="Arial" charset="0"/>
                <a:ea typeface="굴림" charset="-127"/>
              </a:rPr>
              <a:t>(96%) = 1:9 ratio</a:t>
            </a:r>
          </a:p>
          <a:p>
            <a:pPr marL="1143000" lvl="2" indent="-228600" defTabSz="4708525" eaLnBrk="1" hangingPunct="1">
              <a:lnSpc>
                <a:spcPct val="80000"/>
              </a:lnSpc>
              <a:spcBef>
                <a:spcPct val="20000"/>
              </a:spcBef>
              <a:buFontTx/>
              <a:buChar char="•"/>
            </a:pPr>
            <a:r>
              <a:rPr lang="en-US" altLang="ko-KR" sz="1800">
                <a:latin typeface="Arial" charset="0"/>
                <a:ea typeface="굴림" charset="-127"/>
              </a:rPr>
              <a:t>Voltage = 10-15V &amp; Current density = 30 to 100 mA/cm</a:t>
            </a:r>
            <a:r>
              <a:rPr lang="en-US" altLang="ko-KR" sz="1800" baseline="30000">
                <a:latin typeface="Arial" charset="0"/>
                <a:ea typeface="굴림" charset="-127"/>
              </a:rPr>
              <a:t>2</a:t>
            </a:r>
          </a:p>
          <a:p>
            <a:pPr marL="1143000" lvl="2" indent="-228600" defTabSz="4708525" eaLnBrk="1" hangingPunct="1">
              <a:lnSpc>
                <a:spcPct val="80000"/>
              </a:lnSpc>
              <a:spcBef>
                <a:spcPct val="20000"/>
              </a:spcBef>
              <a:buFontTx/>
              <a:buChar char="•"/>
            </a:pPr>
            <a:r>
              <a:rPr lang="en-US" altLang="ko-KR" sz="1800">
                <a:latin typeface="Arial" charset="0"/>
                <a:ea typeface="굴림" charset="-127"/>
              </a:rPr>
              <a:t>Relatively uniformly remove surface layers</a:t>
            </a:r>
            <a:endParaRPr lang="ko-KR" altLang="en-US" sz="1800">
              <a:latin typeface="Arial" charset="0"/>
              <a:ea typeface="굴림" charset="-127"/>
            </a:endParaRPr>
          </a:p>
        </p:txBody>
      </p:sp>
      <p:sp>
        <p:nvSpPr>
          <p:cNvPr id="1291" name="Text Box 3"/>
          <p:cNvSpPr txBox="1">
            <a:spLocks noChangeArrowheads="1"/>
          </p:cNvSpPr>
          <p:nvPr/>
        </p:nvSpPr>
        <p:spPr bwMode="auto">
          <a:xfrm>
            <a:off x="1600200" y="22726650"/>
            <a:ext cx="7848600" cy="561975"/>
          </a:xfrm>
          <a:prstGeom prst="rect">
            <a:avLst/>
          </a:prstGeom>
          <a:noFill/>
          <a:ln w="9525" algn="ctr">
            <a:noFill/>
            <a:miter lim="800000"/>
            <a:headEnd/>
            <a:tailEnd/>
          </a:ln>
        </p:spPr>
        <p:txBody>
          <a:bodyPr lIns="196218" tIns="98109" rIns="196218" bIns="98109">
            <a:spAutoFit/>
          </a:bodyPr>
          <a:lstStyle/>
          <a:p>
            <a:pPr algn="ctr" defTabSz="4708525" eaLnBrk="1" hangingPunct="1">
              <a:spcBef>
                <a:spcPct val="50000"/>
              </a:spcBef>
            </a:pPr>
            <a:r>
              <a:rPr lang="en-US" altLang="ko-KR" sz="2400">
                <a:solidFill>
                  <a:schemeClr val="tx2"/>
                </a:solidFill>
                <a:latin typeface="Arial" charset="0"/>
                <a:ea typeface="굴림" charset="-127"/>
              </a:rPr>
              <a:t>Non-uniform flux penetration into bi-xtal (100min BCP).</a:t>
            </a:r>
            <a:r>
              <a:rPr lang="en-US" altLang="ko-KR" sz="2000">
                <a:solidFill>
                  <a:schemeClr val="tx2"/>
                </a:solidFill>
                <a:latin typeface="Arial" charset="0"/>
                <a:ea typeface="굴림" charset="-127"/>
              </a:rPr>
              <a:t> </a:t>
            </a:r>
            <a:endParaRPr lang="ko-KR" altLang="en-US" sz="2000">
              <a:latin typeface="Arial" charset="0"/>
              <a:ea typeface="굴림" charset="-127"/>
            </a:endParaRPr>
          </a:p>
        </p:txBody>
      </p:sp>
      <p:pic>
        <p:nvPicPr>
          <p:cNvPr id="1306" name="Picture 28" descr="OIM map"/>
          <p:cNvPicPr>
            <a:picLocks noChangeAspect="1" noChangeArrowheads="1"/>
          </p:cNvPicPr>
          <p:nvPr/>
        </p:nvPicPr>
        <p:blipFill>
          <a:blip r:embed="rId7"/>
          <a:srcRect/>
          <a:stretch>
            <a:fillRect/>
          </a:stretch>
        </p:blipFill>
        <p:spPr bwMode="auto">
          <a:xfrm>
            <a:off x="1981200" y="27182763"/>
            <a:ext cx="847725" cy="811212"/>
          </a:xfrm>
          <a:prstGeom prst="rect">
            <a:avLst/>
          </a:prstGeom>
          <a:noFill/>
          <a:ln w="9525">
            <a:noFill/>
            <a:miter lim="800000"/>
            <a:headEnd/>
            <a:tailEnd/>
          </a:ln>
        </p:spPr>
      </p:pic>
      <p:pic>
        <p:nvPicPr>
          <p:cNvPr id="1307" name="Picture 29" descr="grain image"/>
          <p:cNvPicPr>
            <a:picLocks noChangeAspect="1" noChangeArrowheads="1"/>
          </p:cNvPicPr>
          <p:nvPr/>
        </p:nvPicPr>
        <p:blipFill>
          <a:blip r:embed="rId8"/>
          <a:srcRect/>
          <a:stretch>
            <a:fillRect/>
          </a:stretch>
        </p:blipFill>
        <p:spPr bwMode="auto">
          <a:xfrm>
            <a:off x="1524000" y="26746200"/>
            <a:ext cx="479425" cy="533400"/>
          </a:xfrm>
          <a:prstGeom prst="rect">
            <a:avLst/>
          </a:prstGeom>
          <a:noFill/>
          <a:ln w="9525">
            <a:noFill/>
            <a:miter lim="800000"/>
            <a:headEnd/>
            <a:tailEnd/>
          </a:ln>
        </p:spPr>
      </p:pic>
      <p:pic>
        <p:nvPicPr>
          <p:cNvPr id="1292" name="Picture 10" descr="ZFC H=80mT T=6K"/>
          <p:cNvPicPr preferRelativeResize="0">
            <a:picLocks noChangeArrowheads="1"/>
          </p:cNvPicPr>
          <p:nvPr/>
        </p:nvPicPr>
        <p:blipFill>
          <a:blip r:embed="rId9"/>
          <a:srcRect/>
          <a:stretch>
            <a:fillRect/>
          </a:stretch>
        </p:blipFill>
        <p:spPr bwMode="auto">
          <a:xfrm>
            <a:off x="3581400" y="23744238"/>
            <a:ext cx="1524000" cy="2084387"/>
          </a:xfrm>
          <a:prstGeom prst="rect">
            <a:avLst/>
          </a:prstGeom>
          <a:noFill/>
          <a:ln w="9525">
            <a:noFill/>
            <a:miter lim="800000"/>
            <a:headEnd/>
            <a:tailEnd/>
          </a:ln>
        </p:spPr>
      </p:pic>
      <p:pic>
        <p:nvPicPr>
          <p:cNvPr id="1293" name="Picture 12" descr="ZFC H=120mT T=6K"/>
          <p:cNvPicPr preferRelativeResize="0">
            <a:picLocks noChangeArrowheads="1"/>
          </p:cNvPicPr>
          <p:nvPr/>
        </p:nvPicPr>
        <p:blipFill>
          <a:blip r:embed="rId10"/>
          <a:srcRect/>
          <a:stretch>
            <a:fillRect/>
          </a:stretch>
        </p:blipFill>
        <p:spPr bwMode="auto">
          <a:xfrm>
            <a:off x="5562600" y="23744238"/>
            <a:ext cx="1524000" cy="2084387"/>
          </a:xfrm>
          <a:prstGeom prst="rect">
            <a:avLst/>
          </a:prstGeom>
          <a:noFill/>
          <a:ln w="9525">
            <a:noFill/>
            <a:miter lim="800000"/>
            <a:headEnd/>
            <a:tailEnd/>
          </a:ln>
        </p:spPr>
      </p:pic>
      <p:sp>
        <p:nvSpPr>
          <p:cNvPr id="1294" name="Text Box 13"/>
          <p:cNvSpPr txBox="1">
            <a:spLocks noChangeArrowheads="1"/>
          </p:cNvSpPr>
          <p:nvPr/>
        </p:nvSpPr>
        <p:spPr bwMode="auto">
          <a:xfrm>
            <a:off x="3581400" y="25769888"/>
            <a:ext cx="1524000" cy="366712"/>
          </a:xfrm>
          <a:prstGeom prst="rect">
            <a:avLst/>
          </a:prstGeom>
          <a:noFill/>
          <a:ln w="9525">
            <a:noFill/>
            <a:miter lim="800000"/>
            <a:headEnd/>
            <a:tailEnd/>
          </a:ln>
        </p:spPr>
        <p:txBody>
          <a:bodyPr>
            <a:spAutoFit/>
          </a:bodyPr>
          <a:lstStyle/>
          <a:p>
            <a:pPr eaLnBrk="1" hangingPunct="1">
              <a:spcBef>
                <a:spcPct val="50000"/>
              </a:spcBef>
            </a:pPr>
            <a:r>
              <a:rPr lang="en-US" sz="1800" b="1">
                <a:solidFill>
                  <a:srgbClr val="009900"/>
                </a:solidFill>
                <a:latin typeface="Arial" charset="0"/>
              </a:rPr>
              <a:t>H = 60mT</a:t>
            </a:r>
          </a:p>
        </p:txBody>
      </p:sp>
      <p:sp>
        <p:nvSpPr>
          <p:cNvPr id="1295" name="Text Box 14"/>
          <p:cNvSpPr txBox="1">
            <a:spLocks noChangeArrowheads="1"/>
          </p:cNvSpPr>
          <p:nvPr/>
        </p:nvSpPr>
        <p:spPr bwMode="auto">
          <a:xfrm>
            <a:off x="7086600" y="25769888"/>
            <a:ext cx="2133600" cy="366712"/>
          </a:xfrm>
          <a:prstGeom prst="rect">
            <a:avLst/>
          </a:prstGeom>
          <a:noFill/>
          <a:ln w="9525">
            <a:noFill/>
            <a:miter lim="800000"/>
            <a:headEnd/>
            <a:tailEnd/>
          </a:ln>
        </p:spPr>
        <p:txBody>
          <a:bodyPr>
            <a:spAutoFit/>
          </a:bodyPr>
          <a:lstStyle/>
          <a:p>
            <a:pPr algn="r" eaLnBrk="1" hangingPunct="1">
              <a:spcBef>
                <a:spcPct val="50000"/>
              </a:spcBef>
            </a:pPr>
            <a:r>
              <a:rPr lang="en-US" sz="1800" b="1">
                <a:solidFill>
                  <a:srgbClr val="FF9900"/>
                </a:solidFill>
                <a:latin typeface="Arial" charset="0"/>
              </a:rPr>
              <a:t>T=6K   H = 0mT</a:t>
            </a:r>
          </a:p>
        </p:txBody>
      </p:sp>
      <p:sp>
        <p:nvSpPr>
          <p:cNvPr id="1296" name="Text Box 15"/>
          <p:cNvSpPr txBox="1">
            <a:spLocks noChangeArrowheads="1"/>
          </p:cNvSpPr>
          <p:nvPr/>
        </p:nvSpPr>
        <p:spPr bwMode="auto">
          <a:xfrm>
            <a:off x="3505200" y="23420388"/>
            <a:ext cx="1295400" cy="366712"/>
          </a:xfrm>
          <a:prstGeom prst="rect">
            <a:avLst/>
          </a:prstGeom>
          <a:noFill/>
          <a:ln w="9525">
            <a:noFill/>
            <a:miter lim="800000"/>
            <a:headEnd/>
            <a:tailEnd/>
          </a:ln>
        </p:spPr>
        <p:txBody>
          <a:bodyPr>
            <a:spAutoFit/>
          </a:bodyPr>
          <a:lstStyle/>
          <a:p>
            <a:pPr eaLnBrk="1" hangingPunct="1">
              <a:spcBef>
                <a:spcPct val="50000"/>
              </a:spcBef>
            </a:pPr>
            <a:r>
              <a:rPr lang="en-US" sz="1800" b="1">
                <a:solidFill>
                  <a:srgbClr val="009900"/>
                </a:solidFill>
                <a:latin typeface="Arial" charset="0"/>
              </a:rPr>
              <a:t>ZFC</a:t>
            </a:r>
          </a:p>
        </p:txBody>
      </p:sp>
      <p:pic>
        <p:nvPicPr>
          <p:cNvPr id="1297" name="Picture 21" descr="superimposed_top and bottom-2"/>
          <p:cNvPicPr>
            <a:picLocks noChangeArrowheads="1"/>
          </p:cNvPicPr>
          <p:nvPr/>
        </p:nvPicPr>
        <p:blipFill>
          <a:blip r:embed="rId11"/>
          <a:srcRect/>
          <a:stretch>
            <a:fillRect/>
          </a:stretch>
        </p:blipFill>
        <p:spPr bwMode="auto">
          <a:xfrm>
            <a:off x="1600200" y="23744238"/>
            <a:ext cx="1524000" cy="2084387"/>
          </a:xfrm>
          <a:prstGeom prst="rect">
            <a:avLst/>
          </a:prstGeom>
          <a:noFill/>
          <a:ln w="9525">
            <a:noFill/>
            <a:miter lim="800000"/>
            <a:headEnd/>
            <a:tailEnd/>
          </a:ln>
        </p:spPr>
      </p:pic>
      <p:sp>
        <p:nvSpPr>
          <p:cNvPr id="1298" name="Text Box 16"/>
          <p:cNvSpPr txBox="1">
            <a:spLocks noChangeArrowheads="1"/>
          </p:cNvSpPr>
          <p:nvPr/>
        </p:nvSpPr>
        <p:spPr bwMode="auto">
          <a:xfrm>
            <a:off x="7467600" y="23420388"/>
            <a:ext cx="2057400" cy="366712"/>
          </a:xfrm>
          <a:prstGeom prst="rect">
            <a:avLst/>
          </a:prstGeom>
          <a:noFill/>
          <a:ln w="9525">
            <a:noFill/>
            <a:miter lim="800000"/>
            <a:headEnd/>
            <a:tailEnd/>
          </a:ln>
        </p:spPr>
        <p:txBody>
          <a:bodyPr>
            <a:spAutoFit/>
          </a:bodyPr>
          <a:lstStyle/>
          <a:p>
            <a:pPr eaLnBrk="1" hangingPunct="1">
              <a:spcBef>
                <a:spcPct val="50000"/>
              </a:spcBef>
            </a:pPr>
            <a:r>
              <a:rPr lang="en-US" sz="1800" b="1">
                <a:solidFill>
                  <a:srgbClr val="FF9900"/>
                </a:solidFill>
                <a:latin typeface="Arial" charset="0"/>
              </a:rPr>
              <a:t>Remnant state</a:t>
            </a:r>
          </a:p>
        </p:txBody>
      </p:sp>
      <p:pic>
        <p:nvPicPr>
          <p:cNvPr id="1299" name="Picture 18" descr="Remn H=0mT T=6"/>
          <p:cNvPicPr preferRelativeResize="0">
            <a:picLocks noChangeArrowheads="1"/>
          </p:cNvPicPr>
          <p:nvPr/>
        </p:nvPicPr>
        <p:blipFill>
          <a:blip r:embed="rId12"/>
          <a:srcRect/>
          <a:stretch>
            <a:fillRect/>
          </a:stretch>
        </p:blipFill>
        <p:spPr bwMode="auto">
          <a:xfrm>
            <a:off x="7543800" y="23744238"/>
            <a:ext cx="1524000" cy="2084387"/>
          </a:xfrm>
          <a:prstGeom prst="rect">
            <a:avLst/>
          </a:prstGeom>
          <a:noFill/>
          <a:ln w="9525">
            <a:noFill/>
            <a:miter lim="800000"/>
            <a:headEnd/>
            <a:tailEnd/>
          </a:ln>
        </p:spPr>
      </p:pic>
      <p:sp>
        <p:nvSpPr>
          <p:cNvPr id="1300" name="Text Box 19"/>
          <p:cNvSpPr txBox="1">
            <a:spLocks noChangeArrowheads="1"/>
          </p:cNvSpPr>
          <p:nvPr/>
        </p:nvSpPr>
        <p:spPr bwMode="auto">
          <a:xfrm>
            <a:off x="5486400" y="25769888"/>
            <a:ext cx="1371600" cy="366712"/>
          </a:xfrm>
          <a:prstGeom prst="rect">
            <a:avLst/>
          </a:prstGeom>
          <a:noFill/>
          <a:ln w="9525">
            <a:noFill/>
            <a:miter lim="800000"/>
            <a:headEnd/>
            <a:tailEnd/>
          </a:ln>
        </p:spPr>
        <p:txBody>
          <a:bodyPr>
            <a:spAutoFit/>
          </a:bodyPr>
          <a:lstStyle/>
          <a:p>
            <a:pPr eaLnBrk="1" hangingPunct="1">
              <a:spcBef>
                <a:spcPct val="50000"/>
              </a:spcBef>
            </a:pPr>
            <a:r>
              <a:rPr lang="en-US" sz="1800" b="1">
                <a:solidFill>
                  <a:srgbClr val="009900"/>
                </a:solidFill>
                <a:latin typeface="Arial" charset="0"/>
              </a:rPr>
              <a:t>H = 120mT</a:t>
            </a:r>
          </a:p>
        </p:txBody>
      </p:sp>
      <p:sp>
        <p:nvSpPr>
          <p:cNvPr id="1301" name="Text Box 22"/>
          <p:cNvSpPr txBox="1">
            <a:spLocks noChangeArrowheads="1"/>
          </p:cNvSpPr>
          <p:nvPr/>
        </p:nvSpPr>
        <p:spPr bwMode="auto">
          <a:xfrm>
            <a:off x="1447800" y="23363238"/>
            <a:ext cx="2057400" cy="366712"/>
          </a:xfrm>
          <a:prstGeom prst="rect">
            <a:avLst/>
          </a:prstGeom>
          <a:noFill/>
          <a:ln w="9525">
            <a:noFill/>
            <a:miter lim="800000"/>
            <a:headEnd/>
            <a:tailEnd/>
          </a:ln>
        </p:spPr>
        <p:txBody>
          <a:bodyPr>
            <a:spAutoFit/>
          </a:bodyPr>
          <a:lstStyle/>
          <a:p>
            <a:pPr eaLnBrk="1" hangingPunct="1">
              <a:spcBef>
                <a:spcPct val="50000"/>
              </a:spcBef>
            </a:pPr>
            <a:r>
              <a:rPr lang="en-US" sz="1800" b="1">
                <a:latin typeface="Arial" charset="0"/>
              </a:rPr>
              <a:t>Top &amp; Bottom</a:t>
            </a:r>
          </a:p>
        </p:txBody>
      </p:sp>
      <p:pic>
        <p:nvPicPr>
          <p:cNvPr id="1302" name="Picture 24" descr="top surface profile"/>
          <p:cNvPicPr>
            <a:picLocks noChangeAspect="1" noChangeArrowheads="1"/>
          </p:cNvPicPr>
          <p:nvPr/>
        </p:nvPicPr>
        <p:blipFill>
          <a:blip r:embed="rId13"/>
          <a:srcRect/>
          <a:stretch>
            <a:fillRect/>
          </a:stretch>
        </p:blipFill>
        <p:spPr bwMode="auto">
          <a:xfrm>
            <a:off x="4876800" y="26803350"/>
            <a:ext cx="5029200" cy="1811338"/>
          </a:xfrm>
          <a:prstGeom prst="rect">
            <a:avLst/>
          </a:prstGeom>
          <a:noFill/>
          <a:ln w="9525">
            <a:noFill/>
            <a:miter lim="800000"/>
            <a:headEnd/>
            <a:tailEnd/>
          </a:ln>
        </p:spPr>
      </p:pic>
      <p:sp>
        <p:nvSpPr>
          <p:cNvPr id="1303" name="Text Box 25"/>
          <p:cNvSpPr txBox="1">
            <a:spLocks noChangeArrowheads="1"/>
          </p:cNvSpPr>
          <p:nvPr/>
        </p:nvSpPr>
        <p:spPr bwMode="auto">
          <a:xfrm>
            <a:off x="6477000" y="26882725"/>
            <a:ext cx="2971800" cy="396875"/>
          </a:xfrm>
          <a:prstGeom prst="rect">
            <a:avLst/>
          </a:prstGeom>
          <a:noFill/>
          <a:ln w="9525">
            <a:noFill/>
            <a:miter lim="800000"/>
            <a:headEnd/>
            <a:tailEnd/>
          </a:ln>
        </p:spPr>
        <p:txBody>
          <a:bodyPr>
            <a:spAutoFit/>
          </a:bodyPr>
          <a:lstStyle/>
          <a:p>
            <a:pPr algn="r" eaLnBrk="1" hangingPunct="1">
              <a:spcBef>
                <a:spcPct val="50000"/>
              </a:spcBef>
            </a:pPr>
            <a:r>
              <a:rPr lang="en-US" sz="2000" b="1">
                <a:solidFill>
                  <a:srgbClr val="0000CC"/>
                </a:solidFill>
                <a:latin typeface="Arial" charset="0"/>
                <a:ea typeface="Arial Unicode MS" pitchFamily="50" charset="-127"/>
                <a:cs typeface="Arial Unicode MS" pitchFamily="50" charset="-127"/>
              </a:rPr>
              <a:t>Height profile at GB</a:t>
            </a:r>
            <a:r>
              <a:rPr lang="en-US" sz="2000">
                <a:latin typeface="Arial" charset="0"/>
              </a:rPr>
              <a:t> </a:t>
            </a:r>
            <a:endParaRPr lang="en-US" sz="2000">
              <a:latin typeface="Arial" charset="0"/>
              <a:cs typeface="Arial" charset="0"/>
            </a:endParaRPr>
          </a:p>
        </p:txBody>
      </p:sp>
      <p:sp>
        <p:nvSpPr>
          <p:cNvPr id="1308" name="Text Box 30"/>
          <p:cNvSpPr txBox="1">
            <a:spLocks noChangeArrowheads="1"/>
          </p:cNvSpPr>
          <p:nvPr/>
        </p:nvSpPr>
        <p:spPr bwMode="auto">
          <a:xfrm>
            <a:off x="609600" y="25801638"/>
            <a:ext cx="3124200" cy="304800"/>
          </a:xfrm>
          <a:prstGeom prst="rect">
            <a:avLst/>
          </a:prstGeom>
          <a:noFill/>
          <a:ln w="9525">
            <a:noFill/>
            <a:miter lim="800000"/>
            <a:headEnd/>
            <a:tailEnd/>
          </a:ln>
        </p:spPr>
        <p:txBody>
          <a:bodyPr>
            <a:spAutoFit/>
          </a:bodyPr>
          <a:lstStyle/>
          <a:p>
            <a:pPr eaLnBrk="1" hangingPunct="1">
              <a:spcBef>
                <a:spcPct val="50000"/>
              </a:spcBef>
            </a:pPr>
            <a:r>
              <a:rPr lang="en-US" sz="1400" b="1">
                <a:latin typeface="Arial" charset="0"/>
              </a:rPr>
              <a:t>5mm (W) </a:t>
            </a:r>
            <a:r>
              <a:rPr lang="en-US" sz="1400" b="1">
                <a:latin typeface="Arial" charset="0"/>
                <a:cs typeface="Arial" charset="0"/>
              </a:rPr>
              <a:t>× 6.1mm (H) </a:t>
            </a:r>
            <a:r>
              <a:rPr lang="en-US" sz="1400" b="1">
                <a:latin typeface="Arial" charset="0"/>
              </a:rPr>
              <a:t>× </a:t>
            </a:r>
            <a:r>
              <a:rPr lang="en-US" sz="1400" b="1">
                <a:latin typeface="Arial" charset="0"/>
                <a:cs typeface="Arial" charset="0"/>
              </a:rPr>
              <a:t>3.1mm (T)</a:t>
            </a:r>
          </a:p>
        </p:txBody>
      </p:sp>
      <p:sp>
        <p:nvSpPr>
          <p:cNvPr id="1309" name="Text Box 33"/>
          <p:cNvSpPr txBox="1">
            <a:spLocks noChangeArrowheads="1"/>
          </p:cNvSpPr>
          <p:nvPr/>
        </p:nvSpPr>
        <p:spPr bwMode="auto">
          <a:xfrm>
            <a:off x="5029200" y="23420388"/>
            <a:ext cx="1219200" cy="366712"/>
          </a:xfrm>
          <a:prstGeom prst="rect">
            <a:avLst/>
          </a:prstGeom>
          <a:noFill/>
          <a:ln w="9525">
            <a:noFill/>
            <a:miter lim="800000"/>
            <a:headEnd/>
            <a:tailEnd/>
          </a:ln>
        </p:spPr>
        <p:txBody>
          <a:bodyPr>
            <a:spAutoFit/>
          </a:bodyPr>
          <a:lstStyle/>
          <a:p>
            <a:pPr algn="r" eaLnBrk="1" hangingPunct="1">
              <a:spcBef>
                <a:spcPct val="50000"/>
              </a:spcBef>
            </a:pPr>
            <a:r>
              <a:rPr lang="en-US" sz="1800" b="1">
                <a:solidFill>
                  <a:srgbClr val="009900"/>
                </a:solidFill>
                <a:latin typeface="Arial" charset="0"/>
              </a:rPr>
              <a:t>T=6K</a:t>
            </a:r>
          </a:p>
        </p:txBody>
      </p:sp>
      <p:sp>
        <p:nvSpPr>
          <p:cNvPr id="1310" name="Text Box 34"/>
          <p:cNvSpPr txBox="1">
            <a:spLocks noChangeArrowheads="1"/>
          </p:cNvSpPr>
          <p:nvPr/>
        </p:nvSpPr>
        <p:spPr bwMode="auto">
          <a:xfrm>
            <a:off x="1371600" y="25268238"/>
            <a:ext cx="1828800" cy="366712"/>
          </a:xfrm>
          <a:prstGeom prst="rect">
            <a:avLst/>
          </a:prstGeom>
          <a:noFill/>
          <a:ln w="9525">
            <a:noFill/>
            <a:miter lim="800000"/>
            <a:headEnd/>
            <a:tailEnd/>
          </a:ln>
        </p:spPr>
        <p:txBody>
          <a:bodyPr>
            <a:spAutoFit/>
          </a:bodyPr>
          <a:lstStyle/>
          <a:p>
            <a:pPr eaLnBrk="1" hangingPunct="1">
              <a:spcBef>
                <a:spcPct val="50000"/>
              </a:spcBef>
            </a:pPr>
            <a:r>
              <a:rPr lang="en-US" sz="1800">
                <a:solidFill>
                  <a:srgbClr val="FF0000"/>
                </a:solidFill>
                <a:latin typeface="Arial" charset="0"/>
              </a:rPr>
              <a:t>~23.6</a:t>
            </a:r>
            <a:r>
              <a:rPr lang="en-US" sz="1800">
                <a:solidFill>
                  <a:srgbClr val="FF0000"/>
                </a:solidFill>
                <a:latin typeface="Arial" charset="0"/>
                <a:cs typeface="Arial" charset="0"/>
              </a:rPr>
              <a:t>° tilted GB</a:t>
            </a:r>
          </a:p>
        </p:txBody>
      </p:sp>
      <p:sp>
        <p:nvSpPr>
          <p:cNvPr id="7" name="Rectangle 88"/>
          <p:cNvSpPr>
            <a:spLocks noGrp="1" noChangeArrowheads="1"/>
          </p:cNvSpPr>
          <p:nvPr/>
        </p:nvSpPr>
        <p:spPr bwMode="auto">
          <a:xfrm>
            <a:off x="1295400" y="22174200"/>
            <a:ext cx="8229600" cy="476250"/>
          </a:xfrm>
          <a:prstGeom prst="rect">
            <a:avLst/>
          </a:prstGeom>
        </p:spPr>
        <p:txBody>
          <a:bodyPr>
            <a:spAutoFit/>
          </a:bodyPr>
          <a:lstStyle/>
          <a:p>
            <a:pPr algn="ctr" eaLnBrk="1" hangingPunct="1">
              <a:lnSpc>
                <a:spcPct val="90000"/>
              </a:lnSpc>
            </a:pPr>
            <a:r>
              <a:rPr lang="en-US" sz="2800" b="1">
                <a:latin typeface="Arial" charset="0"/>
                <a:cs typeface="Arial" charset="0"/>
              </a:rPr>
              <a:t>MO imaging on tilted GB</a:t>
            </a:r>
          </a:p>
        </p:txBody>
      </p:sp>
      <p:sp>
        <p:nvSpPr>
          <p:cNvPr id="1312" name="Rectangle 2"/>
          <p:cNvSpPr>
            <a:spLocks noChangeArrowheads="1"/>
          </p:cNvSpPr>
          <p:nvPr/>
        </p:nvSpPr>
        <p:spPr bwMode="auto">
          <a:xfrm>
            <a:off x="11903075" y="4800600"/>
            <a:ext cx="8229600" cy="1143000"/>
          </a:xfrm>
          <a:prstGeom prst="rect">
            <a:avLst/>
          </a:prstGeom>
          <a:noFill/>
          <a:ln w="9525">
            <a:noFill/>
            <a:miter lim="800000"/>
            <a:headEnd/>
            <a:tailEnd/>
          </a:ln>
        </p:spPr>
        <p:txBody>
          <a:bodyPr anchor="ctr"/>
          <a:lstStyle/>
          <a:p>
            <a:pPr algn="ctr" eaLnBrk="1" hangingPunct="1"/>
            <a:r>
              <a:rPr lang="en-US" altLang="ko-KR" sz="2800" b="1">
                <a:latin typeface="Arial" charset="0"/>
                <a:ea typeface="굴림" charset="-127"/>
              </a:rPr>
              <a:t>Transport measurement</a:t>
            </a:r>
            <a:endParaRPr lang="en-US" sz="2800" b="1">
              <a:latin typeface="Arial" charset="0"/>
            </a:endParaRPr>
          </a:p>
        </p:txBody>
      </p:sp>
      <p:grpSp>
        <p:nvGrpSpPr>
          <p:cNvPr id="1611" name="Group 587"/>
          <p:cNvGrpSpPr>
            <a:grpSpLocks/>
          </p:cNvGrpSpPr>
          <p:nvPr/>
        </p:nvGrpSpPr>
        <p:grpSpPr bwMode="auto">
          <a:xfrm>
            <a:off x="11811000" y="5867400"/>
            <a:ext cx="8550275" cy="4572000"/>
            <a:chOff x="7440" y="3696"/>
            <a:chExt cx="5386" cy="2880"/>
          </a:xfrm>
        </p:grpSpPr>
        <p:sp>
          <p:nvSpPr>
            <p:cNvPr id="1313" name="Text Box 3"/>
            <p:cNvSpPr txBox="1">
              <a:spLocks noChangeArrowheads="1"/>
            </p:cNvSpPr>
            <p:nvPr/>
          </p:nvSpPr>
          <p:spPr bwMode="auto">
            <a:xfrm>
              <a:off x="7546" y="3696"/>
              <a:ext cx="5088" cy="442"/>
            </a:xfrm>
            <a:prstGeom prst="rect">
              <a:avLst/>
            </a:prstGeom>
            <a:noFill/>
            <a:ln w="9525">
              <a:noFill/>
              <a:miter lim="800000"/>
              <a:headEnd/>
              <a:tailEnd/>
            </a:ln>
          </p:spPr>
          <p:txBody>
            <a:bodyPr>
              <a:spAutoFit/>
            </a:bodyPr>
            <a:lstStyle/>
            <a:p>
              <a:pPr algn="ctr" eaLnBrk="1" hangingPunct="1">
                <a:spcBef>
                  <a:spcPct val="20000"/>
                </a:spcBef>
              </a:pPr>
              <a:r>
                <a:rPr lang="en-US" altLang="ko-KR" sz="2000">
                  <a:solidFill>
                    <a:schemeClr val="tx2"/>
                  </a:solidFill>
                  <a:latin typeface="Arial" charset="0"/>
                  <a:ea typeface="굴림" charset="-127"/>
                </a:rPr>
                <a:t>Transport current applied to chemically treated Single &amp; Bi-crystal samples in a function of perpendicular magnetic field (at Temp</a:t>
              </a:r>
              <a:r>
                <a:rPr lang="en-US" altLang="ko-KR" sz="2000">
                  <a:latin typeface="Arial" charset="0"/>
                  <a:ea typeface="굴림" charset="-127"/>
                </a:rPr>
                <a:t> </a:t>
              </a:r>
              <a:r>
                <a:rPr lang="en-US" altLang="ko-KR" sz="2000">
                  <a:solidFill>
                    <a:schemeClr val="tx2"/>
                  </a:solidFill>
                  <a:latin typeface="Arial" charset="0"/>
                  <a:ea typeface="굴림" charset="-127"/>
                </a:rPr>
                <a:t>4.2K)</a:t>
              </a:r>
              <a:endParaRPr lang="en-US" sz="2000">
                <a:solidFill>
                  <a:schemeClr val="tx2"/>
                </a:solidFill>
                <a:latin typeface="Arial" charset="0"/>
                <a:ea typeface="굴림" charset="-127"/>
              </a:endParaRPr>
            </a:p>
          </p:txBody>
        </p:sp>
        <p:pic>
          <p:nvPicPr>
            <p:cNvPr id="1314" name="Picture 5" descr="Jlab#2 niobium sheet-2"/>
            <p:cNvPicPr preferRelativeResize="0">
              <a:picLocks noChangeArrowheads="1"/>
            </p:cNvPicPr>
            <p:nvPr/>
          </p:nvPicPr>
          <p:blipFill>
            <a:blip r:embed="rId14"/>
            <a:srcRect/>
            <a:stretch>
              <a:fillRect/>
            </a:stretch>
          </p:blipFill>
          <p:spPr bwMode="auto">
            <a:xfrm>
              <a:off x="8554" y="4416"/>
              <a:ext cx="1019" cy="1630"/>
            </a:xfrm>
            <a:prstGeom prst="rect">
              <a:avLst/>
            </a:prstGeom>
            <a:noFill/>
            <a:ln w="9525">
              <a:noFill/>
              <a:miter lim="800000"/>
              <a:headEnd/>
              <a:tailEnd/>
            </a:ln>
          </p:spPr>
        </p:pic>
        <p:sp>
          <p:nvSpPr>
            <p:cNvPr id="1315" name="Text Box 10"/>
            <p:cNvSpPr txBox="1">
              <a:spLocks noChangeArrowheads="1"/>
            </p:cNvSpPr>
            <p:nvPr/>
          </p:nvSpPr>
          <p:spPr bwMode="auto">
            <a:xfrm>
              <a:off x="7440" y="6106"/>
              <a:ext cx="2592" cy="470"/>
            </a:xfrm>
            <a:prstGeom prst="rect">
              <a:avLst/>
            </a:prstGeom>
            <a:noFill/>
            <a:ln w="9525" algn="ctr">
              <a:noFill/>
              <a:miter lim="800000"/>
              <a:headEnd/>
              <a:tailEnd/>
            </a:ln>
          </p:spPr>
          <p:txBody>
            <a:bodyPr lIns="196218" tIns="98109" rIns="196218" bIns="98109">
              <a:spAutoFit/>
            </a:bodyPr>
            <a:lstStyle/>
            <a:p>
              <a:pPr defTabSz="4708525" eaLnBrk="1" hangingPunct="1">
                <a:spcBef>
                  <a:spcPct val="50000"/>
                </a:spcBef>
              </a:pPr>
              <a:r>
                <a:rPr lang="en-US" altLang="ko-KR" sz="1800" b="1">
                  <a:latin typeface="Arial" charset="0"/>
                  <a:ea typeface="굴림" charset="-127"/>
                </a:rPr>
                <a:t>Surface image of I-shape sample after BCP treatment</a:t>
              </a:r>
            </a:p>
          </p:txBody>
        </p:sp>
        <p:sp>
          <p:nvSpPr>
            <p:cNvPr id="1316" name="Text Box 14"/>
            <p:cNvSpPr txBox="1">
              <a:spLocks noChangeArrowheads="1"/>
            </p:cNvSpPr>
            <p:nvPr/>
          </p:nvSpPr>
          <p:spPr bwMode="auto">
            <a:xfrm>
              <a:off x="10186" y="4272"/>
              <a:ext cx="2640" cy="2266"/>
            </a:xfrm>
            <a:prstGeom prst="rect">
              <a:avLst/>
            </a:prstGeom>
            <a:noFill/>
            <a:ln w="9525">
              <a:noFill/>
              <a:miter lim="800000"/>
              <a:headEnd/>
              <a:tailEnd/>
            </a:ln>
          </p:spPr>
          <p:txBody>
            <a:bodyPr>
              <a:spAutoFit/>
            </a:bodyPr>
            <a:lstStyle/>
            <a:p>
              <a:pPr eaLnBrk="1" hangingPunct="1">
                <a:spcBef>
                  <a:spcPct val="50000"/>
                </a:spcBef>
              </a:pPr>
              <a:r>
                <a:rPr lang="en-US" sz="2000" b="1">
                  <a:latin typeface="Arial" charset="0"/>
                </a:rPr>
                <a:t>Surface Conditions</a:t>
              </a:r>
            </a:p>
            <a:p>
              <a:pPr eaLnBrk="1" hangingPunct="1">
                <a:spcBef>
                  <a:spcPct val="50000"/>
                </a:spcBef>
              </a:pPr>
              <a:r>
                <a:rPr lang="en-US" sz="2000">
                  <a:latin typeface="Arial" charset="0"/>
                </a:rPr>
                <a:t>1. BCP'ed Single &amp; Bi crystals</a:t>
              </a:r>
            </a:p>
            <a:p>
              <a:pPr eaLnBrk="1" hangingPunct="1">
                <a:spcBef>
                  <a:spcPct val="50000"/>
                </a:spcBef>
              </a:pPr>
              <a:r>
                <a:rPr lang="en-US" sz="2000">
                  <a:latin typeface="Arial" charset="0"/>
                </a:rPr>
                <a:t>2. EP'ed Bi crystals</a:t>
              </a:r>
              <a:endParaRPr lang="en-US" sz="2000">
                <a:latin typeface="Arial" charset="0"/>
                <a:cs typeface="Arial" charset="0"/>
              </a:endParaRPr>
            </a:p>
            <a:p>
              <a:pPr eaLnBrk="1" hangingPunct="1">
                <a:spcBef>
                  <a:spcPct val="50000"/>
                </a:spcBef>
              </a:pPr>
              <a:r>
                <a:rPr lang="en-US" sz="2000">
                  <a:latin typeface="Arial" charset="0"/>
                  <a:cs typeface="Arial" charset="0"/>
                </a:rPr>
                <a:t>3. Artificially grooved BCP'ed single crystal (by FIB - Carl Zeiss 1540 Esb)</a:t>
              </a:r>
              <a:endParaRPr lang="en-US" altLang="ko-KR" sz="2000" b="1">
                <a:latin typeface="Arial" charset="0"/>
                <a:ea typeface="굴림" charset="-127"/>
              </a:endParaRPr>
            </a:p>
            <a:p>
              <a:pPr eaLnBrk="1" hangingPunct="1">
                <a:spcBef>
                  <a:spcPct val="50000"/>
                </a:spcBef>
              </a:pPr>
              <a:r>
                <a:rPr lang="en-US" altLang="ko-KR" sz="2000">
                  <a:latin typeface="Arial" charset="0"/>
                  <a:ea typeface="굴림" charset="-127"/>
                </a:rPr>
                <a:t>4. Ultra finely flattened Bi crystal.</a:t>
              </a:r>
            </a:p>
            <a:p>
              <a:pPr eaLnBrk="1" hangingPunct="1">
                <a:spcBef>
                  <a:spcPct val="50000"/>
                </a:spcBef>
              </a:pPr>
              <a:r>
                <a:rPr lang="en-US" altLang="ko-KR" sz="2000">
                  <a:latin typeface="Arial" charset="0"/>
                  <a:ea typeface="굴림" charset="-127"/>
                </a:rPr>
                <a:t>* All Bi-crystals were isolated from the same GB (Misorientation ~ 26</a:t>
              </a:r>
              <a:r>
                <a:rPr lang="en-US" altLang="ko-KR" sz="2000">
                  <a:latin typeface="Arial" charset="0"/>
                  <a:ea typeface="굴림" charset="-127"/>
                  <a:cs typeface="Arial" charset="0"/>
                </a:rPr>
                <a:t>°)</a:t>
              </a:r>
              <a:endParaRPr lang="el-GR" sz="2000" u="sng" baseline="-25000">
                <a:latin typeface="Arial" charset="0"/>
              </a:endParaRPr>
            </a:p>
          </p:txBody>
        </p:sp>
        <p:pic>
          <p:nvPicPr>
            <p:cNvPr id="1317" name="Picture 15" descr="I-shape"/>
            <p:cNvPicPr>
              <a:picLocks noChangeAspect="1" noChangeArrowheads="1"/>
            </p:cNvPicPr>
            <p:nvPr/>
          </p:nvPicPr>
          <p:blipFill>
            <a:blip r:embed="rId15"/>
            <a:srcRect/>
            <a:stretch>
              <a:fillRect/>
            </a:stretch>
          </p:blipFill>
          <p:spPr bwMode="auto">
            <a:xfrm>
              <a:off x="7473" y="4416"/>
              <a:ext cx="1020" cy="1632"/>
            </a:xfrm>
            <a:prstGeom prst="rect">
              <a:avLst/>
            </a:prstGeom>
            <a:noFill/>
            <a:ln w="9525">
              <a:noFill/>
              <a:miter lim="800000"/>
              <a:headEnd/>
              <a:tailEnd/>
            </a:ln>
          </p:spPr>
        </p:pic>
        <p:pic>
          <p:nvPicPr>
            <p:cNvPr id="1318" name="Picture 16" descr="I-shape-cross view"/>
            <p:cNvPicPr>
              <a:picLocks noChangeAspect="1" noChangeArrowheads="1"/>
            </p:cNvPicPr>
            <p:nvPr/>
          </p:nvPicPr>
          <p:blipFill>
            <a:blip r:embed="rId16"/>
            <a:srcRect/>
            <a:stretch>
              <a:fillRect/>
            </a:stretch>
          </p:blipFill>
          <p:spPr bwMode="auto">
            <a:xfrm>
              <a:off x="9610" y="4416"/>
              <a:ext cx="480" cy="1632"/>
            </a:xfrm>
            <a:prstGeom prst="rect">
              <a:avLst/>
            </a:prstGeom>
            <a:noFill/>
            <a:ln w="9525">
              <a:noFill/>
              <a:miter lim="800000"/>
              <a:headEnd/>
              <a:tailEnd/>
            </a:ln>
          </p:spPr>
        </p:pic>
      </p:grpSp>
      <p:grpSp>
        <p:nvGrpSpPr>
          <p:cNvPr id="1615" name="Group 591"/>
          <p:cNvGrpSpPr>
            <a:grpSpLocks/>
          </p:cNvGrpSpPr>
          <p:nvPr/>
        </p:nvGrpSpPr>
        <p:grpSpPr bwMode="auto">
          <a:xfrm>
            <a:off x="21412200" y="4724400"/>
            <a:ext cx="16154400" cy="8686800"/>
            <a:chOff x="13488" y="2976"/>
            <a:chExt cx="10176" cy="5472"/>
          </a:xfrm>
        </p:grpSpPr>
        <p:sp>
          <p:nvSpPr>
            <p:cNvPr id="1319" name="Text Box 4"/>
            <p:cNvSpPr>
              <a:spLocks noChangeArrowheads="1"/>
            </p:cNvSpPr>
            <p:nvPr/>
          </p:nvSpPr>
          <p:spPr bwMode="auto">
            <a:xfrm>
              <a:off x="15456" y="2976"/>
              <a:ext cx="5184" cy="720"/>
            </a:xfrm>
            <a:prstGeom prst="rect">
              <a:avLst/>
            </a:prstGeom>
            <a:noFill/>
            <a:ln w="9525">
              <a:noFill/>
              <a:miter lim="800000"/>
              <a:headEnd/>
              <a:tailEnd/>
            </a:ln>
          </p:spPr>
          <p:txBody>
            <a:bodyPr anchor="ctr"/>
            <a:lstStyle/>
            <a:p>
              <a:pPr algn="ctr" eaLnBrk="1" hangingPunct="1">
                <a:spcBef>
                  <a:spcPct val="50000"/>
                </a:spcBef>
              </a:pPr>
              <a:r>
                <a:rPr lang="en-US" altLang="ko-KR" sz="2800" b="1" i="1">
                  <a:solidFill>
                    <a:schemeClr val="tx2"/>
                  </a:solidFill>
                  <a:latin typeface="Arial" charset="0"/>
                  <a:ea typeface="굴림" charset="-127"/>
                </a:rPr>
                <a:t>E-J</a:t>
              </a:r>
              <a:r>
                <a:rPr lang="en-US" altLang="ko-KR" sz="2800" b="1">
                  <a:solidFill>
                    <a:schemeClr val="tx2"/>
                  </a:solidFill>
                  <a:latin typeface="Arial" charset="0"/>
                  <a:ea typeface="굴림" charset="-127"/>
                </a:rPr>
                <a:t> characteristics of BCP'ed Nb</a:t>
              </a:r>
              <a:endParaRPr lang="en-US" sz="2800" b="1">
                <a:solidFill>
                  <a:schemeClr val="tx2"/>
                </a:solidFill>
                <a:latin typeface="Arial" charset="0"/>
              </a:endParaRPr>
            </a:p>
          </p:txBody>
        </p:sp>
        <p:pic>
          <p:nvPicPr>
            <p:cNvPr id="1320" name="Picture 5" descr="BCP'ed Single xtal-thin-log"/>
            <p:cNvPicPr>
              <a:picLocks noChangeArrowheads="1"/>
            </p:cNvPicPr>
            <p:nvPr/>
          </p:nvPicPr>
          <p:blipFill>
            <a:blip r:embed="rId17"/>
            <a:srcRect/>
            <a:stretch>
              <a:fillRect/>
            </a:stretch>
          </p:blipFill>
          <p:spPr bwMode="auto">
            <a:xfrm>
              <a:off x="13584" y="3744"/>
              <a:ext cx="4944" cy="3697"/>
            </a:xfrm>
            <a:prstGeom prst="rect">
              <a:avLst/>
            </a:prstGeom>
            <a:noFill/>
            <a:ln w="15875">
              <a:solidFill>
                <a:srgbClr val="0000CC"/>
              </a:solidFill>
              <a:miter lim="800000"/>
              <a:headEnd/>
              <a:tailEnd/>
            </a:ln>
          </p:spPr>
        </p:pic>
        <p:sp>
          <p:nvSpPr>
            <p:cNvPr id="1321" name="Text Box 7"/>
            <p:cNvSpPr txBox="1">
              <a:spLocks noChangeArrowheads="1"/>
            </p:cNvSpPr>
            <p:nvPr/>
          </p:nvSpPr>
          <p:spPr bwMode="auto">
            <a:xfrm>
              <a:off x="13488" y="3456"/>
              <a:ext cx="1680" cy="288"/>
            </a:xfrm>
            <a:prstGeom prst="rect">
              <a:avLst/>
            </a:prstGeom>
            <a:noFill/>
            <a:ln w="9525">
              <a:noFill/>
              <a:miter lim="800000"/>
              <a:headEnd/>
              <a:tailEnd/>
            </a:ln>
          </p:spPr>
          <p:txBody>
            <a:bodyPr>
              <a:spAutoFit/>
            </a:bodyPr>
            <a:lstStyle/>
            <a:p>
              <a:pPr eaLnBrk="1" hangingPunct="1">
                <a:spcBef>
                  <a:spcPct val="50000"/>
                </a:spcBef>
              </a:pPr>
              <a:r>
                <a:rPr lang="en-US" sz="2400" b="1">
                  <a:latin typeface="Arial" charset="0"/>
                </a:rPr>
                <a:t>Single crystal </a:t>
              </a:r>
              <a:endParaRPr lang="en-US" sz="2400" b="1">
                <a:latin typeface="Arial" charset="0"/>
                <a:cs typeface="Arial" charset="0"/>
              </a:endParaRPr>
            </a:p>
          </p:txBody>
        </p:sp>
        <p:sp>
          <p:nvSpPr>
            <p:cNvPr id="1322" name="Text Box 8"/>
            <p:cNvSpPr txBox="1">
              <a:spLocks noChangeArrowheads="1"/>
            </p:cNvSpPr>
            <p:nvPr/>
          </p:nvSpPr>
          <p:spPr bwMode="auto">
            <a:xfrm>
              <a:off x="18624" y="3504"/>
              <a:ext cx="1680" cy="288"/>
            </a:xfrm>
            <a:prstGeom prst="rect">
              <a:avLst/>
            </a:prstGeom>
            <a:noFill/>
            <a:ln w="9525">
              <a:noFill/>
              <a:miter lim="800000"/>
              <a:headEnd/>
              <a:tailEnd/>
            </a:ln>
          </p:spPr>
          <p:txBody>
            <a:bodyPr>
              <a:spAutoFit/>
            </a:bodyPr>
            <a:lstStyle/>
            <a:p>
              <a:pPr eaLnBrk="1" hangingPunct="1">
                <a:spcBef>
                  <a:spcPct val="50000"/>
                </a:spcBef>
              </a:pPr>
              <a:r>
                <a:rPr lang="en-US" sz="2400" b="1">
                  <a:latin typeface="Arial" charset="0"/>
                </a:rPr>
                <a:t>Bi crystal </a:t>
              </a:r>
              <a:endParaRPr lang="en-US" sz="2400" b="1">
                <a:latin typeface="Arial" charset="0"/>
                <a:cs typeface="Arial" charset="0"/>
              </a:endParaRPr>
            </a:p>
          </p:txBody>
        </p:sp>
        <p:sp>
          <p:nvSpPr>
            <p:cNvPr id="4106" name="AutoShape 10"/>
            <p:cNvSpPr>
              <a:spLocks noChangeArrowheads="1"/>
            </p:cNvSpPr>
            <p:nvPr/>
          </p:nvSpPr>
          <p:spPr bwMode="auto">
            <a:xfrm>
              <a:off x="21408" y="3456"/>
              <a:ext cx="2256" cy="240"/>
            </a:xfrm>
            <a:prstGeom prst="flowChartProcess">
              <a:avLst/>
            </a:prstGeom>
            <a:solidFill>
              <a:srgbClr val="333399"/>
            </a:solidFill>
            <a:ln w="9525">
              <a:noFill/>
              <a:miter lim="800000"/>
              <a:headEnd/>
              <a:tailEnd/>
            </a:ln>
            <a:effectLst/>
          </p:spPr>
          <p:txBody>
            <a:bodyPr wrap="none" anchor="ctr"/>
            <a:lstStyle/>
            <a:p>
              <a:pPr algn="ctr" eaLnBrk="1" hangingPunct="1"/>
              <a:r>
                <a:rPr lang="en-US" sz="2000" b="1">
                  <a:solidFill>
                    <a:schemeClr val="bg1"/>
                  </a:solidFill>
                  <a:effectLst>
                    <a:outerShdw blurRad="38100" dist="38100" dir="2700000" algn="tl">
                      <a:srgbClr val="000000"/>
                    </a:outerShdw>
                  </a:effectLst>
                  <a:latin typeface="Arial" charset="0"/>
                </a:rPr>
                <a:t>Deep groove on the surface</a:t>
              </a:r>
            </a:p>
          </p:txBody>
        </p:sp>
        <p:pic>
          <p:nvPicPr>
            <p:cNvPr id="1324" name="Picture 300" descr="BCPed Bi xtal J-E-2"/>
            <p:cNvPicPr>
              <a:picLocks noChangeArrowheads="1"/>
            </p:cNvPicPr>
            <p:nvPr/>
          </p:nvPicPr>
          <p:blipFill>
            <a:blip r:embed="rId18"/>
            <a:srcRect/>
            <a:stretch>
              <a:fillRect/>
            </a:stretch>
          </p:blipFill>
          <p:spPr bwMode="auto">
            <a:xfrm>
              <a:off x="18672" y="3744"/>
              <a:ext cx="4992" cy="3696"/>
            </a:xfrm>
            <a:prstGeom prst="rect">
              <a:avLst/>
            </a:prstGeom>
            <a:noFill/>
            <a:ln w="15875">
              <a:solidFill>
                <a:srgbClr val="0000CC"/>
              </a:solidFill>
              <a:miter lim="800000"/>
              <a:headEnd/>
              <a:tailEnd/>
            </a:ln>
          </p:spPr>
        </p:pic>
        <p:sp>
          <p:nvSpPr>
            <p:cNvPr id="1331" name="Text Box 9"/>
            <p:cNvSpPr txBox="1">
              <a:spLocks noChangeArrowheads="1"/>
            </p:cNvSpPr>
            <p:nvPr/>
          </p:nvSpPr>
          <p:spPr bwMode="auto">
            <a:xfrm>
              <a:off x="13584" y="7526"/>
              <a:ext cx="10080" cy="922"/>
            </a:xfrm>
            <a:prstGeom prst="rect">
              <a:avLst/>
            </a:prstGeom>
            <a:noFill/>
            <a:ln w="9525">
              <a:noFill/>
              <a:miter lim="800000"/>
              <a:headEnd/>
              <a:tailEnd/>
            </a:ln>
          </p:spPr>
          <p:txBody>
            <a:bodyPr>
              <a:spAutoFit/>
            </a:bodyPr>
            <a:lstStyle/>
            <a:p>
              <a:pPr eaLnBrk="1" hangingPunct="1">
                <a:spcBef>
                  <a:spcPct val="50000"/>
                </a:spcBef>
                <a:buFontTx/>
                <a:buChar char="•"/>
              </a:pPr>
              <a:r>
                <a:rPr lang="en-US" sz="2000">
                  <a:latin typeface="Arial" charset="0"/>
                  <a:cs typeface="Arial" charset="0"/>
                </a:rPr>
                <a:t> </a:t>
              </a:r>
              <a:r>
                <a:rPr lang="en-US" sz="2000" i="1">
                  <a:latin typeface="Arial" charset="0"/>
                  <a:cs typeface="Arial" charset="0"/>
                </a:rPr>
                <a:t>E</a:t>
              </a:r>
              <a:r>
                <a:rPr lang="en-US" sz="2000">
                  <a:latin typeface="Arial" charset="0"/>
                  <a:cs typeface="Arial" charset="0"/>
                </a:rPr>
                <a:t>-</a:t>
              </a:r>
              <a:r>
                <a:rPr lang="en-US" sz="2000" i="1">
                  <a:latin typeface="Arial" charset="0"/>
                  <a:cs typeface="Arial" charset="0"/>
                </a:rPr>
                <a:t>J</a:t>
              </a:r>
              <a:r>
                <a:rPr lang="en-US" sz="2000">
                  <a:latin typeface="Arial" charset="0"/>
                  <a:cs typeface="Arial" charset="0"/>
                </a:rPr>
                <a:t> curve of BCP'ed Single crystal-like intra grain-indicates a typical smooth curvature of superconducting transition from negative to positive with increase H.</a:t>
              </a:r>
            </a:p>
            <a:p>
              <a:pPr eaLnBrk="1" hangingPunct="1">
                <a:spcBef>
                  <a:spcPct val="50000"/>
                </a:spcBef>
                <a:buFontTx/>
                <a:buChar char="•"/>
              </a:pPr>
              <a:r>
                <a:rPr lang="en-US" sz="2000">
                  <a:latin typeface="Arial" charset="0"/>
                  <a:cs typeface="Arial" charset="0"/>
                </a:rPr>
                <a:t> Yet, the curve of BCP'ed bi-crystal-like intra grain-shows pronounced grain boundary resistance due to flux flow along GB</a:t>
              </a:r>
              <a:r>
                <a:rPr lang="en-US" sz="2000" baseline="-25000">
                  <a:latin typeface="Arial" charset="0"/>
                  <a:cs typeface="Arial" charset="0"/>
                </a:rPr>
                <a:t>BCP</a:t>
              </a:r>
              <a:r>
                <a:rPr lang="en-US" sz="2000">
                  <a:latin typeface="Arial" charset="0"/>
                  <a:cs typeface="Arial" charset="0"/>
                </a:rPr>
                <a:t> from </a:t>
              </a:r>
              <a:r>
                <a:rPr lang="en-US" sz="2000" i="1">
                  <a:latin typeface="Arial" charset="0"/>
                  <a:cs typeface="Arial" charset="0"/>
                </a:rPr>
                <a:t>H</a:t>
              </a:r>
              <a:r>
                <a:rPr lang="en-US" sz="2000" baseline="-25000">
                  <a:latin typeface="Arial" charset="0"/>
                  <a:cs typeface="Arial" charset="0"/>
                </a:rPr>
                <a:t>ext</a:t>
              </a:r>
              <a:r>
                <a:rPr lang="en-US" sz="2000">
                  <a:latin typeface="Arial" charset="0"/>
                  <a:cs typeface="Arial" charset="0"/>
                </a:rPr>
                <a:t>≈0.08T</a:t>
              </a:r>
              <a:endParaRPr lang="en-US" sz="2000">
                <a:latin typeface="Arial" charset="0"/>
              </a:endParaRPr>
            </a:p>
          </p:txBody>
        </p:sp>
      </p:grpSp>
      <p:grpSp>
        <p:nvGrpSpPr>
          <p:cNvPr id="1608" name="Group 584"/>
          <p:cNvGrpSpPr>
            <a:grpSpLocks/>
          </p:cNvGrpSpPr>
          <p:nvPr/>
        </p:nvGrpSpPr>
        <p:grpSpPr bwMode="auto">
          <a:xfrm>
            <a:off x="11277600" y="22174200"/>
            <a:ext cx="8915400" cy="6218238"/>
            <a:chOff x="7104" y="13968"/>
            <a:chExt cx="5616" cy="3917"/>
          </a:xfrm>
        </p:grpSpPr>
        <p:pic>
          <p:nvPicPr>
            <p:cNvPr id="1332" name="Picture 32" descr="EPed MO-1"/>
            <p:cNvPicPr>
              <a:picLocks noChangeAspect="1" noChangeArrowheads="1"/>
            </p:cNvPicPr>
            <p:nvPr/>
          </p:nvPicPr>
          <p:blipFill>
            <a:blip r:embed="rId19"/>
            <a:srcRect/>
            <a:stretch>
              <a:fillRect/>
            </a:stretch>
          </p:blipFill>
          <p:spPr bwMode="auto">
            <a:xfrm>
              <a:off x="10992" y="16733"/>
              <a:ext cx="1674" cy="916"/>
            </a:xfrm>
            <a:prstGeom prst="rect">
              <a:avLst/>
            </a:prstGeom>
            <a:noFill/>
            <a:ln w="9525">
              <a:noFill/>
              <a:miter lim="800000"/>
              <a:headEnd/>
              <a:tailEnd/>
            </a:ln>
          </p:spPr>
        </p:pic>
        <p:pic>
          <p:nvPicPr>
            <p:cNvPr id="1333" name="Picture 31" descr="EPed MO"/>
            <p:cNvPicPr>
              <a:picLocks noChangeAspect="1" noChangeArrowheads="1"/>
            </p:cNvPicPr>
            <p:nvPr/>
          </p:nvPicPr>
          <p:blipFill>
            <a:blip r:embed="rId20"/>
            <a:srcRect/>
            <a:stretch>
              <a:fillRect/>
            </a:stretch>
          </p:blipFill>
          <p:spPr bwMode="auto">
            <a:xfrm>
              <a:off x="9072" y="16733"/>
              <a:ext cx="1728" cy="944"/>
            </a:xfrm>
            <a:prstGeom prst="rect">
              <a:avLst/>
            </a:prstGeom>
            <a:noFill/>
            <a:ln w="9525">
              <a:noFill/>
              <a:miter lim="800000"/>
              <a:headEnd/>
              <a:tailEnd/>
            </a:ln>
          </p:spPr>
        </p:pic>
        <p:pic>
          <p:nvPicPr>
            <p:cNvPr id="1334" name="Picture 2"/>
            <p:cNvPicPr>
              <a:picLocks noChangeAspect="1" noChangeArrowheads="1"/>
            </p:cNvPicPr>
            <p:nvPr/>
          </p:nvPicPr>
          <p:blipFill>
            <a:blip r:embed="rId21">
              <a:lum bright="-12000"/>
            </a:blip>
            <a:srcRect/>
            <a:stretch>
              <a:fillRect/>
            </a:stretch>
          </p:blipFill>
          <p:spPr bwMode="auto">
            <a:xfrm>
              <a:off x="9072" y="14769"/>
              <a:ext cx="1776" cy="831"/>
            </a:xfrm>
            <a:prstGeom prst="rect">
              <a:avLst/>
            </a:prstGeom>
            <a:noFill/>
            <a:ln w="9525">
              <a:noFill/>
              <a:miter lim="800000"/>
              <a:headEnd/>
              <a:tailEnd/>
            </a:ln>
          </p:spPr>
        </p:pic>
        <p:sp>
          <p:nvSpPr>
            <p:cNvPr id="1335" name="AutoShape 6"/>
            <p:cNvSpPr>
              <a:spLocks noChangeArrowheads="1"/>
            </p:cNvSpPr>
            <p:nvPr/>
          </p:nvSpPr>
          <p:spPr bwMode="auto">
            <a:xfrm rot="-5596322">
              <a:off x="8184" y="14918"/>
              <a:ext cx="144" cy="288"/>
            </a:xfrm>
            <a:prstGeom prst="upArrow">
              <a:avLst>
                <a:gd name="adj1" fmla="val 50000"/>
                <a:gd name="adj2" fmla="val 50000"/>
              </a:avLst>
            </a:prstGeom>
            <a:solidFill>
              <a:srgbClr val="FF0000"/>
            </a:solidFill>
            <a:ln w="9525">
              <a:solidFill>
                <a:srgbClr val="C0C0C0"/>
              </a:solidFill>
              <a:miter lim="800000"/>
              <a:headEnd/>
              <a:tailEnd/>
            </a:ln>
          </p:spPr>
          <p:txBody>
            <a:bodyPr rot="10800000" wrap="none" anchor="ctr"/>
            <a:lstStyle/>
            <a:p>
              <a:pPr eaLnBrk="1" hangingPunct="1"/>
              <a:endParaRPr lang="en-US" sz="1800">
                <a:latin typeface="Arial" charset="0"/>
              </a:endParaRPr>
            </a:p>
          </p:txBody>
        </p:sp>
        <p:sp>
          <p:nvSpPr>
            <p:cNvPr id="1336" name="Text Box 7"/>
            <p:cNvSpPr txBox="1">
              <a:spLocks noChangeArrowheads="1"/>
            </p:cNvSpPr>
            <p:nvPr/>
          </p:nvSpPr>
          <p:spPr bwMode="auto">
            <a:xfrm>
              <a:off x="9024" y="15590"/>
              <a:ext cx="1392" cy="250"/>
            </a:xfrm>
            <a:prstGeom prst="rect">
              <a:avLst/>
            </a:prstGeom>
            <a:noFill/>
            <a:ln w="9525">
              <a:noFill/>
              <a:miter lim="800000"/>
              <a:headEnd/>
              <a:tailEnd/>
            </a:ln>
          </p:spPr>
          <p:txBody>
            <a:bodyPr>
              <a:spAutoFit/>
            </a:bodyPr>
            <a:lstStyle/>
            <a:p>
              <a:pPr eaLnBrk="1" hangingPunct="1">
                <a:spcBef>
                  <a:spcPct val="50000"/>
                </a:spcBef>
              </a:pPr>
              <a:r>
                <a:rPr lang="en-US" sz="2000" b="1">
                  <a:solidFill>
                    <a:srgbClr val="009900"/>
                  </a:solidFill>
                  <a:latin typeface="Arial" charset="0"/>
                </a:rPr>
                <a:t>H = 58 mT</a:t>
              </a:r>
            </a:p>
          </p:txBody>
        </p:sp>
        <p:sp>
          <p:nvSpPr>
            <p:cNvPr id="1337" name="Text Box 8"/>
            <p:cNvSpPr txBox="1">
              <a:spLocks noChangeArrowheads="1"/>
            </p:cNvSpPr>
            <p:nvPr/>
          </p:nvSpPr>
          <p:spPr bwMode="auto">
            <a:xfrm>
              <a:off x="10896" y="14519"/>
              <a:ext cx="1344" cy="250"/>
            </a:xfrm>
            <a:prstGeom prst="rect">
              <a:avLst/>
            </a:prstGeom>
            <a:noFill/>
            <a:ln w="9525">
              <a:noFill/>
              <a:miter lim="800000"/>
              <a:headEnd/>
              <a:tailEnd/>
            </a:ln>
          </p:spPr>
          <p:txBody>
            <a:bodyPr>
              <a:spAutoFit/>
            </a:bodyPr>
            <a:lstStyle/>
            <a:p>
              <a:pPr eaLnBrk="1" hangingPunct="1">
                <a:spcBef>
                  <a:spcPct val="50000"/>
                </a:spcBef>
              </a:pPr>
              <a:r>
                <a:rPr lang="en-US" sz="2000" b="1">
                  <a:solidFill>
                    <a:srgbClr val="FF9900"/>
                  </a:solidFill>
                  <a:latin typeface="Arial" charset="0"/>
                </a:rPr>
                <a:t>FC T=6K</a:t>
              </a:r>
            </a:p>
          </p:txBody>
        </p:sp>
        <p:sp>
          <p:nvSpPr>
            <p:cNvPr id="1338" name="Text Box 9"/>
            <p:cNvSpPr txBox="1">
              <a:spLocks noChangeArrowheads="1"/>
            </p:cNvSpPr>
            <p:nvPr/>
          </p:nvSpPr>
          <p:spPr bwMode="auto">
            <a:xfrm>
              <a:off x="10896" y="15590"/>
              <a:ext cx="1056" cy="250"/>
            </a:xfrm>
            <a:prstGeom prst="rect">
              <a:avLst/>
            </a:prstGeom>
            <a:noFill/>
            <a:ln w="9525">
              <a:noFill/>
              <a:miter lim="800000"/>
              <a:headEnd/>
              <a:tailEnd/>
            </a:ln>
          </p:spPr>
          <p:txBody>
            <a:bodyPr>
              <a:spAutoFit/>
            </a:bodyPr>
            <a:lstStyle/>
            <a:p>
              <a:pPr eaLnBrk="1" hangingPunct="1">
                <a:spcBef>
                  <a:spcPct val="50000"/>
                </a:spcBef>
              </a:pPr>
              <a:r>
                <a:rPr lang="en-US" sz="2000" b="1">
                  <a:solidFill>
                    <a:srgbClr val="FF9900"/>
                  </a:solidFill>
                  <a:latin typeface="Arial" charset="0"/>
                </a:rPr>
                <a:t>H = 0 mT</a:t>
              </a:r>
            </a:p>
          </p:txBody>
        </p:sp>
        <p:sp>
          <p:nvSpPr>
            <p:cNvPr id="1339" name="Text Box 10"/>
            <p:cNvSpPr txBox="1">
              <a:spLocks noChangeArrowheads="1"/>
            </p:cNvSpPr>
            <p:nvPr/>
          </p:nvSpPr>
          <p:spPr bwMode="auto">
            <a:xfrm>
              <a:off x="9024" y="14510"/>
              <a:ext cx="1584" cy="250"/>
            </a:xfrm>
            <a:prstGeom prst="rect">
              <a:avLst/>
            </a:prstGeom>
            <a:noFill/>
            <a:ln w="9525">
              <a:noFill/>
              <a:miter lim="800000"/>
              <a:headEnd/>
              <a:tailEnd/>
            </a:ln>
          </p:spPr>
          <p:txBody>
            <a:bodyPr>
              <a:spAutoFit/>
            </a:bodyPr>
            <a:lstStyle/>
            <a:p>
              <a:pPr eaLnBrk="1" hangingPunct="1">
                <a:spcBef>
                  <a:spcPct val="50000"/>
                </a:spcBef>
              </a:pPr>
              <a:r>
                <a:rPr lang="en-US" sz="2000" b="1">
                  <a:solidFill>
                    <a:srgbClr val="009900"/>
                  </a:solidFill>
                  <a:latin typeface="Arial" charset="0"/>
                </a:rPr>
                <a:t>ZFC T=6K</a:t>
              </a:r>
            </a:p>
          </p:txBody>
        </p:sp>
        <p:sp>
          <p:nvSpPr>
            <p:cNvPr id="1340" name="AutoShape 11"/>
            <p:cNvSpPr>
              <a:spLocks noChangeArrowheads="1"/>
            </p:cNvSpPr>
            <p:nvPr/>
          </p:nvSpPr>
          <p:spPr bwMode="auto">
            <a:xfrm rot="-8657589">
              <a:off x="10088" y="14754"/>
              <a:ext cx="136" cy="243"/>
            </a:xfrm>
            <a:prstGeom prst="upArrow">
              <a:avLst>
                <a:gd name="adj1" fmla="val 50000"/>
                <a:gd name="adj2" fmla="val 44669"/>
              </a:avLst>
            </a:prstGeom>
            <a:solidFill>
              <a:srgbClr val="FF0000"/>
            </a:solidFill>
            <a:ln w="9525">
              <a:solidFill>
                <a:srgbClr val="C0C0C0"/>
              </a:solidFill>
              <a:miter lim="800000"/>
              <a:headEnd/>
              <a:tailEnd/>
            </a:ln>
          </p:spPr>
          <p:txBody>
            <a:bodyPr rot="10800000" vert="eaVert" wrap="none" anchor="ctr"/>
            <a:lstStyle/>
            <a:p>
              <a:pPr eaLnBrk="1" hangingPunct="1"/>
              <a:endParaRPr lang="en-US" sz="1800">
                <a:latin typeface="Arial" charset="0"/>
              </a:endParaRPr>
            </a:p>
          </p:txBody>
        </p:sp>
        <p:sp>
          <p:nvSpPr>
            <p:cNvPr id="1341" name="Text Box 13"/>
            <p:cNvSpPr txBox="1">
              <a:spLocks noChangeArrowheads="1"/>
            </p:cNvSpPr>
            <p:nvPr/>
          </p:nvSpPr>
          <p:spPr bwMode="auto">
            <a:xfrm>
              <a:off x="9072" y="17635"/>
              <a:ext cx="960" cy="250"/>
            </a:xfrm>
            <a:prstGeom prst="rect">
              <a:avLst/>
            </a:prstGeom>
            <a:noFill/>
            <a:ln w="9525">
              <a:noFill/>
              <a:miter lim="800000"/>
              <a:headEnd/>
              <a:tailEnd/>
            </a:ln>
          </p:spPr>
          <p:txBody>
            <a:bodyPr>
              <a:spAutoFit/>
            </a:bodyPr>
            <a:lstStyle/>
            <a:p>
              <a:pPr eaLnBrk="1" hangingPunct="1">
                <a:spcBef>
                  <a:spcPct val="50000"/>
                </a:spcBef>
              </a:pPr>
              <a:r>
                <a:rPr lang="en-US" sz="2000" b="1">
                  <a:solidFill>
                    <a:srgbClr val="009900"/>
                  </a:solidFill>
                  <a:latin typeface="Arial" charset="0"/>
                </a:rPr>
                <a:t>H = 72 mT</a:t>
              </a:r>
            </a:p>
          </p:txBody>
        </p:sp>
        <p:sp>
          <p:nvSpPr>
            <p:cNvPr id="1342" name="Text Box 14"/>
            <p:cNvSpPr txBox="1">
              <a:spLocks noChangeArrowheads="1"/>
            </p:cNvSpPr>
            <p:nvPr/>
          </p:nvSpPr>
          <p:spPr bwMode="auto">
            <a:xfrm>
              <a:off x="10944" y="17635"/>
              <a:ext cx="1056" cy="250"/>
            </a:xfrm>
            <a:prstGeom prst="rect">
              <a:avLst/>
            </a:prstGeom>
            <a:noFill/>
            <a:ln w="9525">
              <a:noFill/>
              <a:miter lim="800000"/>
              <a:headEnd/>
              <a:tailEnd/>
            </a:ln>
          </p:spPr>
          <p:txBody>
            <a:bodyPr>
              <a:spAutoFit/>
            </a:bodyPr>
            <a:lstStyle/>
            <a:p>
              <a:pPr eaLnBrk="1" hangingPunct="1">
                <a:spcBef>
                  <a:spcPct val="50000"/>
                </a:spcBef>
              </a:pPr>
              <a:r>
                <a:rPr lang="en-US" sz="2000" b="1">
                  <a:solidFill>
                    <a:srgbClr val="FF9900"/>
                  </a:solidFill>
                  <a:latin typeface="Arial" charset="0"/>
                </a:rPr>
                <a:t>H = 0 mT</a:t>
              </a:r>
            </a:p>
          </p:txBody>
        </p:sp>
        <p:sp>
          <p:nvSpPr>
            <p:cNvPr id="1343" name="Text Box 15"/>
            <p:cNvSpPr txBox="1">
              <a:spLocks noChangeArrowheads="1"/>
            </p:cNvSpPr>
            <p:nvPr/>
          </p:nvSpPr>
          <p:spPr bwMode="auto">
            <a:xfrm>
              <a:off x="10896" y="16445"/>
              <a:ext cx="1104" cy="250"/>
            </a:xfrm>
            <a:prstGeom prst="rect">
              <a:avLst/>
            </a:prstGeom>
            <a:noFill/>
            <a:ln w="9525">
              <a:noFill/>
              <a:miter lim="800000"/>
              <a:headEnd/>
              <a:tailEnd/>
            </a:ln>
          </p:spPr>
          <p:txBody>
            <a:bodyPr>
              <a:spAutoFit/>
            </a:bodyPr>
            <a:lstStyle/>
            <a:p>
              <a:pPr eaLnBrk="1" hangingPunct="1">
                <a:spcBef>
                  <a:spcPct val="50000"/>
                </a:spcBef>
              </a:pPr>
              <a:r>
                <a:rPr lang="en-US" sz="2000" b="1">
                  <a:solidFill>
                    <a:srgbClr val="FF9900"/>
                  </a:solidFill>
                  <a:latin typeface="Arial" charset="0"/>
                </a:rPr>
                <a:t>FC T=6.5K</a:t>
              </a:r>
            </a:p>
          </p:txBody>
        </p:sp>
        <p:sp>
          <p:nvSpPr>
            <p:cNvPr id="18450" name="Text Box 18"/>
            <p:cNvSpPr txBox="1">
              <a:spLocks noChangeArrowheads="1"/>
            </p:cNvSpPr>
            <p:nvPr/>
          </p:nvSpPr>
          <p:spPr bwMode="auto">
            <a:xfrm>
              <a:off x="7104" y="14462"/>
              <a:ext cx="1392" cy="288"/>
            </a:xfrm>
            <a:prstGeom prst="rect">
              <a:avLst/>
            </a:prstGeom>
            <a:noFill/>
            <a:ln w="9525">
              <a:noFill/>
              <a:miter lim="800000"/>
              <a:headEnd/>
              <a:tailEnd/>
            </a:ln>
            <a:effectLst/>
          </p:spPr>
          <p:txBody>
            <a:bodyPr>
              <a:spAutoFit/>
            </a:bodyPr>
            <a:lstStyle/>
            <a:p>
              <a:pPr eaLnBrk="1" hangingPunct="1">
                <a:spcBef>
                  <a:spcPct val="50000"/>
                </a:spcBef>
                <a:defRPr/>
              </a:pPr>
              <a:r>
                <a:rPr lang="en-US" sz="2400" b="1" dirty="0" err="1">
                  <a:solidFill>
                    <a:srgbClr val="3333CC"/>
                  </a:solidFill>
                  <a:effectLst>
                    <a:outerShdw blurRad="38100" dist="38100" dir="2700000" algn="tl">
                      <a:srgbClr val="C0C0C0"/>
                    </a:outerShdw>
                  </a:effectLst>
                  <a:latin typeface="Arial" pitchFamily="34" charset="0"/>
                </a:rPr>
                <a:t>BCP'ed</a:t>
              </a:r>
              <a:endParaRPr lang="en-US" sz="2400" b="1" dirty="0">
                <a:solidFill>
                  <a:srgbClr val="3333CC"/>
                </a:solidFill>
                <a:effectLst>
                  <a:outerShdw blurRad="38100" dist="38100" dir="2700000" algn="tl">
                    <a:srgbClr val="C0C0C0"/>
                  </a:outerShdw>
                </a:effectLst>
                <a:latin typeface="Arial" pitchFamily="34" charset="0"/>
              </a:endParaRPr>
            </a:p>
          </p:txBody>
        </p:sp>
        <p:sp>
          <p:nvSpPr>
            <p:cNvPr id="18451" name="Text Box 19"/>
            <p:cNvSpPr txBox="1">
              <a:spLocks noChangeArrowheads="1"/>
            </p:cNvSpPr>
            <p:nvPr/>
          </p:nvSpPr>
          <p:spPr bwMode="auto">
            <a:xfrm>
              <a:off x="7152" y="16445"/>
              <a:ext cx="1392" cy="288"/>
            </a:xfrm>
            <a:prstGeom prst="rect">
              <a:avLst/>
            </a:prstGeom>
            <a:noFill/>
            <a:ln w="9525">
              <a:noFill/>
              <a:miter lim="800000"/>
              <a:headEnd/>
              <a:tailEnd/>
            </a:ln>
            <a:effectLst/>
          </p:spPr>
          <p:txBody>
            <a:bodyPr>
              <a:spAutoFit/>
            </a:bodyPr>
            <a:lstStyle/>
            <a:p>
              <a:pPr eaLnBrk="1" hangingPunct="1">
                <a:spcBef>
                  <a:spcPct val="50000"/>
                </a:spcBef>
                <a:defRPr/>
              </a:pPr>
              <a:r>
                <a:rPr lang="en-US" sz="2400" b="1" dirty="0" err="1">
                  <a:solidFill>
                    <a:srgbClr val="3333CC"/>
                  </a:solidFill>
                  <a:effectLst>
                    <a:outerShdw blurRad="38100" dist="38100" dir="2700000" algn="tl">
                      <a:srgbClr val="C0C0C0"/>
                    </a:outerShdw>
                  </a:effectLst>
                  <a:latin typeface="Arial" pitchFamily="34" charset="0"/>
                </a:rPr>
                <a:t>EP'ed</a:t>
              </a:r>
              <a:endParaRPr lang="en-US" sz="2400" b="1" dirty="0">
                <a:solidFill>
                  <a:srgbClr val="3333CC"/>
                </a:solidFill>
                <a:effectLst>
                  <a:outerShdw blurRad="38100" dist="38100" dir="2700000" algn="tl">
                    <a:srgbClr val="C0C0C0"/>
                  </a:outerShdw>
                </a:effectLst>
                <a:latin typeface="Arial" pitchFamily="34" charset="0"/>
              </a:endParaRPr>
            </a:p>
          </p:txBody>
        </p:sp>
        <p:sp>
          <p:nvSpPr>
            <p:cNvPr id="1346" name="AutoShape 16"/>
            <p:cNvSpPr>
              <a:spLocks noChangeArrowheads="1"/>
            </p:cNvSpPr>
            <p:nvPr/>
          </p:nvSpPr>
          <p:spPr bwMode="auto">
            <a:xfrm rot="-9927100">
              <a:off x="9936" y="16781"/>
              <a:ext cx="138" cy="236"/>
            </a:xfrm>
            <a:prstGeom prst="upArrow">
              <a:avLst>
                <a:gd name="adj1" fmla="val 50000"/>
                <a:gd name="adj2" fmla="val 42754"/>
              </a:avLst>
            </a:prstGeom>
            <a:solidFill>
              <a:srgbClr val="FF0000"/>
            </a:solidFill>
            <a:ln w="9525">
              <a:solidFill>
                <a:srgbClr val="C0C0C0"/>
              </a:solidFill>
              <a:miter lim="800000"/>
              <a:headEnd/>
              <a:tailEnd/>
            </a:ln>
          </p:spPr>
          <p:txBody>
            <a:bodyPr rot="10800000" vert="eaVert" wrap="none" anchor="ctr"/>
            <a:lstStyle/>
            <a:p>
              <a:pPr eaLnBrk="1" hangingPunct="1"/>
              <a:endParaRPr lang="en-US" sz="1800">
                <a:latin typeface="Arial" charset="0"/>
              </a:endParaRPr>
            </a:p>
          </p:txBody>
        </p:sp>
        <p:sp>
          <p:nvSpPr>
            <p:cNvPr id="1347" name="AutoShape 17"/>
            <p:cNvSpPr>
              <a:spLocks noChangeArrowheads="1"/>
            </p:cNvSpPr>
            <p:nvPr/>
          </p:nvSpPr>
          <p:spPr bwMode="auto">
            <a:xfrm rot="1007373">
              <a:off x="9744" y="17405"/>
              <a:ext cx="144" cy="275"/>
            </a:xfrm>
            <a:prstGeom prst="upArrow">
              <a:avLst>
                <a:gd name="adj1" fmla="val 50000"/>
                <a:gd name="adj2" fmla="val 47743"/>
              </a:avLst>
            </a:prstGeom>
            <a:solidFill>
              <a:srgbClr val="FF0000"/>
            </a:solidFill>
            <a:ln w="9525">
              <a:solidFill>
                <a:srgbClr val="C0C0C0"/>
              </a:solidFill>
              <a:miter lim="800000"/>
              <a:headEnd/>
              <a:tailEnd/>
            </a:ln>
          </p:spPr>
          <p:txBody>
            <a:bodyPr vert="eaVert" wrap="none" anchor="ctr"/>
            <a:lstStyle/>
            <a:p>
              <a:pPr eaLnBrk="1" hangingPunct="1"/>
              <a:endParaRPr lang="en-US" sz="1800">
                <a:latin typeface="Arial" charset="0"/>
              </a:endParaRPr>
            </a:p>
          </p:txBody>
        </p:sp>
        <p:sp>
          <p:nvSpPr>
            <p:cNvPr id="1348" name="Text Box 20"/>
            <p:cNvSpPr txBox="1">
              <a:spLocks noChangeArrowheads="1"/>
            </p:cNvSpPr>
            <p:nvPr/>
          </p:nvSpPr>
          <p:spPr bwMode="auto">
            <a:xfrm>
              <a:off x="9024" y="16445"/>
              <a:ext cx="1008" cy="250"/>
            </a:xfrm>
            <a:prstGeom prst="rect">
              <a:avLst/>
            </a:prstGeom>
            <a:noFill/>
            <a:ln w="9525">
              <a:noFill/>
              <a:miter lim="800000"/>
              <a:headEnd/>
              <a:tailEnd/>
            </a:ln>
          </p:spPr>
          <p:txBody>
            <a:bodyPr>
              <a:spAutoFit/>
            </a:bodyPr>
            <a:lstStyle/>
            <a:p>
              <a:pPr eaLnBrk="1" hangingPunct="1">
                <a:spcBef>
                  <a:spcPct val="50000"/>
                </a:spcBef>
              </a:pPr>
              <a:r>
                <a:rPr lang="en-US" sz="2000" b="1">
                  <a:solidFill>
                    <a:srgbClr val="009900"/>
                  </a:solidFill>
                  <a:latin typeface="Arial" charset="0"/>
                </a:rPr>
                <a:t>ZFC T=6.5K</a:t>
              </a:r>
            </a:p>
          </p:txBody>
        </p:sp>
        <p:sp>
          <p:nvSpPr>
            <p:cNvPr id="1349" name="AutoShape 21"/>
            <p:cNvSpPr>
              <a:spLocks noChangeArrowheads="1"/>
            </p:cNvSpPr>
            <p:nvPr/>
          </p:nvSpPr>
          <p:spPr bwMode="auto">
            <a:xfrm rot="2280538">
              <a:off x="9654" y="15339"/>
              <a:ext cx="138" cy="240"/>
            </a:xfrm>
            <a:prstGeom prst="upArrow">
              <a:avLst>
                <a:gd name="adj1" fmla="val 50000"/>
                <a:gd name="adj2" fmla="val 43478"/>
              </a:avLst>
            </a:prstGeom>
            <a:solidFill>
              <a:srgbClr val="FF0000"/>
            </a:solidFill>
            <a:ln w="9525">
              <a:solidFill>
                <a:srgbClr val="C0C0C0"/>
              </a:solidFill>
              <a:miter lim="800000"/>
              <a:headEnd/>
              <a:tailEnd/>
            </a:ln>
          </p:spPr>
          <p:txBody>
            <a:bodyPr vert="eaVert" wrap="none" anchor="ctr"/>
            <a:lstStyle/>
            <a:p>
              <a:pPr eaLnBrk="1" hangingPunct="1"/>
              <a:endParaRPr lang="en-US" sz="1800">
                <a:latin typeface="Arial" charset="0"/>
              </a:endParaRPr>
            </a:p>
          </p:txBody>
        </p:sp>
        <p:pic>
          <p:nvPicPr>
            <p:cNvPr id="1350" name="Picture 22"/>
            <p:cNvPicPr>
              <a:picLocks noChangeAspect="1" noChangeArrowheads="1"/>
            </p:cNvPicPr>
            <p:nvPr/>
          </p:nvPicPr>
          <p:blipFill>
            <a:blip r:embed="rId22"/>
            <a:srcRect/>
            <a:stretch>
              <a:fillRect/>
            </a:stretch>
          </p:blipFill>
          <p:spPr bwMode="auto">
            <a:xfrm>
              <a:off x="10948" y="14769"/>
              <a:ext cx="1772" cy="829"/>
            </a:xfrm>
            <a:prstGeom prst="rect">
              <a:avLst/>
            </a:prstGeom>
            <a:noFill/>
            <a:ln w="9525">
              <a:noFill/>
              <a:miter lim="800000"/>
              <a:headEnd/>
              <a:tailEnd/>
            </a:ln>
          </p:spPr>
        </p:pic>
        <p:sp>
          <p:nvSpPr>
            <p:cNvPr id="1351" name="AutoShape 23"/>
            <p:cNvSpPr>
              <a:spLocks noChangeArrowheads="1"/>
            </p:cNvSpPr>
            <p:nvPr/>
          </p:nvSpPr>
          <p:spPr bwMode="auto">
            <a:xfrm rot="-5400000">
              <a:off x="11954" y="14949"/>
              <a:ext cx="138" cy="242"/>
            </a:xfrm>
            <a:prstGeom prst="upArrow">
              <a:avLst>
                <a:gd name="adj1" fmla="val 50000"/>
                <a:gd name="adj2" fmla="val 43841"/>
              </a:avLst>
            </a:prstGeom>
            <a:solidFill>
              <a:srgbClr val="0000CC"/>
            </a:solidFill>
            <a:ln w="9525">
              <a:solidFill>
                <a:schemeClr val="bg1"/>
              </a:solidFill>
              <a:miter lim="800000"/>
              <a:headEnd/>
              <a:tailEnd/>
            </a:ln>
          </p:spPr>
          <p:txBody>
            <a:bodyPr rot="10800000" wrap="none" anchor="ctr"/>
            <a:lstStyle/>
            <a:p>
              <a:pPr eaLnBrk="1" hangingPunct="1"/>
              <a:endParaRPr lang="en-US" sz="1800">
                <a:latin typeface="Arial" charset="0"/>
              </a:endParaRPr>
            </a:p>
          </p:txBody>
        </p:sp>
        <p:sp>
          <p:nvSpPr>
            <p:cNvPr id="1352" name="AutoShape 24"/>
            <p:cNvSpPr>
              <a:spLocks noChangeArrowheads="1"/>
            </p:cNvSpPr>
            <p:nvPr/>
          </p:nvSpPr>
          <p:spPr bwMode="auto">
            <a:xfrm rot="5400000">
              <a:off x="11474" y="15293"/>
              <a:ext cx="138" cy="242"/>
            </a:xfrm>
            <a:prstGeom prst="upArrow">
              <a:avLst>
                <a:gd name="adj1" fmla="val 50000"/>
                <a:gd name="adj2" fmla="val 43841"/>
              </a:avLst>
            </a:prstGeom>
            <a:solidFill>
              <a:srgbClr val="0000CC"/>
            </a:solidFill>
            <a:ln w="9525">
              <a:solidFill>
                <a:schemeClr val="bg1"/>
              </a:solidFill>
              <a:miter lim="800000"/>
              <a:headEnd/>
              <a:tailEnd/>
            </a:ln>
          </p:spPr>
          <p:txBody>
            <a:bodyPr wrap="none" anchor="ctr"/>
            <a:lstStyle/>
            <a:p>
              <a:pPr eaLnBrk="1" hangingPunct="1"/>
              <a:endParaRPr lang="en-US" sz="1800">
                <a:latin typeface="Arial" charset="0"/>
              </a:endParaRPr>
            </a:p>
          </p:txBody>
        </p:sp>
        <p:sp>
          <p:nvSpPr>
            <p:cNvPr id="1353" name="Text Box 27"/>
            <p:cNvSpPr txBox="1">
              <a:spLocks noChangeArrowheads="1"/>
            </p:cNvSpPr>
            <p:nvPr/>
          </p:nvSpPr>
          <p:spPr bwMode="auto">
            <a:xfrm>
              <a:off x="7920" y="13968"/>
              <a:ext cx="4272" cy="393"/>
            </a:xfrm>
            <a:prstGeom prst="rect">
              <a:avLst/>
            </a:prstGeom>
            <a:noFill/>
            <a:ln w="9525" algn="ctr">
              <a:noFill/>
              <a:miter lim="800000"/>
              <a:headEnd/>
              <a:tailEnd/>
            </a:ln>
          </p:spPr>
          <p:txBody>
            <a:bodyPr lIns="196218" tIns="98109" rIns="196218" bIns="98109">
              <a:spAutoFit/>
            </a:bodyPr>
            <a:lstStyle/>
            <a:p>
              <a:pPr algn="ctr" defTabSz="4708525" eaLnBrk="1" hangingPunct="1">
                <a:spcBef>
                  <a:spcPct val="50000"/>
                </a:spcBef>
              </a:pPr>
              <a:r>
                <a:rPr lang="en-US" altLang="ko-KR" sz="2800" b="1">
                  <a:latin typeface="Arial" charset="0"/>
                  <a:ea typeface="굴림" charset="-127"/>
                </a:rPr>
                <a:t>Reduced thickness sample (GB//H</a:t>
              </a:r>
              <a:r>
                <a:rPr lang="en-US" altLang="ko-KR" sz="2800" b="1" baseline="-25000">
                  <a:latin typeface="Arial" charset="0"/>
                  <a:ea typeface="굴림" charset="-127"/>
                </a:rPr>
                <a:t>ext</a:t>
              </a:r>
              <a:r>
                <a:rPr lang="en-US" altLang="ko-KR" sz="2800" b="1">
                  <a:latin typeface="Arial" charset="0"/>
                  <a:ea typeface="굴림" charset="-127"/>
                </a:rPr>
                <a:t>)</a:t>
              </a:r>
            </a:p>
          </p:txBody>
        </p:sp>
        <p:sp>
          <p:nvSpPr>
            <p:cNvPr id="1354" name="AutoShape 25"/>
            <p:cNvSpPr>
              <a:spLocks noChangeArrowheads="1"/>
            </p:cNvSpPr>
            <p:nvPr/>
          </p:nvSpPr>
          <p:spPr bwMode="auto">
            <a:xfrm rot="-5400000">
              <a:off x="11956" y="17257"/>
              <a:ext cx="138" cy="242"/>
            </a:xfrm>
            <a:prstGeom prst="upArrow">
              <a:avLst>
                <a:gd name="adj1" fmla="val 50000"/>
                <a:gd name="adj2" fmla="val 43841"/>
              </a:avLst>
            </a:prstGeom>
            <a:solidFill>
              <a:srgbClr val="0000CC"/>
            </a:solidFill>
            <a:ln w="9525">
              <a:solidFill>
                <a:schemeClr val="bg1"/>
              </a:solidFill>
              <a:miter lim="800000"/>
              <a:headEnd/>
              <a:tailEnd/>
            </a:ln>
          </p:spPr>
          <p:txBody>
            <a:bodyPr rot="10800000" wrap="none" anchor="ctr"/>
            <a:lstStyle/>
            <a:p>
              <a:pPr eaLnBrk="1" hangingPunct="1"/>
              <a:endParaRPr lang="en-US" sz="1800">
                <a:latin typeface="Arial" charset="0"/>
              </a:endParaRPr>
            </a:p>
          </p:txBody>
        </p:sp>
        <p:sp>
          <p:nvSpPr>
            <p:cNvPr id="1355" name="AutoShape 26"/>
            <p:cNvSpPr>
              <a:spLocks noChangeArrowheads="1"/>
            </p:cNvSpPr>
            <p:nvPr/>
          </p:nvSpPr>
          <p:spPr bwMode="auto">
            <a:xfrm rot="5400000">
              <a:off x="11668" y="16831"/>
              <a:ext cx="138" cy="242"/>
            </a:xfrm>
            <a:prstGeom prst="upArrow">
              <a:avLst>
                <a:gd name="adj1" fmla="val 50000"/>
                <a:gd name="adj2" fmla="val 43841"/>
              </a:avLst>
            </a:prstGeom>
            <a:solidFill>
              <a:srgbClr val="0000CC"/>
            </a:solidFill>
            <a:ln w="9525">
              <a:solidFill>
                <a:schemeClr val="bg1"/>
              </a:solidFill>
              <a:miter lim="800000"/>
              <a:headEnd/>
              <a:tailEnd/>
            </a:ln>
          </p:spPr>
          <p:txBody>
            <a:bodyPr wrap="none" anchor="ctr"/>
            <a:lstStyle/>
            <a:p>
              <a:pPr eaLnBrk="1" hangingPunct="1"/>
              <a:endParaRPr lang="en-US" sz="1800">
                <a:latin typeface="Arial" charset="0"/>
              </a:endParaRPr>
            </a:p>
          </p:txBody>
        </p:sp>
        <p:sp>
          <p:nvSpPr>
            <p:cNvPr id="1356" name="Text Box 28"/>
            <p:cNvSpPr txBox="1">
              <a:spLocks noChangeArrowheads="1"/>
            </p:cNvSpPr>
            <p:nvPr/>
          </p:nvSpPr>
          <p:spPr bwMode="auto">
            <a:xfrm>
              <a:off x="7776" y="16013"/>
              <a:ext cx="4560" cy="393"/>
            </a:xfrm>
            <a:prstGeom prst="rect">
              <a:avLst/>
            </a:prstGeom>
            <a:noFill/>
            <a:ln w="9525" algn="ctr">
              <a:noFill/>
              <a:miter lim="800000"/>
              <a:headEnd/>
              <a:tailEnd/>
            </a:ln>
          </p:spPr>
          <p:txBody>
            <a:bodyPr lIns="196218" tIns="98109" rIns="196218" bIns="98109">
              <a:spAutoFit/>
            </a:bodyPr>
            <a:lstStyle/>
            <a:p>
              <a:pPr algn="ctr" defTabSz="4708525" eaLnBrk="1" hangingPunct="1">
                <a:spcBef>
                  <a:spcPct val="50000"/>
                </a:spcBef>
              </a:pPr>
              <a:r>
                <a:rPr lang="en-US" altLang="ko-KR" sz="2800" b="1">
                  <a:latin typeface="Arial" charset="0"/>
                  <a:ea typeface="굴림" charset="-127"/>
                </a:rPr>
                <a:t>Same GB </a:t>
              </a:r>
              <a:r>
                <a:rPr lang="en-US" altLang="ko-KR" sz="2800" b="1">
                  <a:latin typeface="Symbol" pitchFamily="18" charset="2"/>
                  <a:ea typeface="굴림" charset="-127"/>
                </a:rPr>
                <a:t>&amp;</a:t>
              </a:r>
              <a:r>
                <a:rPr lang="en-US" altLang="ko-KR" sz="2800" b="1">
                  <a:latin typeface="Arial" charset="0"/>
                  <a:ea typeface="굴림" charset="-127"/>
                </a:rPr>
                <a:t> thickness sample (GB//H</a:t>
              </a:r>
              <a:r>
                <a:rPr lang="en-US" altLang="ko-KR" sz="2800" b="1" baseline="-25000">
                  <a:latin typeface="Arial" charset="0"/>
                  <a:ea typeface="굴림" charset="-127"/>
                </a:rPr>
                <a:t>ext</a:t>
              </a:r>
              <a:r>
                <a:rPr lang="en-US" altLang="ko-KR" sz="2800" b="1">
                  <a:latin typeface="Arial" charset="0"/>
                  <a:ea typeface="굴림" charset="-127"/>
                </a:rPr>
                <a:t>)</a:t>
              </a:r>
            </a:p>
          </p:txBody>
        </p:sp>
        <p:pic>
          <p:nvPicPr>
            <p:cNvPr id="1357" name="Picture 29" descr="BCPed bi-xtal"/>
            <p:cNvPicPr>
              <a:picLocks noChangeAspect="1" noChangeArrowheads="1"/>
            </p:cNvPicPr>
            <p:nvPr/>
          </p:nvPicPr>
          <p:blipFill>
            <a:blip r:embed="rId23"/>
            <a:srcRect/>
            <a:stretch>
              <a:fillRect/>
            </a:stretch>
          </p:blipFill>
          <p:spPr bwMode="auto">
            <a:xfrm>
              <a:off x="7152" y="14750"/>
              <a:ext cx="1824" cy="853"/>
            </a:xfrm>
            <a:prstGeom prst="rect">
              <a:avLst/>
            </a:prstGeom>
            <a:noFill/>
            <a:ln w="9525">
              <a:noFill/>
              <a:miter lim="800000"/>
              <a:headEnd/>
              <a:tailEnd/>
            </a:ln>
          </p:spPr>
        </p:pic>
        <p:pic>
          <p:nvPicPr>
            <p:cNvPr id="1358" name="Picture 30" descr="EPed bi-xtal"/>
            <p:cNvPicPr>
              <a:picLocks noChangeAspect="1" noChangeArrowheads="1"/>
            </p:cNvPicPr>
            <p:nvPr/>
          </p:nvPicPr>
          <p:blipFill>
            <a:blip r:embed="rId24"/>
            <a:srcRect/>
            <a:stretch>
              <a:fillRect/>
            </a:stretch>
          </p:blipFill>
          <p:spPr bwMode="auto">
            <a:xfrm>
              <a:off x="7152" y="16711"/>
              <a:ext cx="1776" cy="972"/>
            </a:xfrm>
            <a:prstGeom prst="rect">
              <a:avLst/>
            </a:prstGeom>
            <a:noFill/>
            <a:ln w="9525">
              <a:noFill/>
              <a:miter lim="800000"/>
              <a:headEnd/>
              <a:tailEnd/>
            </a:ln>
          </p:spPr>
        </p:pic>
      </p:grpSp>
      <p:grpSp>
        <p:nvGrpSpPr>
          <p:cNvPr id="1613" name="Group 589"/>
          <p:cNvGrpSpPr>
            <a:grpSpLocks/>
          </p:cNvGrpSpPr>
          <p:nvPr/>
        </p:nvGrpSpPr>
        <p:grpSpPr bwMode="auto">
          <a:xfrm>
            <a:off x="20878800" y="21945600"/>
            <a:ext cx="8534400" cy="6310313"/>
            <a:chOff x="13152" y="13824"/>
            <a:chExt cx="5376" cy="3975"/>
          </a:xfrm>
        </p:grpSpPr>
        <p:sp>
          <p:nvSpPr>
            <p:cNvPr id="1359" name="Rectangle 2"/>
            <p:cNvSpPr>
              <a:spLocks noChangeArrowheads="1"/>
            </p:cNvSpPr>
            <p:nvPr/>
          </p:nvSpPr>
          <p:spPr bwMode="auto">
            <a:xfrm>
              <a:off x="13152" y="13824"/>
              <a:ext cx="5184" cy="720"/>
            </a:xfrm>
            <a:prstGeom prst="rect">
              <a:avLst/>
            </a:prstGeom>
            <a:noFill/>
            <a:ln w="9525">
              <a:noFill/>
              <a:miter lim="800000"/>
              <a:headEnd/>
              <a:tailEnd/>
            </a:ln>
          </p:spPr>
          <p:txBody>
            <a:bodyPr anchor="ctr"/>
            <a:lstStyle/>
            <a:p>
              <a:pPr algn="ctr" eaLnBrk="1" hangingPunct="1"/>
              <a:r>
                <a:rPr lang="en-US" altLang="ko-KR" sz="2800" b="1">
                  <a:latin typeface="Arial" charset="0"/>
                  <a:ea typeface="굴림" charset="-127"/>
                </a:rPr>
                <a:t>Microstructure Analysis</a:t>
              </a:r>
              <a:endParaRPr lang="en-US" sz="2800" b="1">
                <a:latin typeface="Arial" charset="0"/>
              </a:endParaRPr>
            </a:p>
          </p:txBody>
        </p:sp>
        <p:grpSp>
          <p:nvGrpSpPr>
            <p:cNvPr id="1612" name="Group 588"/>
            <p:cNvGrpSpPr>
              <a:grpSpLocks/>
            </p:cNvGrpSpPr>
            <p:nvPr/>
          </p:nvGrpSpPr>
          <p:grpSpPr bwMode="auto">
            <a:xfrm>
              <a:off x="13152" y="14486"/>
              <a:ext cx="5376" cy="3313"/>
              <a:chOff x="13152" y="14486"/>
              <a:chExt cx="5376" cy="3313"/>
            </a:xfrm>
          </p:grpSpPr>
          <p:pic>
            <p:nvPicPr>
              <p:cNvPr id="1597" name="Picture 573" descr="TEM-BCPed bi-xtal-1"/>
              <p:cNvPicPr>
                <a:picLocks noChangeAspect="1" noChangeArrowheads="1"/>
              </p:cNvPicPr>
              <p:nvPr/>
            </p:nvPicPr>
            <p:blipFill>
              <a:blip r:embed="rId25"/>
              <a:srcRect/>
              <a:stretch>
                <a:fillRect/>
              </a:stretch>
            </p:blipFill>
            <p:spPr bwMode="auto">
              <a:xfrm>
                <a:off x="14880" y="16080"/>
                <a:ext cx="1677" cy="1680"/>
              </a:xfrm>
              <a:prstGeom prst="rect">
                <a:avLst/>
              </a:prstGeom>
              <a:noFill/>
            </p:spPr>
          </p:pic>
          <p:pic>
            <p:nvPicPr>
              <p:cNvPr id="1598" name="Picture 574" descr="TEM-BCPed bi-xtal-2"/>
              <p:cNvPicPr>
                <a:picLocks noChangeAspect="1" noChangeArrowheads="1"/>
              </p:cNvPicPr>
              <p:nvPr/>
            </p:nvPicPr>
            <p:blipFill>
              <a:blip r:embed="rId26"/>
              <a:srcRect/>
              <a:stretch>
                <a:fillRect/>
              </a:stretch>
            </p:blipFill>
            <p:spPr bwMode="auto">
              <a:xfrm>
                <a:off x="13152" y="16080"/>
                <a:ext cx="1680" cy="1680"/>
              </a:xfrm>
              <a:prstGeom prst="rect">
                <a:avLst/>
              </a:prstGeom>
              <a:noFill/>
            </p:spPr>
          </p:pic>
          <p:sp>
            <p:nvSpPr>
              <p:cNvPr id="1366" name="Text Box 9"/>
              <p:cNvSpPr txBox="1">
                <a:spLocks noChangeArrowheads="1"/>
              </p:cNvSpPr>
              <p:nvPr/>
            </p:nvSpPr>
            <p:spPr bwMode="auto">
              <a:xfrm>
                <a:off x="13152" y="16464"/>
                <a:ext cx="960" cy="231"/>
              </a:xfrm>
              <a:prstGeom prst="rect">
                <a:avLst/>
              </a:prstGeom>
              <a:noFill/>
              <a:ln w="9525">
                <a:noFill/>
                <a:miter lim="800000"/>
                <a:headEnd/>
                <a:tailEnd/>
              </a:ln>
            </p:spPr>
            <p:txBody>
              <a:bodyPr>
                <a:spAutoFit/>
              </a:bodyPr>
              <a:lstStyle/>
              <a:p>
                <a:pPr eaLnBrk="1" hangingPunct="1">
                  <a:spcBef>
                    <a:spcPct val="50000"/>
                  </a:spcBef>
                </a:pPr>
                <a:r>
                  <a:rPr lang="en-US" sz="1800" b="1">
                    <a:solidFill>
                      <a:srgbClr val="FF0000"/>
                    </a:solidFill>
                    <a:latin typeface="Arial" charset="0"/>
                  </a:rPr>
                  <a:t>GB</a:t>
                </a:r>
              </a:p>
            </p:txBody>
          </p:sp>
          <p:sp>
            <p:nvSpPr>
              <p:cNvPr id="1360" name="Text Box 3"/>
              <p:cNvSpPr txBox="1">
                <a:spLocks noChangeArrowheads="1"/>
              </p:cNvSpPr>
              <p:nvPr/>
            </p:nvSpPr>
            <p:spPr bwMode="auto">
              <a:xfrm>
                <a:off x="13296" y="14486"/>
                <a:ext cx="4944" cy="250"/>
              </a:xfrm>
              <a:prstGeom prst="rect">
                <a:avLst/>
              </a:prstGeom>
              <a:noFill/>
              <a:ln w="9525">
                <a:noFill/>
                <a:miter lim="800000"/>
                <a:headEnd/>
                <a:tailEnd/>
              </a:ln>
            </p:spPr>
            <p:txBody>
              <a:bodyPr>
                <a:spAutoFit/>
              </a:bodyPr>
              <a:lstStyle/>
              <a:p>
                <a:pPr eaLnBrk="1" hangingPunct="1">
                  <a:spcBef>
                    <a:spcPct val="50000"/>
                  </a:spcBef>
                </a:pPr>
                <a:r>
                  <a:rPr lang="en-US" altLang="ko-KR" sz="2000" b="1">
                    <a:solidFill>
                      <a:schemeClr val="tx2"/>
                    </a:solidFill>
                    <a:latin typeface="Arial" charset="0"/>
                    <a:ea typeface="굴림" charset="-127"/>
                  </a:rPr>
                  <a:t>TEM</a:t>
                </a:r>
                <a:r>
                  <a:rPr lang="en-US" altLang="ko-KR" sz="2000">
                    <a:solidFill>
                      <a:schemeClr val="tx2"/>
                    </a:solidFill>
                    <a:latin typeface="Arial" charset="0"/>
                    <a:ea typeface="굴림" charset="-127"/>
                  </a:rPr>
                  <a:t> was used to observe the vicinity of the GB after BCP treatment</a:t>
                </a:r>
                <a:endParaRPr lang="en-US" sz="2000" b="1">
                  <a:latin typeface="Arial" charset="0"/>
                </a:endParaRPr>
              </a:p>
            </p:txBody>
          </p:sp>
          <p:sp>
            <p:nvSpPr>
              <p:cNvPr id="1361" name="Text Box 4"/>
              <p:cNvSpPr txBox="1">
                <a:spLocks noChangeArrowheads="1"/>
              </p:cNvSpPr>
              <p:nvPr/>
            </p:nvSpPr>
            <p:spPr bwMode="auto">
              <a:xfrm>
                <a:off x="14544" y="14927"/>
                <a:ext cx="3984" cy="817"/>
              </a:xfrm>
              <a:prstGeom prst="rect">
                <a:avLst/>
              </a:prstGeom>
              <a:noFill/>
              <a:ln w="9525" algn="ctr">
                <a:noFill/>
                <a:miter lim="800000"/>
                <a:headEnd/>
                <a:tailEnd/>
              </a:ln>
            </p:spPr>
            <p:txBody>
              <a:bodyPr lIns="196218" tIns="98109" rIns="196218" bIns="98109">
                <a:spAutoFit/>
              </a:bodyPr>
              <a:lstStyle/>
              <a:p>
                <a:pPr defTabSz="4708525" eaLnBrk="1" hangingPunct="1">
                  <a:spcBef>
                    <a:spcPct val="50000"/>
                  </a:spcBef>
                  <a:buFontTx/>
                  <a:buChar char="•"/>
                </a:pPr>
                <a:r>
                  <a:rPr lang="en-US" altLang="ko-KR" sz="1600">
                    <a:solidFill>
                      <a:schemeClr val="tx2"/>
                    </a:solidFill>
                    <a:latin typeface="Arial" charset="0"/>
                    <a:ea typeface="굴림" charset="-127"/>
                  </a:rPr>
                  <a:t> Using FIB (Carl Zeiss 1540 Esb), we prepared TEM lamellae from the GB of the same sample after MO imaging</a:t>
                </a:r>
              </a:p>
              <a:p>
                <a:pPr defTabSz="4708525" eaLnBrk="1" hangingPunct="1">
                  <a:spcBef>
                    <a:spcPct val="50000"/>
                  </a:spcBef>
                  <a:buFontTx/>
                  <a:buChar char="•"/>
                </a:pPr>
                <a:r>
                  <a:rPr lang="en-US" altLang="ko-KR" sz="1600">
                    <a:solidFill>
                      <a:schemeClr val="tx2"/>
                    </a:solidFill>
                    <a:latin typeface="Arial" charset="0"/>
                    <a:ea typeface="굴림" charset="-127"/>
                  </a:rPr>
                  <a:t> Double cap layers (Au-Pd &amp; C) protected the surface Nb-O layers from radiation damage of FIB source</a:t>
                </a:r>
                <a:endParaRPr lang="ko-KR" altLang="en-US" sz="1600">
                  <a:latin typeface="Arial" charset="0"/>
                  <a:ea typeface="굴림" charset="-127"/>
                </a:endParaRPr>
              </a:p>
            </p:txBody>
          </p:sp>
          <p:pic>
            <p:nvPicPr>
              <p:cNvPr id="1362" name="Picture 5" descr="GIS_Pt_08"/>
              <p:cNvPicPr preferRelativeResize="0">
                <a:picLocks noChangeAspect="1" noChangeArrowheads="1"/>
              </p:cNvPicPr>
              <p:nvPr/>
            </p:nvPicPr>
            <p:blipFill>
              <a:blip r:embed="rId27"/>
              <a:srcRect/>
              <a:stretch>
                <a:fillRect/>
              </a:stretch>
            </p:blipFill>
            <p:spPr bwMode="auto">
              <a:xfrm>
                <a:off x="13152" y="14880"/>
                <a:ext cx="1440" cy="1101"/>
              </a:xfrm>
              <a:prstGeom prst="rect">
                <a:avLst/>
              </a:prstGeom>
              <a:noFill/>
              <a:ln w="9525">
                <a:noFill/>
                <a:miter lim="800000"/>
                <a:headEnd/>
                <a:tailEnd/>
              </a:ln>
            </p:spPr>
          </p:pic>
          <p:sp>
            <p:nvSpPr>
              <p:cNvPr id="1363" name="Text Box 6"/>
              <p:cNvSpPr txBox="1">
                <a:spLocks noChangeArrowheads="1"/>
              </p:cNvSpPr>
              <p:nvPr/>
            </p:nvSpPr>
            <p:spPr bwMode="auto">
              <a:xfrm>
                <a:off x="13872" y="15069"/>
                <a:ext cx="960" cy="231"/>
              </a:xfrm>
              <a:prstGeom prst="rect">
                <a:avLst/>
              </a:prstGeom>
              <a:noFill/>
              <a:ln w="9525">
                <a:noFill/>
                <a:miter lim="800000"/>
                <a:headEnd/>
                <a:tailEnd/>
              </a:ln>
            </p:spPr>
            <p:txBody>
              <a:bodyPr>
                <a:spAutoFit/>
              </a:bodyPr>
              <a:lstStyle/>
              <a:p>
                <a:pPr eaLnBrk="1" hangingPunct="1">
                  <a:spcBef>
                    <a:spcPct val="50000"/>
                  </a:spcBef>
                </a:pPr>
                <a:r>
                  <a:rPr lang="en-US" sz="1800" b="1">
                    <a:solidFill>
                      <a:srgbClr val="FF0000"/>
                    </a:solidFill>
                    <a:latin typeface="Arial" charset="0"/>
                  </a:rPr>
                  <a:t>GB</a:t>
                </a:r>
              </a:p>
            </p:txBody>
          </p:sp>
          <p:sp>
            <p:nvSpPr>
              <p:cNvPr id="1367" name="Text Box 10"/>
              <p:cNvSpPr txBox="1">
                <a:spLocks noChangeArrowheads="1"/>
              </p:cNvSpPr>
              <p:nvPr/>
            </p:nvSpPr>
            <p:spPr bwMode="auto">
              <a:xfrm>
                <a:off x="14973" y="16560"/>
                <a:ext cx="960" cy="231"/>
              </a:xfrm>
              <a:prstGeom prst="rect">
                <a:avLst/>
              </a:prstGeom>
              <a:noFill/>
              <a:ln w="9525">
                <a:noFill/>
                <a:miter lim="800000"/>
                <a:headEnd/>
                <a:tailEnd/>
              </a:ln>
            </p:spPr>
            <p:txBody>
              <a:bodyPr>
                <a:spAutoFit/>
              </a:bodyPr>
              <a:lstStyle/>
              <a:p>
                <a:pPr eaLnBrk="1" hangingPunct="1">
                  <a:spcBef>
                    <a:spcPct val="50000"/>
                  </a:spcBef>
                </a:pPr>
                <a:r>
                  <a:rPr lang="en-US" sz="1800" b="1">
                    <a:solidFill>
                      <a:srgbClr val="FF0000"/>
                    </a:solidFill>
                    <a:latin typeface="Arial" charset="0"/>
                  </a:rPr>
                  <a:t>GB</a:t>
                </a:r>
              </a:p>
            </p:txBody>
          </p:sp>
          <p:sp>
            <p:nvSpPr>
              <p:cNvPr id="1368" name="Text Box 11"/>
              <p:cNvSpPr txBox="1">
                <a:spLocks noChangeArrowheads="1"/>
              </p:cNvSpPr>
              <p:nvPr/>
            </p:nvSpPr>
            <p:spPr bwMode="auto">
              <a:xfrm>
                <a:off x="16029" y="17424"/>
                <a:ext cx="960" cy="231"/>
              </a:xfrm>
              <a:prstGeom prst="rect">
                <a:avLst/>
              </a:prstGeom>
              <a:noFill/>
              <a:ln w="9525">
                <a:noFill/>
                <a:miter lim="800000"/>
                <a:headEnd/>
                <a:tailEnd/>
              </a:ln>
            </p:spPr>
            <p:txBody>
              <a:bodyPr>
                <a:spAutoFit/>
              </a:bodyPr>
              <a:lstStyle/>
              <a:p>
                <a:pPr eaLnBrk="1" hangingPunct="1">
                  <a:spcBef>
                    <a:spcPct val="50000"/>
                  </a:spcBef>
                </a:pPr>
                <a:r>
                  <a:rPr lang="en-US" sz="1800" b="1">
                    <a:solidFill>
                      <a:srgbClr val="00FF00"/>
                    </a:solidFill>
                    <a:latin typeface="Arial" charset="0"/>
                  </a:rPr>
                  <a:t>Au-Pd</a:t>
                </a:r>
              </a:p>
            </p:txBody>
          </p:sp>
          <p:sp>
            <p:nvSpPr>
              <p:cNvPr id="1369" name="Text Box 12"/>
              <p:cNvSpPr txBox="1">
                <a:spLocks noChangeArrowheads="1"/>
              </p:cNvSpPr>
              <p:nvPr/>
            </p:nvSpPr>
            <p:spPr bwMode="auto">
              <a:xfrm>
                <a:off x="14304" y="17568"/>
                <a:ext cx="336" cy="231"/>
              </a:xfrm>
              <a:prstGeom prst="rect">
                <a:avLst/>
              </a:prstGeom>
              <a:noFill/>
              <a:ln w="9525">
                <a:noFill/>
                <a:miter lim="800000"/>
                <a:headEnd/>
                <a:tailEnd/>
              </a:ln>
            </p:spPr>
            <p:txBody>
              <a:bodyPr>
                <a:spAutoFit/>
              </a:bodyPr>
              <a:lstStyle/>
              <a:p>
                <a:pPr eaLnBrk="1" hangingPunct="1">
                  <a:spcBef>
                    <a:spcPct val="50000"/>
                  </a:spcBef>
                </a:pPr>
                <a:r>
                  <a:rPr lang="en-US" sz="1800" b="1">
                    <a:solidFill>
                      <a:srgbClr val="00FF00"/>
                    </a:solidFill>
                    <a:latin typeface="Arial" charset="0"/>
                  </a:rPr>
                  <a:t>C</a:t>
                </a:r>
              </a:p>
            </p:txBody>
          </p:sp>
          <p:sp>
            <p:nvSpPr>
              <p:cNvPr id="1370" name="Text Box 13"/>
              <p:cNvSpPr txBox="1">
                <a:spLocks noChangeArrowheads="1"/>
              </p:cNvSpPr>
              <p:nvPr/>
            </p:nvSpPr>
            <p:spPr bwMode="auto">
              <a:xfrm>
                <a:off x="13872" y="17424"/>
                <a:ext cx="960" cy="231"/>
              </a:xfrm>
              <a:prstGeom prst="rect">
                <a:avLst/>
              </a:prstGeom>
              <a:noFill/>
              <a:ln w="9525">
                <a:noFill/>
                <a:miter lim="800000"/>
                <a:headEnd/>
                <a:tailEnd/>
              </a:ln>
            </p:spPr>
            <p:txBody>
              <a:bodyPr>
                <a:spAutoFit/>
              </a:bodyPr>
              <a:lstStyle/>
              <a:p>
                <a:pPr eaLnBrk="1" hangingPunct="1">
                  <a:spcBef>
                    <a:spcPct val="50000"/>
                  </a:spcBef>
                </a:pPr>
                <a:r>
                  <a:rPr lang="en-US" sz="1800" b="1">
                    <a:solidFill>
                      <a:srgbClr val="00FF00"/>
                    </a:solidFill>
                    <a:latin typeface="Arial" charset="0"/>
                  </a:rPr>
                  <a:t>Au-Pd</a:t>
                </a:r>
              </a:p>
            </p:txBody>
          </p:sp>
          <p:sp>
            <p:nvSpPr>
              <p:cNvPr id="1371" name="Text Box 14"/>
              <p:cNvSpPr txBox="1">
                <a:spLocks noChangeArrowheads="1"/>
              </p:cNvSpPr>
              <p:nvPr/>
            </p:nvSpPr>
            <p:spPr bwMode="auto">
              <a:xfrm>
                <a:off x="13296" y="17328"/>
                <a:ext cx="672" cy="231"/>
              </a:xfrm>
              <a:prstGeom prst="rect">
                <a:avLst/>
              </a:prstGeom>
              <a:noFill/>
              <a:ln w="9525">
                <a:noFill/>
                <a:miter lim="800000"/>
                <a:headEnd/>
                <a:tailEnd/>
              </a:ln>
            </p:spPr>
            <p:txBody>
              <a:bodyPr>
                <a:spAutoFit/>
              </a:bodyPr>
              <a:lstStyle/>
              <a:p>
                <a:pPr eaLnBrk="1" hangingPunct="1">
                  <a:spcBef>
                    <a:spcPct val="50000"/>
                  </a:spcBef>
                </a:pPr>
                <a:r>
                  <a:rPr lang="en-US" sz="1800" b="1">
                    <a:solidFill>
                      <a:srgbClr val="99CCFF"/>
                    </a:solidFill>
                    <a:latin typeface="Arial" charset="0"/>
                  </a:rPr>
                  <a:t>Oxide</a:t>
                </a:r>
              </a:p>
            </p:txBody>
          </p:sp>
          <p:sp>
            <p:nvSpPr>
              <p:cNvPr id="1372" name="Line 15"/>
              <p:cNvSpPr>
                <a:spLocks noChangeShapeType="1"/>
              </p:cNvSpPr>
              <p:nvPr/>
            </p:nvSpPr>
            <p:spPr bwMode="auto">
              <a:xfrm flipV="1">
                <a:off x="13776" y="17136"/>
                <a:ext cx="336" cy="192"/>
              </a:xfrm>
              <a:prstGeom prst="line">
                <a:avLst/>
              </a:prstGeom>
              <a:noFill/>
              <a:ln w="28575">
                <a:solidFill>
                  <a:srgbClr val="99CCFF"/>
                </a:solidFill>
                <a:round/>
                <a:headEnd/>
                <a:tailEnd type="triangle" w="med" len="med"/>
              </a:ln>
            </p:spPr>
            <p:txBody>
              <a:bodyPr/>
              <a:lstStyle/>
              <a:p>
                <a:endParaRPr lang="en-US"/>
              </a:p>
            </p:txBody>
          </p:sp>
          <p:sp>
            <p:nvSpPr>
              <p:cNvPr id="1373" name="Text Box 16"/>
              <p:cNvSpPr txBox="1">
                <a:spLocks noChangeArrowheads="1"/>
              </p:cNvSpPr>
              <p:nvPr/>
            </p:nvSpPr>
            <p:spPr bwMode="auto">
              <a:xfrm>
                <a:off x="15165" y="17232"/>
                <a:ext cx="672" cy="231"/>
              </a:xfrm>
              <a:prstGeom prst="rect">
                <a:avLst/>
              </a:prstGeom>
              <a:noFill/>
              <a:ln w="9525">
                <a:noFill/>
                <a:miter lim="800000"/>
                <a:headEnd/>
                <a:tailEnd/>
              </a:ln>
            </p:spPr>
            <p:txBody>
              <a:bodyPr>
                <a:spAutoFit/>
              </a:bodyPr>
              <a:lstStyle/>
              <a:p>
                <a:pPr eaLnBrk="1" hangingPunct="1">
                  <a:spcBef>
                    <a:spcPct val="50000"/>
                  </a:spcBef>
                </a:pPr>
                <a:r>
                  <a:rPr lang="en-US" sz="1800" b="1">
                    <a:solidFill>
                      <a:srgbClr val="99CCFF"/>
                    </a:solidFill>
                    <a:latin typeface="Arial" charset="0"/>
                  </a:rPr>
                  <a:t>Oxide</a:t>
                </a:r>
              </a:p>
            </p:txBody>
          </p:sp>
          <p:sp>
            <p:nvSpPr>
              <p:cNvPr id="1374" name="Line 17"/>
              <p:cNvSpPr>
                <a:spLocks noChangeShapeType="1"/>
              </p:cNvSpPr>
              <p:nvPr/>
            </p:nvSpPr>
            <p:spPr bwMode="auto">
              <a:xfrm flipV="1">
                <a:off x="15597" y="17088"/>
                <a:ext cx="288" cy="144"/>
              </a:xfrm>
              <a:prstGeom prst="line">
                <a:avLst/>
              </a:prstGeom>
              <a:noFill/>
              <a:ln w="28575">
                <a:solidFill>
                  <a:srgbClr val="99CCFF"/>
                </a:solidFill>
                <a:round/>
                <a:headEnd/>
                <a:tailEnd type="triangle" w="med" len="med"/>
              </a:ln>
            </p:spPr>
            <p:txBody>
              <a:bodyPr/>
              <a:lstStyle/>
              <a:p>
                <a:endParaRPr lang="en-US"/>
              </a:p>
            </p:txBody>
          </p:sp>
          <p:sp>
            <p:nvSpPr>
              <p:cNvPr id="1375" name="Text Box 18"/>
              <p:cNvSpPr txBox="1">
                <a:spLocks noChangeArrowheads="1"/>
              </p:cNvSpPr>
              <p:nvPr/>
            </p:nvSpPr>
            <p:spPr bwMode="auto">
              <a:xfrm>
                <a:off x="16560" y="16272"/>
                <a:ext cx="1776" cy="892"/>
              </a:xfrm>
              <a:prstGeom prst="rect">
                <a:avLst/>
              </a:prstGeom>
              <a:noFill/>
              <a:ln w="9525" algn="ctr">
                <a:noFill/>
                <a:miter lim="800000"/>
                <a:headEnd/>
                <a:tailEnd/>
              </a:ln>
            </p:spPr>
            <p:txBody>
              <a:bodyPr lIns="196218" tIns="98109" rIns="196218" bIns="98109">
                <a:spAutoFit/>
              </a:bodyPr>
              <a:lstStyle/>
              <a:p>
                <a:pPr defTabSz="4708525" eaLnBrk="1" hangingPunct="1">
                  <a:buFontTx/>
                  <a:buChar char="•"/>
                </a:pPr>
                <a:r>
                  <a:rPr lang="en-US" altLang="ko-KR" sz="2000" b="1">
                    <a:latin typeface="Arial" charset="0"/>
                    <a:ea typeface="굴림" charset="-127"/>
                  </a:rPr>
                  <a:t> </a:t>
                </a:r>
                <a:r>
                  <a:rPr lang="en-US" altLang="ko-KR" sz="2000">
                    <a:solidFill>
                      <a:schemeClr val="tx2"/>
                    </a:solidFill>
                    <a:latin typeface="Arial" charset="0"/>
                    <a:ea typeface="굴림" charset="-127"/>
                  </a:rPr>
                  <a:t>No oxide indentation at the GB</a:t>
                </a:r>
              </a:p>
              <a:p>
                <a:pPr defTabSz="4708525" eaLnBrk="1" hangingPunct="1">
                  <a:buFontTx/>
                  <a:buChar char="•"/>
                </a:pPr>
                <a:r>
                  <a:rPr lang="ko-KR" altLang="en-US" sz="2000">
                    <a:solidFill>
                      <a:schemeClr val="tx2"/>
                    </a:solidFill>
                    <a:latin typeface="Arial" charset="0"/>
                    <a:ea typeface="굴림" charset="-127"/>
                  </a:rPr>
                  <a:t> </a:t>
                </a:r>
                <a:r>
                  <a:rPr lang="en-US" altLang="ko-KR" sz="2000">
                    <a:solidFill>
                      <a:schemeClr val="tx2"/>
                    </a:solidFill>
                    <a:latin typeface="Arial" charset="0"/>
                    <a:ea typeface="굴림" charset="-127"/>
                  </a:rPr>
                  <a:t>Thickness of Nb oxide; ~ 5-7nm</a:t>
                </a:r>
              </a:p>
            </p:txBody>
          </p:sp>
        </p:grpSp>
      </p:grpSp>
      <p:sp>
        <p:nvSpPr>
          <p:cNvPr id="144" name="Content Placeholder 2"/>
          <p:cNvSpPr txBox="1">
            <a:spLocks/>
          </p:cNvSpPr>
          <p:nvPr/>
        </p:nvSpPr>
        <p:spPr bwMode="auto">
          <a:xfrm>
            <a:off x="10134600" y="28963938"/>
            <a:ext cx="12268200" cy="1516062"/>
          </a:xfrm>
          <a:prstGeom prst="rect">
            <a:avLst/>
          </a:prstGeom>
        </p:spPr>
        <p:txBody>
          <a:bodyPr>
            <a:spAutoFit/>
          </a:bodyPr>
          <a:lstStyle/>
          <a:p>
            <a:pPr marL="1489075" indent="-1489075" algn="ctr" eaLnBrk="1" hangingPunct="1">
              <a:lnSpc>
                <a:spcPct val="90000"/>
              </a:lnSpc>
            </a:pPr>
            <a:r>
              <a:rPr lang="en-US" sz="2400" b="1">
                <a:latin typeface="Arial" charset="0"/>
                <a:cs typeface="Arial" charset="0"/>
              </a:rPr>
              <a:t>ACKNOWLEDGMENTS</a:t>
            </a:r>
          </a:p>
          <a:p>
            <a:pPr marL="1489075" indent="-1489075" algn="ctr" eaLnBrk="1" hangingPunct="1"/>
            <a:r>
              <a:rPr lang="en-US" sz="2400">
                <a:latin typeface="Arial" charset="0"/>
              </a:rPr>
              <a:t>High-purity, large-grain niobium sheet was provided by TJNAF. </a:t>
            </a:r>
          </a:p>
          <a:p>
            <a:pPr marL="1489075" indent="-1489075" algn="ctr" eaLnBrk="1" hangingPunct="1"/>
            <a:r>
              <a:rPr lang="en-US" sz="2400">
                <a:latin typeface="Arial" charset="0"/>
              </a:rPr>
              <a:t>This work was supported by the US DOE under grants DE-FG02-06ER41450,</a:t>
            </a:r>
          </a:p>
          <a:p>
            <a:pPr marL="1489075" indent="-1489075" algn="ctr" eaLnBrk="1" hangingPunct="1"/>
            <a:r>
              <a:rPr lang="en-US" sz="2400">
                <a:latin typeface="Arial" charset="0"/>
              </a:rPr>
              <a:t>DE-FG02-07ER41451 FNAL PO 570362 and the state of Florida.</a:t>
            </a:r>
          </a:p>
        </p:txBody>
      </p:sp>
      <p:sp>
        <p:nvSpPr>
          <p:cNvPr id="1400" name="Text Box 4"/>
          <p:cNvSpPr txBox="1">
            <a:spLocks noChangeArrowheads="1"/>
          </p:cNvSpPr>
          <p:nvPr/>
        </p:nvSpPr>
        <p:spPr bwMode="auto">
          <a:xfrm>
            <a:off x="29565600" y="20891500"/>
            <a:ext cx="8153400" cy="7759700"/>
          </a:xfrm>
          <a:prstGeom prst="rect">
            <a:avLst/>
          </a:prstGeom>
          <a:noFill/>
          <a:ln w="9525">
            <a:noFill/>
            <a:miter lim="800000"/>
            <a:headEnd/>
            <a:tailEnd/>
          </a:ln>
        </p:spPr>
        <p:txBody>
          <a:bodyPr>
            <a:spAutoFit/>
          </a:bodyPr>
          <a:lstStyle/>
          <a:p>
            <a:pPr>
              <a:buFontTx/>
              <a:buChar char="•"/>
            </a:pPr>
            <a:r>
              <a:rPr lang="en-US" altLang="ko-KR" sz="2400">
                <a:solidFill>
                  <a:schemeClr val="tx2"/>
                </a:solidFill>
                <a:latin typeface="Arial" charset="0"/>
                <a:ea typeface="굴림" charset="-127"/>
              </a:rPr>
              <a:t> Nb GBs show evidence for preferentially flux penetration (external dc magnetic field parallel to the GB plane) using Magneto Optical imaging.</a:t>
            </a:r>
            <a:br>
              <a:rPr lang="en-US" altLang="ko-KR" sz="2400">
                <a:solidFill>
                  <a:schemeClr val="tx2"/>
                </a:solidFill>
                <a:latin typeface="Arial" charset="0"/>
                <a:ea typeface="굴림" charset="-127"/>
              </a:rPr>
            </a:br>
            <a:endParaRPr lang="en-US" altLang="ko-KR" sz="2400">
              <a:solidFill>
                <a:schemeClr val="tx2"/>
              </a:solidFill>
              <a:latin typeface="Arial" charset="0"/>
              <a:ea typeface="굴림" charset="-127"/>
            </a:endParaRPr>
          </a:p>
          <a:p>
            <a:pPr>
              <a:buFontTx/>
              <a:buChar char="•"/>
            </a:pPr>
            <a:r>
              <a:rPr lang="en-US" sz="2400">
                <a:latin typeface="Arial" charset="0"/>
              </a:rPr>
              <a:t> Measured </a:t>
            </a:r>
            <a:r>
              <a:rPr lang="en-US" sz="2400" i="1">
                <a:latin typeface="Arial" charset="0"/>
              </a:rPr>
              <a:t>E-J</a:t>
            </a:r>
            <a:r>
              <a:rPr lang="en-US" sz="2400">
                <a:latin typeface="Arial" charset="0"/>
              </a:rPr>
              <a:t> characteristics for BCP'ed and mechanically flattened Nb Bi-crystals show a clear evidence for grain boundary weakness due to preferential flux flow along the GB.</a:t>
            </a:r>
            <a:br>
              <a:rPr lang="en-US" sz="2400">
                <a:latin typeface="Arial" charset="0"/>
              </a:rPr>
            </a:br>
            <a:endParaRPr lang="en-US" sz="2400">
              <a:latin typeface="Arial" charset="0"/>
            </a:endParaRPr>
          </a:p>
          <a:p>
            <a:pPr>
              <a:buFontTx/>
              <a:buChar char="•"/>
            </a:pPr>
            <a:r>
              <a:rPr lang="en-US" sz="2400">
                <a:latin typeface="Arial" charset="0"/>
              </a:rPr>
              <a:t> Our data indicate that pinning of vortices along GBs is weaker than pinning of vortices in the grains, which may indicate suppressed superfluid density on GBs, which thus can contribute to enhanced rf losses in hotspots on the surface of Nb cavities.</a:t>
            </a:r>
            <a:br>
              <a:rPr lang="en-US" sz="2400">
                <a:latin typeface="Arial" charset="0"/>
              </a:rPr>
            </a:br>
            <a:endParaRPr lang="en-US" sz="2400">
              <a:latin typeface="Arial" charset="0"/>
            </a:endParaRPr>
          </a:p>
          <a:p>
            <a:pPr>
              <a:buFontTx/>
              <a:buChar char="•"/>
            </a:pPr>
            <a:r>
              <a:rPr lang="en-US" sz="2400">
                <a:latin typeface="Arial" charset="0"/>
              </a:rPr>
              <a:t> However, flux flow resistivity RF(H) extracted from our data deviates from the model developed by Alex Gurevich for the flow of AJ vortices along the grain boundary on HTS. This may be due to shape effects and further experiments are underway to make direct measurements of the local magnetic flux density.</a:t>
            </a:r>
          </a:p>
        </p:txBody>
      </p:sp>
      <p:graphicFrame>
        <p:nvGraphicFramePr>
          <p:cNvPr id="1596" name="Group 572"/>
          <p:cNvGraphicFramePr>
            <a:graphicFrameLocks noGrp="1"/>
          </p:cNvGraphicFramePr>
          <p:nvPr/>
        </p:nvGraphicFramePr>
        <p:xfrm>
          <a:off x="21336000" y="16028988"/>
          <a:ext cx="7239000" cy="4621212"/>
        </p:xfrm>
        <a:graphic>
          <a:graphicData uri="http://schemas.openxmlformats.org/drawingml/2006/table">
            <a:tbl>
              <a:tblPr/>
              <a:tblGrid>
                <a:gridCol w="1165225"/>
                <a:gridCol w="1246188"/>
                <a:gridCol w="1171575"/>
                <a:gridCol w="1141412"/>
                <a:gridCol w="1295400"/>
                <a:gridCol w="1219200"/>
              </a:tblGrid>
              <a:tr h="142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1st linear fitting</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66FF33"/>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66FF33"/>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a:t>
                      </a:r>
                      <a:r>
                        <a:rPr kumimoji="0" lang="en-US" sz="2400" b="0" i="0" u="none" strike="noStrike" cap="none" normalizeH="0" baseline="30000" smtClean="0">
                          <a:ln>
                            <a:noFill/>
                          </a:ln>
                          <a:solidFill>
                            <a:schemeClr val="tx1"/>
                          </a:solidFill>
                          <a:effectLst/>
                          <a:latin typeface="Arial" charset="0"/>
                        </a:rPr>
                        <a:t>nd</a:t>
                      </a:r>
                      <a:r>
                        <a:rPr kumimoji="0" lang="en-US" sz="2400" b="0" i="0" u="none" strike="noStrike" cap="none" normalizeH="0" baseline="0" smtClean="0">
                          <a:ln>
                            <a:noFill/>
                          </a:ln>
                          <a:solidFill>
                            <a:schemeClr val="tx1"/>
                          </a:solidFill>
                          <a:effectLst/>
                          <a:latin typeface="Arial" charset="0"/>
                        </a:rPr>
                        <a:t> linear fitting</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66FF33"/>
                    </a:solidFill>
                  </a:tcPr>
                </a:tc>
                <a:tc hMerge="1">
                  <a:txBody>
                    <a:bodyPr/>
                    <a:lstStyle/>
                    <a:p>
                      <a:endParaRPr lang="en-US"/>
                    </a:p>
                  </a:txBody>
                  <a:tcPr/>
                </a:tc>
              </a:tr>
              <a:tr h="295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H [T]</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66CCFF">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W [</a:t>
                      </a:r>
                      <a:r>
                        <a:rPr kumimoji="0" lang="el-GR" sz="2400" b="0" i="0" u="none" strike="noStrike" cap="none" normalizeH="0" baseline="0" smtClean="0">
                          <a:ln>
                            <a:noFill/>
                          </a:ln>
                          <a:solidFill>
                            <a:schemeClr val="tx1"/>
                          </a:solidFill>
                          <a:effectLst/>
                          <a:latin typeface="Arial" charset="0"/>
                          <a:cs typeface="Arial" charset="0"/>
                        </a:rPr>
                        <a:t>μ</a:t>
                      </a:r>
                      <a:r>
                        <a:rPr kumimoji="0" lang="en-US" sz="2400" b="0" i="0" u="none" strike="noStrike" cap="none" normalizeH="0" baseline="0" smtClean="0">
                          <a:ln>
                            <a:noFill/>
                          </a:ln>
                          <a:solidFill>
                            <a:schemeClr val="tx1"/>
                          </a:solidFill>
                          <a:effectLst/>
                          <a:latin typeface="Arial" charset="0"/>
                        </a:rPr>
                        <a:t>m]</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dV</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a [10</a:t>
                      </a:r>
                      <a:r>
                        <a:rPr kumimoji="0" lang="en-US" sz="2400" b="0" i="0" u="none" strike="noStrike" cap="none" normalizeH="0" baseline="30000" smtClean="0">
                          <a:ln>
                            <a:noFill/>
                          </a:ln>
                          <a:solidFill>
                            <a:schemeClr val="tx1"/>
                          </a:solidFill>
                          <a:effectLst/>
                          <a:latin typeface="Arial" charset="0"/>
                        </a:rPr>
                        <a:t>-7</a:t>
                      </a:r>
                      <a:r>
                        <a:rPr kumimoji="0" lang="en-US" sz="2400" b="0" i="0" u="none" strike="noStrike" cap="none" normalizeH="0" baseline="0" smtClean="0">
                          <a:ln>
                            <a:noFill/>
                          </a:ln>
                          <a:solidFill>
                            <a:schemeClr val="tx1"/>
                          </a:solidFill>
                          <a:effectLst/>
                          <a:latin typeface="Arial" charset="0"/>
                        </a:rPr>
                        <a:t>]</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W [</a:t>
                      </a:r>
                      <a:r>
                        <a:rPr kumimoji="0" lang="el-GR" sz="2400" b="0" i="0" u="none" strike="noStrike" cap="none" normalizeH="0" baseline="0" smtClean="0">
                          <a:ln>
                            <a:noFill/>
                          </a:ln>
                          <a:solidFill>
                            <a:schemeClr val="tx1"/>
                          </a:solidFill>
                          <a:effectLst/>
                          <a:latin typeface="Arial" charset="0"/>
                          <a:cs typeface="Arial" charset="0"/>
                        </a:rPr>
                        <a:t>μ</a:t>
                      </a:r>
                      <a:r>
                        <a:rPr kumimoji="0" lang="en-US" sz="2400" b="0" i="0" u="none" strike="noStrike" cap="none" normalizeH="0" baseline="0" smtClean="0">
                          <a:ln>
                            <a:noFill/>
                          </a:ln>
                          <a:solidFill>
                            <a:schemeClr val="tx1"/>
                          </a:solidFill>
                          <a:effectLst/>
                          <a:latin typeface="Arial" charset="0"/>
                          <a:cs typeface="Arial" charset="0"/>
                        </a:rPr>
                        <a:t>m]</a:t>
                      </a:r>
                      <a:endParaRPr kumimoji="0" lang="el-GR" sz="2400" b="0" i="0" u="none" strike="noStrike" cap="none" normalizeH="0" baseline="0" smtClean="0">
                        <a:ln>
                          <a:noFill/>
                        </a:ln>
                        <a:solidFill>
                          <a:schemeClr val="tx1"/>
                        </a:solidFill>
                        <a:effectLst/>
                        <a:latin typeface="Arial" charset="0"/>
                        <a:cs typeface="Arial" charset="0"/>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dV</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99"/>
                    </a:solidFill>
                  </a:tcPr>
                </a:tc>
              </a:tr>
              <a:tr h="520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smtClean="0">
                          <a:ln>
                            <a:noFill/>
                          </a:ln>
                          <a:solidFill>
                            <a:srgbClr val="FF0000"/>
                          </a:solidFill>
                          <a:effectLst/>
                          <a:latin typeface="Arial" charset="0"/>
                        </a:rPr>
                        <a:t>0.08</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66CCFF">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smtClean="0">
                          <a:ln>
                            <a:noFill/>
                          </a:ln>
                          <a:solidFill>
                            <a:srgbClr val="FF0000"/>
                          </a:solidFill>
                          <a:effectLst/>
                          <a:latin typeface="Arial" charset="0"/>
                        </a:rPr>
                        <a:t>0.19</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smtClean="0">
                          <a:ln>
                            <a:noFill/>
                          </a:ln>
                          <a:solidFill>
                            <a:srgbClr val="FF0000"/>
                          </a:solidFill>
                          <a:effectLst/>
                          <a:latin typeface="Arial" charset="0"/>
                        </a:rPr>
                        <a:t>1.15</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smtClean="0">
                          <a:ln>
                            <a:noFill/>
                          </a:ln>
                          <a:solidFill>
                            <a:srgbClr val="FF0000"/>
                          </a:solidFill>
                          <a:effectLst/>
                          <a:latin typeface="Arial" charset="0"/>
                        </a:rPr>
                        <a:t>1.61</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smtClean="0">
                          <a:ln>
                            <a:noFill/>
                          </a:ln>
                          <a:solidFill>
                            <a:srgbClr val="FF0000"/>
                          </a:solidFill>
                          <a:effectLst/>
                          <a:latin typeface="Arial" charset="0"/>
                        </a:rPr>
                        <a:t>0.49</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smtClean="0">
                          <a:ln>
                            <a:noFill/>
                          </a:ln>
                          <a:solidFill>
                            <a:srgbClr val="FF0000"/>
                          </a:solidFill>
                          <a:effectLst/>
                          <a:latin typeface="Arial" charset="0"/>
                        </a:rPr>
                        <a:t>3.04</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571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0.10</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66CCFF">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0.36</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2.51</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1.44</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0.12</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8.38</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0.13</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66CCFF">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0.44</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3.52</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1.26</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0.26</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20.61</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0.15</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66CCFF">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0.48</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4.04</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1.17</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0.30</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25.41</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0.18</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66CCFF">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0.48</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4.44</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1.07</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0.34</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31.31</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0.20</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66CCFF">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0.49</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4.85</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1.02</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0.35</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34.57</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571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0.23</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66CCFF">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0.60</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6.32</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9.48</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0.40</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41.97</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0.25</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66CCFF">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0.68</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7.44</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9.10</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0.44</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48.17</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1" name="Rectangle 2"/>
          <p:cNvSpPr txBox="1">
            <a:spLocks noChangeArrowheads="1"/>
          </p:cNvSpPr>
          <p:nvPr/>
        </p:nvSpPr>
        <p:spPr bwMode="auto">
          <a:xfrm>
            <a:off x="29565600" y="20162838"/>
            <a:ext cx="7924800" cy="715962"/>
          </a:xfrm>
          <a:prstGeom prst="rect">
            <a:avLst/>
          </a:prstGeom>
          <a:noFill/>
          <a:ln w="9525">
            <a:noFill/>
            <a:miter lim="800000"/>
            <a:headEnd/>
            <a:tailEnd/>
          </a:ln>
        </p:spPr>
        <p:txBody>
          <a:bodyPr lIns="397106" tIns="198553" rIns="397106" bIns="198553" anchor="ctr"/>
          <a:lstStyle/>
          <a:p>
            <a:pPr algn="ctr" eaLnBrk="1" hangingPunct="1"/>
            <a:r>
              <a:rPr lang="en-US" sz="2800" b="1">
                <a:solidFill>
                  <a:schemeClr val="tx2"/>
                </a:solidFill>
                <a:latin typeface="Arial" charset="0"/>
              </a:rPr>
              <a:t>Summary</a:t>
            </a:r>
          </a:p>
        </p:txBody>
      </p:sp>
      <p:grpSp>
        <p:nvGrpSpPr>
          <p:cNvPr id="1562" name="Group 18"/>
          <p:cNvGrpSpPr>
            <a:grpSpLocks/>
          </p:cNvGrpSpPr>
          <p:nvPr/>
        </p:nvGrpSpPr>
        <p:grpSpPr bwMode="auto">
          <a:xfrm>
            <a:off x="28841700" y="16152813"/>
            <a:ext cx="4305300" cy="3735387"/>
            <a:chOff x="48" y="48"/>
            <a:chExt cx="2880" cy="2165"/>
          </a:xfrm>
        </p:grpSpPr>
        <p:pic>
          <p:nvPicPr>
            <p:cNvPr id="1563" name="Picture 4" descr="BCP'ed Bi xtal-thin-linear-high"/>
            <p:cNvPicPr>
              <a:picLocks noChangeArrowheads="1"/>
            </p:cNvPicPr>
            <p:nvPr/>
          </p:nvPicPr>
          <p:blipFill>
            <a:blip r:embed="rId28"/>
            <a:srcRect/>
            <a:stretch>
              <a:fillRect/>
            </a:stretch>
          </p:blipFill>
          <p:spPr bwMode="auto">
            <a:xfrm>
              <a:off x="48" y="48"/>
              <a:ext cx="2880" cy="2165"/>
            </a:xfrm>
            <a:prstGeom prst="rect">
              <a:avLst/>
            </a:prstGeom>
            <a:noFill/>
            <a:ln w="15875">
              <a:solidFill>
                <a:srgbClr val="0000CC"/>
              </a:solidFill>
              <a:miter lim="800000"/>
              <a:headEnd/>
              <a:tailEnd/>
            </a:ln>
          </p:spPr>
        </p:pic>
        <p:sp>
          <p:nvSpPr>
            <p:cNvPr id="1564" name="Line 5"/>
            <p:cNvSpPr>
              <a:spLocks noChangeShapeType="1"/>
            </p:cNvSpPr>
            <p:nvPr/>
          </p:nvSpPr>
          <p:spPr bwMode="auto">
            <a:xfrm flipV="1">
              <a:off x="1104" y="1685"/>
              <a:ext cx="672" cy="192"/>
            </a:xfrm>
            <a:prstGeom prst="line">
              <a:avLst/>
            </a:prstGeom>
            <a:noFill/>
            <a:ln w="19050">
              <a:solidFill>
                <a:srgbClr val="0000FF"/>
              </a:solidFill>
              <a:round/>
              <a:headEnd/>
              <a:tailEnd/>
            </a:ln>
          </p:spPr>
          <p:txBody>
            <a:bodyPr/>
            <a:lstStyle/>
            <a:p>
              <a:endParaRPr lang="en-US"/>
            </a:p>
          </p:txBody>
        </p:sp>
        <p:sp>
          <p:nvSpPr>
            <p:cNvPr id="1565" name="Line 6"/>
            <p:cNvSpPr>
              <a:spLocks noChangeShapeType="1"/>
            </p:cNvSpPr>
            <p:nvPr/>
          </p:nvSpPr>
          <p:spPr bwMode="auto">
            <a:xfrm flipV="1">
              <a:off x="1584" y="1349"/>
              <a:ext cx="672" cy="432"/>
            </a:xfrm>
            <a:prstGeom prst="line">
              <a:avLst/>
            </a:prstGeom>
            <a:noFill/>
            <a:ln w="19050">
              <a:solidFill>
                <a:srgbClr val="FF3300"/>
              </a:solidFill>
              <a:round/>
              <a:headEnd/>
              <a:tailEnd/>
            </a:ln>
          </p:spPr>
          <p:txBody>
            <a:bodyPr/>
            <a:lstStyle/>
            <a:p>
              <a:endParaRPr lang="en-US"/>
            </a:p>
          </p:txBody>
        </p:sp>
        <p:sp>
          <p:nvSpPr>
            <p:cNvPr id="1566" name="Line 7"/>
            <p:cNvSpPr>
              <a:spLocks noChangeShapeType="1"/>
            </p:cNvSpPr>
            <p:nvPr/>
          </p:nvSpPr>
          <p:spPr bwMode="auto">
            <a:xfrm flipV="1">
              <a:off x="1152" y="101"/>
              <a:ext cx="816" cy="1584"/>
            </a:xfrm>
            <a:prstGeom prst="line">
              <a:avLst/>
            </a:prstGeom>
            <a:noFill/>
            <a:ln w="19050">
              <a:solidFill>
                <a:srgbClr val="FF3300"/>
              </a:solidFill>
              <a:round/>
              <a:headEnd/>
              <a:tailEnd/>
            </a:ln>
          </p:spPr>
          <p:txBody>
            <a:bodyPr/>
            <a:lstStyle/>
            <a:p>
              <a:endParaRPr lang="en-US"/>
            </a:p>
          </p:txBody>
        </p:sp>
        <p:sp>
          <p:nvSpPr>
            <p:cNvPr id="1567" name="Line 8"/>
            <p:cNvSpPr>
              <a:spLocks noChangeShapeType="1"/>
            </p:cNvSpPr>
            <p:nvPr/>
          </p:nvSpPr>
          <p:spPr bwMode="auto">
            <a:xfrm flipV="1">
              <a:off x="852" y="101"/>
              <a:ext cx="432" cy="1536"/>
            </a:xfrm>
            <a:prstGeom prst="line">
              <a:avLst/>
            </a:prstGeom>
            <a:noFill/>
            <a:ln w="19050">
              <a:solidFill>
                <a:srgbClr val="FF3300"/>
              </a:solidFill>
              <a:round/>
              <a:headEnd/>
              <a:tailEnd/>
            </a:ln>
          </p:spPr>
          <p:txBody>
            <a:bodyPr/>
            <a:lstStyle/>
            <a:p>
              <a:endParaRPr lang="en-US"/>
            </a:p>
          </p:txBody>
        </p:sp>
        <p:sp>
          <p:nvSpPr>
            <p:cNvPr id="1568" name="Line 9"/>
            <p:cNvSpPr>
              <a:spLocks noChangeShapeType="1"/>
            </p:cNvSpPr>
            <p:nvPr/>
          </p:nvSpPr>
          <p:spPr bwMode="auto">
            <a:xfrm flipV="1">
              <a:off x="748" y="101"/>
              <a:ext cx="336" cy="1584"/>
            </a:xfrm>
            <a:prstGeom prst="line">
              <a:avLst/>
            </a:prstGeom>
            <a:noFill/>
            <a:ln w="19050">
              <a:solidFill>
                <a:srgbClr val="FF3300"/>
              </a:solidFill>
              <a:round/>
              <a:headEnd/>
              <a:tailEnd/>
            </a:ln>
          </p:spPr>
          <p:txBody>
            <a:bodyPr/>
            <a:lstStyle/>
            <a:p>
              <a:endParaRPr lang="en-US"/>
            </a:p>
          </p:txBody>
        </p:sp>
        <p:sp>
          <p:nvSpPr>
            <p:cNvPr id="1569" name="Line 10"/>
            <p:cNvSpPr>
              <a:spLocks noChangeShapeType="1"/>
            </p:cNvSpPr>
            <p:nvPr/>
          </p:nvSpPr>
          <p:spPr bwMode="auto">
            <a:xfrm flipV="1">
              <a:off x="656" y="101"/>
              <a:ext cx="240" cy="1632"/>
            </a:xfrm>
            <a:prstGeom prst="line">
              <a:avLst/>
            </a:prstGeom>
            <a:noFill/>
            <a:ln w="19050">
              <a:solidFill>
                <a:srgbClr val="FF3300"/>
              </a:solidFill>
              <a:round/>
              <a:headEnd/>
              <a:tailEnd/>
            </a:ln>
          </p:spPr>
          <p:txBody>
            <a:bodyPr/>
            <a:lstStyle/>
            <a:p>
              <a:endParaRPr lang="en-US"/>
            </a:p>
          </p:txBody>
        </p:sp>
        <p:sp>
          <p:nvSpPr>
            <p:cNvPr id="1570" name="Line 11"/>
            <p:cNvSpPr>
              <a:spLocks noChangeShapeType="1"/>
            </p:cNvSpPr>
            <p:nvPr/>
          </p:nvSpPr>
          <p:spPr bwMode="auto">
            <a:xfrm flipV="1">
              <a:off x="480" y="1589"/>
              <a:ext cx="336" cy="299"/>
            </a:xfrm>
            <a:prstGeom prst="line">
              <a:avLst/>
            </a:prstGeom>
            <a:noFill/>
            <a:ln w="19050">
              <a:solidFill>
                <a:srgbClr val="0000FF"/>
              </a:solidFill>
              <a:round/>
              <a:headEnd/>
              <a:tailEnd/>
            </a:ln>
          </p:spPr>
          <p:txBody>
            <a:bodyPr/>
            <a:lstStyle/>
            <a:p>
              <a:endParaRPr lang="en-US"/>
            </a:p>
          </p:txBody>
        </p:sp>
        <p:sp>
          <p:nvSpPr>
            <p:cNvPr id="1571" name="Line 12"/>
            <p:cNvSpPr>
              <a:spLocks noChangeShapeType="1"/>
            </p:cNvSpPr>
            <p:nvPr/>
          </p:nvSpPr>
          <p:spPr bwMode="auto">
            <a:xfrm flipV="1">
              <a:off x="541" y="1541"/>
              <a:ext cx="384" cy="336"/>
            </a:xfrm>
            <a:prstGeom prst="line">
              <a:avLst/>
            </a:prstGeom>
            <a:noFill/>
            <a:ln w="19050">
              <a:solidFill>
                <a:srgbClr val="0000FF"/>
              </a:solidFill>
              <a:round/>
              <a:headEnd/>
              <a:tailEnd/>
            </a:ln>
          </p:spPr>
          <p:txBody>
            <a:bodyPr/>
            <a:lstStyle/>
            <a:p>
              <a:endParaRPr lang="en-US"/>
            </a:p>
          </p:txBody>
        </p:sp>
        <p:sp>
          <p:nvSpPr>
            <p:cNvPr id="1572" name="Line 13"/>
            <p:cNvSpPr>
              <a:spLocks noChangeShapeType="1"/>
            </p:cNvSpPr>
            <p:nvPr/>
          </p:nvSpPr>
          <p:spPr bwMode="auto">
            <a:xfrm flipV="1">
              <a:off x="672" y="1541"/>
              <a:ext cx="576" cy="336"/>
            </a:xfrm>
            <a:prstGeom prst="line">
              <a:avLst/>
            </a:prstGeom>
            <a:noFill/>
            <a:ln w="19050">
              <a:solidFill>
                <a:srgbClr val="0000FF"/>
              </a:solidFill>
              <a:round/>
              <a:headEnd/>
              <a:tailEnd/>
            </a:ln>
          </p:spPr>
          <p:txBody>
            <a:bodyPr/>
            <a:lstStyle/>
            <a:p>
              <a:endParaRPr lang="en-US"/>
            </a:p>
          </p:txBody>
        </p:sp>
        <p:sp>
          <p:nvSpPr>
            <p:cNvPr id="1573" name="Line 14"/>
            <p:cNvSpPr>
              <a:spLocks noChangeShapeType="1"/>
            </p:cNvSpPr>
            <p:nvPr/>
          </p:nvSpPr>
          <p:spPr bwMode="auto">
            <a:xfrm flipV="1">
              <a:off x="466" y="1589"/>
              <a:ext cx="240" cy="288"/>
            </a:xfrm>
            <a:prstGeom prst="line">
              <a:avLst/>
            </a:prstGeom>
            <a:noFill/>
            <a:ln w="19050">
              <a:solidFill>
                <a:srgbClr val="0000FF"/>
              </a:solidFill>
              <a:round/>
              <a:headEnd/>
              <a:tailEnd/>
            </a:ln>
          </p:spPr>
          <p:txBody>
            <a:bodyPr/>
            <a:lstStyle/>
            <a:p>
              <a:endParaRPr lang="en-US"/>
            </a:p>
          </p:txBody>
        </p:sp>
      </p:grpSp>
      <p:pic>
        <p:nvPicPr>
          <p:cNvPr id="1574" name="Picture 15" descr="BCP'ed Bi xtal-thin-R(H)"/>
          <p:cNvPicPr>
            <a:picLocks noChangeArrowheads="1"/>
          </p:cNvPicPr>
          <p:nvPr/>
        </p:nvPicPr>
        <p:blipFill>
          <a:blip r:embed="rId29"/>
          <a:srcRect/>
          <a:stretch>
            <a:fillRect/>
          </a:stretch>
        </p:blipFill>
        <p:spPr bwMode="auto">
          <a:xfrm>
            <a:off x="33223200" y="16149638"/>
            <a:ext cx="4419600" cy="3738562"/>
          </a:xfrm>
          <a:prstGeom prst="rect">
            <a:avLst/>
          </a:prstGeom>
          <a:noFill/>
          <a:ln w="15875">
            <a:solidFill>
              <a:srgbClr val="0000CC"/>
            </a:solidFill>
            <a:miter lim="800000"/>
            <a:headEnd/>
            <a:tailEnd/>
          </a:ln>
        </p:spPr>
      </p:pic>
      <p:pic>
        <p:nvPicPr>
          <p:cNvPr id="1575" name="Picture 16" descr="BCP'ed Bi xtal-thin-R(H) inset"/>
          <p:cNvPicPr>
            <a:picLocks noChangeAspect="1" noChangeArrowheads="1"/>
          </p:cNvPicPr>
          <p:nvPr/>
        </p:nvPicPr>
        <p:blipFill>
          <a:blip r:embed="rId30"/>
          <a:srcRect/>
          <a:stretch>
            <a:fillRect/>
          </a:stretch>
        </p:blipFill>
        <p:spPr bwMode="auto">
          <a:xfrm>
            <a:off x="34061400" y="16208375"/>
            <a:ext cx="2209800" cy="1774825"/>
          </a:xfrm>
          <a:prstGeom prst="rect">
            <a:avLst/>
          </a:prstGeom>
          <a:noFill/>
          <a:ln w="12700">
            <a:solidFill>
              <a:srgbClr val="0000FF"/>
            </a:solidFill>
            <a:miter lim="800000"/>
            <a:headEnd/>
            <a:tailEnd/>
          </a:ln>
        </p:spPr>
      </p:pic>
      <p:sp>
        <p:nvSpPr>
          <p:cNvPr id="1576" name="Text Box 17"/>
          <p:cNvSpPr txBox="1">
            <a:spLocks noChangeArrowheads="1"/>
          </p:cNvSpPr>
          <p:nvPr/>
        </p:nvSpPr>
        <p:spPr bwMode="auto">
          <a:xfrm>
            <a:off x="33147000" y="15757525"/>
            <a:ext cx="3352800" cy="396875"/>
          </a:xfrm>
          <a:prstGeom prst="rect">
            <a:avLst/>
          </a:prstGeom>
          <a:noFill/>
          <a:ln w="9525">
            <a:noFill/>
            <a:miter lim="800000"/>
            <a:headEnd/>
            <a:tailEnd/>
          </a:ln>
        </p:spPr>
        <p:txBody>
          <a:bodyPr>
            <a:spAutoFit/>
          </a:bodyPr>
          <a:lstStyle/>
          <a:p>
            <a:pPr algn="ctr" eaLnBrk="1" hangingPunct="1">
              <a:spcBef>
                <a:spcPct val="50000"/>
              </a:spcBef>
            </a:pPr>
            <a:r>
              <a:rPr lang="en-US" altLang="ko-KR" sz="2000" b="1">
                <a:latin typeface="Arial" charset="0"/>
                <a:ea typeface="굴림" charset="-127"/>
              </a:rPr>
              <a:t>Flux flow resistivity R</a:t>
            </a:r>
            <a:r>
              <a:rPr lang="en-US" altLang="ko-KR" sz="2000" b="1" baseline="-25000">
                <a:latin typeface="Arial" charset="0"/>
                <a:ea typeface="굴림" charset="-127"/>
              </a:rPr>
              <a:t>F</a:t>
            </a:r>
            <a:r>
              <a:rPr lang="en-US" altLang="ko-KR" sz="2000" b="1">
                <a:latin typeface="Arial" charset="0"/>
                <a:ea typeface="굴림" charset="-127"/>
              </a:rPr>
              <a:t>(H)</a:t>
            </a:r>
            <a:endParaRPr lang="en-US" sz="2000" b="1" u="sng">
              <a:latin typeface="Arial" charset="0"/>
            </a:endParaRPr>
          </a:p>
        </p:txBody>
      </p:sp>
      <p:sp>
        <p:nvSpPr>
          <p:cNvPr id="1578" name="Text Box 115"/>
          <p:cNvSpPr txBox="1">
            <a:spLocks noChangeArrowheads="1"/>
          </p:cNvSpPr>
          <p:nvPr/>
        </p:nvSpPr>
        <p:spPr bwMode="auto">
          <a:xfrm>
            <a:off x="28727400" y="15757525"/>
            <a:ext cx="3810000" cy="396875"/>
          </a:xfrm>
          <a:prstGeom prst="rect">
            <a:avLst/>
          </a:prstGeom>
          <a:noFill/>
          <a:ln w="9525">
            <a:noFill/>
            <a:miter lim="800000"/>
            <a:headEnd/>
            <a:tailEnd/>
          </a:ln>
        </p:spPr>
        <p:txBody>
          <a:bodyPr>
            <a:spAutoFit/>
          </a:bodyPr>
          <a:lstStyle/>
          <a:p>
            <a:pPr eaLnBrk="1" hangingPunct="1">
              <a:spcBef>
                <a:spcPct val="50000"/>
              </a:spcBef>
            </a:pPr>
            <a:r>
              <a:rPr lang="en-US" sz="2000" b="1">
                <a:latin typeface="Arial" charset="0"/>
              </a:rPr>
              <a:t>Linear scale of BCP'ed Bi Xtal </a:t>
            </a:r>
            <a:endParaRPr lang="en-US" sz="2000" b="1">
              <a:latin typeface="Arial" charset="0"/>
              <a:cs typeface="Arial" charset="0"/>
            </a:endParaRPr>
          </a:p>
        </p:txBody>
      </p:sp>
      <p:sp>
        <p:nvSpPr>
          <p:cNvPr id="1588" name="Text Box 3"/>
          <p:cNvSpPr>
            <a:spLocks noChangeArrowheads="1"/>
          </p:cNvSpPr>
          <p:nvPr/>
        </p:nvSpPr>
        <p:spPr bwMode="auto">
          <a:xfrm>
            <a:off x="11506200" y="19583400"/>
            <a:ext cx="8458200" cy="2209800"/>
          </a:xfrm>
          <a:prstGeom prst="rect">
            <a:avLst/>
          </a:prstGeom>
          <a:noFill/>
          <a:ln w="9525">
            <a:noFill/>
            <a:miter lim="800000"/>
            <a:headEnd/>
            <a:tailEnd/>
          </a:ln>
        </p:spPr>
        <p:txBody>
          <a:bodyPr/>
          <a:lstStyle/>
          <a:p>
            <a:pPr marL="342900" indent="-342900" defTabSz="4708525" eaLnBrk="1" hangingPunct="1">
              <a:lnSpc>
                <a:spcPct val="80000"/>
              </a:lnSpc>
              <a:spcBef>
                <a:spcPct val="20000"/>
              </a:spcBef>
              <a:buFontTx/>
              <a:buChar char="•"/>
            </a:pPr>
            <a:r>
              <a:rPr lang="en-US" altLang="ko-KR" sz="2400">
                <a:latin typeface="Arial" charset="0"/>
                <a:ea typeface="굴림" charset="-127"/>
              </a:rPr>
              <a:t>Suppression of superconducting properties not as clear for EP’ed GB.</a:t>
            </a:r>
          </a:p>
          <a:p>
            <a:pPr marL="342900" indent="-342900" defTabSz="4708525" eaLnBrk="1" hangingPunct="1">
              <a:lnSpc>
                <a:spcPct val="80000"/>
              </a:lnSpc>
              <a:spcBef>
                <a:spcPct val="20000"/>
              </a:spcBef>
              <a:buFontTx/>
              <a:buChar char="•"/>
            </a:pPr>
            <a:r>
              <a:rPr lang="en-US" altLang="ko-KR" sz="2400">
                <a:latin typeface="Arial" charset="0"/>
                <a:ea typeface="굴림" charset="-127"/>
              </a:rPr>
              <a:t>For an artificial groove, simulating BCP’ed GB topology on theBCP’ed Single crystal, we do not observe the same change in the VI-curve that is associated with flux-flow resistivity in the grain boundary.</a:t>
            </a:r>
            <a:endParaRPr lang="en-US" altLang="ko-KR" sz="2400" b="1">
              <a:latin typeface="Arial" charset="0"/>
              <a:ea typeface="굴림" charset="-127"/>
            </a:endParaRPr>
          </a:p>
        </p:txBody>
      </p:sp>
      <p:grpSp>
        <p:nvGrpSpPr>
          <p:cNvPr id="1610" name="Group 586"/>
          <p:cNvGrpSpPr>
            <a:grpSpLocks/>
          </p:cNvGrpSpPr>
          <p:nvPr/>
        </p:nvGrpSpPr>
        <p:grpSpPr bwMode="auto">
          <a:xfrm>
            <a:off x="11049000" y="10896600"/>
            <a:ext cx="9677400" cy="8382000"/>
            <a:chOff x="6960" y="6864"/>
            <a:chExt cx="6096" cy="5280"/>
          </a:xfrm>
        </p:grpSpPr>
        <p:sp>
          <p:nvSpPr>
            <p:cNvPr id="1384" name="Text Box 2"/>
            <p:cNvSpPr>
              <a:spLocks noChangeArrowheads="1"/>
            </p:cNvSpPr>
            <p:nvPr/>
          </p:nvSpPr>
          <p:spPr bwMode="auto">
            <a:xfrm>
              <a:off x="7488" y="6864"/>
              <a:ext cx="5184" cy="720"/>
            </a:xfrm>
            <a:prstGeom prst="rect">
              <a:avLst/>
            </a:prstGeom>
            <a:noFill/>
            <a:ln w="9525">
              <a:noFill/>
              <a:miter lim="800000"/>
              <a:headEnd/>
              <a:tailEnd/>
            </a:ln>
          </p:spPr>
          <p:txBody>
            <a:bodyPr anchor="ctr"/>
            <a:lstStyle/>
            <a:p>
              <a:pPr algn="ctr" eaLnBrk="1" hangingPunct="1">
                <a:spcBef>
                  <a:spcPct val="50000"/>
                </a:spcBef>
              </a:pPr>
              <a:r>
                <a:rPr lang="en-US" altLang="ko-KR" sz="2800" b="1" i="1">
                  <a:solidFill>
                    <a:schemeClr val="tx2"/>
                  </a:solidFill>
                  <a:latin typeface="Arial" charset="0"/>
                  <a:ea typeface="굴림" charset="-127"/>
                </a:rPr>
                <a:t>E-J</a:t>
              </a:r>
              <a:r>
                <a:rPr lang="en-US" altLang="ko-KR" sz="2800" b="1">
                  <a:solidFill>
                    <a:schemeClr val="tx2"/>
                  </a:solidFill>
                  <a:latin typeface="Arial" charset="0"/>
                  <a:ea typeface="굴림" charset="-127"/>
                </a:rPr>
                <a:t> characteristics of EP'ed Bi-crystal &amp; Artificially FIB grooved Single-crystal</a:t>
              </a:r>
              <a:endParaRPr lang="en-US" sz="2800" b="1">
                <a:solidFill>
                  <a:schemeClr val="tx2"/>
                </a:solidFill>
                <a:latin typeface="Arial" charset="0"/>
              </a:endParaRPr>
            </a:p>
          </p:txBody>
        </p:sp>
        <p:grpSp>
          <p:nvGrpSpPr>
            <p:cNvPr id="1609" name="Group 585"/>
            <p:cNvGrpSpPr>
              <a:grpSpLocks/>
            </p:cNvGrpSpPr>
            <p:nvPr/>
          </p:nvGrpSpPr>
          <p:grpSpPr bwMode="auto">
            <a:xfrm>
              <a:off x="6960" y="7526"/>
              <a:ext cx="6096" cy="4618"/>
              <a:chOff x="6960" y="7526"/>
              <a:chExt cx="6096" cy="4618"/>
            </a:xfrm>
          </p:grpSpPr>
          <p:pic>
            <p:nvPicPr>
              <p:cNvPr id="1383" name="Picture 33" descr="EPed Bi xtal J-E"/>
              <p:cNvPicPr>
                <a:picLocks noChangeAspect="1" noChangeArrowheads="1"/>
              </p:cNvPicPr>
              <p:nvPr/>
            </p:nvPicPr>
            <p:blipFill>
              <a:blip r:embed="rId31"/>
              <a:srcRect/>
              <a:stretch>
                <a:fillRect/>
              </a:stretch>
            </p:blipFill>
            <p:spPr bwMode="auto">
              <a:xfrm>
                <a:off x="7320" y="7618"/>
                <a:ext cx="2520" cy="2078"/>
              </a:xfrm>
              <a:prstGeom prst="rect">
                <a:avLst/>
              </a:prstGeom>
              <a:noFill/>
              <a:ln w="15875">
                <a:solidFill>
                  <a:srgbClr val="0000CC"/>
                </a:solidFill>
                <a:miter lim="800000"/>
                <a:headEnd/>
                <a:tailEnd/>
              </a:ln>
            </p:spPr>
          </p:pic>
          <p:sp>
            <p:nvSpPr>
              <p:cNvPr id="1385" name="Text Box 5"/>
              <p:cNvSpPr txBox="1">
                <a:spLocks noChangeArrowheads="1"/>
              </p:cNvSpPr>
              <p:nvPr/>
            </p:nvSpPr>
            <p:spPr bwMode="auto">
              <a:xfrm>
                <a:off x="7056" y="7526"/>
                <a:ext cx="1680" cy="250"/>
              </a:xfrm>
              <a:prstGeom prst="rect">
                <a:avLst/>
              </a:prstGeom>
              <a:solidFill>
                <a:schemeClr val="bg1"/>
              </a:solidFill>
              <a:ln w="9525">
                <a:noFill/>
                <a:miter lim="800000"/>
                <a:headEnd/>
                <a:tailEnd/>
              </a:ln>
            </p:spPr>
            <p:txBody>
              <a:bodyPr>
                <a:spAutoFit/>
              </a:bodyPr>
              <a:lstStyle/>
              <a:p>
                <a:pPr eaLnBrk="1" hangingPunct="1">
                  <a:spcBef>
                    <a:spcPct val="50000"/>
                  </a:spcBef>
                </a:pPr>
                <a:r>
                  <a:rPr lang="en-US" sz="2000" b="1">
                    <a:latin typeface="Arial" charset="0"/>
                  </a:rPr>
                  <a:t>EP'ed Bi-Xtal</a:t>
                </a:r>
                <a:endParaRPr lang="en-US" sz="2000" b="1">
                  <a:latin typeface="Arial" charset="0"/>
                  <a:cs typeface="Arial" charset="0"/>
                </a:endParaRPr>
              </a:p>
            </p:txBody>
          </p:sp>
          <p:pic>
            <p:nvPicPr>
              <p:cNvPr id="1386" name="Picture 10" descr="BCP'ed Single xtal-thick-FIB-log"/>
              <p:cNvPicPr>
                <a:picLocks noChangeAspect="1" noChangeArrowheads="1"/>
              </p:cNvPicPr>
              <p:nvPr/>
            </p:nvPicPr>
            <p:blipFill>
              <a:blip r:embed="rId32"/>
              <a:srcRect/>
              <a:stretch>
                <a:fillRect/>
              </a:stretch>
            </p:blipFill>
            <p:spPr bwMode="auto">
              <a:xfrm>
                <a:off x="7320" y="10042"/>
                <a:ext cx="2522" cy="2079"/>
              </a:xfrm>
              <a:prstGeom prst="rect">
                <a:avLst/>
              </a:prstGeom>
              <a:noFill/>
              <a:ln w="15875">
                <a:solidFill>
                  <a:srgbClr val="0000CC"/>
                </a:solidFill>
                <a:miter lim="800000"/>
                <a:headEnd/>
                <a:tailEnd/>
              </a:ln>
            </p:spPr>
          </p:pic>
          <p:sp>
            <p:nvSpPr>
              <p:cNvPr id="1387" name="Text Box 6"/>
              <p:cNvSpPr txBox="1">
                <a:spLocks noChangeArrowheads="1"/>
              </p:cNvSpPr>
              <p:nvPr/>
            </p:nvSpPr>
            <p:spPr bwMode="auto">
              <a:xfrm>
                <a:off x="6960" y="9878"/>
                <a:ext cx="2496" cy="250"/>
              </a:xfrm>
              <a:prstGeom prst="rect">
                <a:avLst/>
              </a:prstGeom>
              <a:solidFill>
                <a:schemeClr val="bg1"/>
              </a:solidFill>
              <a:ln w="9525">
                <a:noFill/>
                <a:miter lim="800000"/>
                <a:headEnd/>
                <a:tailEnd/>
              </a:ln>
            </p:spPr>
            <p:txBody>
              <a:bodyPr>
                <a:spAutoFit/>
              </a:bodyPr>
              <a:lstStyle/>
              <a:p>
                <a:pPr eaLnBrk="1" hangingPunct="1">
                  <a:spcBef>
                    <a:spcPct val="50000"/>
                  </a:spcBef>
                </a:pPr>
                <a:r>
                  <a:rPr lang="en-US" sz="2000" b="1">
                    <a:latin typeface="Arial" charset="0"/>
                  </a:rPr>
                  <a:t>Artificially grooved Single Xtal</a:t>
                </a:r>
                <a:endParaRPr lang="en-US" sz="2000" b="1">
                  <a:latin typeface="Arial" charset="0"/>
                  <a:cs typeface="Arial" charset="0"/>
                </a:endParaRPr>
              </a:p>
            </p:txBody>
          </p:sp>
          <p:pic>
            <p:nvPicPr>
              <p:cNvPr id="1388" name="Picture 14" descr="EP'ed-bridge"/>
              <p:cNvPicPr>
                <a:picLocks noChangeAspect="1" noChangeArrowheads="1"/>
              </p:cNvPicPr>
              <p:nvPr/>
            </p:nvPicPr>
            <p:blipFill>
              <a:blip r:embed="rId33"/>
              <a:srcRect/>
              <a:stretch>
                <a:fillRect/>
              </a:stretch>
            </p:blipFill>
            <p:spPr bwMode="auto">
              <a:xfrm>
                <a:off x="10224" y="7920"/>
                <a:ext cx="2400" cy="694"/>
              </a:xfrm>
              <a:prstGeom prst="rect">
                <a:avLst/>
              </a:prstGeom>
              <a:noFill/>
              <a:ln w="9525">
                <a:noFill/>
                <a:miter lim="800000"/>
                <a:headEnd/>
                <a:tailEnd/>
              </a:ln>
            </p:spPr>
          </p:pic>
          <p:pic>
            <p:nvPicPr>
              <p:cNvPr id="1389" name="Picture 15" descr="EP'ed-bridge-3D"/>
              <p:cNvPicPr>
                <a:picLocks noChangeAspect="1" noChangeArrowheads="1"/>
              </p:cNvPicPr>
              <p:nvPr/>
            </p:nvPicPr>
            <p:blipFill>
              <a:blip r:embed="rId34"/>
              <a:srcRect/>
              <a:stretch>
                <a:fillRect/>
              </a:stretch>
            </p:blipFill>
            <p:spPr bwMode="auto">
              <a:xfrm>
                <a:off x="10224" y="8688"/>
                <a:ext cx="2400" cy="802"/>
              </a:xfrm>
              <a:prstGeom prst="rect">
                <a:avLst/>
              </a:prstGeom>
              <a:noFill/>
              <a:ln w="9525">
                <a:noFill/>
                <a:miter lim="800000"/>
                <a:headEnd/>
                <a:tailEnd/>
              </a:ln>
            </p:spPr>
          </p:pic>
          <p:pic>
            <p:nvPicPr>
              <p:cNvPr id="1390" name="Picture 24" descr="FIB'ed bridge-3D"/>
              <p:cNvPicPr>
                <a:picLocks noChangeAspect="1" noChangeArrowheads="1"/>
              </p:cNvPicPr>
              <p:nvPr/>
            </p:nvPicPr>
            <p:blipFill>
              <a:blip r:embed="rId35"/>
              <a:srcRect/>
              <a:stretch>
                <a:fillRect/>
              </a:stretch>
            </p:blipFill>
            <p:spPr bwMode="auto">
              <a:xfrm>
                <a:off x="10176" y="11056"/>
                <a:ext cx="2880" cy="1088"/>
              </a:xfrm>
              <a:prstGeom prst="rect">
                <a:avLst/>
              </a:prstGeom>
              <a:noFill/>
              <a:ln w="9525">
                <a:noFill/>
                <a:miter lim="800000"/>
                <a:headEnd/>
                <a:tailEnd/>
              </a:ln>
            </p:spPr>
          </p:pic>
          <p:pic>
            <p:nvPicPr>
              <p:cNvPr id="1391" name="Picture 25" descr="FIB'ed bridge"/>
              <p:cNvPicPr>
                <a:picLocks noChangeAspect="1" noChangeArrowheads="1"/>
              </p:cNvPicPr>
              <p:nvPr/>
            </p:nvPicPr>
            <p:blipFill>
              <a:blip r:embed="rId36"/>
              <a:srcRect/>
              <a:stretch>
                <a:fillRect/>
              </a:stretch>
            </p:blipFill>
            <p:spPr bwMode="auto">
              <a:xfrm>
                <a:off x="11040" y="10182"/>
                <a:ext cx="1296" cy="618"/>
              </a:xfrm>
              <a:prstGeom prst="rect">
                <a:avLst/>
              </a:prstGeom>
              <a:noFill/>
              <a:ln w="9525">
                <a:noFill/>
                <a:miter lim="800000"/>
                <a:headEnd/>
                <a:tailEnd/>
              </a:ln>
            </p:spPr>
          </p:pic>
          <p:sp>
            <p:nvSpPr>
              <p:cNvPr id="1392" name="Oval 26"/>
              <p:cNvSpPr>
                <a:spLocks noChangeAspect="1" noChangeArrowheads="1"/>
              </p:cNvSpPr>
              <p:nvPr/>
            </p:nvSpPr>
            <p:spPr bwMode="auto">
              <a:xfrm>
                <a:off x="11568" y="10368"/>
                <a:ext cx="240" cy="240"/>
              </a:xfrm>
              <a:prstGeom prst="ellipse">
                <a:avLst/>
              </a:prstGeom>
              <a:noFill/>
              <a:ln w="31750">
                <a:solidFill>
                  <a:srgbClr val="FF0000"/>
                </a:solidFill>
                <a:prstDash val="sysDot"/>
                <a:round/>
                <a:headEnd/>
                <a:tailEnd/>
              </a:ln>
            </p:spPr>
            <p:txBody>
              <a:bodyPr wrap="none" anchor="ctr"/>
              <a:lstStyle/>
              <a:p>
                <a:pPr eaLnBrk="1" hangingPunct="1"/>
                <a:endParaRPr lang="en-US" sz="1800">
                  <a:latin typeface="Arial" charset="0"/>
                </a:endParaRPr>
              </a:p>
            </p:txBody>
          </p:sp>
          <p:sp>
            <p:nvSpPr>
              <p:cNvPr id="27678" name="AutoShape 30"/>
              <p:cNvSpPr>
                <a:spLocks noChangeArrowheads="1"/>
              </p:cNvSpPr>
              <p:nvPr/>
            </p:nvSpPr>
            <p:spPr bwMode="auto">
              <a:xfrm>
                <a:off x="10800" y="7680"/>
                <a:ext cx="1296" cy="192"/>
              </a:xfrm>
              <a:prstGeom prst="flowChartProcess">
                <a:avLst/>
              </a:prstGeom>
              <a:solidFill>
                <a:srgbClr val="333399"/>
              </a:solidFill>
              <a:ln w="9525">
                <a:noFill/>
                <a:miter lim="800000"/>
                <a:headEnd/>
                <a:tailEnd/>
              </a:ln>
              <a:effectLst/>
            </p:spPr>
            <p:txBody>
              <a:bodyPr wrap="none" anchor="ctr"/>
              <a:lstStyle/>
              <a:p>
                <a:pPr algn="ctr" eaLnBrk="1" hangingPunct="1"/>
                <a:r>
                  <a:rPr lang="en-US" sz="2000" b="1">
                    <a:solidFill>
                      <a:schemeClr val="bg1"/>
                    </a:solidFill>
                    <a:effectLst>
                      <a:outerShdw blurRad="38100" dist="38100" dir="2700000" algn="tl">
                        <a:srgbClr val="000000"/>
                      </a:outerShdw>
                    </a:effectLst>
                    <a:latin typeface="Arial" charset="0"/>
                  </a:rPr>
                  <a:t>Uniform surface</a:t>
                </a:r>
              </a:p>
            </p:txBody>
          </p:sp>
          <p:sp>
            <p:nvSpPr>
              <p:cNvPr id="27679" name="AutoShape 31"/>
              <p:cNvSpPr>
                <a:spLocks noChangeArrowheads="1"/>
              </p:cNvSpPr>
              <p:nvPr/>
            </p:nvSpPr>
            <p:spPr bwMode="auto">
              <a:xfrm>
                <a:off x="11136" y="9936"/>
                <a:ext cx="1056" cy="192"/>
              </a:xfrm>
              <a:prstGeom prst="flowChartProcess">
                <a:avLst/>
              </a:prstGeom>
              <a:solidFill>
                <a:srgbClr val="333399"/>
              </a:solidFill>
              <a:ln w="9525">
                <a:noFill/>
                <a:miter lim="800000"/>
                <a:headEnd/>
                <a:tailEnd/>
              </a:ln>
              <a:effectLst/>
            </p:spPr>
            <p:txBody>
              <a:bodyPr wrap="none" anchor="ctr"/>
              <a:lstStyle/>
              <a:p>
                <a:pPr algn="ctr" eaLnBrk="1" hangingPunct="1"/>
                <a:r>
                  <a:rPr lang="en-US" sz="2000" b="1">
                    <a:solidFill>
                      <a:schemeClr val="bg1"/>
                    </a:solidFill>
                    <a:effectLst>
                      <a:outerShdw blurRad="38100" dist="38100" dir="2700000" algn="tl">
                        <a:srgbClr val="000000"/>
                      </a:outerShdw>
                    </a:effectLst>
                    <a:latin typeface="Arial" charset="0"/>
                  </a:rPr>
                  <a:t>Deep groove</a:t>
                </a:r>
              </a:p>
            </p:txBody>
          </p:sp>
          <p:sp>
            <p:nvSpPr>
              <p:cNvPr id="1396" name="Text Box 5"/>
              <p:cNvSpPr txBox="1">
                <a:spLocks noChangeArrowheads="1"/>
              </p:cNvSpPr>
              <p:nvPr/>
            </p:nvSpPr>
            <p:spPr bwMode="auto">
              <a:xfrm>
                <a:off x="7776" y="10704"/>
                <a:ext cx="1680" cy="250"/>
              </a:xfrm>
              <a:prstGeom prst="rect">
                <a:avLst/>
              </a:prstGeom>
              <a:noFill/>
              <a:ln w="9525">
                <a:noFill/>
                <a:miter lim="800000"/>
                <a:headEnd/>
                <a:tailEnd/>
              </a:ln>
            </p:spPr>
            <p:txBody>
              <a:bodyPr>
                <a:spAutoFit/>
              </a:bodyPr>
              <a:lstStyle/>
              <a:p>
                <a:pPr eaLnBrk="1" hangingPunct="1">
                  <a:spcBef>
                    <a:spcPct val="50000"/>
                  </a:spcBef>
                </a:pPr>
                <a:r>
                  <a:rPr lang="en-US" sz="2000" b="1">
                    <a:latin typeface="Arial" charset="0"/>
                    <a:cs typeface="Arial" charset="0"/>
                  </a:rPr>
                  <a:t>BCP’ed</a:t>
                </a:r>
              </a:p>
            </p:txBody>
          </p:sp>
          <p:pic>
            <p:nvPicPr>
              <p:cNvPr id="1589" name="Picture 22" descr="Before FIB'ed bridge"/>
              <p:cNvPicPr>
                <a:picLocks noChangeAspect="1" noChangeArrowheads="1"/>
              </p:cNvPicPr>
              <p:nvPr/>
            </p:nvPicPr>
            <p:blipFill>
              <a:blip r:embed="rId37"/>
              <a:srcRect/>
              <a:stretch>
                <a:fillRect/>
              </a:stretch>
            </p:blipFill>
            <p:spPr bwMode="auto">
              <a:xfrm>
                <a:off x="9984" y="10183"/>
                <a:ext cx="912" cy="617"/>
              </a:xfrm>
              <a:prstGeom prst="rect">
                <a:avLst/>
              </a:prstGeom>
              <a:noFill/>
              <a:ln w="9525">
                <a:noFill/>
                <a:miter lim="800000"/>
                <a:headEnd/>
                <a:tailEnd/>
              </a:ln>
            </p:spPr>
          </p:pic>
          <p:sp>
            <p:nvSpPr>
              <p:cNvPr id="27680" name="Text Box 32"/>
              <p:cNvSpPr txBox="1">
                <a:spLocks noChangeArrowheads="1"/>
              </p:cNvSpPr>
              <p:nvPr/>
            </p:nvSpPr>
            <p:spPr bwMode="auto">
              <a:xfrm>
                <a:off x="9840" y="9984"/>
                <a:ext cx="864" cy="258"/>
              </a:xfrm>
              <a:prstGeom prst="rect">
                <a:avLst/>
              </a:prstGeom>
              <a:noFill/>
              <a:ln w="9525" algn="ctr">
                <a:noFill/>
                <a:miter lim="800000"/>
                <a:headEnd/>
                <a:tailEnd/>
              </a:ln>
              <a:effectLst/>
            </p:spPr>
            <p:txBody>
              <a:bodyPr lIns="196218" tIns="98109" rIns="196218" bIns="98109">
                <a:spAutoFit/>
              </a:bodyPr>
              <a:lstStyle/>
              <a:p>
                <a:pPr defTabSz="4708525" eaLnBrk="1" hangingPunct="1">
                  <a:spcBef>
                    <a:spcPct val="50000"/>
                  </a:spcBef>
                  <a:defRPr/>
                </a:pPr>
                <a:r>
                  <a:rPr lang="en-US" altLang="ko-KR" sz="1400" b="1">
                    <a:effectLst>
                      <a:outerShdw blurRad="38100" dist="38100" dir="2700000" algn="tl">
                        <a:srgbClr val="C0C0C0"/>
                      </a:outerShdw>
                    </a:effectLst>
                    <a:latin typeface="Arial" charset="0"/>
                    <a:ea typeface="굴림" pitchFamily="50" charset="-127"/>
                  </a:rPr>
                  <a:t>SE2 image</a:t>
                </a:r>
              </a:p>
            </p:txBody>
          </p:sp>
          <p:sp>
            <p:nvSpPr>
              <p:cNvPr id="1591" name="AutoShape 567"/>
              <p:cNvSpPr>
                <a:spLocks noChangeArrowheads="1"/>
              </p:cNvSpPr>
              <p:nvPr/>
            </p:nvSpPr>
            <p:spPr bwMode="auto">
              <a:xfrm>
                <a:off x="10800" y="10416"/>
                <a:ext cx="432" cy="144"/>
              </a:xfrm>
              <a:prstGeom prst="rightArrow">
                <a:avLst>
                  <a:gd name="adj1" fmla="val 50000"/>
                  <a:gd name="adj2" fmla="val 75000"/>
                </a:avLst>
              </a:prstGeom>
              <a:solidFill>
                <a:srgbClr val="FF0000"/>
              </a:solidFill>
              <a:ln w="9525">
                <a:solidFill>
                  <a:schemeClr val="bg1"/>
                </a:solidFill>
                <a:miter lim="800000"/>
                <a:headEnd/>
                <a:tailEnd/>
              </a:ln>
              <a:effectLst/>
            </p:spPr>
            <p:txBody>
              <a:bodyPr wrap="none" anchor="ctr"/>
              <a:lstStyle/>
              <a:p>
                <a:endParaRPr lang="en-US"/>
              </a:p>
            </p:txBody>
          </p:sp>
          <p:sp>
            <p:nvSpPr>
              <p:cNvPr id="1600" name="AutoShape 576"/>
              <p:cNvSpPr>
                <a:spLocks noChangeArrowheads="1"/>
              </p:cNvSpPr>
              <p:nvPr/>
            </p:nvSpPr>
            <p:spPr bwMode="auto">
              <a:xfrm rot="6574387">
                <a:off x="11298" y="10782"/>
                <a:ext cx="400" cy="14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0080"/>
              </a:solidFill>
              <a:ln w="9525">
                <a:solidFill>
                  <a:srgbClr val="FFFFFF"/>
                </a:solidFill>
                <a:miter lim="800000"/>
                <a:headEnd/>
                <a:tailEnd/>
              </a:ln>
              <a:effectLst/>
            </p:spPr>
            <p:txBody>
              <a:bodyPr wrap="none" anchor="ctr"/>
              <a:lstStyle/>
              <a:p>
                <a:endParaRPr lang="en-US"/>
              </a:p>
            </p:txBody>
          </p:sp>
          <p:sp>
            <p:nvSpPr>
              <p:cNvPr id="8" name="AutoShape 31"/>
              <p:cNvSpPr>
                <a:spLocks noChangeArrowheads="1"/>
              </p:cNvSpPr>
              <p:nvPr/>
            </p:nvSpPr>
            <p:spPr bwMode="auto">
              <a:xfrm>
                <a:off x="11616" y="10896"/>
                <a:ext cx="1440" cy="192"/>
              </a:xfrm>
              <a:prstGeom prst="flowChartProcess">
                <a:avLst/>
              </a:prstGeom>
              <a:solidFill>
                <a:srgbClr val="333399"/>
              </a:solidFill>
              <a:ln w="9525">
                <a:noFill/>
                <a:miter lim="800000"/>
                <a:headEnd/>
                <a:tailEnd/>
              </a:ln>
              <a:effectLst/>
            </p:spPr>
            <p:txBody>
              <a:bodyPr wrap="none" anchor="ctr"/>
              <a:lstStyle/>
              <a:p>
                <a:pPr algn="ctr" eaLnBrk="1" hangingPunct="1"/>
                <a:r>
                  <a:rPr lang="en-US" sz="2000" b="1">
                    <a:solidFill>
                      <a:schemeClr val="bg1"/>
                    </a:solidFill>
                    <a:effectLst>
                      <a:outerShdw blurRad="38100" dist="38100" dir="2700000" algn="tl">
                        <a:srgbClr val="000000"/>
                      </a:outerShdw>
                    </a:effectLst>
                    <a:latin typeface="Arial" charset="0"/>
                  </a:rPr>
                  <a:t>Surface topology</a:t>
                </a:r>
              </a:p>
            </p:txBody>
          </p:sp>
          <p:sp>
            <p:nvSpPr>
              <p:cNvPr id="9" name="AutoShape 31"/>
              <p:cNvSpPr>
                <a:spLocks noChangeArrowheads="1"/>
              </p:cNvSpPr>
              <p:nvPr/>
            </p:nvSpPr>
            <p:spPr bwMode="auto">
              <a:xfrm>
                <a:off x="11184" y="8640"/>
                <a:ext cx="1440" cy="192"/>
              </a:xfrm>
              <a:prstGeom prst="flowChartProcess">
                <a:avLst/>
              </a:prstGeom>
              <a:solidFill>
                <a:srgbClr val="333399"/>
              </a:solidFill>
              <a:ln w="9525">
                <a:noFill/>
                <a:miter lim="800000"/>
                <a:headEnd/>
                <a:tailEnd/>
              </a:ln>
              <a:effectLst/>
            </p:spPr>
            <p:txBody>
              <a:bodyPr wrap="none" anchor="ctr"/>
              <a:lstStyle/>
              <a:p>
                <a:pPr algn="ctr" eaLnBrk="1" hangingPunct="1"/>
                <a:r>
                  <a:rPr lang="en-US" sz="2000" b="1">
                    <a:solidFill>
                      <a:schemeClr val="bg1"/>
                    </a:solidFill>
                    <a:effectLst>
                      <a:outerShdw blurRad="38100" dist="38100" dir="2700000" algn="tl">
                        <a:srgbClr val="000000"/>
                      </a:outerShdw>
                    </a:effectLst>
                    <a:latin typeface="Arial" charset="0"/>
                  </a:rPr>
                  <a:t>Surface topology</a:t>
                </a:r>
              </a:p>
            </p:txBody>
          </p:sp>
        </p:grpSp>
      </p:grpSp>
      <p:grpSp>
        <p:nvGrpSpPr>
          <p:cNvPr id="1614" name="Group 590"/>
          <p:cNvGrpSpPr>
            <a:grpSpLocks/>
          </p:cNvGrpSpPr>
          <p:nvPr/>
        </p:nvGrpSpPr>
        <p:grpSpPr bwMode="auto">
          <a:xfrm>
            <a:off x="21262975" y="13547725"/>
            <a:ext cx="16227425" cy="1692275"/>
            <a:chOff x="13394" y="8534"/>
            <a:chExt cx="10222" cy="1066"/>
          </a:xfrm>
        </p:grpSpPr>
        <p:graphicFrame>
          <p:nvGraphicFramePr>
            <p:cNvPr id="1559" name="Object 110"/>
            <p:cNvGraphicFramePr>
              <a:graphicFrameLocks noChangeAspect="1"/>
            </p:cNvGraphicFramePr>
            <p:nvPr/>
          </p:nvGraphicFramePr>
          <p:xfrm>
            <a:off x="13394" y="8678"/>
            <a:ext cx="2686" cy="682"/>
          </p:xfrm>
          <a:graphic>
            <a:graphicData uri="http://schemas.openxmlformats.org/presentationml/2006/ole">
              <p:oleObj spid="_x0000_s1559" name="Equation" r:id="rId38" imgW="2070000" imgH="520560" progId="Equation.3">
                <p:embed/>
              </p:oleObj>
            </a:graphicData>
          </a:graphic>
        </p:graphicFrame>
        <p:graphicFrame>
          <p:nvGraphicFramePr>
            <p:cNvPr id="1560" name="Object 109"/>
            <p:cNvGraphicFramePr>
              <a:graphicFrameLocks noChangeAspect="1"/>
            </p:cNvGraphicFramePr>
            <p:nvPr/>
          </p:nvGraphicFramePr>
          <p:xfrm>
            <a:off x="16368" y="8600"/>
            <a:ext cx="2112" cy="760"/>
          </p:xfrm>
          <a:graphic>
            <a:graphicData uri="http://schemas.openxmlformats.org/presentationml/2006/ole">
              <p:oleObj spid="_x0000_s1560" name="Equation" r:id="rId39" imgW="1587500" imgH="571500" progId="Equation.3">
                <p:embed/>
              </p:oleObj>
            </a:graphicData>
          </a:graphic>
        </p:graphicFrame>
        <p:sp>
          <p:nvSpPr>
            <p:cNvPr id="1561" name="Text Box 116"/>
            <p:cNvSpPr txBox="1">
              <a:spLocks noChangeArrowheads="1"/>
            </p:cNvSpPr>
            <p:nvPr/>
          </p:nvSpPr>
          <p:spPr bwMode="auto">
            <a:xfrm>
              <a:off x="16512" y="9388"/>
              <a:ext cx="1824" cy="212"/>
            </a:xfrm>
            <a:prstGeom prst="rect">
              <a:avLst/>
            </a:prstGeom>
            <a:noFill/>
            <a:ln w="9525">
              <a:noFill/>
              <a:miter lim="800000"/>
              <a:headEnd/>
              <a:tailEnd/>
            </a:ln>
          </p:spPr>
          <p:txBody>
            <a:bodyPr>
              <a:spAutoFit/>
            </a:bodyPr>
            <a:lstStyle/>
            <a:p>
              <a:pPr algn="r" eaLnBrk="1" hangingPunct="1">
                <a:spcBef>
                  <a:spcPct val="50000"/>
                </a:spcBef>
              </a:pPr>
              <a:r>
                <a:rPr lang="en-US" sz="1600" b="1" i="1">
                  <a:latin typeface="Arial" charset="0"/>
                  <a:cs typeface="Arial" charset="0"/>
                </a:rPr>
                <a:t>Courtesy of A. Gurevich</a:t>
              </a:r>
              <a:endParaRPr lang="en-US" sz="1600" b="1" i="1">
                <a:latin typeface="Arial" charset="0"/>
              </a:endParaRPr>
            </a:p>
          </p:txBody>
        </p:sp>
        <p:sp>
          <p:nvSpPr>
            <p:cNvPr id="1577" name="Text Box 114"/>
            <p:cNvSpPr txBox="1">
              <a:spLocks noChangeArrowheads="1"/>
            </p:cNvSpPr>
            <p:nvPr/>
          </p:nvSpPr>
          <p:spPr bwMode="auto">
            <a:xfrm>
              <a:off x="18864" y="8534"/>
              <a:ext cx="4752" cy="1018"/>
            </a:xfrm>
            <a:prstGeom prst="rect">
              <a:avLst/>
            </a:prstGeom>
            <a:noFill/>
            <a:ln w="9525">
              <a:noFill/>
              <a:miter lim="800000"/>
              <a:headEnd/>
              <a:tailEnd/>
            </a:ln>
          </p:spPr>
          <p:txBody>
            <a:bodyPr>
              <a:spAutoFit/>
            </a:bodyPr>
            <a:lstStyle/>
            <a:p>
              <a:pPr eaLnBrk="1" hangingPunct="1">
                <a:spcBef>
                  <a:spcPct val="50000"/>
                </a:spcBef>
              </a:pPr>
              <a:r>
                <a:rPr lang="el-GR" sz="2000" i="1">
                  <a:latin typeface="Arial" charset="0"/>
                  <a:cs typeface="Arial" charset="0"/>
                </a:rPr>
                <a:t>ρ</a:t>
              </a:r>
              <a:r>
                <a:rPr lang="en-US" sz="2000" i="1" baseline="-25000">
                  <a:latin typeface="Arial" charset="0"/>
                  <a:cs typeface="Arial" charset="0"/>
                </a:rPr>
                <a:t>n</a:t>
              </a:r>
              <a:r>
                <a:rPr lang="en-US" sz="2000" i="1">
                  <a:latin typeface="Arial" charset="0"/>
                  <a:cs typeface="Arial" charset="0"/>
                </a:rPr>
                <a:t> </a:t>
              </a:r>
              <a:r>
                <a:rPr lang="en-US" sz="2000" i="1">
                  <a:latin typeface="Arial" charset="0"/>
                </a:rPr>
                <a:t>= the normal state resistivity</a:t>
              </a:r>
              <a:br>
                <a:rPr lang="en-US" sz="2000" i="1">
                  <a:latin typeface="Arial" charset="0"/>
                </a:rPr>
              </a:br>
              <a:r>
                <a:rPr lang="en-US" sz="2000" i="1">
                  <a:latin typeface="Arial" charset="0"/>
                </a:rPr>
                <a:t>A = the cross-sectional area</a:t>
              </a:r>
              <a:br>
                <a:rPr lang="en-US" sz="2000" i="1">
                  <a:latin typeface="Arial" charset="0"/>
                </a:rPr>
              </a:br>
              <a:r>
                <a:rPr lang="en-US" sz="2000" i="1">
                  <a:latin typeface="Arial" charset="0"/>
                </a:rPr>
                <a:t>W (H, J) = the width of vortices channel, which exceeds the inter-vortex spacing a=(Ф</a:t>
              </a:r>
              <a:r>
                <a:rPr lang="en-US" sz="2000" i="1" baseline="-25000">
                  <a:latin typeface="Arial" charset="0"/>
                </a:rPr>
                <a:t>0</a:t>
              </a:r>
              <a:r>
                <a:rPr lang="en-US" sz="2000" i="1">
                  <a:latin typeface="Arial" charset="0"/>
                </a:rPr>
                <a:t>/H)1/2</a:t>
              </a:r>
              <a:br>
                <a:rPr lang="en-US" sz="2000" i="1">
                  <a:latin typeface="Arial" charset="0"/>
                </a:rPr>
              </a:br>
              <a:r>
                <a:rPr lang="en-US" sz="2000" i="1">
                  <a:latin typeface="Arial" charset="0"/>
                </a:rPr>
                <a:t>dVrow = the number of the vortex rows on the channel</a:t>
              </a:r>
              <a:r>
                <a:rPr lang="en-US" sz="2000" b="1" i="1">
                  <a:latin typeface="Arial" charset="0"/>
                </a:rPr>
                <a:t>.</a:t>
              </a:r>
            </a:p>
          </p:txBody>
        </p:sp>
        <p:sp>
          <p:nvSpPr>
            <p:cNvPr id="1603" name="Text Box 579"/>
            <p:cNvSpPr txBox="1">
              <a:spLocks noChangeArrowheads="1"/>
            </p:cNvSpPr>
            <p:nvPr/>
          </p:nvSpPr>
          <p:spPr bwMode="auto">
            <a:xfrm>
              <a:off x="16080" y="8736"/>
              <a:ext cx="384" cy="365"/>
            </a:xfrm>
            <a:prstGeom prst="rect">
              <a:avLst/>
            </a:prstGeom>
            <a:noFill/>
            <a:ln w="9525">
              <a:noFill/>
              <a:miter lim="800000"/>
              <a:headEnd/>
              <a:tailEnd/>
            </a:ln>
            <a:effectLst/>
          </p:spPr>
          <p:txBody>
            <a:bodyPr>
              <a:spAutoFit/>
            </a:bodyPr>
            <a:lstStyle/>
            <a:p>
              <a:pPr>
                <a:spcBef>
                  <a:spcPct val="50000"/>
                </a:spcBef>
              </a:pPr>
              <a:r>
                <a:rPr lang="en-US" sz="3200"/>
                <a:t>,</a:t>
              </a:r>
            </a:p>
          </p:txBody>
        </p:sp>
      </p:grpSp>
      <p:pic>
        <p:nvPicPr>
          <p:cNvPr id="1616" name="Picture 249" descr="D:\Data\My Pictures\LOGOS\Labs\fermi\FNAL-logo-nicerperspective.png"/>
          <p:cNvPicPr>
            <a:picLocks noChangeAspect="1" noChangeArrowheads="1"/>
          </p:cNvPicPr>
          <p:nvPr/>
        </p:nvPicPr>
        <p:blipFill>
          <a:blip r:embed="rId40"/>
          <a:srcRect/>
          <a:stretch>
            <a:fillRect/>
          </a:stretch>
        </p:blipFill>
        <p:spPr bwMode="auto">
          <a:xfrm>
            <a:off x="29870400" y="29641800"/>
            <a:ext cx="7848600" cy="827088"/>
          </a:xfrm>
          <a:prstGeom prst="rect">
            <a:avLst/>
          </a:prstGeom>
          <a:noFill/>
          <a:ln w="9525">
            <a:noFill/>
            <a:miter lim="800000"/>
            <a:headEnd/>
            <a:tailEnd/>
          </a:ln>
        </p:spPr>
      </p:pic>
      <p:grpSp>
        <p:nvGrpSpPr>
          <p:cNvPr id="1617" name="Group 316"/>
          <p:cNvGrpSpPr>
            <a:grpSpLocks/>
          </p:cNvGrpSpPr>
          <p:nvPr/>
        </p:nvGrpSpPr>
        <p:grpSpPr bwMode="auto">
          <a:xfrm>
            <a:off x="22402800" y="29108400"/>
            <a:ext cx="6057900" cy="1708150"/>
            <a:chOff x="10134600" y="27584400"/>
            <a:chExt cx="6058520" cy="1708666"/>
          </a:xfrm>
        </p:grpSpPr>
        <p:sp>
          <p:nvSpPr>
            <p:cNvPr id="1618" name="Freeform 254"/>
            <p:cNvSpPr>
              <a:spLocks noEditPoints="1"/>
            </p:cNvSpPr>
            <p:nvPr/>
          </p:nvSpPr>
          <p:spPr bwMode="auto">
            <a:xfrm>
              <a:off x="10134600" y="27584400"/>
              <a:ext cx="2654300" cy="965200"/>
            </a:xfrm>
            <a:custGeom>
              <a:avLst/>
              <a:gdLst>
                <a:gd name="T0" fmla="*/ 558 w 1672"/>
                <a:gd name="T1" fmla="*/ 214 h 608"/>
                <a:gd name="T2" fmla="*/ 496 w 1672"/>
                <a:gd name="T3" fmla="*/ 328 h 608"/>
                <a:gd name="T4" fmla="*/ 552 w 1672"/>
                <a:gd name="T5" fmla="*/ 318 h 608"/>
                <a:gd name="T6" fmla="*/ 496 w 1672"/>
                <a:gd name="T7" fmla="*/ 236 h 608"/>
                <a:gd name="T8" fmla="*/ 528 w 1672"/>
                <a:gd name="T9" fmla="*/ 290 h 608"/>
                <a:gd name="T10" fmla="*/ 174 w 1672"/>
                <a:gd name="T11" fmla="*/ 232 h 608"/>
                <a:gd name="T12" fmla="*/ 172 w 1672"/>
                <a:gd name="T13" fmla="*/ 198 h 608"/>
                <a:gd name="T14" fmla="*/ 166 w 1672"/>
                <a:gd name="T15" fmla="*/ 322 h 608"/>
                <a:gd name="T16" fmla="*/ 178 w 1672"/>
                <a:gd name="T17" fmla="*/ 376 h 608"/>
                <a:gd name="T18" fmla="*/ 188 w 1672"/>
                <a:gd name="T19" fmla="*/ 410 h 608"/>
                <a:gd name="T20" fmla="*/ 1162 w 1672"/>
                <a:gd name="T21" fmla="*/ 202 h 608"/>
                <a:gd name="T22" fmla="*/ 1172 w 1672"/>
                <a:gd name="T23" fmla="*/ 408 h 608"/>
                <a:gd name="T24" fmla="*/ 1182 w 1672"/>
                <a:gd name="T25" fmla="*/ 368 h 608"/>
                <a:gd name="T26" fmla="*/ 1142 w 1672"/>
                <a:gd name="T27" fmla="*/ 244 h 608"/>
                <a:gd name="T28" fmla="*/ 1186 w 1672"/>
                <a:gd name="T29" fmla="*/ 362 h 608"/>
                <a:gd name="T30" fmla="*/ 1630 w 1672"/>
                <a:gd name="T31" fmla="*/ 120 h 608"/>
                <a:gd name="T32" fmla="*/ 1360 w 1672"/>
                <a:gd name="T33" fmla="*/ 144 h 608"/>
                <a:gd name="T34" fmla="*/ 1310 w 1672"/>
                <a:gd name="T35" fmla="*/ 168 h 608"/>
                <a:gd name="T36" fmla="*/ 1044 w 1672"/>
                <a:gd name="T37" fmla="*/ 90 h 608"/>
                <a:gd name="T38" fmla="*/ 980 w 1672"/>
                <a:gd name="T39" fmla="*/ 172 h 608"/>
                <a:gd name="T40" fmla="*/ 712 w 1672"/>
                <a:gd name="T41" fmla="*/ 90 h 608"/>
                <a:gd name="T42" fmla="*/ 654 w 1672"/>
                <a:gd name="T43" fmla="*/ 186 h 608"/>
                <a:gd name="T44" fmla="*/ 424 w 1672"/>
                <a:gd name="T45" fmla="*/ 28 h 608"/>
                <a:gd name="T46" fmla="*/ 334 w 1672"/>
                <a:gd name="T47" fmla="*/ 194 h 608"/>
                <a:gd name="T48" fmla="*/ 120 w 1672"/>
                <a:gd name="T49" fmla="*/ 12 h 608"/>
                <a:gd name="T50" fmla="*/ 10 w 1672"/>
                <a:gd name="T51" fmla="*/ 194 h 608"/>
                <a:gd name="T52" fmla="*/ 32 w 1672"/>
                <a:gd name="T53" fmla="*/ 440 h 608"/>
                <a:gd name="T54" fmla="*/ 290 w 1672"/>
                <a:gd name="T55" fmla="*/ 538 h 608"/>
                <a:gd name="T56" fmla="*/ 348 w 1672"/>
                <a:gd name="T57" fmla="*/ 416 h 608"/>
                <a:gd name="T58" fmla="*/ 562 w 1672"/>
                <a:gd name="T59" fmla="*/ 598 h 608"/>
                <a:gd name="T60" fmla="*/ 672 w 1672"/>
                <a:gd name="T61" fmla="*/ 414 h 608"/>
                <a:gd name="T62" fmla="*/ 780 w 1672"/>
                <a:gd name="T63" fmla="*/ 598 h 608"/>
                <a:gd name="T64" fmla="*/ 990 w 1672"/>
                <a:gd name="T65" fmla="*/ 420 h 608"/>
                <a:gd name="T66" fmla="*/ 1044 w 1672"/>
                <a:gd name="T67" fmla="*/ 518 h 608"/>
                <a:gd name="T68" fmla="*/ 1308 w 1672"/>
                <a:gd name="T69" fmla="*/ 446 h 608"/>
                <a:gd name="T70" fmla="*/ 1360 w 1672"/>
                <a:gd name="T71" fmla="*/ 466 h 608"/>
                <a:gd name="T72" fmla="*/ 1634 w 1672"/>
                <a:gd name="T73" fmla="*/ 466 h 608"/>
                <a:gd name="T74" fmla="*/ 1662 w 1672"/>
                <a:gd name="T75" fmla="*/ 194 h 608"/>
                <a:gd name="T76" fmla="*/ 1514 w 1672"/>
                <a:gd name="T77" fmla="*/ 588 h 608"/>
                <a:gd name="T78" fmla="*/ 1352 w 1672"/>
                <a:gd name="T79" fmla="*/ 402 h 608"/>
                <a:gd name="T80" fmla="*/ 1212 w 1672"/>
                <a:gd name="T81" fmla="*/ 582 h 608"/>
                <a:gd name="T82" fmla="*/ 1028 w 1672"/>
                <a:gd name="T83" fmla="*/ 406 h 608"/>
                <a:gd name="T84" fmla="*/ 944 w 1672"/>
                <a:gd name="T85" fmla="*/ 504 h 608"/>
                <a:gd name="T86" fmla="*/ 714 w 1672"/>
                <a:gd name="T87" fmla="*/ 442 h 608"/>
                <a:gd name="T88" fmla="*/ 626 w 1672"/>
                <a:gd name="T89" fmla="*/ 458 h 608"/>
                <a:gd name="T90" fmla="*/ 386 w 1672"/>
                <a:gd name="T91" fmla="*/ 458 h 608"/>
                <a:gd name="T92" fmla="*/ 302 w 1672"/>
                <a:gd name="T93" fmla="*/ 424 h 608"/>
                <a:gd name="T94" fmla="*/ 70 w 1672"/>
                <a:gd name="T95" fmla="*/ 514 h 608"/>
                <a:gd name="T96" fmla="*/ 50 w 1672"/>
                <a:gd name="T97" fmla="*/ 172 h 608"/>
                <a:gd name="T98" fmla="*/ 256 w 1672"/>
                <a:gd name="T99" fmla="*/ 54 h 608"/>
                <a:gd name="T100" fmla="*/ 370 w 1672"/>
                <a:gd name="T101" fmla="*/ 198 h 608"/>
                <a:gd name="T102" fmla="*/ 596 w 1672"/>
                <a:gd name="T103" fmla="*/ 68 h 608"/>
                <a:gd name="T104" fmla="*/ 708 w 1672"/>
                <a:gd name="T105" fmla="*/ 186 h 608"/>
                <a:gd name="T106" fmla="*/ 934 w 1672"/>
                <a:gd name="T107" fmla="*/ 84 h 608"/>
                <a:gd name="T108" fmla="*/ 1042 w 1672"/>
                <a:gd name="T109" fmla="*/ 176 h 608"/>
                <a:gd name="T110" fmla="*/ 1272 w 1672"/>
                <a:gd name="T111" fmla="*/ 100 h 608"/>
                <a:gd name="T112" fmla="*/ 1372 w 1672"/>
                <a:gd name="T113" fmla="*/ 176 h 608"/>
                <a:gd name="T114" fmla="*/ 1612 w 1672"/>
                <a:gd name="T115" fmla="*/ 134 h 608"/>
                <a:gd name="T116" fmla="*/ 1466 w 1672"/>
                <a:gd name="T117" fmla="*/ 206 h 608"/>
                <a:gd name="T118" fmla="*/ 1492 w 1672"/>
                <a:gd name="T119" fmla="*/ 346 h 608"/>
                <a:gd name="T120" fmla="*/ 1558 w 1672"/>
                <a:gd name="T121" fmla="*/ 298 h 608"/>
                <a:gd name="T122" fmla="*/ 1464 w 1672"/>
                <a:gd name="T123" fmla="*/ 300 h 608"/>
                <a:gd name="T124" fmla="*/ 1520 w 1672"/>
                <a:gd name="T125" fmla="*/ 280 h 60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72"/>
                <a:gd name="T190" fmla="*/ 0 h 608"/>
                <a:gd name="T191" fmla="*/ 1672 w 1672"/>
                <a:gd name="T192" fmla="*/ 608 h 60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72" h="608">
                  <a:moveTo>
                    <a:pt x="774" y="406"/>
                  </a:moveTo>
                  <a:lnTo>
                    <a:pt x="814" y="406"/>
                  </a:lnTo>
                  <a:lnTo>
                    <a:pt x="814" y="316"/>
                  </a:lnTo>
                  <a:lnTo>
                    <a:pt x="894" y="316"/>
                  </a:lnTo>
                  <a:lnTo>
                    <a:pt x="894" y="284"/>
                  </a:lnTo>
                  <a:lnTo>
                    <a:pt x="814" y="284"/>
                  </a:lnTo>
                  <a:lnTo>
                    <a:pt x="814" y="236"/>
                  </a:lnTo>
                  <a:lnTo>
                    <a:pt x="902" y="236"/>
                  </a:lnTo>
                  <a:lnTo>
                    <a:pt x="902" y="202"/>
                  </a:lnTo>
                  <a:lnTo>
                    <a:pt x="774" y="202"/>
                  </a:lnTo>
                  <a:lnTo>
                    <a:pt x="774" y="406"/>
                  </a:lnTo>
                  <a:close/>
                  <a:moveTo>
                    <a:pt x="582" y="264"/>
                  </a:moveTo>
                  <a:lnTo>
                    <a:pt x="582" y="260"/>
                  </a:lnTo>
                  <a:lnTo>
                    <a:pt x="580" y="248"/>
                  </a:lnTo>
                  <a:lnTo>
                    <a:pt x="572" y="228"/>
                  </a:lnTo>
                  <a:lnTo>
                    <a:pt x="558" y="214"/>
                  </a:lnTo>
                  <a:lnTo>
                    <a:pt x="544" y="208"/>
                  </a:lnTo>
                  <a:lnTo>
                    <a:pt x="530" y="204"/>
                  </a:lnTo>
                  <a:lnTo>
                    <a:pt x="516" y="202"/>
                  </a:lnTo>
                  <a:lnTo>
                    <a:pt x="500" y="202"/>
                  </a:lnTo>
                  <a:lnTo>
                    <a:pt x="470" y="202"/>
                  </a:lnTo>
                  <a:lnTo>
                    <a:pt x="440" y="202"/>
                  </a:lnTo>
                  <a:lnTo>
                    <a:pt x="440" y="328"/>
                  </a:lnTo>
                  <a:lnTo>
                    <a:pt x="438" y="402"/>
                  </a:lnTo>
                  <a:lnTo>
                    <a:pt x="440" y="406"/>
                  </a:lnTo>
                  <a:lnTo>
                    <a:pt x="464" y="406"/>
                  </a:lnTo>
                  <a:lnTo>
                    <a:pt x="478" y="406"/>
                  </a:lnTo>
                  <a:lnTo>
                    <a:pt x="478" y="358"/>
                  </a:lnTo>
                  <a:lnTo>
                    <a:pt x="478" y="330"/>
                  </a:lnTo>
                  <a:lnTo>
                    <a:pt x="478" y="328"/>
                  </a:lnTo>
                  <a:lnTo>
                    <a:pt x="496" y="328"/>
                  </a:lnTo>
                  <a:lnTo>
                    <a:pt x="506" y="328"/>
                  </a:lnTo>
                  <a:lnTo>
                    <a:pt x="506" y="330"/>
                  </a:lnTo>
                  <a:lnTo>
                    <a:pt x="512" y="340"/>
                  </a:lnTo>
                  <a:lnTo>
                    <a:pt x="532" y="376"/>
                  </a:lnTo>
                  <a:lnTo>
                    <a:pt x="548" y="404"/>
                  </a:lnTo>
                  <a:lnTo>
                    <a:pt x="548" y="406"/>
                  </a:lnTo>
                  <a:lnTo>
                    <a:pt x="576" y="406"/>
                  </a:lnTo>
                  <a:lnTo>
                    <a:pt x="592" y="406"/>
                  </a:lnTo>
                  <a:lnTo>
                    <a:pt x="594" y="406"/>
                  </a:lnTo>
                  <a:lnTo>
                    <a:pt x="592" y="404"/>
                  </a:lnTo>
                  <a:lnTo>
                    <a:pt x="586" y="392"/>
                  </a:lnTo>
                  <a:lnTo>
                    <a:pt x="564" y="354"/>
                  </a:lnTo>
                  <a:lnTo>
                    <a:pt x="548" y="322"/>
                  </a:lnTo>
                  <a:lnTo>
                    <a:pt x="546" y="320"/>
                  </a:lnTo>
                  <a:lnTo>
                    <a:pt x="552" y="318"/>
                  </a:lnTo>
                  <a:lnTo>
                    <a:pt x="564" y="310"/>
                  </a:lnTo>
                  <a:lnTo>
                    <a:pt x="574" y="298"/>
                  </a:lnTo>
                  <a:lnTo>
                    <a:pt x="580" y="286"/>
                  </a:lnTo>
                  <a:lnTo>
                    <a:pt x="582" y="272"/>
                  </a:lnTo>
                  <a:lnTo>
                    <a:pt x="582" y="264"/>
                  </a:lnTo>
                  <a:close/>
                  <a:moveTo>
                    <a:pt x="526" y="292"/>
                  </a:moveTo>
                  <a:lnTo>
                    <a:pt x="524" y="292"/>
                  </a:lnTo>
                  <a:lnTo>
                    <a:pt x="514" y="294"/>
                  </a:lnTo>
                  <a:lnTo>
                    <a:pt x="504" y="294"/>
                  </a:lnTo>
                  <a:lnTo>
                    <a:pt x="482" y="294"/>
                  </a:lnTo>
                  <a:lnTo>
                    <a:pt x="478" y="294"/>
                  </a:lnTo>
                  <a:lnTo>
                    <a:pt x="478" y="258"/>
                  </a:lnTo>
                  <a:lnTo>
                    <a:pt x="478" y="236"/>
                  </a:lnTo>
                  <a:lnTo>
                    <a:pt x="490" y="236"/>
                  </a:lnTo>
                  <a:lnTo>
                    <a:pt x="496" y="236"/>
                  </a:lnTo>
                  <a:lnTo>
                    <a:pt x="506" y="236"/>
                  </a:lnTo>
                  <a:lnTo>
                    <a:pt x="518" y="236"/>
                  </a:lnTo>
                  <a:lnTo>
                    <a:pt x="528" y="240"/>
                  </a:lnTo>
                  <a:lnTo>
                    <a:pt x="530" y="240"/>
                  </a:lnTo>
                  <a:lnTo>
                    <a:pt x="532" y="242"/>
                  </a:lnTo>
                  <a:lnTo>
                    <a:pt x="534" y="244"/>
                  </a:lnTo>
                  <a:lnTo>
                    <a:pt x="538" y="248"/>
                  </a:lnTo>
                  <a:lnTo>
                    <a:pt x="540" y="252"/>
                  </a:lnTo>
                  <a:lnTo>
                    <a:pt x="542" y="256"/>
                  </a:lnTo>
                  <a:lnTo>
                    <a:pt x="542" y="262"/>
                  </a:lnTo>
                  <a:lnTo>
                    <a:pt x="542" y="264"/>
                  </a:lnTo>
                  <a:lnTo>
                    <a:pt x="542" y="268"/>
                  </a:lnTo>
                  <a:lnTo>
                    <a:pt x="540" y="274"/>
                  </a:lnTo>
                  <a:lnTo>
                    <a:pt x="538" y="278"/>
                  </a:lnTo>
                  <a:lnTo>
                    <a:pt x="536" y="284"/>
                  </a:lnTo>
                  <a:lnTo>
                    <a:pt x="532" y="288"/>
                  </a:lnTo>
                  <a:lnTo>
                    <a:pt x="528" y="290"/>
                  </a:lnTo>
                  <a:lnTo>
                    <a:pt x="526" y="292"/>
                  </a:lnTo>
                  <a:close/>
                  <a:moveTo>
                    <a:pt x="188" y="284"/>
                  </a:moveTo>
                  <a:lnTo>
                    <a:pt x="180" y="282"/>
                  </a:lnTo>
                  <a:lnTo>
                    <a:pt x="166" y="276"/>
                  </a:lnTo>
                  <a:lnTo>
                    <a:pt x="154" y="270"/>
                  </a:lnTo>
                  <a:lnTo>
                    <a:pt x="148" y="264"/>
                  </a:lnTo>
                  <a:lnTo>
                    <a:pt x="144" y="258"/>
                  </a:lnTo>
                  <a:lnTo>
                    <a:pt x="142" y="252"/>
                  </a:lnTo>
                  <a:lnTo>
                    <a:pt x="144" y="248"/>
                  </a:lnTo>
                  <a:lnTo>
                    <a:pt x="148" y="242"/>
                  </a:lnTo>
                  <a:lnTo>
                    <a:pt x="152" y="238"/>
                  </a:lnTo>
                  <a:lnTo>
                    <a:pt x="158" y="234"/>
                  </a:lnTo>
                  <a:lnTo>
                    <a:pt x="166" y="232"/>
                  </a:lnTo>
                  <a:lnTo>
                    <a:pt x="174" y="232"/>
                  </a:lnTo>
                  <a:lnTo>
                    <a:pt x="182" y="232"/>
                  </a:lnTo>
                  <a:lnTo>
                    <a:pt x="188" y="236"/>
                  </a:lnTo>
                  <a:lnTo>
                    <a:pt x="196" y="240"/>
                  </a:lnTo>
                  <a:lnTo>
                    <a:pt x="200" y="248"/>
                  </a:lnTo>
                  <a:lnTo>
                    <a:pt x="204" y="258"/>
                  </a:lnTo>
                  <a:lnTo>
                    <a:pt x="206" y="262"/>
                  </a:lnTo>
                  <a:lnTo>
                    <a:pt x="244" y="262"/>
                  </a:lnTo>
                  <a:lnTo>
                    <a:pt x="242" y="258"/>
                  </a:lnTo>
                  <a:lnTo>
                    <a:pt x="242" y="250"/>
                  </a:lnTo>
                  <a:lnTo>
                    <a:pt x="240" y="238"/>
                  </a:lnTo>
                  <a:lnTo>
                    <a:pt x="234" y="226"/>
                  </a:lnTo>
                  <a:lnTo>
                    <a:pt x="224" y="216"/>
                  </a:lnTo>
                  <a:lnTo>
                    <a:pt x="214" y="208"/>
                  </a:lnTo>
                  <a:lnTo>
                    <a:pt x="200" y="202"/>
                  </a:lnTo>
                  <a:lnTo>
                    <a:pt x="186" y="198"/>
                  </a:lnTo>
                  <a:lnTo>
                    <a:pt x="172" y="198"/>
                  </a:lnTo>
                  <a:lnTo>
                    <a:pt x="158" y="198"/>
                  </a:lnTo>
                  <a:lnTo>
                    <a:pt x="144" y="202"/>
                  </a:lnTo>
                  <a:lnTo>
                    <a:pt x="130" y="210"/>
                  </a:lnTo>
                  <a:lnTo>
                    <a:pt x="118" y="220"/>
                  </a:lnTo>
                  <a:lnTo>
                    <a:pt x="110" y="230"/>
                  </a:lnTo>
                  <a:lnTo>
                    <a:pt x="106" y="240"/>
                  </a:lnTo>
                  <a:lnTo>
                    <a:pt x="104" y="250"/>
                  </a:lnTo>
                  <a:lnTo>
                    <a:pt x="104" y="262"/>
                  </a:lnTo>
                  <a:lnTo>
                    <a:pt x="106" y="272"/>
                  </a:lnTo>
                  <a:lnTo>
                    <a:pt x="110" y="284"/>
                  </a:lnTo>
                  <a:lnTo>
                    <a:pt x="116" y="292"/>
                  </a:lnTo>
                  <a:lnTo>
                    <a:pt x="124" y="300"/>
                  </a:lnTo>
                  <a:lnTo>
                    <a:pt x="136" y="308"/>
                  </a:lnTo>
                  <a:lnTo>
                    <a:pt x="154" y="316"/>
                  </a:lnTo>
                  <a:lnTo>
                    <a:pt x="160" y="320"/>
                  </a:lnTo>
                  <a:lnTo>
                    <a:pt x="166" y="322"/>
                  </a:lnTo>
                  <a:lnTo>
                    <a:pt x="178" y="326"/>
                  </a:lnTo>
                  <a:lnTo>
                    <a:pt x="190" y="332"/>
                  </a:lnTo>
                  <a:lnTo>
                    <a:pt x="194" y="334"/>
                  </a:lnTo>
                  <a:lnTo>
                    <a:pt x="196" y="334"/>
                  </a:lnTo>
                  <a:lnTo>
                    <a:pt x="198" y="336"/>
                  </a:lnTo>
                  <a:lnTo>
                    <a:pt x="202" y="338"/>
                  </a:lnTo>
                  <a:lnTo>
                    <a:pt x="206" y="344"/>
                  </a:lnTo>
                  <a:lnTo>
                    <a:pt x="210" y="352"/>
                  </a:lnTo>
                  <a:lnTo>
                    <a:pt x="210" y="354"/>
                  </a:lnTo>
                  <a:lnTo>
                    <a:pt x="210" y="358"/>
                  </a:lnTo>
                  <a:lnTo>
                    <a:pt x="208" y="360"/>
                  </a:lnTo>
                  <a:lnTo>
                    <a:pt x="206" y="362"/>
                  </a:lnTo>
                  <a:lnTo>
                    <a:pt x="204" y="366"/>
                  </a:lnTo>
                  <a:lnTo>
                    <a:pt x="200" y="370"/>
                  </a:lnTo>
                  <a:lnTo>
                    <a:pt x="194" y="372"/>
                  </a:lnTo>
                  <a:lnTo>
                    <a:pt x="186" y="376"/>
                  </a:lnTo>
                  <a:lnTo>
                    <a:pt x="178" y="376"/>
                  </a:lnTo>
                  <a:lnTo>
                    <a:pt x="170" y="376"/>
                  </a:lnTo>
                  <a:lnTo>
                    <a:pt x="160" y="374"/>
                  </a:lnTo>
                  <a:lnTo>
                    <a:pt x="152" y="368"/>
                  </a:lnTo>
                  <a:lnTo>
                    <a:pt x="144" y="362"/>
                  </a:lnTo>
                  <a:lnTo>
                    <a:pt x="140" y="354"/>
                  </a:lnTo>
                  <a:lnTo>
                    <a:pt x="136" y="342"/>
                  </a:lnTo>
                  <a:lnTo>
                    <a:pt x="134" y="336"/>
                  </a:lnTo>
                  <a:lnTo>
                    <a:pt x="112" y="336"/>
                  </a:lnTo>
                  <a:lnTo>
                    <a:pt x="98" y="336"/>
                  </a:lnTo>
                  <a:lnTo>
                    <a:pt x="98" y="348"/>
                  </a:lnTo>
                  <a:lnTo>
                    <a:pt x="102" y="368"/>
                  </a:lnTo>
                  <a:lnTo>
                    <a:pt x="112" y="384"/>
                  </a:lnTo>
                  <a:lnTo>
                    <a:pt x="126" y="396"/>
                  </a:lnTo>
                  <a:lnTo>
                    <a:pt x="144" y="404"/>
                  </a:lnTo>
                  <a:lnTo>
                    <a:pt x="164" y="410"/>
                  </a:lnTo>
                  <a:lnTo>
                    <a:pt x="188" y="410"/>
                  </a:lnTo>
                  <a:lnTo>
                    <a:pt x="206" y="406"/>
                  </a:lnTo>
                  <a:lnTo>
                    <a:pt x="222" y="398"/>
                  </a:lnTo>
                  <a:lnTo>
                    <a:pt x="236" y="388"/>
                  </a:lnTo>
                  <a:lnTo>
                    <a:pt x="244" y="374"/>
                  </a:lnTo>
                  <a:lnTo>
                    <a:pt x="248" y="356"/>
                  </a:lnTo>
                  <a:lnTo>
                    <a:pt x="250" y="346"/>
                  </a:lnTo>
                  <a:lnTo>
                    <a:pt x="248" y="338"/>
                  </a:lnTo>
                  <a:lnTo>
                    <a:pt x="246" y="330"/>
                  </a:lnTo>
                  <a:lnTo>
                    <a:pt x="244" y="320"/>
                  </a:lnTo>
                  <a:lnTo>
                    <a:pt x="238" y="314"/>
                  </a:lnTo>
                  <a:lnTo>
                    <a:pt x="232" y="306"/>
                  </a:lnTo>
                  <a:lnTo>
                    <a:pt x="226" y="300"/>
                  </a:lnTo>
                  <a:lnTo>
                    <a:pt x="218" y="296"/>
                  </a:lnTo>
                  <a:lnTo>
                    <a:pt x="196" y="288"/>
                  </a:lnTo>
                  <a:lnTo>
                    <a:pt x="188" y="284"/>
                  </a:lnTo>
                  <a:close/>
                  <a:moveTo>
                    <a:pt x="1162" y="202"/>
                  </a:moveTo>
                  <a:lnTo>
                    <a:pt x="1150" y="204"/>
                  </a:lnTo>
                  <a:lnTo>
                    <a:pt x="1132" y="210"/>
                  </a:lnTo>
                  <a:lnTo>
                    <a:pt x="1114" y="222"/>
                  </a:lnTo>
                  <a:lnTo>
                    <a:pt x="1102" y="238"/>
                  </a:lnTo>
                  <a:lnTo>
                    <a:pt x="1094" y="262"/>
                  </a:lnTo>
                  <a:lnTo>
                    <a:pt x="1090" y="288"/>
                  </a:lnTo>
                  <a:lnTo>
                    <a:pt x="1090" y="318"/>
                  </a:lnTo>
                  <a:lnTo>
                    <a:pt x="1090" y="332"/>
                  </a:lnTo>
                  <a:lnTo>
                    <a:pt x="1092" y="346"/>
                  </a:lnTo>
                  <a:lnTo>
                    <a:pt x="1096" y="360"/>
                  </a:lnTo>
                  <a:lnTo>
                    <a:pt x="1102" y="372"/>
                  </a:lnTo>
                  <a:lnTo>
                    <a:pt x="1114" y="390"/>
                  </a:lnTo>
                  <a:lnTo>
                    <a:pt x="1130" y="402"/>
                  </a:lnTo>
                  <a:lnTo>
                    <a:pt x="1150" y="408"/>
                  </a:lnTo>
                  <a:lnTo>
                    <a:pt x="1162" y="408"/>
                  </a:lnTo>
                  <a:lnTo>
                    <a:pt x="1172" y="408"/>
                  </a:lnTo>
                  <a:lnTo>
                    <a:pt x="1192" y="402"/>
                  </a:lnTo>
                  <a:lnTo>
                    <a:pt x="1208" y="390"/>
                  </a:lnTo>
                  <a:lnTo>
                    <a:pt x="1220" y="372"/>
                  </a:lnTo>
                  <a:lnTo>
                    <a:pt x="1230" y="348"/>
                  </a:lnTo>
                  <a:lnTo>
                    <a:pt x="1234" y="320"/>
                  </a:lnTo>
                  <a:lnTo>
                    <a:pt x="1234" y="306"/>
                  </a:lnTo>
                  <a:lnTo>
                    <a:pt x="1234" y="290"/>
                  </a:lnTo>
                  <a:lnTo>
                    <a:pt x="1230" y="262"/>
                  </a:lnTo>
                  <a:lnTo>
                    <a:pt x="1220" y="240"/>
                  </a:lnTo>
                  <a:lnTo>
                    <a:pt x="1208" y="222"/>
                  </a:lnTo>
                  <a:lnTo>
                    <a:pt x="1192" y="210"/>
                  </a:lnTo>
                  <a:lnTo>
                    <a:pt x="1172" y="204"/>
                  </a:lnTo>
                  <a:lnTo>
                    <a:pt x="1162" y="202"/>
                  </a:lnTo>
                  <a:close/>
                  <a:moveTo>
                    <a:pt x="1184" y="366"/>
                  </a:moveTo>
                  <a:lnTo>
                    <a:pt x="1182" y="368"/>
                  </a:lnTo>
                  <a:lnTo>
                    <a:pt x="1178" y="370"/>
                  </a:lnTo>
                  <a:lnTo>
                    <a:pt x="1172" y="376"/>
                  </a:lnTo>
                  <a:lnTo>
                    <a:pt x="1164" y="378"/>
                  </a:lnTo>
                  <a:lnTo>
                    <a:pt x="1156" y="378"/>
                  </a:lnTo>
                  <a:lnTo>
                    <a:pt x="1150" y="374"/>
                  </a:lnTo>
                  <a:lnTo>
                    <a:pt x="1142" y="368"/>
                  </a:lnTo>
                  <a:lnTo>
                    <a:pt x="1138" y="364"/>
                  </a:lnTo>
                  <a:lnTo>
                    <a:pt x="1134" y="352"/>
                  </a:lnTo>
                  <a:lnTo>
                    <a:pt x="1130" y="336"/>
                  </a:lnTo>
                  <a:lnTo>
                    <a:pt x="1128" y="316"/>
                  </a:lnTo>
                  <a:lnTo>
                    <a:pt x="1128" y="298"/>
                  </a:lnTo>
                  <a:lnTo>
                    <a:pt x="1128" y="288"/>
                  </a:lnTo>
                  <a:lnTo>
                    <a:pt x="1132" y="266"/>
                  </a:lnTo>
                  <a:lnTo>
                    <a:pt x="1138" y="250"/>
                  </a:lnTo>
                  <a:lnTo>
                    <a:pt x="1140" y="246"/>
                  </a:lnTo>
                  <a:lnTo>
                    <a:pt x="1142" y="244"/>
                  </a:lnTo>
                  <a:lnTo>
                    <a:pt x="1144" y="240"/>
                  </a:lnTo>
                  <a:lnTo>
                    <a:pt x="1150" y="236"/>
                  </a:lnTo>
                  <a:lnTo>
                    <a:pt x="1160" y="234"/>
                  </a:lnTo>
                  <a:lnTo>
                    <a:pt x="1162" y="234"/>
                  </a:lnTo>
                  <a:lnTo>
                    <a:pt x="1164" y="234"/>
                  </a:lnTo>
                  <a:lnTo>
                    <a:pt x="1168" y="234"/>
                  </a:lnTo>
                  <a:lnTo>
                    <a:pt x="1176" y="238"/>
                  </a:lnTo>
                  <a:lnTo>
                    <a:pt x="1182" y="244"/>
                  </a:lnTo>
                  <a:lnTo>
                    <a:pt x="1184" y="246"/>
                  </a:lnTo>
                  <a:lnTo>
                    <a:pt x="1186" y="250"/>
                  </a:lnTo>
                  <a:lnTo>
                    <a:pt x="1190" y="260"/>
                  </a:lnTo>
                  <a:lnTo>
                    <a:pt x="1192" y="272"/>
                  </a:lnTo>
                  <a:lnTo>
                    <a:pt x="1196" y="296"/>
                  </a:lnTo>
                  <a:lnTo>
                    <a:pt x="1196" y="322"/>
                  </a:lnTo>
                  <a:lnTo>
                    <a:pt x="1192" y="344"/>
                  </a:lnTo>
                  <a:lnTo>
                    <a:pt x="1186" y="362"/>
                  </a:lnTo>
                  <a:lnTo>
                    <a:pt x="1184" y="366"/>
                  </a:lnTo>
                  <a:close/>
                  <a:moveTo>
                    <a:pt x="1662" y="194"/>
                  </a:moveTo>
                  <a:lnTo>
                    <a:pt x="1662" y="194"/>
                  </a:lnTo>
                  <a:lnTo>
                    <a:pt x="1660" y="194"/>
                  </a:lnTo>
                  <a:lnTo>
                    <a:pt x="1650" y="190"/>
                  </a:lnTo>
                  <a:lnTo>
                    <a:pt x="1646" y="184"/>
                  </a:lnTo>
                  <a:lnTo>
                    <a:pt x="1642" y="176"/>
                  </a:lnTo>
                  <a:lnTo>
                    <a:pt x="1640" y="168"/>
                  </a:lnTo>
                  <a:lnTo>
                    <a:pt x="1638" y="156"/>
                  </a:lnTo>
                  <a:lnTo>
                    <a:pt x="1636" y="146"/>
                  </a:lnTo>
                  <a:lnTo>
                    <a:pt x="1634" y="142"/>
                  </a:lnTo>
                  <a:lnTo>
                    <a:pt x="1632" y="136"/>
                  </a:lnTo>
                  <a:lnTo>
                    <a:pt x="1630" y="120"/>
                  </a:lnTo>
                  <a:lnTo>
                    <a:pt x="1624" y="104"/>
                  </a:lnTo>
                  <a:lnTo>
                    <a:pt x="1624" y="98"/>
                  </a:lnTo>
                  <a:lnTo>
                    <a:pt x="1620" y="90"/>
                  </a:lnTo>
                  <a:lnTo>
                    <a:pt x="1612" y="70"/>
                  </a:lnTo>
                  <a:lnTo>
                    <a:pt x="1578" y="28"/>
                  </a:lnTo>
                  <a:lnTo>
                    <a:pt x="1552" y="12"/>
                  </a:lnTo>
                  <a:lnTo>
                    <a:pt x="1518" y="2"/>
                  </a:lnTo>
                  <a:lnTo>
                    <a:pt x="1498" y="0"/>
                  </a:lnTo>
                  <a:lnTo>
                    <a:pt x="1476" y="2"/>
                  </a:lnTo>
                  <a:lnTo>
                    <a:pt x="1442" y="12"/>
                  </a:lnTo>
                  <a:lnTo>
                    <a:pt x="1414" y="28"/>
                  </a:lnTo>
                  <a:lnTo>
                    <a:pt x="1396" y="48"/>
                  </a:lnTo>
                  <a:lnTo>
                    <a:pt x="1382" y="70"/>
                  </a:lnTo>
                  <a:lnTo>
                    <a:pt x="1374" y="90"/>
                  </a:lnTo>
                  <a:lnTo>
                    <a:pt x="1366" y="116"/>
                  </a:lnTo>
                  <a:lnTo>
                    <a:pt x="1360" y="144"/>
                  </a:lnTo>
                  <a:lnTo>
                    <a:pt x="1358" y="146"/>
                  </a:lnTo>
                  <a:lnTo>
                    <a:pt x="1358" y="152"/>
                  </a:lnTo>
                  <a:lnTo>
                    <a:pt x="1352" y="174"/>
                  </a:lnTo>
                  <a:lnTo>
                    <a:pt x="1348" y="184"/>
                  </a:lnTo>
                  <a:lnTo>
                    <a:pt x="1344" y="190"/>
                  </a:lnTo>
                  <a:lnTo>
                    <a:pt x="1338" y="194"/>
                  </a:lnTo>
                  <a:lnTo>
                    <a:pt x="1334" y="194"/>
                  </a:lnTo>
                  <a:lnTo>
                    <a:pt x="1332" y="194"/>
                  </a:lnTo>
                  <a:lnTo>
                    <a:pt x="1328" y="194"/>
                  </a:lnTo>
                  <a:lnTo>
                    <a:pt x="1324" y="194"/>
                  </a:lnTo>
                  <a:lnTo>
                    <a:pt x="1320" y="190"/>
                  </a:lnTo>
                  <a:lnTo>
                    <a:pt x="1316" y="186"/>
                  </a:lnTo>
                  <a:lnTo>
                    <a:pt x="1312" y="176"/>
                  </a:lnTo>
                  <a:lnTo>
                    <a:pt x="1312" y="172"/>
                  </a:lnTo>
                  <a:lnTo>
                    <a:pt x="1310" y="168"/>
                  </a:lnTo>
                  <a:lnTo>
                    <a:pt x="1308" y="156"/>
                  </a:lnTo>
                  <a:lnTo>
                    <a:pt x="1294" y="104"/>
                  </a:lnTo>
                  <a:lnTo>
                    <a:pt x="1292" y="98"/>
                  </a:lnTo>
                  <a:lnTo>
                    <a:pt x="1290" y="90"/>
                  </a:lnTo>
                  <a:lnTo>
                    <a:pt x="1282" y="70"/>
                  </a:lnTo>
                  <a:lnTo>
                    <a:pt x="1248" y="28"/>
                  </a:lnTo>
                  <a:lnTo>
                    <a:pt x="1222" y="12"/>
                  </a:lnTo>
                  <a:lnTo>
                    <a:pt x="1188" y="2"/>
                  </a:lnTo>
                  <a:lnTo>
                    <a:pt x="1166" y="0"/>
                  </a:lnTo>
                  <a:lnTo>
                    <a:pt x="1146" y="2"/>
                  </a:lnTo>
                  <a:lnTo>
                    <a:pt x="1112" y="12"/>
                  </a:lnTo>
                  <a:lnTo>
                    <a:pt x="1086" y="28"/>
                  </a:lnTo>
                  <a:lnTo>
                    <a:pt x="1066" y="48"/>
                  </a:lnTo>
                  <a:lnTo>
                    <a:pt x="1052" y="70"/>
                  </a:lnTo>
                  <a:lnTo>
                    <a:pt x="1044" y="90"/>
                  </a:lnTo>
                  <a:lnTo>
                    <a:pt x="1036" y="116"/>
                  </a:lnTo>
                  <a:lnTo>
                    <a:pt x="1030" y="144"/>
                  </a:lnTo>
                  <a:lnTo>
                    <a:pt x="1030" y="146"/>
                  </a:lnTo>
                  <a:lnTo>
                    <a:pt x="1028" y="152"/>
                  </a:lnTo>
                  <a:lnTo>
                    <a:pt x="1022" y="174"/>
                  </a:lnTo>
                  <a:lnTo>
                    <a:pt x="1016" y="186"/>
                  </a:lnTo>
                  <a:lnTo>
                    <a:pt x="1012" y="190"/>
                  </a:lnTo>
                  <a:lnTo>
                    <a:pt x="1008" y="194"/>
                  </a:lnTo>
                  <a:lnTo>
                    <a:pt x="1004" y="194"/>
                  </a:lnTo>
                  <a:lnTo>
                    <a:pt x="1002" y="194"/>
                  </a:lnTo>
                  <a:lnTo>
                    <a:pt x="1000" y="194"/>
                  </a:lnTo>
                  <a:lnTo>
                    <a:pt x="994" y="192"/>
                  </a:lnTo>
                  <a:lnTo>
                    <a:pt x="986" y="186"/>
                  </a:lnTo>
                  <a:lnTo>
                    <a:pt x="982" y="180"/>
                  </a:lnTo>
                  <a:lnTo>
                    <a:pt x="980" y="172"/>
                  </a:lnTo>
                  <a:lnTo>
                    <a:pt x="980" y="168"/>
                  </a:lnTo>
                  <a:lnTo>
                    <a:pt x="976" y="156"/>
                  </a:lnTo>
                  <a:lnTo>
                    <a:pt x="964" y="104"/>
                  </a:lnTo>
                  <a:lnTo>
                    <a:pt x="962" y="98"/>
                  </a:lnTo>
                  <a:lnTo>
                    <a:pt x="960" y="90"/>
                  </a:lnTo>
                  <a:lnTo>
                    <a:pt x="950" y="70"/>
                  </a:lnTo>
                  <a:lnTo>
                    <a:pt x="918" y="28"/>
                  </a:lnTo>
                  <a:lnTo>
                    <a:pt x="890" y="12"/>
                  </a:lnTo>
                  <a:lnTo>
                    <a:pt x="856" y="2"/>
                  </a:lnTo>
                  <a:lnTo>
                    <a:pt x="836" y="0"/>
                  </a:lnTo>
                  <a:lnTo>
                    <a:pt x="814" y="2"/>
                  </a:lnTo>
                  <a:lnTo>
                    <a:pt x="780" y="12"/>
                  </a:lnTo>
                  <a:lnTo>
                    <a:pt x="754" y="28"/>
                  </a:lnTo>
                  <a:lnTo>
                    <a:pt x="734" y="48"/>
                  </a:lnTo>
                  <a:lnTo>
                    <a:pt x="720" y="70"/>
                  </a:lnTo>
                  <a:lnTo>
                    <a:pt x="712" y="90"/>
                  </a:lnTo>
                  <a:lnTo>
                    <a:pt x="706" y="116"/>
                  </a:lnTo>
                  <a:lnTo>
                    <a:pt x="698" y="144"/>
                  </a:lnTo>
                  <a:lnTo>
                    <a:pt x="698" y="146"/>
                  </a:lnTo>
                  <a:lnTo>
                    <a:pt x="696" y="152"/>
                  </a:lnTo>
                  <a:lnTo>
                    <a:pt x="692" y="174"/>
                  </a:lnTo>
                  <a:lnTo>
                    <a:pt x="686" y="184"/>
                  </a:lnTo>
                  <a:lnTo>
                    <a:pt x="682" y="190"/>
                  </a:lnTo>
                  <a:lnTo>
                    <a:pt x="678" y="194"/>
                  </a:lnTo>
                  <a:lnTo>
                    <a:pt x="674" y="194"/>
                  </a:lnTo>
                  <a:lnTo>
                    <a:pt x="670" y="194"/>
                  </a:lnTo>
                  <a:lnTo>
                    <a:pt x="668" y="194"/>
                  </a:lnTo>
                  <a:lnTo>
                    <a:pt x="664" y="194"/>
                  </a:lnTo>
                  <a:lnTo>
                    <a:pt x="660" y="190"/>
                  </a:lnTo>
                  <a:lnTo>
                    <a:pt x="654" y="186"/>
                  </a:lnTo>
                  <a:lnTo>
                    <a:pt x="650" y="176"/>
                  </a:lnTo>
                  <a:lnTo>
                    <a:pt x="650" y="172"/>
                  </a:lnTo>
                  <a:lnTo>
                    <a:pt x="648" y="168"/>
                  </a:lnTo>
                  <a:lnTo>
                    <a:pt x="646" y="156"/>
                  </a:lnTo>
                  <a:lnTo>
                    <a:pt x="640" y="130"/>
                  </a:lnTo>
                  <a:lnTo>
                    <a:pt x="632" y="104"/>
                  </a:lnTo>
                  <a:lnTo>
                    <a:pt x="632" y="98"/>
                  </a:lnTo>
                  <a:lnTo>
                    <a:pt x="628" y="90"/>
                  </a:lnTo>
                  <a:lnTo>
                    <a:pt x="620" y="70"/>
                  </a:lnTo>
                  <a:lnTo>
                    <a:pt x="586" y="28"/>
                  </a:lnTo>
                  <a:lnTo>
                    <a:pt x="562" y="12"/>
                  </a:lnTo>
                  <a:lnTo>
                    <a:pt x="526" y="2"/>
                  </a:lnTo>
                  <a:lnTo>
                    <a:pt x="506" y="0"/>
                  </a:lnTo>
                  <a:lnTo>
                    <a:pt x="484" y="2"/>
                  </a:lnTo>
                  <a:lnTo>
                    <a:pt x="450" y="12"/>
                  </a:lnTo>
                  <a:lnTo>
                    <a:pt x="424" y="28"/>
                  </a:lnTo>
                  <a:lnTo>
                    <a:pt x="404" y="48"/>
                  </a:lnTo>
                  <a:lnTo>
                    <a:pt x="390" y="70"/>
                  </a:lnTo>
                  <a:lnTo>
                    <a:pt x="382" y="90"/>
                  </a:lnTo>
                  <a:lnTo>
                    <a:pt x="374" y="116"/>
                  </a:lnTo>
                  <a:lnTo>
                    <a:pt x="368" y="142"/>
                  </a:lnTo>
                  <a:lnTo>
                    <a:pt x="368" y="146"/>
                  </a:lnTo>
                  <a:lnTo>
                    <a:pt x="366" y="150"/>
                  </a:lnTo>
                  <a:lnTo>
                    <a:pt x="360" y="174"/>
                  </a:lnTo>
                  <a:lnTo>
                    <a:pt x="356" y="184"/>
                  </a:lnTo>
                  <a:lnTo>
                    <a:pt x="352" y="190"/>
                  </a:lnTo>
                  <a:lnTo>
                    <a:pt x="346" y="194"/>
                  </a:lnTo>
                  <a:lnTo>
                    <a:pt x="342" y="194"/>
                  </a:lnTo>
                  <a:lnTo>
                    <a:pt x="340" y="194"/>
                  </a:lnTo>
                  <a:lnTo>
                    <a:pt x="336" y="194"/>
                  </a:lnTo>
                  <a:lnTo>
                    <a:pt x="334" y="194"/>
                  </a:lnTo>
                  <a:lnTo>
                    <a:pt x="330" y="190"/>
                  </a:lnTo>
                  <a:lnTo>
                    <a:pt x="324" y="186"/>
                  </a:lnTo>
                  <a:lnTo>
                    <a:pt x="320" y="176"/>
                  </a:lnTo>
                  <a:lnTo>
                    <a:pt x="320" y="172"/>
                  </a:lnTo>
                  <a:lnTo>
                    <a:pt x="318" y="168"/>
                  </a:lnTo>
                  <a:lnTo>
                    <a:pt x="316" y="156"/>
                  </a:lnTo>
                  <a:lnTo>
                    <a:pt x="302" y="104"/>
                  </a:lnTo>
                  <a:lnTo>
                    <a:pt x="300" y="98"/>
                  </a:lnTo>
                  <a:lnTo>
                    <a:pt x="298" y="90"/>
                  </a:lnTo>
                  <a:lnTo>
                    <a:pt x="290" y="70"/>
                  </a:lnTo>
                  <a:lnTo>
                    <a:pt x="256" y="28"/>
                  </a:lnTo>
                  <a:lnTo>
                    <a:pt x="230" y="12"/>
                  </a:lnTo>
                  <a:lnTo>
                    <a:pt x="196" y="2"/>
                  </a:lnTo>
                  <a:lnTo>
                    <a:pt x="176" y="0"/>
                  </a:lnTo>
                  <a:lnTo>
                    <a:pt x="154" y="2"/>
                  </a:lnTo>
                  <a:lnTo>
                    <a:pt x="120" y="12"/>
                  </a:lnTo>
                  <a:lnTo>
                    <a:pt x="94" y="28"/>
                  </a:lnTo>
                  <a:lnTo>
                    <a:pt x="74" y="48"/>
                  </a:lnTo>
                  <a:lnTo>
                    <a:pt x="60" y="70"/>
                  </a:lnTo>
                  <a:lnTo>
                    <a:pt x="52" y="90"/>
                  </a:lnTo>
                  <a:lnTo>
                    <a:pt x="50" y="98"/>
                  </a:lnTo>
                  <a:lnTo>
                    <a:pt x="46" y="112"/>
                  </a:lnTo>
                  <a:lnTo>
                    <a:pt x="42" y="128"/>
                  </a:lnTo>
                  <a:lnTo>
                    <a:pt x="38" y="144"/>
                  </a:lnTo>
                  <a:lnTo>
                    <a:pt x="38" y="146"/>
                  </a:lnTo>
                  <a:lnTo>
                    <a:pt x="32" y="166"/>
                  </a:lnTo>
                  <a:lnTo>
                    <a:pt x="30" y="176"/>
                  </a:lnTo>
                  <a:lnTo>
                    <a:pt x="26" y="186"/>
                  </a:lnTo>
                  <a:lnTo>
                    <a:pt x="20" y="190"/>
                  </a:lnTo>
                  <a:lnTo>
                    <a:pt x="16" y="194"/>
                  </a:lnTo>
                  <a:lnTo>
                    <a:pt x="12" y="194"/>
                  </a:lnTo>
                  <a:lnTo>
                    <a:pt x="10" y="194"/>
                  </a:lnTo>
                  <a:lnTo>
                    <a:pt x="8" y="196"/>
                  </a:lnTo>
                  <a:lnTo>
                    <a:pt x="0" y="196"/>
                  </a:lnTo>
                  <a:lnTo>
                    <a:pt x="0" y="198"/>
                  </a:lnTo>
                  <a:lnTo>
                    <a:pt x="0" y="236"/>
                  </a:lnTo>
                  <a:lnTo>
                    <a:pt x="0" y="414"/>
                  </a:lnTo>
                  <a:lnTo>
                    <a:pt x="10" y="414"/>
                  </a:lnTo>
                  <a:lnTo>
                    <a:pt x="12" y="414"/>
                  </a:lnTo>
                  <a:lnTo>
                    <a:pt x="16" y="416"/>
                  </a:lnTo>
                  <a:lnTo>
                    <a:pt x="22" y="418"/>
                  </a:lnTo>
                  <a:lnTo>
                    <a:pt x="26" y="424"/>
                  </a:lnTo>
                  <a:lnTo>
                    <a:pt x="30" y="432"/>
                  </a:lnTo>
                  <a:lnTo>
                    <a:pt x="32" y="436"/>
                  </a:lnTo>
                  <a:lnTo>
                    <a:pt x="32" y="438"/>
                  </a:lnTo>
                  <a:lnTo>
                    <a:pt x="32" y="440"/>
                  </a:lnTo>
                  <a:lnTo>
                    <a:pt x="34" y="452"/>
                  </a:lnTo>
                  <a:lnTo>
                    <a:pt x="36" y="462"/>
                  </a:lnTo>
                  <a:lnTo>
                    <a:pt x="38" y="462"/>
                  </a:lnTo>
                  <a:lnTo>
                    <a:pt x="38" y="466"/>
                  </a:lnTo>
                  <a:lnTo>
                    <a:pt x="44" y="492"/>
                  </a:lnTo>
                  <a:lnTo>
                    <a:pt x="52" y="518"/>
                  </a:lnTo>
                  <a:lnTo>
                    <a:pt x="60" y="538"/>
                  </a:lnTo>
                  <a:lnTo>
                    <a:pt x="94" y="582"/>
                  </a:lnTo>
                  <a:lnTo>
                    <a:pt x="120" y="598"/>
                  </a:lnTo>
                  <a:lnTo>
                    <a:pt x="154" y="608"/>
                  </a:lnTo>
                  <a:lnTo>
                    <a:pt x="176" y="608"/>
                  </a:lnTo>
                  <a:lnTo>
                    <a:pt x="196" y="608"/>
                  </a:lnTo>
                  <a:lnTo>
                    <a:pt x="230" y="598"/>
                  </a:lnTo>
                  <a:lnTo>
                    <a:pt x="256" y="582"/>
                  </a:lnTo>
                  <a:lnTo>
                    <a:pt x="276" y="560"/>
                  </a:lnTo>
                  <a:lnTo>
                    <a:pt x="290" y="538"/>
                  </a:lnTo>
                  <a:lnTo>
                    <a:pt x="298" y="522"/>
                  </a:lnTo>
                  <a:lnTo>
                    <a:pt x="302" y="504"/>
                  </a:lnTo>
                  <a:lnTo>
                    <a:pt x="312" y="466"/>
                  </a:lnTo>
                  <a:lnTo>
                    <a:pt x="314" y="462"/>
                  </a:lnTo>
                  <a:lnTo>
                    <a:pt x="314" y="458"/>
                  </a:lnTo>
                  <a:lnTo>
                    <a:pt x="320" y="434"/>
                  </a:lnTo>
                  <a:lnTo>
                    <a:pt x="326" y="424"/>
                  </a:lnTo>
                  <a:lnTo>
                    <a:pt x="328" y="420"/>
                  </a:lnTo>
                  <a:lnTo>
                    <a:pt x="334" y="416"/>
                  </a:lnTo>
                  <a:lnTo>
                    <a:pt x="338" y="414"/>
                  </a:lnTo>
                  <a:lnTo>
                    <a:pt x="340" y="414"/>
                  </a:lnTo>
                  <a:lnTo>
                    <a:pt x="344" y="414"/>
                  </a:lnTo>
                  <a:lnTo>
                    <a:pt x="348" y="416"/>
                  </a:lnTo>
                  <a:lnTo>
                    <a:pt x="352" y="420"/>
                  </a:lnTo>
                  <a:lnTo>
                    <a:pt x="358" y="430"/>
                  </a:lnTo>
                  <a:lnTo>
                    <a:pt x="362" y="442"/>
                  </a:lnTo>
                  <a:lnTo>
                    <a:pt x="364" y="452"/>
                  </a:lnTo>
                  <a:lnTo>
                    <a:pt x="366" y="462"/>
                  </a:lnTo>
                  <a:lnTo>
                    <a:pt x="368" y="462"/>
                  </a:lnTo>
                  <a:lnTo>
                    <a:pt x="368" y="466"/>
                  </a:lnTo>
                  <a:lnTo>
                    <a:pt x="374" y="492"/>
                  </a:lnTo>
                  <a:lnTo>
                    <a:pt x="382" y="518"/>
                  </a:lnTo>
                  <a:lnTo>
                    <a:pt x="390" y="538"/>
                  </a:lnTo>
                  <a:lnTo>
                    <a:pt x="424" y="582"/>
                  </a:lnTo>
                  <a:lnTo>
                    <a:pt x="450" y="598"/>
                  </a:lnTo>
                  <a:lnTo>
                    <a:pt x="484" y="608"/>
                  </a:lnTo>
                  <a:lnTo>
                    <a:pt x="506" y="608"/>
                  </a:lnTo>
                  <a:lnTo>
                    <a:pt x="526" y="608"/>
                  </a:lnTo>
                  <a:lnTo>
                    <a:pt x="562" y="598"/>
                  </a:lnTo>
                  <a:lnTo>
                    <a:pt x="586" y="582"/>
                  </a:lnTo>
                  <a:lnTo>
                    <a:pt x="606" y="560"/>
                  </a:lnTo>
                  <a:lnTo>
                    <a:pt x="620" y="538"/>
                  </a:lnTo>
                  <a:lnTo>
                    <a:pt x="628" y="520"/>
                  </a:lnTo>
                  <a:lnTo>
                    <a:pt x="634" y="502"/>
                  </a:lnTo>
                  <a:lnTo>
                    <a:pt x="644" y="462"/>
                  </a:lnTo>
                  <a:lnTo>
                    <a:pt x="644" y="458"/>
                  </a:lnTo>
                  <a:lnTo>
                    <a:pt x="646" y="446"/>
                  </a:lnTo>
                  <a:lnTo>
                    <a:pt x="650" y="436"/>
                  </a:lnTo>
                  <a:lnTo>
                    <a:pt x="654" y="428"/>
                  </a:lnTo>
                  <a:lnTo>
                    <a:pt x="658" y="420"/>
                  </a:lnTo>
                  <a:lnTo>
                    <a:pt x="664" y="416"/>
                  </a:lnTo>
                  <a:lnTo>
                    <a:pt x="668" y="414"/>
                  </a:lnTo>
                  <a:lnTo>
                    <a:pt x="670" y="414"/>
                  </a:lnTo>
                  <a:lnTo>
                    <a:pt x="672" y="414"/>
                  </a:lnTo>
                  <a:lnTo>
                    <a:pt x="678" y="416"/>
                  </a:lnTo>
                  <a:lnTo>
                    <a:pt x="682" y="420"/>
                  </a:lnTo>
                  <a:lnTo>
                    <a:pt x="686" y="424"/>
                  </a:lnTo>
                  <a:lnTo>
                    <a:pt x="690" y="430"/>
                  </a:lnTo>
                  <a:lnTo>
                    <a:pt x="692" y="442"/>
                  </a:lnTo>
                  <a:lnTo>
                    <a:pt x="696" y="452"/>
                  </a:lnTo>
                  <a:lnTo>
                    <a:pt x="698" y="462"/>
                  </a:lnTo>
                  <a:lnTo>
                    <a:pt x="698" y="466"/>
                  </a:lnTo>
                  <a:lnTo>
                    <a:pt x="706" y="492"/>
                  </a:lnTo>
                  <a:lnTo>
                    <a:pt x="712" y="518"/>
                  </a:lnTo>
                  <a:lnTo>
                    <a:pt x="720" y="538"/>
                  </a:lnTo>
                  <a:lnTo>
                    <a:pt x="754" y="582"/>
                  </a:lnTo>
                  <a:lnTo>
                    <a:pt x="780" y="598"/>
                  </a:lnTo>
                  <a:lnTo>
                    <a:pt x="814" y="608"/>
                  </a:lnTo>
                  <a:lnTo>
                    <a:pt x="836" y="608"/>
                  </a:lnTo>
                  <a:lnTo>
                    <a:pt x="856" y="608"/>
                  </a:lnTo>
                  <a:lnTo>
                    <a:pt x="890" y="598"/>
                  </a:lnTo>
                  <a:lnTo>
                    <a:pt x="918" y="582"/>
                  </a:lnTo>
                  <a:lnTo>
                    <a:pt x="938" y="560"/>
                  </a:lnTo>
                  <a:lnTo>
                    <a:pt x="950" y="538"/>
                  </a:lnTo>
                  <a:lnTo>
                    <a:pt x="958" y="520"/>
                  </a:lnTo>
                  <a:lnTo>
                    <a:pt x="964" y="502"/>
                  </a:lnTo>
                  <a:lnTo>
                    <a:pt x="974" y="462"/>
                  </a:lnTo>
                  <a:lnTo>
                    <a:pt x="974" y="458"/>
                  </a:lnTo>
                  <a:lnTo>
                    <a:pt x="978" y="446"/>
                  </a:lnTo>
                  <a:lnTo>
                    <a:pt x="980" y="436"/>
                  </a:lnTo>
                  <a:lnTo>
                    <a:pt x="984" y="428"/>
                  </a:lnTo>
                  <a:lnTo>
                    <a:pt x="990" y="420"/>
                  </a:lnTo>
                  <a:lnTo>
                    <a:pt x="994" y="416"/>
                  </a:lnTo>
                  <a:lnTo>
                    <a:pt x="998" y="414"/>
                  </a:lnTo>
                  <a:lnTo>
                    <a:pt x="1000" y="414"/>
                  </a:lnTo>
                  <a:lnTo>
                    <a:pt x="1002" y="414"/>
                  </a:lnTo>
                  <a:lnTo>
                    <a:pt x="1004" y="414"/>
                  </a:lnTo>
                  <a:lnTo>
                    <a:pt x="1010" y="416"/>
                  </a:lnTo>
                  <a:lnTo>
                    <a:pt x="1014" y="420"/>
                  </a:lnTo>
                  <a:lnTo>
                    <a:pt x="1020" y="430"/>
                  </a:lnTo>
                  <a:lnTo>
                    <a:pt x="1024" y="442"/>
                  </a:lnTo>
                  <a:lnTo>
                    <a:pt x="1026" y="452"/>
                  </a:lnTo>
                  <a:lnTo>
                    <a:pt x="1028" y="462"/>
                  </a:lnTo>
                  <a:lnTo>
                    <a:pt x="1030" y="462"/>
                  </a:lnTo>
                  <a:lnTo>
                    <a:pt x="1030" y="466"/>
                  </a:lnTo>
                  <a:lnTo>
                    <a:pt x="1036" y="492"/>
                  </a:lnTo>
                  <a:lnTo>
                    <a:pt x="1044" y="518"/>
                  </a:lnTo>
                  <a:lnTo>
                    <a:pt x="1052" y="538"/>
                  </a:lnTo>
                  <a:lnTo>
                    <a:pt x="1086" y="582"/>
                  </a:lnTo>
                  <a:lnTo>
                    <a:pt x="1112" y="598"/>
                  </a:lnTo>
                  <a:lnTo>
                    <a:pt x="1146" y="608"/>
                  </a:lnTo>
                  <a:lnTo>
                    <a:pt x="1166" y="608"/>
                  </a:lnTo>
                  <a:lnTo>
                    <a:pt x="1188" y="608"/>
                  </a:lnTo>
                  <a:lnTo>
                    <a:pt x="1222" y="598"/>
                  </a:lnTo>
                  <a:lnTo>
                    <a:pt x="1248" y="582"/>
                  </a:lnTo>
                  <a:lnTo>
                    <a:pt x="1268" y="560"/>
                  </a:lnTo>
                  <a:lnTo>
                    <a:pt x="1282" y="538"/>
                  </a:lnTo>
                  <a:lnTo>
                    <a:pt x="1290" y="520"/>
                  </a:lnTo>
                  <a:lnTo>
                    <a:pt x="1296" y="502"/>
                  </a:lnTo>
                  <a:lnTo>
                    <a:pt x="1306" y="462"/>
                  </a:lnTo>
                  <a:lnTo>
                    <a:pt x="1306" y="458"/>
                  </a:lnTo>
                  <a:lnTo>
                    <a:pt x="1308" y="446"/>
                  </a:lnTo>
                  <a:lnTo>
                    <a:pt x="1310" y="436"/>
                  </a:lnTo>
                  <a:lnTo>
                    <a:pt x="1314" y="428"/>
                  </a:lnTo>
                  <a:lnTo>
                    <a:pt x="1320" y="420"/>
                  </a:lnTo>
                  <a:lnTo>
                    <a:pt x="1324" y="416"/>
                  </a:lnTo>
                  <a:lnTo>
                    <a:pt x="1330" y="414"/>
                  </a:lnTo>
                  <a:lnTo>
                    <a:pt x="1332" y="414"/>
                  </a:lnTo>
                  <a:lnTo>
                    <a:pt x="1336" y="414"/>
                  </a:lnTo>
                  <a:lnTo>
                    <a:pt x="1340" y="416"/>
                  </a:lnTo>
                  <a:lnTo>
                    <a:pt x="1344" y="420"/>
                  </a:lnTo>
                  <a:lnTo>
                    <a:pt x="1350" y="430"/>
                  </a:lnTo>
                  <a:lnTo>
                    <a:pt x="1354" y="442"/>
                  </a:lnTo>
                  <a:lnTo>
                    <a:pt x="1356" y="452"/>
                  </a:lnTo>
                  <a:lnTo>
                    <a:pt x="1358" y="462"/>
                  </a:lnTo>
                  <a:lnTo>
                    <a:pt x="1360" y="466"/>
                  </a:lnTo>
                  <a:lnTo>
                    <a:pt x="1366" y="492"/>
                  </a:lnTo>
                  <a:lnTo>
                    <a:pt x="1374" y="518"/>
                  </a:lnTo>
                  <a:lnTo>
                    <a:pt x="1382" y="538"/>
                  </a:lnTo>
                  <a:lnTo>
                    <a:pt x="1414" y="582"/>
                  </a:lnTo>
                  <a:lnTo>
                    <a:pt x="1442" y="598"/>
                  </a:lnTo>
                  <a:lnTo>
                    <a:pt x="1476" y="608"/>
                  </a:lnTo>
                  <a:lnTo>
                    <a:pt x="1498" y="608"/>
                  </a:lnTo>
                  <a:lnTo>
                    <a:pt x="1518" y="608"/>
                  </a:lnTo>
                  <a:lnTo>
                    <a:pt x="1552" y="598"/>
                  </a:lnTo>
                  <a:lnTo>
                    <a:pt x="1578" y="582"/>
                  </a:lnTo>
                  <a:lnTo>
                    <a:pt x="1598" y="560"/>
                  </a:lnTo>
                  <a:lnTo>
                    <a:pt x="1612" y="538"/>
                  </a:lnTo>
                  <a:lnTo>
                    <a:pt x="1620" y="522"/>
                  </a:lnTo>
                  <a:lnTo>
                    <a:pt x="1626" y="504"/>
                  </a:lnTo>
                  <a:lnTo>
                    <a:pt x="1634" y="466"/>
                  </a:lnTo>
                  <a:lnTo>
                    <a:pt x="1636" y="462"/>
                  </a:lnTo>
                  <a:lnTo>
                    <a:pt x="1636" y="458"/>
                  </a:lnTo>
                  <a:lnTo>
                    <a:pt x="1642" y="434"/>
                  </a:lnTo>
                  <a:lnTo>
                    <a:pt x="1646" y="424"/>
                  </a:lnTo>
                  <a:lnTo>
                    <a:pt x="1650" y="420"/>
                  </a:lnTo>
                  <a:lnTo>
                    <a:pt x="1656" y="416"/>
                  </a:lnTo>
                  <a:lnTo>
                    <a:pt x="1660" y="414"/>
                  </a:lnTo>
                  <a:lnTo>
                    <a:pt x="1662" y="414"/>
                  </a:lnTo>
                  <a:lnTo>
                    <a:pt x="1672" y="414"/>
                  </a:lnTo>
                  <a:lnTo>
                    <a:pt x="1672" y="278"/>
                  </a:lnTo>
                  <a:lnTo>
                    <a:pt x="1672" y="200"/>
                  </a:lnTo>
                  <a:lnTo>
                    <a:pt x="1672" y="194"/>
                  </a:lnTo>
                  <a:lnTo>
                    <a:pt x="1666" y="194"/>
                  </a:lnTo>
                  <a:lnTo>
                    <a:pt x="1662" y="196"/>
                  </a:lnTo>
                  <a:lnTo>
                    <a:pt x="1662" y="194"/>
                  </a:lnTo>
                  <a:close/>
                  <a:moveTo>
                    <a:pt x="1654" y="396"/>
                  </a:moveTo>
                  <a:lnTo>
                    <a:pt x="1650" y="398"/>
                  </a:lnTo>
                  <a:lnTo>
                    <a:pt x="1644" y="400"/>
                  </a:lnTo>
                  <a:lnTo>
                    <a:pt x="1634" y="410"/>
                  </a:lnTo>
                  <a:lnTo>
                    <a:pt x="1624" y="426"/>
                  </a:lnTo>
                  <a:lnTo>
                    <a:pt x="1624" y="432"/>
                  </a:lnTo>
                  <a:lnTo>
                    <a:pt x="1622" y="436"/>
                  </a:lnTo>
                  <a:lnTo>
                    <a:pt x="1618" y="448"/>
                  </a:lnTo>
                  <a:lnTo>
                    <a:pt x="1616" y="458"/>
                  </a:lnTo>
                  <a:lnTo>
                    <a:pt x="1610" y="482"/>
                  </a:lnTo>
                  <a:lnTo>
                    <a:pt x="1604" y="504"/>
                  </a:lnTo>
                  <a:lnTo>
                    <a:pt x="1602" y="514"/>
                  </a:lnTo>
                  <a:lnTo>
                    <a:pt x="1594" y="532"/>
                  </a:lnTo>
                  <a:lnTo>
                    <a:pt x="1564" y="568"/>
                  </a:lnTo>
                  <a:lnTo>
                    <a:pt x="1542" y="582"/>
                  </a:lnTo>
                  <a:lnTo>
                    <a:pt x="1514" y="588"/>
                  </a:lnTo>
                  <a:lnTo>
                    <a:pt x="1498" y="590"/>
                  </a:lnTo>
                  <a:lnTo>
                    <a:pt x="1480" y="588"/>
                  </a:lnTo>
                  <a:lnTo>
                    <a:pt x="1452" y="582"/>
                  </a:lnTo>
                  <a:lnTo>
                    <a:pt x="1428" y="568"/>
                  </a:lnTo>
                  <a:lnTo>
                    <a:pt x="1412" y="550"/>
                  </a:lnTo>
                  <a:lnTo>
                    <a:pt x="1400" y="532"/>
                  </a:lnTo>
                  <a:lnTo>
                    <a:pt x="1394" y="514"/>
                  </a:lnTo>
                  <a:lnTo>
                    <a:pt x="1386" y="496"/>
                  </a:lnTo>
                  <a:lnTo>
                    <a:pt x="1378" y="458"/>
                  </a:lnTo>
                  <a:lnTo>
                    <a:pt x="1378" y="454"/>
                  </a:lnTo>
                  <a:lnTo>
                    <a:pt x="1374" y="442"/>
                  </a:lnTo>
                  <a:lnTo>
                    <a:pt x="1370" y="426"/>
                  </a:lnTo>
                  <a:lnTo>
                    <a:pt x="1362" y="412"/>
                  </a:lnTo>
                  <a:lnTo>
                    <a:pt x="1358" y="406"/>
                  </a:lnTo>
                  <a:lnTo>
                    <a:pt x="1352" y="402"/>
                  </a:lnTo>
                  <a:lnTo>
                    <a:pt x="1344" y="398"/>
                  </a:lnTo>
                  <a:lnTo>
                    <a:pt x="1336" y="396"/>
                  </a:lnTo>
                  <a:lnTo>
                    <a:pt x="1332" y="394"/>
                  </a:lnTo>
                  <a:lnTo>
                    <a:pt x="1326" y="396"/>
                  </a:lnTo>
                  <a:lnTo>
                    <a:pt x="1310" y="402"/>
                  </a:lnTo>
                  <a:lnTo>
                    <a:pt x="1300" y="414"/>
                  </a:lnTo>
                  <a:lnTo>
                    <a:pt x="1294" y="424"/>
                  </a:lnTo>
                  <a:lnTo>
                    <a:pt x="1288" y="448"/>
                  </a:lnTo>
                  <a:lnTo>
                    <a:pt x="1286" y="458"/>
                  </a:lnTo>
                  <a:lnTo>
                    <a:pt x="1284" y="462"/>
                  </a:lnTo>
                  <a:lnTo>
                    <a:pt x="1272" y="514"/>
                  </a:lnTo>
                  <a:lnTo>
                    <a:pt x="1262" y="532"/>
                  </a:lnTo>
                  <a:lnTo>
                    <a:pt x="1234" y="568"/>
                  </a:lnTo>
                  <a:lnTo>
                    <a:pt x="1212" y="582"/>
                  </a:lnTo>
                  <a:lnTo>
                    <a:pt x="1184" y="588"/>
                  </a:lnTo>
                  <a:lnTo>
                    <a:pt x="1166" y="590"/>
                  </a:lnTo>
                  <a:lnTo>
                    <a:pt x="1150" y="588"/>
                  </a:lnTo>
                  <a:lnTo>
                    <a:pt x="1120" y="582"/>
                  </a:lnTo>
                  <a:lnTo>
                    <a:pt x="1098" y="568"/>
                  </a:lnTo>
                  <a:lnTo>
                    <a:pt x="1082" y="550"/>
                  </a:lnTo>
                  <a:lnTo>
                    <a:pt x="1070" y="532"/>
                  </a:lnTo>
                  <a:lnTo>
                    <a:pt x="1062" y="514"/>
                  </a:lnTo>
                  <a:lnTo>
                    <a:pt x="1056" y="496"/>
                  </a:lnTo>
                  <a:lnTo>
                    <a:pt x="1048" y="458"/>
                  </a:lnTo>
                  <a:lnTo>
                    <a:pt x="1046" y="454"/>
                  </a:lnTo>
                  <a:lnTo>
                    <a:pt x="1044" y="442"/>
                  </a:lnTo>
                  <a:lnTo>
                    <a:pt x="1040" y="426"/>
                  </a:lnTo>
                  <a:lnTo>
                    <a:pt x="1032" y="412"/>
                  </a:lnTo>
                  <a:lnTo>
                    <a:pt x="1028" y="406"/>
                  </a:lnTo>
                  <a:lnTo>
                    <a:pt x="1022" y="402"/>
                  </a:lnTo>
                  <a:lnTo>
                    <a:pt x="1014" y="398"/>
                  </a:lnTo>
                  <a:lnTo>
                    <a:pt x="1006" y="396"/>
                  </a:lnTo>
                  <a:lnTo>
                    <a:pt x="1002" y="394"/>
                  </a:lnTo>
                  <a:lnTo>
                    <a:pt x="996" y="396"/>
                  </a:lnTo>
                  <a:lnTo>
                    <a:pt x="988" y="398"/>
                  </a:lnTo>
                  <a:lnTo>
                    <a:pt x="978" y="404"/>
                  </a:lnTo>
                  <a:lnTo>
                    <a:pt x="970" y="414"/>
                  </a:lnTo>
                  <a:lnTo>
                    <a:pt x="964" y="424"/>
                  </a:lnTo>
                  <a:lnTo>
                    <a:pt x="960" y="436"/>
                  </a:lnTo>
                  <a:lnTo>
                    <a:pt x="958" y="448"/>
                  </a:lnTo>
                  <a:lnTo>
                    <a:pt x="956" y="458"/>
                  </a:lnTo>
                  <a:lnTo>
                    <a:pt x="950" y="480"/>
                  </a:lnTo>
                  <a:lnTo>
                    <a:pt x="944" y="504"/>
                  </a:lnTo>
                  <a:lnTo>
                    <a:pt x="940" y="514"/>
                  </a:lnTo>
                  <a:lnTo>
                    <a:pt x="932" y="532"/>
                  </a:lnTo>
                  <a:lnTo>
                    <a:pt x="904" y="568"/>
                  </a:lnTo>
                  <a:lnTo>
                    <a:pt x="882" y="582"/>
                  </a:lnTo>
                  <a:lnTo>
                    <a:pt x="852" y="588"/>
                  </a:lnTo>
                  <a:lnTo>
                    <a:pt x="836" y="590"/>
                  </a:lnTo>
                  <a:lnTo>
                    <a:pt x="818" y="588"/>
                  </a:lnTo>
                  <a:lnTo>
                    <a:pt x="790" y="582"/>
                  </a:lnTo>
                  <a:lnTo>
                    <a:pt x="768" y="568"/>
                  </a:lnTo>
                  <a:lnTo>
                    <a:pt x="752" y="550"/>
                  </a:lnTo>
                  <a:lnTo>
                    <a:pt x="740" y="532"/>
                  </a:lnTo>
                  <a:lnTo>
                    <a:pt x="732" y="514"/>
                  </a:lnTo>
                  <a:lnTo>
                    <a:pt x="726" y="496"/>
                  </a:lnTo>
                  <a:lnTo>
                    <a:pt x="718" y="458"/>
                  </a:lnTo>
                  <a:lnTo>
                    <a:pt x="716" y="454"/>
                  </a:lnTo>
                  <a:lnTo>
                    <a:pt x="714" y="442"/>
                  </a:lnTo>
                  <a:lnTo>
                    <a:pt x="708" y="426"/>
                  </a:lnTo>
                  <a:lnTo>
                    <a:pt x="702" y="412"/>
                  </a:lnTo>
                  <a:lnTo>
                    <a:pt x="696" y="406"/>
                  </a:lnTo>
                  <a:lnTo>
                    <a:pt x="690" y="402"/>
                  </a:lnTo>
                  <a:lnTo>
                    <a:pt x="684" y="398"/>
                  </a:lnTo>
                  <a:lnTo>
                    <a:pt x="676" y="396"/>
                  </a:lnTo>
                  <a:lnTo>
                    <a:pt x="672" y="394"/>
                  </a:lnTo>
                  <a:lnTo>
                    <a:pt x="670" y="394"/>
                  </a:lnTo>
                  <a:lnTo>
                    <a:pt x="666" y="396"/>
                  </a:lnTo>
                  <a:lnTo>
                    <a:pt x="650" y="402"/>
                  </a:lnTo>
                  <a:lnTo>
                    <a:pt x="640" y="412"/>
                  </a:lnTo>
                  <a:lnTo>
                    <a:pt x="634" y="422"/>
                  </a:lnTo>
                  <a:lnTo>
                    <a:pt x="630" y="434"/>
                  </a:lnTo>
                  <a:lnTo>
                    <a:pt x="628" y="448"/>
                  </a:lnTo>
                  <a:lnTo>
                    <a:pt x="626" y="458"/>
                  </a:lnTo>
                  <a:lnTo>
                    <a:pt x="624" y="462"/>
                  </a:lnTo>
                  <a:lnTo>
                    <a:pt x="610" y="514"/>
                  </a:lnTo>
                  <a:lnTo>
                    <a:pt x="602" y="532"/>
                  </a:lnTo>
                  <a:lnTo>
                    <a:pt x="574" y="568"/>
                  </a:lnTo>
                  <a:lnTo>
                    <a:pt x="552" y="582"/>
                  </a:lnTo>
                  <a:lnTo>
                    <a:pt x="522" y="588"/>
                  </a:lnTo>
                  <a:lnTo>
                    <a:pt x="506" y="590"/>
                  </a:lnTo>
                  <a:lnTo>
                    <a:pt x="488" y="588"/>
                  </a:lnTo>
                  <a:lnTo>
                    <a:pt x="460" y="582"/>
                  </a:lnTo>
                  <a:lnTo>
                    <a:pt x="438" y="568"/>
                  </a:lnTo>
                  <a:lnTo>
                    <a:pt x="420" y="550"/>
                  </a:lnTo>
                  <a:lnTo>
                    <a:pt x="408" y="532"/>
                  </a:lnTo>
                  <a:lnTo>
                    <a:pt x="402" y="516"/>
                  </a:lnTo>
                  <a:lnTo>
                    <a:pt x="396" y="496"/>
                  </a:lnTo>
                  <a:lnTo>
                    <a:pt x="386" y="458"/>
                  </a:lnTo>
                  <a:lnTo>
                    <a:pt x="386" y="454"/>
                  </a:lnTo>
                  <a:lnTo>
                    <a:pt x="382" y="442"/>
                  </a:lnTo>
                  <a:lnTo>
                    <a:pt x="378" y="426"/>
                  </a:lnTo>
                  <a:lnTo>
                    <a:pt x="372" y="412"/>
                  </a:lnTo>
                  <a:lnTo>
                    <a:pt x="366" y="406"/>
                  </a:lnTo>
                  <a:lnTo>
                    <a:pt x="360" y="402"/>
                  </a:lnTo>
                  <a:lnTo>
                    <a:pt x="354" y="398"/>
                  </a:lnTo>
                  <a:lnTo>
                    <a:pt x="346" y="396"/>
                  </a:lnTo>
                  <a:lnTo>
                    <a:pt x="342" y="394"/>
                  </a:lnTo>
                  <a:lnTo>
                    <a:pt x="340" y="394"/>
                  </a:lnTo>
                  <a:lnTo>
                    <a:pt x="334" y="396"/>
                  </a:lnTo>
                  <a:lnTo>
                    <a:pt x="328" y="398"/>
                  </a:lnTo>
                  <a:lnTo>
                    <a:pt x="316" y="404"/>
                  </a:lnTo>
                  <a:lnTo>
                    <a:pt x="308" y="414"/>
                  </a:lnTo>
                  <a:lnTo>
                    <a:pt x="302" y="424"/>
                  </a:lnTo>
                  <a:lnTo>
                    <a:pt x="300" y="436"/>
                  </a:lnTo>
                  <a:lnTo>
                    <a:pt x="296" y="448"/>
                  </a:lnTo>
                  <a:lnTo>
                    <a:pt x="294" y="458"/>
                  </a:lnTo>
                  <a:lnTo>
                    <a:pt x="280" y="514"/>
                  </a:lnTo>
                  <a:lnTo>
                    <a:pt x="272" y="532"/>
                  </a:lnTo>
                  <a:lnTo>
                    <a:pt x="242" y="568"/>
                  </a:lnTo>
                  <a:lnTo>
                    <a:pt x="220" y="582"/>
                  </a:lnTo>
                  <a:lnTo>
                    <a:pt x="192" y="588"/>
                  </a:lnTo>
                  <a:lnTo>
                    <a:pt x="176" y="590"/>
                  </a:lnTo>
                  <a:lnTo>
                    <a:pt x="158" y="588"/>
                  </a:lnTo>
                  <a:lnTo>
                    <a:pt x="130" y="582"/>
                  </a:lnTo>
                  <a:lnTo>
                    <a:pt x="106" y="568"/>
                  </a:lnTo>
                  <a:lnTo>
                    <a:pt x="90" y="550"/>
                  </a:lnTo>
                  <a:lnTo>
                    <a:pt x="78" y="532"/>
                  </a:lnTo>
                  <a:lnTo>
                    <a:pt x="70" y="514"/>
                  </a:lnTo>
                  <a:lnTo>
                    <a:pt x="64" y="496"/>
                  </a:lnTo>
                  <a:lnTo>
                    <a:pt x="56" y="458"/>
                  </a:lnTo>
                  <a:lnTo>
                    <a:pt x="54" y="454"/>
                  </a:lnTo>
                  <a:lnTo>
                    <a:pt x="52" y="442"/>
                  </a:lnTo>
                  <a:lnTo>
                    <a:pt x="48" y="430"/>
                  </a:lnTo>
                  <a:lnTo>
                    <a:pt x="44" y="418"/>
                  </a:lnTo>
                  <a:lnTo>
                    <a:pt x="38" y="408"/>
                  </a:lnTo>
                  <a:lnTo>
                    <a:pt x="28" y="400"/>
                  </a:lnTo>
                  <a:lnTo>
                    <a:pt x="20" y="396"/>
                  </a:lnTo>
                  <a:lnTo>
                    <a:pt x="20" y="212"/>
                  </a:lnTo>
                  <a:lnTo>
                    <a:pt x="22" y="212"/>
                  </a:lnTo>
                  <a:lnTo>
                    <a:pt x="28" y="208"/>
                  </a:lnTo>
                  <a:lnTo>
                    <a:pt x="38" y="200"/>
                  </a:lnTo>
                  <a:lnTo>
                    <a:pt x="48" y="182"/>
                  </a:lnTo>
                  <a:lnTo>
                    <a:pt x="50" y="176"/>
                  </a:lnTo>
                  <a:lnTo>
                    <a:pt x="50" y="172"/>
                  </a:lnTo>
                  <a:lnTo>
                    <a:pt x="52" y="160"/>
                  </a:lnTo>
                  <a:lnTo>
                    <a:pt x="56" y="152"/>
                  </a:lnTo>
                  <a:lnTo>
                    <a:pt x="56" y="150"/>
                  </a:lnTo>
                  <a:lnTo>
                    <a:pt x="62" y="128"/>
                  </a:lnTo>
                  <a:lnTo>
                    <a:pt x="68" y="104"/>
                  </a:lnTo>
                  <a:lnTo>
                    <a:pt x="70" y="96"/>
                  </a:lnTo>
                  <a:lnTo>
                    <a:pt x="78" y="78"/>
                  </a:lnTo>
                  <a:lnTo>
                    <a:pt x="106" y="42"/>
                  </a:lnTo>
                  <a:lnTo>
                    <a:pt x="130" y="28"/>
                  </a:lnTo>
                  <a:lnTo>
                    <a:pt x="158" y="20"/>
                  </a:lnTo>
                  <a:lnTo>
                    <a:pt x="176" y="20"/>
                  </a:lnTo>
                  <a:lnTo>
                    <a:pt x="192" y="20"/>
                  </a:lnTo>
                  <a:lnTo>
                    <a:pt x="220" y="28"/>
                  </a:lnTo>
                  <a:lnTo>
                    <a:pt x="242" y="42"/>
                  </a:lnTo>
                  <a:lnTo>
                    <a:pt x="256" y="54"/>
                  </a:lnTo>
                  <a:lnTo>
                    <a:pt x="266" y="68"/>
                  </a:lnTo>
                  <a:lnTo>
                    <a:pt x="274" y="84"/>
                  </a:lnTo>
                  <a:lnTo>
                    <a:pt x="280" y="100"/>
                  </a:lnTo>
                  <a:lnTo>
                    <a:pt x="290" y="134"/>
                  </a:lnTo>
                  <a:lnTo>
                    <a:pt x="298" y="168"/>
                  </a:lnTo>
                  <a:lnTo>
                    <a:pt x="300" y="176"/>
                  </a:lnTo>
                  <a:lnTo>
                    <a:pt x="302" y="186"/>
                  </a:lnTo>
                  <a:lnTo>
                    <a:pt x="310" y="198"/>
                  </a:lnTo>
                  <a:lnTo>
                    <a:pt x="318" y="206"/>
                  </a:lnTo>
                  <a:lnTo>
                    <a:pt x="328" y="212"/>
                  </a:lnTo>
                  <a:lnTo>
                    <a:pt x="334" y="214"/>
                  </a:lnTo>
                  <a:lnTo>
                    <a:pt x="338" y="214"/>
                  </a:lnTo>
                  <a:lnTo>
                    <a:pt x="340" y="214"/>
                  </a:lnTo>
                  <a:lnTo>
                    <a:pt x="346" y="214"/>
                  </a:lnTo>
                  <a:lnTo>
                    <a:pt x="362" y="206"/>
                  </a:lnTo>
                  <a:lnTo>
                    <a:pt x="370" y="198"/>
                  </a:lnTo>
                  <a:lnTo>
                    <a:pt x="378" y="186"/>
                  </a:lnTo>
                  <a:lnTo>
                    <a:pt x="380" y="176"/>
                  </a:lnTo>
                  <a:lnTo>
                    <a:pt x="388" y="140"/>
                  </a:lnTo>
                  <a:lnTo>
                    <a:pt x="398" y="104"/>
                  </a:lnTo>
                  <a:lnTo>
                    <a:pt x="400" y="96"/>
                  </a:lnTo>
                  <a:lnTo>
                    <a:pt x="408" y="78"/>
                  </a:lnTo>
                  <a:lnTo>
                    <a:pt x="438" y="42"/>
                  </a:lnTo>
                  <a:lnTo>
                    <a:pt x="460" y="28"/>
                  </a:lnTo>
                  <a:lnTo>
                    <a:pt x="488" y="20"/>
                  </a:lnTo>
                  <a:lnTo>
                    <a:pt x="506" y="20"/>
                  </a:lnTo>
                  <a:lnTo>
                    <a:pt x="522" y="20"/>
                  </a:lnTo>
                  <a:lnTo>
                    <a:pt x="552" y="28"/>
                  </a:lnTo>
                  <a:lnTo>
                    <a:pt x="574" y="42"/>
                  </a:lnTo>
                  <a:lnTo>
                    <a:pt x="586" y="54"/>
                  </a:lnTo>
                  <a:lnTo>
                    <a:pt x="596" y="68"/>
                  </a:lnTo>
                  <a:lnTo>
                    <a:pt x="604" y="84"/>
                  </a:lnTo>
                  <a:lnTo>
                    <a:pt x="612" y="100"/>
                  </a:lnTo>
                  <a:lnTo>
                    <a:pt x="620" y="134"/>
                  </a:lnTo>
                  <a:lnTo>
                    <a:pt x="628" y="168"/>
                  </a:lnTo>
                  <a:lnTo>
                    <a:pt x="630" y="176"/>
                  </a:lnTo>
                  <a:lnTo>
                    <a:pt x="632" y="176"/>
                  </a:lnTo>
                  <a:lnTo>
                    <a:pt x="634" y="186"/>
                  </a:lnTo>
                  <a:lnTo>
                    <a:pt x="640" y="198"/>
                  </a:lnTo>
                  <a:lnTo>
                    <a:pt x="650" y="208"/>
                  </a:lnTo>
                  <a:lnTo>
                    <a:pt x="658" y="212"/>
                  </a:lnTo>
                  <a:lnTo>
                    <a:pt x="666" y="214"/>
                  </a:lnTo>
                  <a:lnTo>
                    <a:pt x="670" y="214"/>
                  </a:lnTo>
                  <a:lnTo>
                    <a:pt x="672" y="214"/>
                  </a:lnTo>
                  <a:lnTo>
                    <a:pt x="676" y="214"/>
                  </a:lnTo>
                  <a:lnTo>
                    <a:pt x="692" y="208"/>
                  </a:lnTo>
                  <a:lnTo>
                    <a:pt x="700" y="198"/>
                  </a:lnTo>
                  <a:lnTo>
                    <a:pt x="708" y="186"/>
                  </a:lnTo>
                  <a:lnTo>
                    <a:pt x="710" y="176"/>
                  </a:lnTo>
                  <a:lnTo>
                    <a:pt x="720" y="140"/>
                  </a:lnTo>
                  <a:lnTo>
                    <a:pt x="730" y="104"/>
                  </a:lnTo>
                  <a:lnTo>
                    <a:pt x="732" y="96"/>
                  </a:lnTo>
                  <a:lnTo>
                    <a:pt x="740" y="78"/>
                  </a:lnTo>
                  <a:lnTo>
                    <a:pt x="768" y="42"/>
                  </a:lnTo>
                  <a:lnTo>
                    <a:pt x="790" y="28"/>
                  </a:lnTo>
                  <a:lnTo>
                    <a:pt x="818" y="20"/>
                  </a:lnTo>
                  <a:lnTo>
                    <a:pt x="836" y="20"/>
                  </a:lnTo>
                  <a:lnTo>
                    <a:pt x="852" y="20"/>
                  </a:lnTo>
                  <a:lnTo>
                    <a:pt x="882" y="28"/>
                  </a:lnTo>
                  <a:lnTo>
                    <a:pt x="904" y="42"/>
                  </a:lnTo>
                  <a:lnTo>
                    <a:pt x="916" y="54"/>
                  </a:lnTo>
                  <a:lnTo>
                    <a:pt x="926" y="68"/>
                  </a:lnTo>
                  <a:lnTo>
                    <a:pt x="934" y="84"/>
                  </a:lnTo>
                  <a:lnTo>
                    <a:pt x="942" y="100"/>
                  </a:lnTo>
                  <a:lnTo>
                    <a:pt x="952" y="134"/>
                  </a:lnTo>
                  <a:lnTo>
                    <a:pt x="958" y="168"/>
                  </a:lnTo>
                  <a:lnTo>
                    <a:pt x="960" y="176"/>
                  </a:lnTo>
                  <a:lnTo>
                    <a:pt x="962" y="176"/>
                  </a:lnTo>
                  <a:lnTo>
                    <a:pt x="964" y="186"/>
                  </a:lnTo>
                  <a:lnTo>
                    <a:pt x="972" y="198"/>
                  </a:lnTo>
                  <a:lnTo>
                    <a:pt x="980" y="208"/>
                  </a:lnTo>
                  <a:lnTo>
                    <a:pt x="988" y="212"/>
                  </a:lnTo>
                  <a:lnTo>
                    <a:pt x="996" y="214"/>
                  </a:lnTo>
                  <a:lnTo>
                    <a:pt x="1000" y="214"/>
                  </a:lnTo>
                  <a:lnTo>
                    <a:pt x="1002" y="214"/>
                  </a:lnTo>
                  <a:lnTo>
                    <a:pt x="1006" y="214"/>
                  </a:lnTo>
                  <a:lnTo>
                    <a:pt x="1022" y="208"/>
                  </a:lnTo>
                  <a:lnTo>
                    <a:pt x="1030" y="198"/>
                  </a:lnTo>
                  <a:lnTo>
                    <a:pt x="1038" y="186"/>
                  </a:lnTo>
                  <a:lnTo>
                    <a:pt x="1042" y="176"/>
                  </a:lnTo>
                  <a:lnTo>
                    <a:pt x="1050" y="140"/>
                  </a:lnTo>
                  <a:lnTo>
                    <a:pt x="1060" y="104"/>
                  </a:lnTo>
                  <a:lnTo>
                    <a:pt x="1062" y="96"/>
                  </a:lnTo>
                  <a:lnTo>
                    <a:pt x="1070" y="78"/>
                  </a:lnTo>
                  <a:lnTo>
                    <a:pt x="1098" y="42"/>
                  </a:lnTo>
                  <a:lnTo>
                    <a:pt x="1120" y="28"/>
                  </a:lnTo>
                  <a:lnTo>
                    <a:pt x="1150" y="20"/>
                  </a:lnTo>
                  <a:lnTo>
                    <a:pt x="1166" y="20"/>
                  </a:lnTo>
                  <a:lnTo>
                    <a:pt x="1184" y="20"/>
                  </a:lnTo>
                  <a:lnTo>
                    <a:pt x="1212" y="28"/>
                  </a:lnTo>
                  <a:lnTo>
                    <a:pt x="1234" y="42"/>
                  </a:lnTo>
                  <a:lnTo>
                    <a:pt x="1246" y="54"/>
                  </a:lnTo>
                  <a:lnTo>
                    <a:pt x="1258" y="68"/>
                  </a:lnTo>
                  <a:lnTo>
                    <a:pt x="1266" y="82"/>
                  </a:lnTo>
                  <a:lnTo>
                    <a:pt x="1272" y="100"/>
                  </a:lnTo>
                  <a:lnTo>
                    <a:pt x="1282" y="134"/>
                  </a:lnTo>
                  <a:lnTo>
                    <a:pt x="1290" y="168"/>
                  </a:lnTo>
                  <a:lnTo>
                    <a:pt x="1292" y="176"/>
                  </a:lnTo>
                  <a:lnTo>
                    <a:pt x="1294" y="186"/>
                  </a:lnTo>
                  <a:lnTo>
                    <a:pt x="1302" y="198"/>
                  </a:lnTo>
                  <a:lnTo>
                    <a:pt x="1310" y="208"/>
                  </a:lnTo>
                  <a:lnTo>
                    <a:pt x="1320" y="212"/>
                  </a:lnTo>
                  <a:lnTo>
                    <a:pt x="1326" y="214"/>
                  </a:lnTo>
                  <a:lnTo>
                    <a:pt x="1330" y="214"/>
                  </a:lnTo>
                  <a:lnTo>
                    <a:pt x="1332" y="214"/>
                  </a:lnTo>
                  <a:lnTo>
                    <a:pt x="1336" y="214"/>
                  </a:lnTo>
                  <a:lnTo>
                    <a:pt x="1352" y="208"/>
                  </a:lnTo>
                  <a:lnTo>
                    <a:pt x="1362" y="198"/>
                  </a:lnTo>
                  <a:lnTo>
                    <a:pt x="1368" y="186"/>
                  </a:lnTo>
                  <a:lnTo>
                    <a:pt x="1372" y="176"/>
                  </a:lnTo>
                  <a:lnTo>
                    <a:pt x="1380" y="140"/>
                  </a:lnTo>
                  <a:lnTo>
                    <a:pt x="1390" y="104"/>
                  </a:lnTo>
                  <a:lnTo>
                    <a:pt x="1392" y="96"/>
                  </a:lnTo>
                  <a:lnTo>
                    <a:pt x="1400" y="78"/>
                  </a:lnTo>
                  <a:lnTo>
                    <a:pt x="1428" y="42"/>
                  </a:lnTo>
                  <a:lnTo>
                    <a:pt x="1452" y="28"/>
                  </a:lnTo>
                  <a:lnTo>
                    <a:pt x="1480" y="20"/>
                  </a:lnTo>
                  <a:lnTo>
                    <a:pt x="1498" y="20"/>
                  </a:lnTo>
                  <a:lnTo>
                    <a:pt x="1514" y="20"/>
                  </a:lnTo>
                  <a:lnTo>
                    <a:pt x="1542" y="28"/>
                  </a:lnTo>
                  <a:lnTo>
                    <a:pt x="1564" y="42"/>
                  </a:lnTo>
                  <a:lnTo>
                    <a:pt x="1578" y="54"/>
                  </a:lnTo>
                  <a:lnTo>
                    <a:pt x="1588" y="68"/>
                  </a:lnTo>
                  <a:lnTo>
                    <a:pt x="1596" y="84"/>
                  </a:lnTo>
                  <a:lnTo>
                    <a:pt x="1602" y="100"/>
                  </a:lnTo>
                  <a:lnTo>
                    <a:pt x="1612" y="134"/>
                  </a:lnTo>
                  <a:lnTo>
                    <a:pt x="1620" y="168"/>
                  </a:lnTo>
                  <a:lnTo>
                    <a:pt x="1622" y="176"/>
                  </a:lnTo>
                  <a:lnTo>
                    <a:pt x="1624" y="176"/>
                  </a:lnTo>
                  <a:lnTo>
                    <a:pt x="1624" y="182"/>
                  </a:lnTo>
                  <a:lnTo>
                    <a:pt x="1628" y="192"/>
                  </a:lnTo>
                  <a:lnTo>
                    <a:pt x="1634" y="200"/>
                  </a:lnTo>
                  <a:lnTo>
                    <a:pt x="1642" y="206"/>
                  </a:lnTo>
                  <a:lnTo>
                    <a:pt x="1650" y="212"/>
                  </a:lnTo>
                  <a:lnTo>
                    <a:pt x="1654" y="212"/>
                  </a:lnTo>
                  <a:lnTo>
                    <a:pt x="1654" y="328"/>
                  </a:lnTo>
                  <a:lnTo>
                    <a:pt x="1652" y="392"/>
                  </a:lnTo>
                  <a:lnTo>
                    <a:pt x="1654" y="396"/>
                  </a:lnTo>
                  <a:close/>
                  <a:moveTo>
                    <a:pt x="1490" y="202"/>
                  </a:moveTo>
                  <a:lnTo>
                    <a:pt x="1480" y="204"/>
                  </a:lnTo>
                  <a:lnTo>
                    <a:pt x="1466" y="206"/>
                  </a:lnTo>
                  <a:lnTo>
                    <a:pt x="1454" y="212"/>
                  </a:lnTo>
                  <a:lnTo>
                    <a:pt x="1442" y="220"/>
                  </a:lnTo>
                  <a:lnTo>
                    <a:pt x="1434" y="230"/>
                  </a:lnTo>
                  <a:lnTo>
                    <a:pt x="1428" y="242"/>
                  </a:lnTo>
                  <a:lnTo>
                    <a:pt x="1424" y="254"/>
                  </a:lnTo>
                  <a:lnTo>
                    <a:pt x="1420" y="268"/>
                  </a:lnTo>
                  <a:lnTo>
                    <a:pt x="1420" y="282"/>
                  </a:lnTo>
                  <a:lnTo>
                    <a:pt x="1422" y="294"/>
                  </a:lnTo>
                  <a:lnTo>
                    <a:pt x="1426" y="306"/>
                  </a:lnTo>
                  <a:lnTo>
                    <a:pt x="1432" y="318"/>
                  </a:lnTo>
                  <a:lnTo>
                    <a:pt x="1440" y="328"/>
                  </a:lnTo>
                  <a:lnTo>
                    <a:pt x="1450" y="336"/>
                  </a:lnTo>
                  <a:lnTo>
                    <a:pt x="1462" y="340"/>
                  </a:lnTo>
                  <a:lnTo>
                    <a:pt x="1478" y="344"/>
                  </a:lnTo>
                  <a:lnTo>
                    <a:pt x="1494" y="342"/>
                  </a:lnTo>
                  <a:lnTo>
                    <a:pt x="1496" y="342"/>
                  </a:lnTo>
                  <a:lnTo>
                    <a:pt x="1492" y="346"/>
                  </a:lnTo>
                  <a:lnTo>
                    <a:pt x="1486" y="356"/>
                  </a:lnTo>
                  <a:lnTo>
                    <a:pt x="1472" y="376"/>
                  </a:lnTo>
                  <a:lnTo>
                    <a:pt x="1452" y="400"/>
                  </a:lnTo>
                  <a:lnTo>
                    <a:pt x="1446" y="408"/>
                  </a:lnTo>
                  <a:lnTo>
                    <a:pt x="1472" y="408"/>
                  </a:lnTo>
                  <a:lnTo>
                    <a:pt x="1486" y="408"/>
                  </a:lnTo>
                  <a:lnTo>
                    <a:pt x="1488" y="408"/>
                  </a:lnTo>
                  <a:lnTo>
                    <a:pt x="1494" y="400"/>
                  </a:lnTo>
                  <a:lnTo>
                    <a:pt x="1506" y="388"/>
                  </a:lnTo>
                  <a:lnTo>
                    <a:pt x="1520" y="370"/>
                  </a:lnTo>
                  <a:lnTo>
                    <a:pt x="1530" y="356"/>
                  </a:lnTo>
                  <a:lnTo>
                    <a:pt x="1534" y="352"/>
                  </a:lnTo>
                  <a:lnTo>
                    <a:pt x="1538" y="346"/>
                  </a:lnTo>
                  <a:lnTo>
                    <a:pt x="1544" y="332"/>
                  </a:lnTo>
                  <a:lnTo>
                    <a:pt x="1552" y="316"/>
                  </a:lnTo>
                  <a:lnTo>
                    <a:pt x="1558" y="298"/>
                  </a:lnTo>
                  <a:lnTo>
                    <a:pt x="1560" y="280"/>
                  </a:lnTo>
                  <a:lnTo>
                    <a:pt x="1558" y="262"/>
                  </a:lnTo>
                  <a:lnTo>
                    <a:pt x="1554" y="246"/>
                  </a:lnTo>
                  <a:lnTo>
                    <a:pt x="1546" y="230"/>
                  </a:lnTo>
                  <a:lnTo>
                    <a:pt x="1540" y="224"/>
                  </a:lnTo>
                  <a:lnTo>
                    <a:pt x="1534" y="218"/>
                  </a:lnTo>
                  <a:lnTo>
                    <a:pt x="1526" y="212"/>
                  </a:lnTo>
                  <a:lnTo>
                    <a:pt x="1518" y="208"/>
                  </a:lnTo>
                  <a:lnTo>
                    <a:pt x="1500" y="204"/>
                  </a:lnTo>
                  <a:lnTo>
                    <a:pt x="1490" y="202"/>
                  </a:lnTo>
                  <a:close/>
                  <a:moveTo>
                    <a:pt x="1490" y="314"/>
                  </a:moveTo>
                  <a:lnTo>
                    <a:pt x="1486" y="314"/>
                  </a:lnTo>
                  <a:lnTo>
                    <a:pt x="1476" y="310"/>
                  </a:lnTo>
                  <a:lnTo>
                    <a:pt x="1470" y="306"/>
                  </a:lnTo>
                  <a:lnTo>
                    <a:pt x="1464" y="300"/>
                  </a:lnTo>
                  <a:lnTo>
                    <a:pt x="1460" y="292"/>
                  </a:lnTo>
                  <a:lnTo>
                    <a:pt x="1460" y="280"/>
                  </a:lnTo>
                  <a:lnTo>
                    <a:pt x="1460" y="268"/>
                  </a:lnTo>
                  <a:lnTo>
                    <a:pt x="1460" y="258"/>
                  </a:lnTo>
                  <a:lnTo>
                    <a:pt x="1464" y="250"/>
                  </a:lnTo>
                  <a:lnTo>
                    <a:pt x="1470" y="242"/>
                  </a:lnTo>
                  <a:lnTo>
                    <a:pt x="1478" y="238"/>
                  </a:lnTo>
                  <a:lnTo>
                    <a:pt x="1486" y="236"/>
                  </a:lnTo>
                  <a:lnTo>
                    <a:pt x="1490" y="234"/>
                  </a:lnTo>
                  <a:lnTo>
                    <a:pt x="1496" y="236"/>
                  </a:lnTo>
                  <a:lnTo>
                    <a:pt x="1502" y="238"/>
                  </a:lnTo>
                  <a:lnTo>
                    <a:pt x="1510" y="242"/>
                  </a:lnTo>
                  <a:lnTo>
                    <a:pt x="1516" y="250"/>
                  </a:lnTo>
                  <a:lnTo>
                    <a:pt x="1520" y="258"/>
                  </a:lnTo>
                  <a:lnTo>
                    <a:pt x="1520" y="268"/>
                  </a:lnTo>
                  <a:lnTo>
                    <a:pt x="1522" y="274"/>
                  </a:lnTo>
                  <a:lnTo>
                    <a:pt x="1520" y="280"/>
                  </a:lnTo>
                  <a:lnTo>
                    <a:pt x="1520" y="292"/>
                  </a:lnTo>
                  <a:lnTo>
                    <a:pt x="1516" y="300"/>
                  </a:lnTo>
                  <a:lnTo>
                    <a:pt x="1510" y="306"/>
                  </a:lnTo>
                  <a:lnTo>
                    <a:pt x="1502" y="310"/>
                  </a:lnTo>
                  <a:lnTo>
                    <a:pt x="1494" y="314"/>
                  </a:lnTo>
                  <a:lnTo>
                    <a:pt x="1490" y="314"/>
                  </a:lnTo>
                  <a:close/>
                </a:path>
              </a:pathLst>
            </a:custGeom>
            <a:solidFill>
              <a:srgbClr val="0A0A0D"/>
            </a:solidFill>
            <a:ln w="9525">
              <a:noFill/>
              <a:round/>
              <a:headEnd/>
              <a:tailEnd/>
            </a:ln>
          </p:spPr>
          <p:txBody>
            <a:bodyPr/>
            <a:lstStyle/>
            <a:p>
              <a:endParaRPr lang="en-US"/>
            </a:p>
          </p:txBody>
        </p:sp>
        <p:sp>
          <p:nvSpPr>
            <p:cNvPr id="1619" name="Freeform 255"/>
            <p:cNvSpPr>
              <a:spLocks/>
            </p:cNvSpPr>
            <p:nvPr/>
          </p:nvSpPr>
          <p:spPr bwMode="auto">
            <a:xfrm>
              <a:off x="11363325" y="27905075"/>
              <a:ext cx="203200" cy="323850"/>
            </a:xfrm>
            <a:custGeom>
              <a:avLst/>
              <a:gdLst>
                <a:gd name="T0" fmla="*/ 0 w 128"/>
                <a:gd name="T1" fmla="*/ 204 h 204"/>
                <a:gd name="T2" fmla="*/ 40 w 128"/>
                <a:gd name="T3" fmla="*/ 204 h 204"/>
                <a:gd name="T4" fmla="*/ 40 w 128"/>
                <a:gd name="T5" fmla="*/ 114 h 204"/>
                <a:gd name="T6" fmla="*/ 120 w 128"/>
                <a:gd name="T7" fmla="*/ 114 h 204"/>
                <a:gd name="T8" fmla="*/ 120 w 128"/>
                <a:gd name="T9" fmla="*/ 82 h 204"/>
                <a:gd name="T10" fmla="*/ 40 w 128"/>
                <a:gd name="T11" fmla="*/ 82 h 204"/>
                <a:gd name="T12" fmla="*/ 40 w 128"/>
                <a:gd name="T13" fmla="*/ 34 h 204"/>
                <a:gd name="T14" fmla="*/ 128 w 128"/>
                <a:gd name="T15" fmla="*/ 34 h 204"/>
                <a:gd name="T16" fmla="*/ 128 w 128"/>
                <a:gd name="T17" fmla="*/ 0 h 204"/>
                <a:gd name="T18" fmla="*/ 0 w 128"/>
                <a:gd name="T19" fmla="*/ 0 h 204"/>
                <a:gd name="T20" fmla="*/ 0 w 128"/>
                <a:gd name="T21" fmla="*/ 204 h 2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8"/>
                <a:gd name="T34" fmla="*/ 0 h 204"/>
                <a:gd name="T35" fmla="*/ 128 w 128"/>
                <a:gd name="T36" fmla="*/ 204 h 2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8" h="204">
                  <a:moveTo>
                    <a:pt x="0" y="204"/>
                  </a:moveTo>
                  <a:lnTo>
                    <a:pt x="40" y="204"/>
                  </a:lnTo>
                  <a:lnTo>
                    <a:pt x="40" y="114"/>
                  </a:lnTo>
                  <a:lnTo>
                    <a:pt x="120" y="114"/>
                  </a:lnTo>
                  <a:lnTo>
                    <a:pt x="120" y="82"/>
                  </a:lnTo>
                  <a:lnTo>
                    <a:pt x="40" y="82"/>
                  </a:lnTo>
                  <a:lnTo>
                    <a:pt x="40" y="34"/>
                  </a:lnTo>
                  <a:lnTo>
                    <a:pt x="128" y="34"/>
                  </a:lnTo>
                  <a:lnTo>
                    <a:pt x="128" y="0"/>
                  </a:lnTo>
                  <a:lnTo>
                    <a:pt x="0" y="0"/>
                  </a:lnTo>
                  <a:lnTo>
                    <a:pt x="0" y="204"/>
                  </a:lnTo>
                </a:path>
              </a:pathLst>
            </a:custGeom>
            <a:noFill/>
            <a:ln w="9525">
              <a:noFill/>
              <a:round/>
              <a:headEnd/>
              <a:tailEnd/>
            </a:ln>
          </p:spPr>
          <p:txBody>
            <a:bodyPr/>
            <a:lstStyle/>
            <a:p>
              <a:endParaRPr lang="en-US"/>
            </a:p>
          </p:txBody>
        </p:sp>
        <p:sp>
          <p:nvSpPr>
            <p:cNvPr id="1620" name="Freeform 256"/>
            <p:cNvSpPr>
              <a:spLocks/>
            </p:cNvSpPr>
            <p:nvPr/>
          </p:nvSpPr>
          <p:spPr bwMode="auto">
            <a:xfrm>
              <a:off x="10829925" y="27905075"/>
              <a:ext cx="247650" cy="323850"/>
            </a:xfrm>
            <a:custGeom>
              <a:avLst/>
              <a:gdLst>
                <a:gd name="T0" fmla="*/ 144 w 156"/>
                <a:gd name="T1" fmla="*/ 62 h 204"/>
                <a:gd name="T2" fmla="*/ 144 w 156"/>
                <a:gd name="T3" fmla="*/ 58 h 204"/>
                <a:gd name="T4" fmla="*/ 142 w 156"/>
                <a:gd name="T5" fmla="*/ 46 h 204"/>
                <a:gd name="T6" fmla="*/ 134 w 156"/>
                <a:gd name="T7" fmla="*/ 26 h 204"/>
                <a:gd name="T8" fmla="*/ 120 w 156"/>
                <a:gd name="T9" fmla="*/ 12 h 204"/>
                <a:gd name="T10" fmla="*/ 120 w 156"/>
                <a:gd name="T11" fmla="*/ 12 h 204"/>
                <a:gd name="T12" fmla="*/ 106 w 156"/>
                <a:gd name="T13" fmla="*/ 6 h 204"/>
                <a:gd name="T14" fmla="*/ 92 w 156"/>
                <a:gd name="T15" fmla="*/ 2 h 204"/>
                <a:gd name="T16" fmla="*/ 78 w 156"/>
                <a:gd name="T17" fmla="*/ 0 h 204"/>
                <a:gd name="T18" fmla="*/ 62 w 156"/>
                <a:gd name="T19" fmla="*/ 0 h 204"/>
                <a:gd name="T20" fmla="*/ 32 w 156"/>
                <a:gd name="T21" fmla="*/ 0 h 204"/>
                <a:gd name="T22" fmla="*/ 2 w 156"/>
                <a:gd name="T23" fmla="*/ 0 h 204"/>
                <a:gd name="T24" fmla="*/ 2 w 156"/>
                <a:gd name="T25" fmla="*/ 0 h 204"/>
                <a:gd name="T26" fmla="*/ 2 w 156"/>
                <a:gd name="T27" fmla="*/ 126 h 204"/>
                <a:gd name="T28" fmla="*/ 0 w 156"/>
                <a:gd name="T29" fmla="*/ 200 h 204"/>
                <a:gd name="T30" fmla="*/ 2 w 156"/>
                <a:gd name="T31" fmla="*/ 204 h 204"/>
                <a:gd name="T32" fmla="*/ 26 w 156"/>
                <a:gd name="T33" fmla="*/ 204 h 204"/>
                <a:gd name="T34" fmla="*/ 40 w 156"/>
                <a:gd name="T35" fmla="*/ 204 h 204"/>
                <a:gd name="T36" fmla="*/ 40 w 156"/>
                <a:gd name="T37" fmla="*/ 204 h 204"/>
                <a:gd name="T38" fmla="*/ 40 w 156"/>
                <a:gd name="T39" fmla="*/ 156 h 204"/>
                <a:gd name="T40" fmla="*/ 40 w 156"/>
                <a:gd name="T41" fmla="*/ 128 h 204"/>
                <a:gd name="T42" fmla="*/ 40 w 156"/>
                <a:gd name="T43" fmla="*/ 126 h 204"/>
                <a:gd name="T44" fmla="*/ 58 w 156"/>
                <a:gd name="T45" fmla="*/ 126 h 204"/>
                <a:gd name="T46" fmla="*/ 68 w 156"/>
                <a:gd name="T47" fmla="*/ 126 h 204"/>
                <a:gd name="T48" fmla="*/ 68 w 156"/>
                <a:gd name="T49" fmla="*/ 126 h 204"/>
                <a:gd name="T50" fmla="*/ 68 w 156"/>
                <a:gd name="T51" fmla="*/ 128 h 204"/>
                <a:gd name="T52" fmla="*/ 74 w 156"/>
                <a:gd name="T53" fmla="*/ 138 h 204"/>
                <a:gd name="T54" fmla="*/ 94 w 156"/>
                <a:gd name="T55" fmla="*/ 174 h 204"/>
                <a:gd name="T56" fmla="*/ 110 w 156"/>
                <a:gd name="T57" fmla="*/ 202 h 204"/>
                <a:gd name="T58" fmla="*/ 110 w 156"/>
                <a:gd name="T59" fmla="*/ 204 h 204"/>
                <a:gd name="T60" fmla="*/ 138 w 156"/>
                <a:gd name="T61" fmla="*/ 204 h 204"/>
                <a:gd name="T62" fmla="*/ 154 w 156"/>
                <a:gd name="T63" fmla="*/ 204 h 204"/>
                <a:gd name="T64" fmla="*/ 156 w 156"/>
                <a:gd name="T65" fmla="*/ 204 h 204"/>
                <a:gd name="T66" fmla="*/ 154 w 156"/>
                <a:gd name="T67" fmla="*/ 202 h 204"/>
                <a:gd name="T68" fmla="*/ 148 w 156"/>
                <a:gd name="T69" fmla="*/ 190 h 204"/>
                <a:gd name="T70" fmla="*/ 126 w 156"/>
                <a:gd name="T71" fmla="*/ 152 h 204"/>
                <a:gd name="T72" fmla="*/ 110 w 156"/>
                <a:gd name="T73" fmla="*/ 120 h 204"/>
                <a:gd name="T74" fmla="*/ 108 w 156"/>
                <a:gd name="T75" fmla="*/ 118 h 204"/>
                <a:gd name="T76" fmla="*/ 114 w 156"/>
                <a:gd name="T77" fmla="*/ 116 h 204"/>
                <a:gd name="T78" fmla="*/ 114 w 156"/>
                <a:gd name="T79" fmla="*/ 116 h 204"/>
                <a:gd name="T80" fmla="*/ 126 w 156"/>
                <a:gd name="T81" fmla="*/ 108 h 204"/>
                <a:gd name="T82" fmla="*/ 136 w 156"/>
                <a:gd name="T83" fmla="*/ 96 h 204"/>
                <a:gd name="T84" fmla="*/ 142 w 156"/>
                <a:gd name="T85" fmla="*/ 84 h 204"/>
                <a:gd name="T86" fmla="*/ 144 w 156"/>
                <a:gd name="T87" fmla="*/ 70 h 204"/>
                <a:gd name="T88" fmla="*/ 144 w 156"/>
                <a:gd name="T89" fmla="*/ 62 h 20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6"/>
                <a:gd name="T136" fmla="*/ 0 h 204"/>
                <a:gd name="T137" fmla="*/ 156 w 156"/>
                <a:gd name="T138" fmla="*/ 204 h 20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6" h="204">
                  <a:moveTo>
                    <a:pt x="144" y="62"/>
                  </a:moveTo>
                  <a:lnTo>
                    <a:pt x="144" y="58"/>
                  </a:lnTo>
                  <a:lnTo>
                    <a:pt x="142" y="46"/>
                  </a:lnTo>
                  <a:lnTo>
                    <a:pt x="134" y="26"/>
                  </a:lnTo>
                  <a:lnTo>
                    <a:pt x="120" y="12"/>
                  </a:lnTo>
                  <a:lnTo>
                    <a:pt x="106" y="6"/>
                  </a:lnTo>
                  <a:lnTo>
                    <a:pt x="92" y="2"/>
                  </a:lnTo>
                  <a:lnTo>
                    <a:pt x="78" y="0"/>
                  </a:lnTo>
                  <a:lnTo>
                    <a:pt x="62" y="0"/>
                  </a:lnTo>
                  <a:lnTo>
                    <a:pt x="32" y="0"/>
                  </a:lnTo>
                  <a:lnTo>
                    <a:pt x="2" y="0"/>
                  </a:lnTo>
                  <a:lnTo>
                    <a:pt x="2" y="126"/>
                  </a:lnTo>
                  <a:lnTo>
                    <a:pt x="0" y="200"/>
                  </a:lnTo>
                  <a:lnTo>
                    <a:pt x="2" y="204"/>
                  </a:lnTo>
                  <a:lnTo>
                    <a:pt x="26" y="204"/>
                  </a:lnTo>
                  <a:lnTo>
                    <a:pt x="40" y="204"/>
                  </a:lnTo>
                  <a:lnTo>
                    <a:pt x="40" y="156"/>
                  </a:lnTo>
                  <a:lnTo>
                    <a:pt x="40" y="128"/>
                  </a:lnTo>
                  <a:lnTo>
                    <a:pt x="40" y="126"/>
                  </a:lnTo>
                  <a:lnTo>
                    <a:pt x="58" y="126"/>
                  </a:lnTo>
                  <a:lnTo>
                    <a:pt x="68" y="126"/>
                  </a:lnTo>
                  <a:lnTo>
                    <a:pt x="68" y="128"/>
                  </a:lnTo>
                  <a:lnTo>
                    <a:pt x="74" y="138"/>
                  </a:lnTo>
                  <a:lnTo>
                    <a:pt x="94" y="174"/>
                  </a:lnTo>
                  <a:lnTo>
                    <a:pt x="110" y="202"/>
                  </a:lnTo>
                  <a:lnTo>
                    <a:pt x="110" y="204"/>
                  </a:lnTo>
                  <a:lnTo>
                    <a:pt x="138" y="204"/>
                  </a:lnTo>
                  <a:lnTo>
                    <a:pt x="154" y="204"/>
                  </a:lnTo>
                  <a:lnTo>
                    <a:pt x="156" y="204"/>
                  </a:lnTo>
                  <a:lnTo>
                    <a:pt x="154" y="202"/>
                  </a:lnTo>
                  <a:lnTo>
                    <a:pt x="148" y="190"/>
                  </a:lnTo>
                  <a:lnTo>
                    <a:pt x="126" y="152"/>
                  </a:lnTo>
                  <a:lnTo>
                    <a:pt x="110" y="120"/>
                  </a:lnTo>
                  <a:lnTo>
                    <a:pt x="108" y="118"/>
                  </a:lnTo>
                  <a:lnTo>
                    <a:pt x="114" y="116"/>
                  </a:lnTo>
                  <a:lnTo>
                    <a:pt x="126" y="108"/>
                  </a:lnTo>
                  <a:lnTo>
                    <a:pt x="136" y="96"/>
                  </a:lnTo>
                  <a:lnTo>
                    <a:pt x="142" y="84"/>
                  </a:lnTo>
                  <a:lnTo>
                    <a:pt x="144" y="70"/>
                  </a:lnTo>
                  <a:lnTo>
                    <a:pt x="144" y="62"/>
                  </a:lnTo>
                </a:path>
              </a:pathLst>
            </a:custGeom>
            <a:noFill/>
            <a:ln w="9525">
              <a:noFill/>
              <a:round/>
              <a:headEnd/>
              <a:tailEnd/>
            </a:ln>
          </p:spPr>
          <p:txBody>
            <a:bodyPr/>
            <a:lstStyle/>
            <a:p>
              <a:endParaRPr lang="en-US"/>
            </a:p>
          </p:txBody>
        </p:sp>
        <p:sp>
          <p:nvSpPr>
            <p:cNvPr id="1621" name="Freeform 257"/>
            <p:cNvSpPr>
              <a:spLocks/>
            </p:cNvSpPr>
            <p:nvPr/>
          </p:nvSpPr>
          <p:spPr bwMode="auto">
            <a:xfrm>
              <a:off x="10893425" y="27959050"/>
              <a:ext cx="101600" cy="92075"/>
            </a:xfrm>
            <a:custGeom>
              <a:avLst/>
              <a:gdLst>
                <a:gd name="T0" fmla="*/ 48 w 64"/>
                <a:gd name="T1" fmla="*/ 56 h 58"/>
                <a:gd name="T2" fmla="*/ 46 w 64"/>
                <a:gd name="T3" fmla="*/ 56 h 58"/>
                <a:gd name="T4" fmla="*/ 46 w 64"/>
                <a:gd name="T5" fmla="*/ 56 h 58"/>
                <a:gd name="T6" fmla="*/ 36 w 64"/>
                <a:gd name="T7" fmla="*/ 58 h 58"/>
                <a:gd name="T8" fmla="*/ 26 w 64"/>
                <a:gd name="T9" fmla="*/ 58 h 58"/>
                <a:gd name="T10" fmla="*/ 4 w 64"/>
                <a:gd name="T11" fmla="*/ 58 h 58"/>
                <a:gd name="T12" fmla="*/ 0 w 64"/>
                <a:gd name="T13" fmla="*/ 58 h 58"/>
                <a:gd name="T14" fmla="*/ 0 w 64"/>
                <a:gd name="T15" fmla="*/ 22 h 58"/>
                <a:gd name="T16" fmla="*/ 0 w 64"/>
                <a:gd name="T17" fmla="*/ 0 h 58"/>
                <a:gd name="T18" fmla="*/ 0 w 64"/>
                <a:gd name="T19" fmla="*/ 0 h 58"/>
                <a:gd name="T20" fmla="*/ 12 w 64"/>
                <a:gd name="T21" fmla="*/ 0 h 58"/>
                <a:gd name="T22" fmla="*/ 18 w 64"/>
                <a:gd name="T23" fmla="*/ 0 h 58"/>
                <a:gd name="T24" fmla="*/ 28 w 64"/>
                <a:gd name="T25" fmla="*/ 0 h 58"/>
                <a:gd name="T26" fmla="*/ 40 w 64"/>
                <a:gd name="T27" fmla="*/ 0 h 58"/>
                <a:gd name="T28" fmla="*/ 50 w 64"/>
                <a:gd name="T29" fmla="*/ 4 h 58"/>
                <a:gd name="T30" fmla="*/ 52 w 64"/>
                <a:gd name="T31" fmla="*/ 4 h 58"/>
                <a:gd name="T32" fmla="*/ 54 w 64"/>
                <a:gd name="T33" fmla="*/ 6 h 58"/>
                <a:gd name="T34" fmla="*/ 56 w 64"/>
                <a:gd name="T35" fmla="*/ 8 h 58"/>
                <a:gd name="T36" fmla="*/ 60 w 64"/>
                <a:gd name="T37" fmla="*/ 12 h 58"/>
                <a:gd name="T38" fmla="*/ 62 w 64"/>
                <a:gd name="T39" fmla="*/ 16 h 58"/>
                <a:gd name="T40" fmla="*/ 64 w 64"/>
                <a:gd name="T41" fmla="*/ 20 h 58"/>
                <a:gd name="T42" fmla="*/ 64 w 64"/>
                <a:gd name="T43" fmla="*/ 26 h 58"/>
                <a:gd name="T44" fmla="*/ 64 w 64"/>
                <a:gd name="T45" fmla="*/ 28 h 58"/>
                <a:gd name="T46" fmla="*/ 64 w 64"/>
                <a:gd name="T47" fmla="*/ 32 h 58"/>
                <a:gd name="T48" fmla="*/ 62 w 64"/>
                <a:gd name="T49" fmla="*/ 38 h 58"/>
                <a:gd name="T50" fmla="*/ 60 w 64"/>
                <a:gd name="T51" fmla="*/ 42 h 58"/>
                <a:gd name="T52" fmla="*/ 58 w 64"/>
                <a:gd name="T53" fmla="*/ 48 h 58"/>
                <a:gd name="T54" fmla="*/ 54 w 64"/>
                <a:gd name="T55" fmla="*/ 52 h 58"/>
                <a:gd name="T56" fmla="*/ 50 w 64"/>
                <a:gd name="T57" fmla="*/ 54 h 58"/>
                <a:gd name="T58" fmla="*/ 48 w 64"/>
                <a:gd name="T59" fmla="*/ 56 h 58"/>
                <a:gd name="T60" fmla="*/ 48 w 64"/>
                <a:gd name="T61" fmla="*/ 56 h 58"/>
                <a:gd name="T62" fmla="*/ 48 w 64"/>
                <a:gd name="T63" fmla="*/ 56 h 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4"/>
                <a:gd name="T97" fmla="*/ 0 h 58"/>
                <a:gd name="T98" fmla="*/ 64 w 64"/>
                <a:gd name="T99" fmla="*/ 58 h 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4" h="58">
                  <a:moveTo>
                    <a:pt x="48" y="56"/>
                  </a:moveTo>
                  <a:lnTo>
                    <a:pt x="46" y="56"/>
                  </a:lnTo>
                  <a:lnTo>
                    <a:pt x="36" y="58"/>
                  </a:lnTo>
                  <a:lnTo>
                    <a:pt x="26" y="58"/>
                  </a:lnTo>
                  <a:lnTo>
                    <a:pt x="4" y="58"/>
                  </a:lnTo>
                  <a:lnTo>
                    <a:pt x="0" y="58"/>
                  </a:lnTo>
                  <a:lnTo>
                    <a:pt x="0" y="22"/>
                  </a:lnTo>
                  <a:lnTo>
                    <a:pt x="0" y="0"/>
                  </a:lnTo>
                  <a:lnTo>
                    <a:pt x="12" y="0"/>
                  </a:lnTo>
                  <a:lnTo>
                    <a:pt x="18" y="0"/>
                  </a:lnTo>
                  <a:lnTo>
                    <a:pt x="28" y="0"/>
                  </a:lnTo>
                  <a:lnTo>
                    <a:pt x="40" y="0"/>
                  </a:lnTo>
                  <a:lnTo>
                    <a:pt x="50" y="4"/>
                  </a:lnTo>
                  <a:lnTo>
                    <a:pt x="52" y="4"/>
                  </a:lnTo>
                  <a:lnTo>
                    <a:pt x="54" y="6"/>
                  </a:lnTo>
                  <a:lnTo>
                    <a:pt x="56" y="8"/>
                  </a:lnTo>
                  <a:lnTo>
                    <a:pt x="60" y="12"/>
                  </a:lnTo>
                  <a:lnTo>
                    <a:pt x="62" y="16"/>
                  </a:lnTo>
                  <a:lnTo>
                    <a:pt x="64" y="20"/>
                  </a:lnTo>
                  <a:lnTo>
                    <a:pt x="64" y="26"/>
                  </a:lnTo>
                  <a:lnTo>
                    <a:pt x="64" y="28"/>
                  </a:lnTo>
                  <a:lnTo>
                    <a:pt x="64" y="32"/>
                  </a:lnTo>
                  <a:lnTo>
                    <a:pt x="62" y="38"/>
                  </a:lnTo>
                  <a:lnTo>
                    <a:pt x="60" y="42"/>
                  </a:lnTo>
                  <a:lnTo>
                    <a:pt x="58" y="48"/>
                  </a:lnTo>
                  <a:lnTo>
                    <a:pt x="54" y="52"/>
                  </a:lnTo>
                  <a:lnTo>
                    <a:pt x="50" y="54"/>
                  </a:lnTo>
                  <a:lnTo>
                    <a:pt x="48" y="56"/>
                  </a:lnTo>
                </a:path>
              </a:pathLst>
            </a:custGeom>
            <a:noFill/>
            <a:ln w="9525">
              <a:noFill/>
              <a:round/>
              <a:headEnd/>
              <a:tailEnd/>
            </a:ln>
          </p:spPr>
          <p:txBody>
            <a:bodyPr/>
            <a:lstStyle/>
            <a:p>
              <a:endParaRPr lang="en-US"/>
            </a:p>
          </p:txBody>
        </p:sp>
        <p:sp>
          <p:nvSpPr>
            <p:cNvPr id="1622" name="Freeform 258"/>
            <p:cNvSpPr>
              <a:spLocks/>
            </p:cNvSpPr>
            <p:nvPr/>
          </p:nvSpPr>
          <p:spPr bwMode="auto">
            <a:xfrm>
              <a:off x="10290175" y="27898725"/>
              <a:ext cx="241300" cy="336550"/>
            </a:xfrm>
            <a:custGeom>
              <a:avLst/>
              <a:gdLst>
                <a:gd name="T0" fmla="*/ 82 w 152"/>
                <a:gd name="T1" fmla="*/ 84 h 212"/>
                <a:gd name="T2" fmla="*/ 68 w 152"/>
                <a:gd name="T3" fmla="*/ 78 h 212"/>
                <a:gd name="T4" fmla="*/ 50 w 152"/>
                <a:gd name="T5" fmla="*/ 66 h 212"/>
                <a:gd name="T6" fmla="*/ 44 w 152"/>
                <a:gd name="T7" fmla="*/ 54 h 212"/>
                <a:gd name="T8" fmla="*/ 50 w 152"/>
                <a:gd name="T9" fmla="*/ 44 h 212"/>
                <a:gd name="T10" fmla="*/ 60 w 152"/>
                <a:gd name="T11" fmla="*/ 36 h 212"/>
                <a:gd name="T12" fmla="*/ 76 w 152"/>
                <a:gd name="T13" fmla="*/ 34 h 212"/>
                <a:gd name="T14" fmla="*/ 90 w 152"/>
                <a:gd name="T15" fmla="*/ 38 h 212"/>
                <a:gd name="T16" fmla="*/ 102 w 152"/>
                <a:gd name="T17" fmla="*/ 50 h 212"/>
                <a:gd name="T18" fmla="*/ 108 w 152"/>
                <a:gd name="T19" fmla="*/ 64 h 212"/>
                <a:gd name="T20" fmla="*/ 144 w 152"/>
                <a:gd name="T21" fmla="*/ 60 h 212"/>
                <a:gd name="T22" fmla="*/ 142 w 152"/>
                <a:gd name="T23" fmla="*/ 40 h 212"/>
                <a:gd name="T24" fmla="*/ 136 w 152"/>
                <a:gd name="T25" fmla="*/ 28 h 212"/>
                <a:gd name="T26" fmla="*/ 116 w 152"/>
                <a:gd name="T27" fmla="*/ 10 h 212"/>
                <a:gd name="T28" fmla="*/ 88 w 152"/>
                <a:gd name="T29" fmla="*/ 0 h 212"/>
                <a:gd name="T30" fmla="*/ 60 w 152"/>
                <a:gd name="T31" fmla="*/ 0 h 212"/>
                <a:gd name="T32" fmla="*/ 32 w 152"/>
                <a:gd name="T33" fmla="*/ 12 h 212"/>
                <a:gd name="T34" fmla="*/ 20 w 152"/>
                <a:gd name="T35" fmla="*/ 22 h 212"/>
                <a:gd name="T36" fmla="*/ 8 w 152"/>
                <a:gd name="T37" fmla="*/ 42 h 212"/>
                <a:gd name="T38" fmla="*/ 6 w 152"/>
                <a:gd name="T39" fmla="*/ 64 h 212"/>
                <a:gd name="T40" fmla="*/ 12 w 152"/>
                <a:gd name="T41" fmla="*/ 86 h 212"/>
                <a:gd name="T42" fmla="*/ 26 w 152"/>
                <a:gd name="T43" fmla="*/ 102 h 212"/>
                <a:gd name="T44" fmla="*/ 56 w 152"/>
                <a:gd name="T45" fmla="*/ 118 h 212"/>
                <a:gd name="T46" fmla="*/ 68 w 152"/>
                <a:gd name="T47" fmla="*/ 124 h 212"/>
                <a:gd name="T48" fmla="*/ 92 w 152"/>
                <a:gd name="T49" fmla="*/ 134 h 212"/>
                <a:gd name="T50" fmla="*/ 98 w 152"/>
                <a:gd name="T51" fmla="*/ 136 h 212"/>
                <a:gd name="T52" fmla="*/ 104 w 152"/>
                <a:gd name="T53" fmla="*/ 140 h 212"/>
                <a:gd name="T54" fmla="*/ 112 w 152"/>
                <a:gd name="T55" fmla="*/ 154 h 212"/>
                <a:gd name="T56" fmla="*/ 112 w 152"/>
                <a:gd name="T57" fmla="*/ 160 h 212"/>
                <a:gd name="T58" fmla="*/ 108 w 152"/>
                <a:gd name="T59" fmla="*/ 164 h 212"/>
                <a:gd name="T60" fmla="*/ 102 w 152"/>
                <a:gd name="T61" fmla="*/ 172 h 212"/>
                <a:gd name="T62" fmla="*/ 88 w 152"/>
                <a:gd name="T63" fmla="*/ 178 h 212"/>
                <a:gd name="T64" fmla="*/ 72 w 152"/>
                <a:gd name="T65" fmla="*/ 178 h 212"/>
                <a:gd name="T66" fmla="*/ 54 w 152"/>
                <a:gd name="T67" fmla="*/ 170 h 212"/>
                <a:gd name="T68" fmla="*/ 42 w 152"/>
                <a:gd name="T69" fmla="*/ 156 h 212"/>
                <a:gd name="T70" fmla="*/ 36 w 152"/>
                <a:gd name="T71" fmla="*/ 138 h 212"/>
                <a:gd name="T72" fmla="*/ 0 w 152"/>
                <a:gd name="T73" fmla="*/ 138 h 212"/>
                <a:gd name="T74" fmla="*/ 0 w 152"/>
                <a:gd name="T75" fmla="*/ 150 h 212"/>
                <a:gd name="T76" fmla="*/ 14 w 152"/>
                <a:gd name="T77" fmla="*/ 186 h 212"/>
                <a:gd name="T78" fmla="*/ 46 w 152"/>
                <a:gd name="T79" fmla="*/ 206 h 212"/>
                <a:gd name="T80" fmla="*/ 90 w 152"/>
                <a:gd name="T81" fmla="*/ 212 h 212"/>
                <a:gd name="T82" fmla="*/ 124 w 152"/>
                <a:gd name="T83" fmla="*/ 200 h 212"/>
                <a:gd name="T84" fmla="*/ 146 w 152"/>
                <a:gd name="T85" fmla="*/ 176 h 212"/>
                <a:gd name="T86" fmla="*/ 150 w 152"/>
                <a:gd name="T87" fmla="*/ 158 h 212"/>
                <a:gd name="T88" fmla="*/ 150 w 152"/>
                <a:gd name="T89" fmla="*/ 140 h 212"/>
                <a:gd name="T90" fmla="*/ 146 w 152"/>
                <a:gd name="T91" fmla="*/ 122 h 212"/>
                <a:gd name="T92" fmla="*/ 134 w 152"/>
                <a:gd name="T93" fmla="*/ 108 h 212"/>
                <a:gd name="T94" fmla="*/ 120 w 152"/>
                <a:gd name="T95" fmla="*/ 98 h 212"/>
                <a:gd name="T96" fmla="*/ 90 w 152"/>
                <a:gd name="T97" fmla="*/ 86 h 2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2"/>
                <a:gd name="T148" fmla="*/ 0 h 212"/>
                <a:gd name="T149" fmla="*/ 152 w 152"/>
                <a:gd name="T150" fmla="*/ 212 h 21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2" h="212">
                  <a:moveTo>
                    <a:pt x="90" y="86"/>
                  </a:moveTo>
                  <a:lnTo>
                    <a:pt x="82" y="84"/>
                  </a:lnTo>
                  <a:lnTo>
                    <a:pt x="68" y="78"/>
                  </a:lnTo>
                  <a:lnTo>
                    <a:pt x="56" y="72"/>
                  </a:lnTo>
                  <a:lnTo>
                    <a:pt x="50" y="66"/>
                  </a:lnTo>
                  <a:lnTo>
                    <a:pt x="46" y="60"/>
                  </a:lnTo>
                  <a:lnTo>
                    <a:pt x="44" y="54"/>
                  </a:lnTo>
                  <a:lnTo>
                    <a:pt x="46" y="50"/>
                  </a:lnTo>
                  <a:lnTo>
                    <a:pt x="50" y="44"/>
                  </a:lnTo>
                  <a:lnTo>
                    <a:pt x="54" y="40"/>
                  </a:lnTo>
                  <a:lnTo>
                    <a:pt x="60" y="36"/>
                  </a:lnTo>
                  <a:lnTo>
                    <a:pt x="68" y="34"/>
                  </a:lnTo>
                  <a:lnTo>
                    <a:pt x="76" y="34"/>
                  </a:lnTo>
                  <a:lnTo>
                    <a:pt x="84" y="34"/>
                  </a:lnTo>
                  <a:lnTo>
                    <a:pt x="90" y="38"/>
                  </a:lnTo>
                  <a:lnTo>
                    <a:pt x="98" y="42"/>
                  </a:lnTo>
                  <a:lnTo>
                    <a:pt x="102" y="50"/>
                  </a:lnTo>
                  <a:lnTo>
                    <a:pt x="106" y="60"/>
                  </a:lnTo>
                  <a:lnTo>
                    <a:pt x="108" y="64"/>
                  </a:lnTo>
                  <a:lnTo>
                    <a:pt x="146" y="64"/>
                  </a:lnTo>
                  <a:lnTo>
                    <a:pt x="144" y="60"/>
                  </a:lnTo>
                  <a:lnTo>
                    <a:pt x="144" y="52"/>
                  </a:lnTo>
                  <a:lnTo>
                    <a:pt x="142" y="40"/>
                  </a:lnTo>
                  <a:lnTo>
                    <a:pt x="136" y="28"/>
                  </a:lnTo>
                  <a:lnTo>
                    <a:pt x="126" y="18"/>
                  </a:lnTo>
                  <a:lnTo>
                    <a:pt x="116" y="10"/>
                  </a:lnTo>
                  <a:lnTo>
                    <a:pt x="102" y="4"/>
                  </a:lnTo>
                  <a:lnTo>
                    <a:pt x="88" y="0"/>
                  </a:lnTo>
                  <a:lnTo>
                    <a:pt x="74" y="0"/>
                  </a:lnTo>
                  <a:lnTo>
                    <a:pt x="60" y="0"/>
                  </a:lnTo>
                  <a:lnTo>
                    <a:pt x="46" y="4"/>
                  </a:lnTo>
                  <a:lnTo>
                    <a:pt x="32" y="12"/>
                  </a:lnTo>
                  <a:lnTo>
                    <a:pt x="20" y="22"/>
                  </a:lnTo>
                  <a:lnTo>
                    <a:pt x="12" y="32"/>
                  </a:lnTo>
                  <a:lnTo>
                    <a:pt x="8" y="42"/>
                  </a:lnTo>
                  <a:lnTo>
                    <a:pt x="6" y="52"/>
                  </a:lnTo>
                  <a:lnTo>
                    <a:pt x="6" y="64"/>
                  </a:lnTo>
                  <a:lnTo>
                    <a:pt x="8" y="74"/>
                  </a:lnTo>
                  <a:lnTo>
                    <a:pt x="12" y="86"/>
                  </a:lnTo>
                  <a:lnTo>
                    <a:pt x="18" y="94"/>
                  </a:lnTo>
                  <a:lnTo>
                    <a:pt x="26" y="102"/>
                  </a:lnTo>
                  <a:lnTo>
                    <a:pt x="38" y="110"/>
                  </a:lnTo>
                  <a:lnTo>
                    <a:pt x="56" y="118"/>
                  </a:lnTo>
                  <a:lnTo>
                    <a:pt x="62" y="122"/>
                  </a:lnTo>
                  <a:lnTo>
                    <a:pt x="68" y="124"/>
                  </a:lnTo>
                  <a:lnTo>
                    <a:pt x="80" y="128"/>
                  </a:lnTo>
                  <a:lnTo>
                    <a:pt x="92" y="134"/>
                  </a:lnTo>
                  <a:lnTo>
                    <a:pt x="96" y="136"/>
                  </a:lnTo>
                  <a:lnTo>
                    <a:pt x="98" y="136"/>
                  </a:lnTo>
                  <a:lnTo>
                    <a:pt x="100" y="138"/>
                  </a:lnTo>
                  <a:lnTo>
                    <a:pt x="104" y="140"/>
                  </a:lnTo>
                  <a:lnTo>
                    <a:pt x="108" y="146"/>
                  </a:lnTo>
                  <a:lnTo>
                    <a:pt x="112" y="154"/>
                  </a:lnTo>
                  <a:lnTo>
                    <a:pt x="112" y="156"/>
                  </a:lnTo>
                  <a:lnTo>
                    <a:pt x="112" y="160"/>
                  </a:lnTo>
                  <a:lnTo>
                    <a:pt x="110" y="162"/>
                  </a:lnTo>
                  <a:lnTo>
                    <a:pt x="108" y="164"/>
                  </a:lnTo>
                  <a:lnTo>
                    <a:pt x="106" y="168"/>
                  </a:lnTo>
                  <a:lnTo>
                    <a:pt x="102" y="172"/>
                  </a:lnTo>
                  <a:lnTo>
                    <a:pt x="96" y="174"/>
                  </a:lnTo>
                  <a:lnTo>
                    <a:pt x="88" y="178"/>
                  </a:lnTo>
                  <a:lnTo>
                    <a:pt x="80" y="178"/>
                  </a:lnTo>
                  <a:lnTo>
                    <a:pt x="72" y="178"/>
                  </a:lnTo>
                  <a:lnTo>
                    <a:pt x="62" y="176"/>
                  </a:lnTo>
                  <a:lnTo>
                    <a:pt x="54" y="170"/>
                  </a:lnTo>
                  <a:lnTo>
                    <a:pt x="46" y="164"/>
                  </a:lnTo>
                  <a:lnTo>
                    <a:pt x="42" y="156"/>
                  </a:lnTo>
                  <a:lnTo>
                    <a:pt x="38" y="144"/>
                  </a:lnTo>
                  <a:lnTo>
                    <a:pt x="36" y="138"/>
                  </a:lnTo>
                  <a:lnTo>
                    <a:pt x="14" y="138"/>
                  </a:lnTo>
                  <a:lnTo>
                    <a:pt x="0" y="138"/>
                  </a:lnTo>
                  <a:lnTo>
                    <a:pt x="0" y="150"/>
                  </a:lnTo>
                  <a:lnTo>
                    <a:pt x="4" y="170"/>
                  </a:lnTo>
                  <a:lnTo>
                    <a:pt x="14" y="186"/>
                  </a:lnTo>
                  <a:lnTo>
                    <a:pt x="28" y="198"/>
                  </a:lnTo>
                  <a:lnTo>
                    <a:pt x="46" y="206"/>
                  </a:lnTo>
                  <a:lnTo>
                    <a:pt x="66" y="212"/>
                  </a:lnTo>
                  <a:lnTo>
                    <a:pt x="90" y="212"/>
                  </a:lnTo>
                  <a:lnTo>
                    <a:pt x="108" y="208"/>
                  </a:lnTo>
                  <a:lnTo>
                    <a:pt x="124" y="200"/>
                  </a:lnTo>
                  <a:lnTo>
                    <a:pt x="138" y="190"/>
                  </a:lnTo>
                  <a:lnTo>
                    <a:pt x="146" y="176"/>
                  </a:lnTo>
                  <a:lnTo>
                    <a:pt x="150" y="158"/>
                  </a:lnTo>
                  <a:lnTo>
                    <a:pt x="152" y="148"/>
                  </a:lnTo>
                  <a:lnTo>
                    <a:pt x="150" y="140"/>
                  </a:lnTo>
                  <a:lnTo>
                    <a:pt x="148" y="132"/>
                  </a:lnTo>
                  <a:lnTo>
                    <a:pt x="146" y="122"/>
                  </a:lnTo>
                  <a:lnTo>
                    <a:pt x="140" y="116"/>
                  </a:lnTo>
                  <a:lnTo>
                    <a:pt x="134" y="108"/>
                  </a:lnTo>
                  <a:lnTo>
                    <a:pt x="128" y="102"/>
                  </a:lnTo>
                  <a:lnTo>
                    <a:pt x="120" y="98"/>
                  </a:lnTo>
                  <a:lnTo>
                    <a:pt x="98" y="90"/>
                  </a:lnTo>
                  <a:lnTo>
                    <a:pt x="90" y="86"/>
                  </a:lnTo>
                </a:path>
              </a:pathLst>
            </a:custGeom>
            <a:noFill/>
            <a:ln w="9525">
              <a:noFill/>
              <a:round/>
              <a:headEnd/>
              <a:tailEnd/>
            </a:ln>
          </p:spPr>
          <p:txBody>
            <a:bodyPr/>
            <a:lstStyle/>
            <a:p>
              <a:endParaRPr lang="en-US"/>
            </a:p>
          </p:txBody>
        </p:sp>
        <p:sp>
          <p:nvSpPr>
            <p:cNvPr id="1623" name="Freeform 259"/>
            <p:cNvSpPr>
              <a:spLocks/>
            </p:cNvSpPr>
            <p:nvPr/>
          </p:nvSpPr>
          <p:spPr bwMode="auto">
            <a:xfrm>
              <a:off x="11864975" y="27905075"/>
              <a:ext cx="228600" cy="327025"/>
            </a:xfrm>
            <a:custGeom>
              <a:avLst/>
              <a:gdLst>
                <a:gd name="T0" fmla="*/ 72 w 144"/>
                <a:gd name="T1" fmla="*/ 0 h 206"/>
                <a:gd name="T2" fmla="*/ 60 w 144"/>
                <a:gd name="T3" fmla="*/ 2 h 206"/>
                <a:gd name="T4" fmla="*/ 42 w 144"/>
                <a:gd name="T5" fmla="*/ 8 h 206"/>
                <a:gd name="T6" fmla="*/ 24 w 144"/>
                <a:gd name="T7" fmla="*/ 20 h 206"/>
                <a:gd name="T8" fmla="*/ 12 w 144"/>
                <a:gd name="T9" fmla="*/ 36 h 206"/>
                <a:gd name="T10" fmla="*/ 4 w 144"/>
                <a:gd name="T11" fmla="*/ 60 h 206"/>
                <a:gd name="T12" fmla="*/ 4 w 144"/>
                <a:gd name="T13" fmla="*/ 60 h 206"/>
                <a:gd name="T14" fmla="*/ 0 w 144"/>
                <a:gd name="T15" fmla="*/ 86 h 206"/>
                <a:gd name="T16" fmla="*/ 0 w 144"/>
                <a:gd name="T17" fmla="*/ 116 h 206"/>
                <a:gd name="T18" fmla="*/ 0 w 144"/>
                <a:gd name="T19" fmla="*/ 130 h 206"/>
                <a:gd name="T20" fmla="*/ 2 w 144"/>
                <a:gd name="T21" fmla="*/ 144 h 206"/>
                <a:gd name="T22" fmla="*/ 6 w 144"/>
                <a:gd name="T23" fmla="*/ 158 h 206"/>
                <a:gd name="T24" fmla="*/ 12 w 144"/>
                <a:gd name="T25" fmla="*/ 170 h 206"/>
                <a:gd name="T26" fmla="*/ 24 w 144"/>
                <a:gd name="T27" fmla="*/ 188 h 206"/>
                <a:gd name="T28" fmla="*/ 40 w 144"/>
                <a:gd name="T29" fmla="*/ 200 h 206"/>
                <a:gd name="T30" fmla="*/ 60 w 144"/>
                <a:gd name="T31" fmla="*/ 206 h 206"/>
                <a:gd name="T32" fmla="*/ 72 w 144"/>
                <a:gd name="T33" fmla="*/ 206 h 206"/>
                <a:gd name="T34" fmla="*/ 82 w 144"/>
                <a:gd name="T35" fmla="*/ 206 h 206"/>
                <a:gd name="T36" fmla="*/ 102 w 144"/>
                <a:gd name="T37" fmla="*/ 200 h 206"/>
                <a:gd name="T38" fmla="*/ 118 w 144"/>
                <a:gd name="T39" fmla="*/ 188 h 206"/>
                <a:gd name="T40" fmla="*/ 130 w 144"/>
                <a:gd name="T41" fmla="*/ 170 h 206"/>
                <a:gd name="T42" fmla="*/ 140 w 144"/>
                <a:gd name="T43" fmla="*/ 146 h 206"/>
                <a:gd name="T44" fmla="*/ 144 w 144"/>
                <a:gd name="T45" fmla="*/ 118 h 206"/>
                <a:gd name="T46" fmla="*/ 144 w 144"/>
                <a:gd name="T47" fmla="*/ 104 h 206"/>
                <a:gd name="T48" fmla="*/ 144 w 144"/>
                <a:gd name="T49" fmla="*/ 88 h 206"/>
                <a:gd name="T50" fmla="*/ 140 w 144"/>
                <a:gd name="T51" fmla="*/ 60 h 206"/>
                <a:gd name="T52" fmla="*/ 130 w 144"/>
                <a:gd name="T53" fmla="*/ 38 h 206"/>
                <a:gd name="T54" fmla="*/ 118 w 144"/>
                <a:gd name="T55" fmla="*/ 20 h 206"/>
                <a:gd name="T56" fmla="*/ 102 w 144"/>
                <a:gd name="T57" fmla="*/ 8 h 206"/>
                <a:gd name="T58" fmla="*/ 82 w 144"/>
                <a:gd name="T59" fmla="*/ 2 h 206"/>
                <a:gd name="T60" fmla="*/ 72 w 144"/>
                <a:gd name="T61" fmla="*/ 0 h 206"/>
                <a:gd name="T62" fmla="*/ 72 w 144"/>
                <a:gd name="T63" fmla="*/ 0 h 206"/>
                <a:gd name="T64" fmla="*/ 72 w 144"/>
                <a:gd name="T65" fmla="*/ 0 h 2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4"/>
                <a:gd name="T100" fmla="*/ 0 h 206"/>
                <a:gd name="T101" fmla="*/ 144 w 144"/>
                <a:gd name="T102" fmla="*/ 206 h 2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4" h="206">
                  <a:moveTo>
                    <a:pt x="72" y="0"/>
                  </a:moveTo>
                  <a:lnTo>
                    <a:pt x="60" y="2"/>
                  </a:lnTo>
                  <a:lnTo>
                    <a:pt x="42" y="8"/>
                  </a:lnTo>
                  <a:lnTo>
                    <a:pt x="24" y="20"/>
                  </a:lnTo>
                  <a:lnTo>
                    <a:pt x="12" y="36"/>
                  </a:lnTo>
                  <a:lnTo>
                    <a:pt x="4" y="60"/>
                  </a:lnTo>
                  <a:lnTo>
                    <a:pt x="0" y="86"/>
                  </a:lnTo>
                  <a:lnTo>
                    <a:pt x="0" y="116"/>
                  </a:lnTo>
                  <a:lnTo>
                    <a:pt x="0" y="130"/>
                  </a:lnTo>
                  <a:lnTo>
                    <a:pt x="2" y="144"/>
                  </a:lnTo>
                  <a:lnTo>
                    <a:pt x="6" y="158"/>
                  </a:lnTo>
                  <a:lnTo>
                    <a:pt x="12" y="170"/>
                  </a:lnTo>
                  <a:lnTo>
                    <a:pt x="24" y="188"/>
                  </a:lnTo>
                  <a:lnTo>
                    <a:pt x="40" y="200"/>
                  </a:lnTo>
                  <a:lnTo>
                    <a:pt x="60" y="206"/>
                  </a:lnTo>
                  <a:lnTo>
                    <a:pt x="72" y="206"/>
                  </a:lnTo>
                  <a:lnTo>
                    <a:pt x="82" y="206"/>
                  </a:lnTo>
                  <a:lnTo>
                    <a:pt x="102" y="200"/>
                  </a:lnTo>
                  <a:lnTo>
                    <a:pt x="118" y="188"/>
                  </a:lnTo>
                  <a:lnTo>
                    <a:pt x="130" y="170"/>
                  </a:lnTo>
                  <a:lnTo>
                    <a:pt x="140" y="146"/>
                  </a:lnTo>
                  <a:lnTo>
                    <a:pt x="144" y="118"/>
                  </a:lnTo>
                  <a:lnTo>
                    <a:pt x="144" y="104"/>
                  </a:lnTo>
                  <a:lnTo>
                    <a:pt x="144" y="88"/>
                  </a:lnTo>
                  <a:lnTo>
                    <a:pt x="140" y="60"/>
                  </a:lnTo>
                  <a:lnTo>
                    <a:pt x="130" y="38"/>
                  </a:lnTo>
                  <a:lnTo>
                    <a:pt x="118" y="20"/>
                  </a:lnTo>
                  <a:lnTo>
                    <a:pt x="102" y="8"/>
                  </a:lnTo>
                  <a:lnTo>
                    <a:pt x="82" y="2"/>
                  </a:lnTo>
                  <a:lnTo>
                    <a:pt x="72" y="0"/>
                  </a:lnTo>
                </a:path>
              </a:pathLst>
            </a:custGeom>
            <a:noFill/>
            <a:ln w="9525">
              <a:noFill/>
              <a:round/>
              <a:headEnd/>
              <a:tailEnd/>
            </a:ln>
          </p:spPr>
          <p:txBody>
            <a:bodyPr/>
            <a:lstStyle/>
            <a:p>
              <a:endParaRPr lang="en-US"/>
            </a:p>
          </p:txBody>
        </p:sp>
        <p:sp>
          <p:nvSpPr>
            <p:cNvPr id="1624" name="Freeform 260"/>
            <p:cNvSpPr>
              <a:spLocks/>
            </p:cNvSpPr>
            <p:nvPr/>
          </p:nvSpPr>
          <p:spPr bwMode="auto">
            <a:xfrm>
              <a:off x="11925300" y="27955875"/>
              <a:ext cx="107950" cy="228600"/>
            </a:xfrm>
            <a:custGeom>
              <a:avLst/>
              <a:gdLst>
                <a:gd name="T0" fmla="*/ 56 w 68"/>
                <a:gd name="T1" fmla="*/ 132 h 144"/>
                <a:gd name="T2" fmla="*/ 54 w 68"/>
                <a:gd name="T3" fmla="*/ 134 h 144"/>
                <a:gd name="T4" fmla="*/ 50 w 68"/>
                <a:gd name="T5" fmla="*/ 136 h 144"/>
                <a:gd name="T6" fmla="*/ 44 w 68"/>
                <a:gd name="T7" fmla="*/ 142 h 144"/>
                <a:gd name="T8" fmla="*/ 44 w 68"/>
                <a:gd name="T9" fmla="*/ 142 h 144"/>
                <a:gd name="T10" fmla="*/ 36 w 68"/>
                <a:gd name="T11" fmla="*/ 144 h 144"/>
                <a:gd name="T12" fmla="*/ 28 w 68"/>
                <a:gd name="T13" fmla="*/ 144 h 144"/>
                <a:gd name="T14" fmla="*/ 22 w 68"/>
                <a:gd name="T15" fmla="*/ 140 h 144"/>
                <a:gd name="T16" fmla="*/ 14 w 68"/>
                <a:gd name="T17" fmla="*/ 134 h 144"/>
                <a:gd name="T18" fmla="*/ 10 w 68"/>
                <a:gd name="T19" fmla="*/ 130 h 144"/>
                <a:gd name="T20" fmla="*/ 6 w 68"/>
                <a:gd name="T21" fmla="*/ 118 h 144"/>
                <a:gd name="T22" fmla="*/ 2 w 68"/>
                <a:gd name="T23" fmla="*/ 102 h 144"/>
                <a:gd name="T24" fmla="*/ 0 w 68"/>
                <a:gd name="T25" fmla="*/ 82 h 144"/>
                <a:gd name="T26" fmla="*/ 0 w 68"/>
                <a:gd name="T27" fmla="*/ 64 h 144"/>
                <a:gd name="T28" fmla="*/ 0 w 68"/>
                <a:gd name="T29" fmla="*/ 54 h 144"/>
                <a:gd name="T30" fmla="*/ 4 w 68"/>
                <a:gd name="T31" fmla="*/ 32 h 144"/>
                <a:gd name="T32" fmla="*/ 10 w 68"/>
                <a:gd name="T33" fmla="*/ 16 h 144"/>
                <a:gd name="T34" fmla="*/ 12 w 68"/>
                <a:gd name="T35" fmla="*/ 12 h 144"/>
                <a:gd name="T36" fmla="*/ 14 w 68"/>
                <a:gd name="T37" fmla="*/ 10 h 144"/>
                <a:gd name="T38" fmla="*/ 16 w 68"/>
                <a:gd name="T39" fmla="*/ 6 h 144"/>
                <a:gd name="T40" fmla="*/ 22 w 68"/>
                <a:gd name="T41" fmla="*/ 2 h 144"/>
                <a:gd name="T42" fmla="*/ 32 w 68"/>
                <a:gd name="T43" fmla="*/ 0 h 144"/>
                <a:gd name="T44" fmla="*/ 34 w 68"/>
                <a:gd name="T45" fmla="*/ 0 h 144"/>
                <a:gd name="T46" fmla="*/ 36 w 68"/>
                <a:gd name="T47" fmla="*/ 0 h 144"/>
                <a:gd name="T48" fmla="*/ 40 w 68"/>
                <a:gd name="T49" fmla="*/ 0 h 144"/>
                <a:gd name="T50" fmla="*/ 48 w 68"/>
                <a:gd name="T51" fmla="*/ 4 h 144"/>
                <a:gd name="T52" fmla="*/ 54 w 68"/>
                <a:gd name="T53" fmla="*/ 10 h 144"/>
                <a:gd name="T54" fmla="*/ 56 w 68"/>
                <a:gd name="T55" fmla="*/ 12 h 144"/>
                <a:gd name="T56" fmla="*/ 58 w 68"/>
                <a:gd name="T57" fmla="*/ 16 h 144"/>
                <a:gd name="T58" fmla="*/ 58 w 68"/>
                <a:gd name="T59" fmla="*/ 16 h 144"/>
                <a:gd name="T60" fmla="*/ 62 w 68"/>
                <a:gd name="T61" fmla="*/ 26 h 144"/>
                <a:gd name="T62" fmla="*/ 64 w 68"/>
                <a:gd name="T63" fmla="*/ 38 h 144"/>
                <a:gd name="T64" fmla="*/ 68 w 68"/>
                <a:gd name="T65" fmla="*/ 62 h 144"/>
                <a:gd name="T66" fmla="*/ 68 w 68"/>
                <a:gd name="T67" fmla="*/ 88 h 144"/>
                <a:gd name="T68" fmla="*/ 64 w 68"/>
                <a:gd name="T69" fmla="*/ 110 h 144"/>
                <a:gd name="T70" fmla="*/ 58 w 68"/>
                <a:gd name="T71" fmla="*/ 128 h 144"/>
                <a:gd name="T72" fmla="*/ 56 w 68"/>
                <a:gd name="T73" fmla="*/ 132 h 144"/>
                <a:gd name="T74" fmla="*/ 56 w 68"/>
                <a:gd name="T75" fmla="*/ 132 h 144"/>
                <a:gd name="T76" fmla="*/ 56 w 68"/>
                <a:gd name="T77" fmla="*/ 132 h 1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8"/>
                <a:gd name="T118" fmla="*/ 0 h 144"/>
                <a:gd name="T119" fmla="*/ 68 w 68"/>
                <a:gd name="T120" fmla="*/ 144 h 14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8" h="144">
                  <a:moveTo>
                    <a:pt x="56" y="132"/>
                  </a:moveTo>
                  <a:lnTo>
                    <a:pt x="54" y="134"/>
                  </a:lnTo>
                  <a:lnTo>
                    <a:pt x="50" y="136"/>
                  </a:lnTo>
                  <a:lnTo>
                    <a:pt x="44" y="142"/>
                  </a:lnTo>
                  <a:lnTo>
                    <a:pt x="36" y="144"/>
                  </a:lnTo>
                  <a:lnTo>
                    <a:pt x="28" y="144"/>
                  </a:lnTo>
                  <a:lnTo>
                    <a:pt x="22" y="140"/>
                  </a:lnTo>
                  <a:lnTo>
                    <a:pt x="14" y="134"/>
                  </a:lnTo>
                  <a:lnTo>
                    <a:pt x="10" y="130"/>
                  </a:lnTo>
                  <a:lnTo>
                    <a:pt x="6" y="118"/>
                  </a:lnTo>
                  <a:lnTo>
                    <a:pt x="2" y="102"/>
                  </a:lnTo>
                  <a:lnTo>
                    <a:pt x="0" y="82"/>
                  </a:lnTo>
                  <a:lnTo>
                    <a:pt x="0" y="64"/>
                  </a:lnTo>
                  <a:lnTo>
                    <a:pt x="0" y="54"/>
                  </a:lnTo>
                  <a:lnTo>
                    <a:pt x="4" y="32"/>
                  </a:lnTo>
                  <a:lnTo>
                    <a:pt x="10" y="16"/>
                  </a:lnTo>
                  <a:lnTo>
                    <a:pt x="12" y="12"/>
                  </a:lnTo>
                  <a:lnTo>
                    <a:pt x="14" y="10"/>
                  </a:lnTo>
                  <a:lnTo>
                    <a:pt x="16" y="6"/>
                  </a:lnTo>
                  <a:lnTo>
                    <a:pt x="22" y="2"/>
                  </a:lnTo>
                  <a:lnTo>
                    <a:pt x="32" y="0"/>
                  </a:lnTo>
                  <a:lnTo>
                    <a:pt x="34" y="0"/>
                  </a:lnTo>
                  <a:lnTo>
                    <a:pt x="36" y="0"/>
                  </a:lnTo>
                  <a:lnTo>
                    <a:pt x="40" y="0"/>
                  </a:lnTo>
                  <a:lnTo>
                    <a:pt x="48" y="4"/>
                  </a:lnTo>
                  <a:lnTo>
                    <a:pt x="54" y="10"/>
                  </a:lnTo>
                  <a:lnTo>
                    <a:pt x="56" y="12"/>
                  </a:lnTo>
                  <a:lnTo>
                    <a:pt x="58" y="16"/>
                  </a:lnTo>
                  <a:lnTo>
                    <a:pt x="62" y="26"/>
                  </a:lnTo>
                  <a:lnTo>
                    <a:pt x="64" y="38"/>
                  </a:lnTo>
                  <a:lnTo>
                    <a:pt x="68" y="62"/>
                  </a:lnTo>
                  <a:lnTo>
                    <a:pt x="68" y="88"/>
                  </a:lnTo>
                  <a:lnTo>
                    <a:pt x="64" y="110"/>
                  </a:lnTo>
                  <a:lnTo>
                    <a:pt x="58" y="128"/>
                  </a:lnTo>
                  <a:lnTo>
                    <a:pt x="56" y="132"/>
                  </a:lnTo>
                </a:path>
              </a:pathLst>
            </a:custGeom>
            <a:noFill/>
            <a:ln w="9525">
              <a:noFill/>
              <a:round/>
              <a:headEnd/>
              <a:tailEnd/>
            </a:ln>
          </p:spPr>
          <p:txBody>
            <a:bodyPr/>
            <a:lstStyle/>
            <a:p>
              <a:endParaRPr lang="en-US"/>
            </a:p>
          </p:txBody>
        </p:sp>
        <p:sp>
          <p:nvSpPr>
            <p:cNvPr id="1625" name="Freeform 261"/>
            <p:cNvSpPr>
              <a:spLocks/>
            </p:cNvSpPr>
            <p:nvPr/>
          </p:nvSpPr>
          <p:spPr bwMode="auto">
            <a:xfrm>
              <a:off x="10134600" y="27584400"/>
              <a:ext cx="2654300" cy="965200"/>
            </a:xfrm>
            <a:custGeom>
              <a:avLst/>
              <a:gdLst>
                <a:gd name="T0" fmla="*/ 1642 w 1672"/>
                <a:gd name="T1" fmla="*/ 176 h 608"/>
                <a:gd name="T2" fmla="*/ 1630 w 1672"/>
                <a:gd name="T3" fmla="*/ 120 h 608"/>
                <a:gd name="T4" fmla="*/ 1518 w 1672"/>
                <a:gd name="T5" fmla="*/ 2 h 608"/>
                <a:gd name="T6" fmla="*/ 1374 w 1672"/>
                <a:gd name="T7" fmla="*/ 90 h 608"/>
                <a:gd name="T8" fmla="*/ 1352 w 1672"/>
                <a:gd name="T9" fmla="*/ 174 h 608"/>
                <a:gd name="T10" fmla="*/ 1328 w 1672"/>
                <a:gd name="T11" fmla="*/ 194 h 608"/>
                <a:gd name="T12" fmla="*/ 1308 w 1672"/>
                <a:gd name="T13" fmla="*/ 156 h 608"/>
                <a:gd name="T14" fmla="*/ 1222 w 1672"/>
                <a:gd name="T15" fmla="*/ 12 h 608"/>
                <a:gd name="T16" fmla="*/ 1052 w 1672"/>
                <a:gd name="T17" fmla="*/ 70 h 608"/>
                <a:gd name="T18" fmla="*/ 1028 w 1672"/>
                <a:gd name="T19" fmla="*/ 152 h 608"/>
                <a:gd name="T20" fmla="*/ 1000 w 1672"/>
                <a:gd name="T21" fmla="*/ 194 h 608"/>
                <a:gd name="T22" fmla="*/ 976 w 1672"/>
                <a:gd name="T23" fmla="*/ 156 h 608"/>
                <a:gd name="T24" fmla="*/ 890 w 1672"/>
                <a:gd name="T25" fmla="*/ 12 h 608"/>
                <a:gd name="T26" fmla="*/ 720 w 1672"/>
                <a:gd name="T27" fmla="*/ 70 h 608"/>
                <a:gd name="T28" fmla="*/ 696 w 1672"/>
                <a:gd name="T29" fmla="*/ 152 h 608"/>
                <a:gd name="T30" fmla="*/ 670 w 1672"/>
                <a:gd name="T31" fmla="*/ 194 h 608"/>
                <a:gd name="T32" fmla="*/ 648 w 1672"/>
                <a:gd name="T33" fmla="*/ 168 h 608"/>
                <a:gd name="T34" fmla="*/ 620 w 1672"/>
                <a:gd name="T35" fmla="*/ 70 h 608"/>
                <a:gd name="T36" fmla="*/ 424 w 1672"/>
                <a:gd name="T37" fmla="*/ 28 h 608"/>
                <a:gd name="T38" fmla="*/ 368 w 1672"/>
                <a:gd name="T39" fmla="*/ 146 h 608"/>
                <a:gd name="T40" fmla="*/ 342 w 1672"/>
                <a:gd name="T41" fmla="*/ 194 h 608"/>
                <a:gd name="T42" fmla="*/ 320 w 1672"/>
                <a:gd name="T43" fmla="*/ 172 h 608"/>
                <a:gd name="T44" fmla="*/ 290 w 1672"/>
                <a:gd name="T45" fmla="*/ 70 h 608"/>
                <a:gd name="T46" fmla="*/ 94 w 1672"/>
                <a:gd name="T47" fmla="*/ 28 h 608"/>
                <a:gd name="T48" fmla="*/ 38 w 1672"/>
                <a:gd name="T49" fmla="*/ 144 h 608"/>
                <a:gd name="T50" fmla="*/ 16 w 1672"/>
                <a:gd name="T51" fmla="*/ 194 h 608"/>
                <a:gd name="T52" fmla="*/ 0 w 1672"/>
                <a:gd name="T53" fmla="*/ 198 h 608"/>
                <a:gd name="T54" fmla="*/ 22 w 1672"/>
                <a:gd name="T55" fmla="*/ 418 h 608"/>
                <a:gd name="T56" fmla="*/ 36 w 1672"/>
                <a:gd name="T57" fmla="*/ 462 h 608"/>
                <a:gd name="T58" fmla="*/ 94 w 1672"/>
                <a:gd name="T59" fmla="*/ 582 h 608"/>
                <a:gd name="T60" fmla="*/ 276 w 1672"/>
                <a:gd name="T61" fmla="*/ 560 h 608"/>
                <a:gd name="T62" fmla="*/ 314 w 1672"/>
                <a:gd name="T63" fmla="*/ 458 h 608"/>
                <a:gd name="T64" fmla="*/ 340 w 1672"/>
                <a:gd name="T65" fmla="*/ 414 h 608"/>
                <a:gd name="T66" fmla="*/ 362 w 1672"/>
                <a:gd name="T67" fmla="*/ 442 h 608"/>
                <a:gd name="T68" fmla="*/ 382 w 1672"/>
                <a:gd name="T69" fmla="*/ 518 h 608"/>
                <a:gd name="T70" fmla="*/ 562 w 1672"/>
                <a:gd name="T71" fmla="*/ 598 h 608"/>
                <a:gd name="T72" fmla="*/ 644 w 1672"/>
                <a:gd name="T73" fmla="*/ 462 h 608"/>
                <a:gd name="T74" fmla="*/ 664 w 1672"/>
                <a:gd name="T75" fmla="*/ 416 h 608"/>
                <a:gd name="T76" fmla="*/ 682 w 1672"/>
                <a:gd name="T77" fmla="*/ 420 h 608"/>
                <a:gd name="T78" fmla="*/ 698 w 1672"/>
                <a:gd name="T79" fmla="*/ 466 h 608"/>
                <a:gd name="T80" fmla="*/ 814 w 1672"/>
                <a:gd name="T81" fmla="*/ 608 h 608"/>
                <a:gd name="T82" fmla="*/ 950 w 1672"/>
                <a:gd name="T83" fmla="*/ 538 h 608"/>
                <a:gd name="T84" fmla="*/ 980 w 1672"/>
                <a:gd name="T85" fmla="*/ 436 h 608"/>
                <a:gd name="T86" fmla="*/ 1004 w 1672"/>
                <a:gd name="T87" fmla="*/ 414 h 608"/>
                <a:gd name="T88" fmla="*/ 1028 w 1672"/>
                <a:gd name="T89" fmla="*/ 462 h 608"/>
                <a:gd name="T90" fmla="*/ 1086 w 1672"/>
                <a:gd name="T91" fmla="*/ 582 h 608"/>
                <a:gd name="T92" fmla="*/ 1268 w 1672"/>
                <a:gd name="T93" fmla="*/ 560 h 608"/>
                <a:gd name="T94" fmla="*/ 1308 w 1672"/>
                <a:gd name="T95" fmla="*/ 446 h 608"/>
                <a:gd name="T96" fmla="*/ 1332 w 1672"/>
                <a:gd name="T97" fmla="*/ 414 h 608"/>
                <a:gd name="T98" fmla="*/ 1354 w 1672"/>
                <a:gd name="T99" fmla="*/ 442 h 608"/>
                <a:gd name="T100" fmla="*/ 1374 w 1672"/>
                <a:gd name="T101" fmla="*/ 518 h 608"/>
                <a:gd name="T102" fmla="*/ 1552 w 1672"/>
                <a:gd name="T103" fmla="*/ 598 h 608"/>
                <a:gd name="T104" fmla="*/ 1634 w 1672"/>
                <a:gd name="T105" fmla="*/ 466 h 608"/>
                <a:gd name="T106" fmla="*/ 1656 w 1672"/>
                <a:gd name="T107" fmla="*/ 416 h 608"/>
                <a:gd name="T108" fmla="*/ 1672 w 1672"/>
                <a:gd name="T109" fmla="*/ 194 h 6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72"/>
                <a:gd name="T166" fmla="*/ 0 h 608"/>
                <a:gd name="T167" fmla="*/ 1672 w 1672"/>
                <a:gd name="T168" fmla="*/ 608 h 6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72" h="608">
                  <a:moveTo>
                    <a:pt x="1662" y="194"/>
                  </a:moveTo>
                  <a:lnTo>
                    <a:pt x="1662" y="194"/>
                  </a:lnTo>
                  <a:lnTo>
                    <a:pt x="1660" y="194"/>
                  </a:lnTo>
                  <a:lnTo>
                    <a:pt x="1650" y="190"/>
                  </a:lnTo>
                  <a:lnTo>
                    <a:pt x="1646" y="184"/>
                  </a:lnTo>
                  <a:lnTo>
                    <a:pt x="1642" y="176"/>
                  </a:lnTo>
                  <a:lnTo>
                    <a:pt x="1640" y="168"/>
                  </a:lnTo>
                  <a:lnTo>
                    <a:pt x="1638" y="156"/>
                  </a:lnTo>
                  <a:lnTo>
                    <a:pt x="1636" y="146"/>
                  </a:lnTo>
                  <a:lnTo>
                    <a:pt x="1634" y="142"/>
                  </a:lnTo>
                  <a:lnTo>
                    <a:pt x="1632" y="136"/>
                  </a:lnTo>
                  <a:lnTo>
                    <a:pt x="1630" y="120"/>
                  </a:lnTo>
                  <a:lnTo>
                    <a:pt x="1624" y="104"/>
                  </a:lnTo>
                  <a:lnTo>
                    <a:pt x="1624" y="98"/>
                  </a:lnTo>
                  <a:lnTo>
                    <a:pt x="1620" y="90"/>
                  </a:lnTo>
                  <a:lnTo>
                    <a:pt x="1612" y="70"/>
                  </a:lnTo>
                  <a:lnTo>
                    <a:pt x="1578" y="28"/>
                  </a:lnTo>
                  <a:lnTo>
                    <a:pt x="1552" y="12"/>
                  </a:lnTo>
                  <a:lnTo>
                    <a:pt x="1518" y="2"/>
                  </a:lnTo>
                  <a:lnTo>
                    <a:pt x="1498" y="0"/>
                  </a:lnTo>
                  <a:lnTo>
                    <a:pt x="1476" y="2"/>
                  </a:lnTo>
                  <a:lnTo>
                    <a:pt x="1442" y="12"/>
                  </a:lnTo>
                  <a:lnTo>
                    <a:pt x="1414" y="28"/>
                  </a:lnTo>
                  <a:lnTo>
                    <a:pt x="1396" y="48"/>
                  </a:lnTo>
                  <a:lnTo>
                    <a:pt x="1382" y="70"/>
                  </a:lnTo>
                  <a:lnTo>
                    <a:pt x="1374" y="90"/>
                  </a:lnTo>
                  <a:lnTo>
                    <a:pt x="1366" y="116"/>
                  </a:lnTo>
                  <a:lnTo>
                    <a:pt x="1360" y="144"/>
                  </a:lnTo>
                  <a:lnTo>
                    <a:pt x="1358" y="146"/>
                  </a:lnTo>
                  <a:lnTo>
                    <a:pt x="1358" y="152"/>
                  </a:lnTo>
                  <a:lnTo>
                    <a:pt x="1352" y="174"/>
                  </a:lnTo>
                  <a:lnTo>
                    <a:pt x="1348" y="184"/>
                  </a:lnTo>
                  <a:lnTo>
                    <a:pt x="1344" y="190"/>
                  </a:lnTo>
                  <a:lnTo>
                    <a:pt x="1338" y="194"/>
                  </a:lnTo>
                  <a:lnTo>
                    <a:pt x="1334" y="194"/>
                  </a:lnTo>
                  <a:lnTo>
                    <a:pt x="1332" y="194"/>
                  </a:lnTo>
                  <a:lnTo>
                    <a:pt x="1328" y="194"/>
                  </a:lnTo>
                  <a:lnTo>
                    <a:pt x="1324" y="194"/>
                  </a:lnTo>
                  <a:lnTo>
                    <a:pt x="1320" y="190"/>
                  </a:lnTo>
                  <a:lnTo>
                    <a:pt x="1316" y="186"/>
                  </a:lnTo>
                  <a:lnTo>
                    <a:pt x="1312" y="176"/>
                  </a:lnTo>
                  <a:lnTo>
                    <a:pt x="1312" y="172"/>
                  </a:lnTo>
                  <a:lnTo>
                    <a:pt x="1310" y="168"/>
                  </a:lnTo>
                  <a:lnTo>
                    <a:pt x="1308" y="156"/>
                  </a:lnTo>
                  <a:lnTo>
                    <a:pt x="1294" y="104"/>
                  </a:lnTo>
                  <a:lnTo>
                    <a:pt x="1292" y="98"/>
                  </a:lnTo>
                  <a:lnTo>
                    <a:pt x="1290" y="90"/>
                  </a:lnTo>
                  <a:lnTo>
                    <a:pt x="1282" y="70"/>
                  </a:lnTo>
                  <a:lnTo>
                    <a:pt x="1248" y="28"/>
                  </a:lnTo>
                  <a:lnTo>
                    <a:pt x="1222" y="12"/>
                  </a:lnTo>
                  <a:lnTo>
                    <a:pt x="1188" y="2"/>
                  </a:lnTo>
                  <a:lnTo>
                    <a:pt x="1166" y="0"/>
                  </a:lnTo>
                  <a:lnTo>
                    <a:pt x="1146" y="2"/>
                  </a:lnTo>
                  <a:lnTo>
                    <a:pt x="1112" y="12"/>
                  </a:lnTo>
                  <a:lnTo>
                    <a:pt x="1086" y="28"/>
                  </a:lnTo>
                  <a:lnTo>
                    <a:pt x="1066" y="48"/>
                  </a:lnTo>
                  <a:lnTo>
                    <a:pt x="1052" y="70"/>
                  </a:lnTo>
                  <a:lnTo>
                    <a:pt x="1044" y="90"/>
                  </a:lnTo>
                  <a:lnTo>
                    <a:pt x="1036" y="116"/>
                  </a:lnTo>
                  <a:lnTo>
                    <a:pt x="1030" y="144"/>
                  </a:lnTo>
                  <a:lnTo>
                    <a:pt x="1030" y="146"/>
                  </a:lnTo>
                  <a:lnTo>
                    <a:pt x="1028" y="152"/>
                  </a:lnTo>
                  <a:lnTo>
                    <a:pt x="1022" y="174"/>
                  </a:lnTo>
                  <a:lnTo>
                    <a:pt x="1016" y="186"/>
                  </a:lnTo>
                  <a:lnTo>
                    <a:pt x="1012" y="190"/>
                  </a:lnTo>
                  <a:lnTo>
                    <a:pt x="1008" y="194"/>
                  </a:lnTo>
                  <a:lnTo>
                    <a:pt x="1004" y="194"/>
                  </a:lnTo>
                  <a:lnTo>
                    <a:pt x="1002" y="194"/>
                  </a:lnTo>
                  <a:lnTo>
                    <a:pt x="1000" y="194"/>
                  </a:lnTo>
                  <a:lnTo>
                    <a:pt x="994" y="192"/>
                  </a:lnTo>
                  <a:lnTo>
                    <a:pt x="986" y="186"/>
                  </a:lnTo>
                  <a:lnTo>
                    <a:pt x="982" y="180"/>
                  </a:lnTo>
                  <a:lnTo>
                    <a:pt x="980" y="172"/>
                  </a:lnTo>
                  <a:lnTo>
                    <a:pt x="980" y="168"/>
                  </a:lnTo>
                  <a:lnTo>
                    <a:pt x="976" y="156"/>
                  </a:lnTo>
                  <a:lnTo>
                    <a:pt x="964" y="104"/>
                  </a:lnTo>
                  <a:lnTo>
                    <a:pt x="962" y="98"/>
                  </a:lnTo>
                  <a:lnTo>
                    <a:pt x="960" y="90"/>
                  </a:lnTo>
                  <a:lnTo>
                    <a:pt x="950" y="70"/>
                  </a:lnTo>
                  <a:lnTo>
                    <a:pt x="918" y="28"/>
                  </a:lnTo>
                  <a:lnTo>
                    <a:pt x="890" y="12"/>
                  </a:lnTo>
                  <a:lnTo>
                    <a:pt x="856" y="2"/>
                  </a:lnTo>
                  <a:lnTo>
                    <a:pt x="836" y="0"/>
                  </a:lnTo>
                  <a:lnTo>
                    <a:pt x="814" y="2"/>
                  </a:lnTo>
                  <a:lnTo>
                    <a:pt x="780" y="12"/>
                  </a:lnTo>
                  <a:lnTo>
                    <a:pt x="754" y="28"/>
                  </a:lnTo>
                  <a:lnTo>
                    <a:pt x="734" y="48"/>
                  </a:lnTo>
                  <a:lnTo>
                    <a:pt x="720" y="70"/>
                  </a:lnTo>
                  <a:lnTo>
                    <a:pt x="712" y="90"/>
                  </a:lnTo>
                  <a:lnTo>
                    <a:pt x="706" y="116"/>
                  </a:lnTo>
                  <a:lnTo>
                    <a:pt x="698" y="144"/>
                  </a:lnTo>
                  <a:lnTo>
                    <a:pt x="698" y="146"/>
                  </a:lnTo>
                  <a:lnTo>
                    <a:pt x="696" y="152"/>
                  </a:lnTo>
                  <a:lnTo>
                    <a:pt x="692" y="174"/>
                  </a:lnTo>
                  <a:lnTo>
                    <a:pt x="686" y="184"/>
                  </a:lnTo>
                  <a:lnTo>
                    <a:pt x="682" y="190"/>
                  </a:lnTo>
                  <a:lnTo>
                    <a:pt x="678" y="194"/>
                  </a:lnTo>
                  <a:lnTo>
                    <a:pt x="674" y="194"/>
                  </a:lnTo>
                  <a:lnTo>
                    <a:pt x="670" y="194"/>
                  </a:lnTo>
                  <a:lnTo>
                    <a:pt x="668" y="194"/>
                  </a:lnTo>
                  <a:lnTo>
                    <a:pt x="664" y="194"/>
                  </a:lnTo>
                  <a:lnTo>
                    <a:pt x="660" y="190"/>
                  </a:lnTo>
                  <a:lnTo>
                    <a:pt x="654" y="186"/>
                  </a:lnTo>
                  <a:lnTo>
                    <a:pt x="650" y="176"/>
                  </a:lnTo>
                  <a:lnTo>
                    <a:pt x="650" y="172"/>
                  </a:lnTo>
                  <a:lnTo>
                    <a:pt x="648" y="168"/>
                  </a:lnTo>
                  <a:lnTo>
                    <a:pt x="646" y="156"/>
                  </a:lnTo>
                  <a:lnTo>
                    <a:pt x="640" y="130"/>
                  </a:lnTo>
                  <a:lnTo>
                    <a:pt x="632" y="104"/>
                  </a:lnTo>
                  <a:lnTo>
                    <a:pt x="632" y="98"/>
                  </a:lnTo>
                  <a:lnTo>
                    <a:pt x="628" y="90"/>
                  </a:lnTo>
                  <a:lnTo>
                    <a:pt x="620" y="70"/>
                  </a:lnTo>
                  <a:lnTo>
                    <a:pt x="586" y="28"/>
                  </a:lnTo>
                  <a:lnTo>
                    <a:pt x="562" y="12"/>
                  </a:lnTo>
                  <a:lnTo>
                    <a:pt x="526" y="2"/>
                  </a:lnTo>
                  <a:lnTo>
                    <a:pt x="506" y="0"/>
                  </a:lnTo>
                  <a:lnTo>
                    <a:pt x="484" y="2"/>
                  </a:lnTo>
                  <a:lnTo>
                    <a:pt x="450" y="12"/>
                  </a:lnTo>
                  <a:lnTo>
                    <a:pt x="424" y="28"/>
                  </a:lnTo>
                  <a:lnTo>
                    <a:pt x="404" y="48"/>
                  </a:lnTo>
                  <a:lnTo>
                    <a:pt x="390" y="70"/>
                  </a:lnTo>
                  <a:lnTo>
                    <a:pt x="382" y="90"/>
                  </a:lnTo>
                  <a:lnTo>
                    <a:pt x="374" y="116"/>
                  </a:lnTo>
                  <a:lnTo>
                    <a:pt x="368" y="142"/>
                  </a:lnTo>
                  <a:lnTo>
                    <a:pt x="368" y="146"/>
                  </a:lnTo>
                  <a:lnTo>
                    <a:pt x="366" y="150"/>
                  </a:lnTo>
                  <a:lnTo>
                    <a:pt x="360" y="174"/>
                  </a:lnTo>
                  <a:lnTo>
                    <a:pt x="356" y="184"/>
                  </a:lnTo>
                  <a:lnTo>
                    <a:pt x="352" y="190"/>
                  </a:lnTo>
                  <a:lnTo>
                    <a:pt x="346" y="194"/>
                  </a:lnTo>
                  <a:lnTo>
                    <a:pt x="342" y="194"/>
                  </a:lnTo>
                  <a:lnTo>
                    <a:pt x="340" y="194"/>
                  </a:lnTo>
                  <a:lnTo>
                    <a:pt x="336" y="194"/>
                  </a:lnTo>
                  <a:lnTo>
                    <a:pt x="334" y="194"/>
                  </a:lnTo>
                  <a:lnTo>
                    <a:pt x="330" y="190"/>
                  </a:lnTo>
                  <a:lnTo>
                    <a:pt x="324" y="186"/>
                  </a:lnTo>
                  <a:lnTo>
                    <a:pt x="320" y="176"/>
                  </a:lnTo>
                  <a:lnTo>
                    <a:pt x="320" y="172"/>
                  </a:lnTo>
                  <a:lnTo>
                    <a:pt x="318" y="168"/>
                  </a:lnTo>
                  <a:lnTo>
                    <a:pt x="316" y="156"/>
                  </a:lnTo>
                  <a:lnTo>
                    <a:pt x="302" y="104"/>
                  </a:lnTo>
                  <a:lnTo>
                    <a:pt x="300" y="98"/>
                  </a:lnTo>
                  <a:lnTo>
                    <a:pt x="298" y="90"/>
                  </a:lnTo>
                  <a:lnTo>
                    <a:pt x="290" y="70"/>
                  </a:lnTo>
                  <a:lnTo>
                    <a:pt x="256" y="28"/>
                  </a:lnTo>
                  <a:lnTo>
                    <a:pt x="230" y="12"/>
                  </a:lnTo>
                  <a:lnTo>
                    <a:pt x="196" y="2"/>
                  </a:lnTo>
                  <a:lnTo>
                    <a:pt x="176" y="0"/>
                  </a:lnTo>
                  <a:lnTo>
                    <a:pt x="154" y="2"/>
                  </a:lnTo>
                  <a:lnTo>
                    <a:pt x="120" y="12"/>
                  </a:lnTo>
                  <a:lnTo>
                    <a:pt x="94" y="28"/>
                  </a:lnTo>
                  <a:lnTo>
                    <a:pt x="74" y="48"/>
                  </a:lnTo>
                  <a:lnTo>
                    <a:pt x="60" y="70"/>
                  </a:lnTo>
                  <a:lnTo>
                    <a:pt x="52" y="90"/>
                  </a:lnTo>
                  <a:lnTo>
                    <a:pt x="50" y="98"/>
                  </a:lnTo>
                  <a:lnTo>
                    <a:pt x="46" y="112"/>
                  </a:lnTo>
                  <a:lnTo>
                    <a:pt x="42" y="128"/>
                  </a:lnTo>
                  <a:lnTo>
                    <a:pt x="38" y="144"/>
                  </a:lnTo>
                  <a:lnTo>
                    <a:pt x="38" y="146"/>
                  </a:lnTo>
                  <a:lnTo>
                    <a:pt x="32" y="166"/>
                  </a:lnTo>
                  <a:lnTo>
                    <a:pt x="30" y="176"/>
                  </a:lnTo>
                  <a:lnTo>
                    <a:pt x="26" y="186"/>
                  </a:lnTo>
                  <a:lnTo>
                    <a:pt x="20" y="190"/>
                  </a:lnTo>
                  <a:lnTo>
                    <a:pt x="16" y="194"/>
                  </a:lnTo>
                  <a:lnTo>
                    <a:pt x="12" y="194"/>
                  </a:lnTo>
                  <a:lnTo>
                    <a:pt x="10" y="194"/>
                  </a:lnTo>
                  <a:lnTo>
                    <a:pt x="8" y="196"/>
                  </a:lnTo>
                  <a:lnTo>
                    <a:pt x="0" y="196"/>
                  </a:lnTo>
                  <a:lnTo>
                    <a:pt x="0" y="198"/>
                  </a:lnTo>
                  <a:lnTo>
                    <a:pt x="0" y="236"/>
                  </a:lnTo>
                  <a:lnTo>
                    <a:pt x="0" y="414"/>
                  </a:lnTo>
                  <a:lnTo>
                    <a:pt x="10" y="414"/>
                  </a:lnTo>
                  <a:lnTo>
                    <a:pt x="12" y="414"/>
                  </a:lnTo>
                  <a:lnTo>
                    <a:pt x="16" y="416"/>
                  </a:lnTo>
                  <a:lnTo>
                    <a:pt x="22" y="418"/>
                  </a:lnTo>
                  <a:lnTo>
                    <a:pt x="26" y="424"/>
                  </a:lnTo>
                  <a:lnTo>
                    <a:pt x="30" y="432"/>
                  </a:lnTo>
                  <a:lnTo>
                    <a:pt x="32" y="436"/>
                  </a:lnTo>
                  <a:lnTo>
                    <a:pt x="32" y="438"/>
                  </a:lnTo>
                  <a:lnTo>
                    <a:pt x="32" y="440"/>
                  </a:lnTo>
                  <a:lnTo>
                    <a:pt x="34" y="452"/>
                  </a:lnTo>
                  <a:lnTo>
                    <a:pt x="36" y="462"/>
                  </a:lnTo>
                  <a:lnTo>
                    <a:pt x="38" y="462"/>
                  </a:lnTo>
                  <a:lnTo>
                    <a:pt x="38" y="466"/>
                  </a:lnTo>
                  <a:lnTo>
                    <a:pt x="44" y="492"/>
                  </a:lnTo>
                  <a:lnTo>
                    <a:pt x="52" y="518"/>
                  </a:lnTo>
                  <a:lnTo>
                    <a:pt x="60" y="538"/>
                  </a:lnTo>
                  <a:lnTo>
                    <a:pt x="94" y="582"/>
                  </a:lnTo>
                  <a:lnTo>
                    <a:pt x="120" y="598"/>
                  </a:lnTo>
                  <a:lnTo>
                    <a:pt x="154" y="608"/>
                  </a:lnTo>
                  <a:lnTo>
                    <a:pt x="176" y="608"/>
                  </a:lnTo>
                  <a:lnTo>
                    <a:pt x="196" y="608"/>
                  </a:lnTo>
                  <a:lnTo>
                    <a:pt x="230" y="598"/>
                  </a:lnTo>
                  <a:lnTo>
                    <a:pt x="256" y="582"/>
                  </a:lnTo>
                  <a:lnTo>
                    <a:pt x="276" y="560"/>
                  </a:lnTo>
                  <a:lnTo>
                    <a:pt x="290" y="538"/>
                  </a:lnTo>
                  <a:lnTo>
                    <a:pt x="298" y="522"/>
                  </a:lnTo>
                  <a:lnTo>
                    <a:pt x="302" y="504"/>
                  </a:lnTo>
                  <a:lnTo>
                    <a:pt x="312" y="466"/>
                  </a:lnTo>
                  <a:lnTo>
                    <a:pt x="314" y="462"/>
                  </a:lnTo>
                  <a:lnTo>
                    <a:pt x="314" y="458"/>
                  </a:lnTo>
                  <a:lnTo>
                    <a:pt x="320" y="434"/>
                  </a:lnTo>
                  <a:lnTo>
                    <a:pt x="326" y="424"/>
                  </a:lnTo>
                  <a:lnTo>
                    <a:pt x="328" y="420"/>
                  </a:lnTo>
                  <a:lnTo>
                    <a:pt x="334" y="416"/>
                  </a:lnTo>
                  <a:lnTo>
                    <a:pt x="338" y="414"/>
                  </a:lnTo>
                  <a:lnTo>
                    <a:pt x="340" y="414"/>
                  </a:lnTo>
                  <a:lnTo>
                    <a:pt x="344" y="414"/>
                  </a:lnTo>
                  <a:lnTo>
                    <a:pt x="348" y="416"/>
                  </a:lnTo>
                  <a:lnTo>
                    <a:pt x="352" y="420"/>
                  </a:lnTo>
                  <a:lnTo>
                    <a:pt x="358" y="430"/>
                  </a:lnTo>
                  <a:lnTo>
                    <a:pt x="362" y="442"/>
                  </a:lnTo>
                  <a:lnTo>
                    <a:pt x="364" y="452"/>
                  </a:lnTo>
                  <a:lnTo>
                    <a:pt x="366" y="462"/>
                  </a:lnTo>
                  <a:lnTo>
                    <a:pt x="368" y="462"/>
                  </a:lnTo>
                  <a:lnTo>
                    <a:pt x="368" y="466"/>
                  </a:lnTo>
                  <a:lnTo>
                    <a:pt x="374" y="492"/>
                  </a:lnTo>
                  <a:lnTo>
                    <a:pt x="382" y="518"/>
                  </a:lnTo>
                  <a:lnTo>
                    <a:pt x="390" y="538"/>
                  </a:lnTo>
                  <a:lnTo>
                    <a:pt x="424" y="582"/>
                  </a:lnTo>
                  <a:lnTo>
                    <a:pt x="450" y="598"/>
                  </a:lnTo>
                  <a:lnTo>
                    <a:pt x="484" y="608"/>
                  </a:lnTo>
                  <a:lnTo>
                    <a:pt x="506" y="608"/>
                  </a:lnTo>
                  <a:lnTo>
                    <a:pt x="526" y="608"/>
                  </a:lnTo>
                  <a:lnTo>
                    <a:pt x="562" y="598"/>
                  </a:lnTo>
                  <a:lnTo>
                    <a:pt x="586" y="582"/>
                  </a:lnTo>
                  <a:lnTo>
                    <a:pt x="606" y="560"/>
                  </a:lnTo>
                  <a:lnTo>
                    <a:pt x="620" y="538"/>
                  </a:lnTo>
                  <a:lnTo>
                    <a:pt x="628" y="520"/>
                  </a:lnTo>
                  <a:lnTo>
                    <a:pt x="634" y="502"/>
                  </a:lnTo>
                  <a:lnTo>
                    <a:pt x="644" y="462"/>
                  </a:lnTo>
                  <a:lnTo>
                    <a:pt x="644" y="458"/>
                  </a:lnTo>
                  <a:lnTo>
                    <a:pt x="646" y="446"/>
                  </a:lnTo>
                  <a:lnTo>
                    <a:pt x="650" y="436"/>
                  </a:lnTo>
                  <a:lnTo>
                    <a:pt x="654" y="428"/>
                  </a:lnTo>
                  <a:lnTo>
                    <a:pt x="658" y="420"/>
                  </a:lnTo>
                  <a:lnTo>
                    <a:pt x="664" y="416"/>
                  </a:lnTo>
                  <a:lnTo>
                    <a:pt x="668" y="414"/>
                  </a:lnTo>
                  <a:lnTo>
                    <a:pt x="670" y="414"/>
                  </a:lnTo>
                  <a:lnTo>
                    <a:pt x="672" y="414"/>
                  </a:lnTo>
                  <a:lnTo>
                    <a:pt x="678" y="416"/>
                  </a:lnTo>
                  <a:lnTo>
                    <a:pt x="682" y="420"/>
                  </a:lnTo>
                  <a:lnTo>
                    <a:pt x="686" y="424"/>
                  </a:lnTo>
                  <a:lnTo>
                    <a:pt x="690" y="430"/>
                  </a:lnTo>
                  <a:lnTo>
                    <a:pt x="692" y="442"/>
                  </a:lnTo>
                  <a:lnTo>
                    <a:pt x="696" y="452"/>
                  </a:lnTo>
                  <a:lnTo>
                    <a:pt x="698" y="462"/>
                  </a:lnTo>
                  <a:lnTo>
                    <a:pt x="698" y="466"/>
                  </a:lnTo>
                  <a:lnTo>
                    <a:pt x="706" y="492"/>
                  </a:lnTo>
                  <a:lnTo>
                    <a:pt x="712" y="518"/>
                  </a:lnTo>
                  <a:lnTo>
                    <a:pt x="720" y="538"/>
                  </a:lnTo>
                  <a:lnTo>
                    <a:pt x="754" y="582"/>
                  </a:lnTo>
                  <a:lnTo>
                    <a:pt x="780" y="598"/>
                  </a:lnTo>
                  <a:lnTo>
                    <a:pt x="814" y="608"/>
                  </a:lnTo>
                  <a:lnTo>
                    <a:pt x="836" y="608"/>
                  </a:lnTo>
                  <a:lnTo>
                    <a:pt x="856" y="608"/>
                  </a:lnTo>
                  <a:lnTo>
                    <a:pt x="890" y="598"/>
                  </a:lnTo>
                  <a:lnTo>
                    <a:pt x="918" y="582"/>
                  </a:lnTo>
                  <a:lnTo>
                    <a:pt x="938" y="560"/>
                  </a:lnTo>
                  <a:lnTo>
                    <a:pt x="950" y="538"/>
                  </a:lnTo>
                  <a:lnTo>
                    <a:pt x="958" y="520"/>
                  </a:lnTo>
                  <a:lnTo>
                    <a:pt x="964" y="502"/>
                  </a:lnTo>
                  <a:lnTo>
                    <a:pt x="974" y="462"/>
                  </a:lnTo>
                  <a:lnTo>
                    <a:pt x="974" y="458"/>
                  </a:lnTo>
                  <a:lnTo>
                    <a:pt x="978" y="446"/>
                  </a:lnTo>
                  <a:lnTo>
                    <a:pt x="980" y="436"/>
                  </a:lnTo>
                  <a:lnTo>
                    <a:pt x="984" y="428"/>
                  </a:lnTo>
                  <a:lnTo>
                    <a:pt x="990" y="420"/>
                  </a:lnTo>
                  <a:lnTo>
                    <a:pt x="994" y="416"/>
                  </a:lnTo>
                  <a:lnTo>
                    <a:pt x="998" y="414"/>
                  </a:lnTo>
                  <a:lnTo>
                    <a:pt x="1000" y="414"/>
                  </a:lnTo>
                  <a:lnTo>
                    <a:pt x="1002" y="414"/>
                  </a:lnTo>
                  <a:lnTo>
                    <a:pt x="1004" y="414"/>
                  </a:lnTo>
                  <a:lnTo>
                    <a:pt x="1010" y="416"/>
                  </a:lnTo>
                  <a:lnTo>
                    <a:pt x="1014" y="420"/>
                  </a:lnTo>
                  <a:lnTo>
                    <a:pt x="1020" y="430"/>
                  </a:lnTo>
                  <a:lnTo>
                    <a:pt x="1024" y="442"/>
                  </a:lnTo>
                  <a:lnTo>
                    <a:pt x="1026" y="452"/>
                  </a:lnTo>
                  <a:lnTo>
                    <a:pt x="1028" y="462"/>
                  </a:lnTo>
                  <a:lnTo>
                    <a:pt x="1030" y="462"/>
                  </a:lnTo>
                  <a:lnTo>
                    <a:pt x="1030" y="466"/>
                  </a:lnTo>
                  <a:lnTo>
                    <a:pt x="1036" y="492"/>
                  </a:lnTo>
                  <a:lnTo>
                    <a:pt x="1044" y="518"/>
                  </a:lnTo>
                  <a:lnTo>
                    <a:pt x="1052" y="538"/>
                  </a:lnTo>
                  <a:lnTo>
                    <a:pt x="1086" y="582"/>
                  </a:lnTo>
                  <a:lnTo>
                    <a:pt x="1112" y="598"/>
                  </a:lnTo>
                  <a:lnTo>
                    <a:pt x="1146" y="608"/>
                  </a:lnTo>
                  <a:lnTo>
                    <a:pt x="1166" y="608"/>
                  </a:lnTo>
                  <a:lnTo>
                    <a:pt x="1188" y="608"/>
                  </a:lnTo>
                  <a:lnTo>
                    <a:pt x="1222" y="598"/>
                  </a:lnTo>
                  <a:lnTo>
                    <a:pt x="1248" y="582"/>
                  </a:lnTo>
                  <a:lnTo>
                    <a:pt x="1268" y="560"/>
                  </a:lnTo>
                  <a:lnTo>
                    <a:pt x="1282" y="538"/>
                  </a:lnTo>
                  <a:lnTo>
                    <a:pt x="1290" y="520"/>
                  </a:lnTo>
                  <a:lnTo>
                    <a:pt x="1296" y="502"/>
                  </a:lnTo>
                  <a:lnTo>
                    <a:pt x="1306" y="462"/>
                  </a:lnTo>
                  <a:lnTo>
                    <a:pt x="1306" y="458"/>
                  </a:lnTo>
                  <a:lnTo>
                    <a:pt x="1308" y="446"/>
                  </a:lnTo>
                  <a:lnTo>
                    <a:pt x="1310" y="436"/>
                  </a:lnTo>
                  <a:lnTo>
                    <a:pt x="1314" y="428"/>
                  </a:lnTo>
                  <a:lnTo>
                    <a:pt x="1320" y="420"/>
                  </a:lnTo>
                  <a:lnTo>
                    <a:pt x="1324" y="416"/>
                  </a:lnTo>
                  <a:lnTo>
                    <a:pt x="1330" y="414"/>
                  </a:lnTo>
                  <a:lnTo>
                    <a:pt x="1332" y="414"/>
                  </a:lnTo>
                  <a:lnTo>
                    <a:pt x="1336" y="414"/>
                  </a:lnTo>
                  <a:lnTo>
                    <a:pt x="1340" y="416"/>
                  </a:lnTo>
                  <a:lnTo>
                    <a:pt x="1344" y="420"/>
                  </a:lnTo>
                  <a:lnTo>
                    <a:pt x="1350" y="430"/>
                  </a:lnTo>
                  <a:lnTo>
                    <a:pt x="1354" y="442"/>
                  </a:lnTo>
                  <a:lnTo>
                    <a:pt x="1356" y="452"/>
                  </a:lnTo>
                  <a:lnTo>
                    <a:pt x="1358" y="462"/>
                  </a:lnTo>
                  <a:lnTo>
                    <a:pt x="1360" y="466"/>
                  </a:lnTo>
                  <a:lnTo>
                    <a:pt x="1366" y="492"/>
                  </a:lnTo>
                  <a:lnTo>
                    <a:pt x="1374" y="518"/>
                  </a:lnTo>
                  <a:lnTo>
                    <a:pt x="1382" y="538"/>
                  </a:lnTo>
                  <a:lnTo>
                    <a:pt x="1414" y="582"/>
                  </a:lnTo>
                  <a:lnTo>
                    <a:pt x="1442" y="598"/>
                  </a:lnTo>
                  <a:lnTo>
                    <a:pt x="1476" y="608"/>
                  </a:lnTo>
                  <a:lnTo>
                    <a:pt x="1498" y="608"/>
                  </a:lnTo>
                  <a:lnTo>
                    <a:pt x="1518" y="608"/>
                  </a:lnTo>
                  <a:lnTo>
                    <a:pt x="1552" y="598"/>
                  </a:lnTo>
                  <a:lnTo>
                    <a:pt x="1578" y="582"/>
                  </a:lnTo>
                  <a:lnTo>
                    <a:pt x="1598" y="560"/>
                  </a:lnTo>
                  <a:lnTo>
                    <a:pt x="1612" y="538"/>
                  </a:lnTo>
                  <a:lnTo>
                    <a:pt x="1620" y="522"/>
                  </a:lnTo>
                  <a:lnTo>
                    <a:pt x="1626" y="504"/>
                  </a:lnTo>
                  <a:lnTo>
                    <a:pt x="1634" y="466"/>
                  </a:lnTo>
                  <a:lnTo>
                    <a:pt x="1636" y="462"/>
                  </a:lnTo>
                  <a:lnTo>
                    <a:pt x="1636" y="458"/>
                  </a:lnTo>
                  <a:lnTo>
                    <a:pt x="1642" y="434"/>
                  </a:lnTo>
                  <a:lnTo>
                    <a:pt x="1646" y="424"/>
                  </a:lnTo>
                  <a:lnTo>
                    <a:pt x="1650" y="420"/>
                  </a:lnTo>
                  <a:lnTo>
                    <a:pt x="1656" y="416"/>
                  </a:lnTo>
                  <a:lnTo>
                    <a:pt x="1660" y="414"/>
                  </a:lnTo>
                  <a:lnTo>
                    <a:pt x="1662" y="414"/>
                  </a:lnTo>
                  <a:lnTo>
                    <a:pt x="1672" y="414"/>
                  </a:lnTo>
                  <a:lnTo>
                    <a:pt x="1672" y="278"/>
                  </a:lnTo>
                  <a:lnTo>
                    <a:pt x="1672" y="200"/>
                  </a:lnTo>
                  <a:lnTo>
                    <a:pt x="1672" y="194"/>
                  </a:lnTo>
                  <a:lnTo>
                    <a:pt x="1666" y="194"/>
                  </a:lnTo>
                  <a:lnTo>
                    <a:pt x="1662" y="196"/>
                  </a:lnTo>
                  <a:lnTo>
                    <a:pt x="1662" y="194"/>
                  </a:lnTo>
                </a:path>
              </a:pathLst>
            </a:custGeom>
            <a:noFill/>
            <a:ln w="9525">
              <a:noFill/>
              <a:round/>
              <a:headEnd/>
              <a:tailEnd/>
            </a:ln>
          </p:spPr>
          <p:txBody>
            <a:bodyPr/>
            <a:lstStyle/>
            <a:p>
              <a:endParaRPr lang="en-US"/>
            </a:p>
          </p:txBody>
        </p:sp>
        <p:sp>
          <p:nvSpPr>
            <p:cNvPr id="1626" name="Freeform 262"/>
            <p:cNvSpPr>
              <a:spLocks/>
            </p:cNvSpPr>
            <p:nvPr/>
          </p:nvSpPr>
          <p:spPr bwMode="auto">
            <a:xfrm>
              <a:off x="10166350" y="27616150"/>
              <a:ext cx="2593975" cy="904875"/>
            </a:xfrm>
            <a:custGeom>
              <a:avLst/>
              <a:gdLst>
                <a:gd name="T0" fmla="*/ 1604 w 1634"/>
                <a:gd name="T1" fmla="*/ 412 h 570"/>
                <a:gd name="T2" fmla="*/ 1584 w 1634"/>
                <a:gd name="T3" fmla="*/ 484 h 570"/>
                <a:gd name="T4" fmla="*/ 1478 w 1634"/>
                <a:gd name="T5" fmla="*/ 570 h 570"/>
                <a:gd name="T6" fmla="*/ 1380 w 1634"/>
                <a:gd name="T7" fmla="*/ 512 h 570"/>
                <a:gd name="T8" fmla="*/ 1354 w 1634"/>
                <a:gd name="T9" fmla="*/ 422 h 570"/>
                <a:gd name="T10" fmla="*/ 1316 w 1634"/>
                <a:gd name="T11" fmla="*/ 376 h 570"/>
                <a:gd name="T12" fmla="*/ 1280 w 1634"/>
                <a:gd name="T13" fmla="*/ 394 h 570"/>
                <a:gd name="T14" fmla="*/ 1252 w 1634"/>
                <a:gd name="T15" fmla="*/ 494 h 570"/>
                <a:gd name="T16" fmla="*/ 1130 w 1634"/>
                <a:gd name="T17" fmla="*/ 568 h 570"/>
                <a:gd name="T18" fmla="*/ 1042 w 1634"/>
                <a:gd name="T19" fmla="*/ 494 h 570"/>
                <a:gd name="T20" fmla="*/ 1020 w 1634"/>
                <a:gd name="T21" fmla="*/ 406 h 570"/>
                <a:gd name="T22" fmla="*/ 982 w 1634"/>
                <a:gd name="T23" fmla="*/ 374 h 570"/>
                <a:gd name="T24" fmla="*/ 950 w 1634"/>
                <a:gd name="T25" fmla="*/ 394 h 570"/>
                <a:gd name="T26" fmla="*/ 930 w 1634"/>
                <a:gd name="T27" fmla="*/ 460 h 570"/>
                <a:gd name="T28" fmla="*/ 832 w 1634"/>
                <a:gd name="T29" fmla="*/ 568 h 570"/>
                <a:gd name="T30" fmla="*/ 720 w 1634"/>
                <a:gd name="T31" fmla="*/ 512 h 570"/>
                <a:gd name="T32" fmla="*/ 694 w 1634"/>
                <a:gd name="T33" fmla="*/ 422 h 570"/>
                <a:gd name="T34" fmla="*/ 664 w 1634"/>
                <a:gd name="T35" fmla="*/ 378 h 570"/>
                <a:gd name="T36" fmla="*/ 630 w 1634"/>
                <a:gd name="T37" fmla="*/ 382 h 570"/>
                <a:gd name="T38" fmla="*/ 604 w 1634"/>
                <a:gd name="T39" fmla="*/ 442 h 570"/>
                <a:gd name="T40" fmla="*/ 502 w 1634"/>
                <a:gd name="T41" fmla="*/ 568 h 570"/>
                <a:gd name="T42" fmla="*/ 388 w 1634"/>
                <a:gd name="T43" fmla="*/ 512 h 570"/>
                <a:gd name="T44" fmla="*/ 362 w 1634"/>
                <a:gd name="T45" fmla="*/ 422 h 570"/>
                <a:gd name="T46" fmla="*/ 334 w 1634"/>
                <a:gd name="T47" fmla="*/ 378 h 570"/>
                <a:gd name="T48" fmla="*/ 308 w 1634"/>
                <a:gd name="T49" fmla="*/ 378 h 570"/>
                <a:gd name="T50" fmla="*/ 274 w 1634"/>
                <a:gd name="T51" fmla="*/ 438 h 570"/>
                <a:gd name="T52" fmla="*/ 172 w 1634"/>
                <a:gd name="T53" fmla="*/ 568 h 570"/>
                <a:gd name="T54" fmla="*/ 58 w 1634"/>
                <a:gd name="T55" fmla="*/ 512 h 570"/>
                <a:gd name="T56" fmla="*/ 32 w 1634"/>
                <a:gd name="T57" fmla="*/ 422 h 570"/>
                <a:gd name="T58" fmla="*/ 0 w 1634"/>
                <a:gd name="T59" fmla="*/ 376 h 570"/>
                <a:gd name="T60" fmla="*/ 30 w 1634"/>
                <a:gd name="T61" fmla="*/ 156 h 570"/>
                <a:gd name="T62" fmla="*/ 42 w 1634"/>
                <a:gd name="T63" fmla="*/ 108 h 570"/>
                <a:gd name="T64" fmla="*/ 138 w 1634"/>
                <a:gd name="T65" fmla="*/ 0 h 570"/>
                <a:gd name="T66" fmla="*/ 236 w 1634"/>
                <a:gd name="T67" fmla="*/ 34 h 570"/>
                <a:gd name="T68" fmla="*/ 280 w 1634"/>
                <a:gd name="T69" fmla="*/ 156 h 570"/>
                <a:gd name="T70" fmla="*/ 314 w 1634"/>
                <a:gd name="T71" fmla="*/ 194 h 570"/>
                <a:gd name="T72" fmla="*/ 358 w 1634"/>
                <a:gd name="T73" fmla="*/ 166 h 570"/>
                <a:gd name="T74" fmla="*/ 388 w 1634"/>
                <a:gd name="T75" fmla="*/ 58 h 570"/>
                <a:gd name="T76" fmla="*/ 532 w 1634"/>
                <a:gd name="T77" fmla="*/ 8 h 570"/>
                <a:gd name="T78" fmla="*/ 592 w 1634"/>
                <a:gd name="T79" fmla="*/ 80 h 570"/>
                <a:gd name="T80" fmla="*/ 620 w 1634"/>
                <a:gd name="T81" fmla="*/ 178 h 570"/>
                <a:gd name="T82" fmla="*/ 656 w 1634"/>
                <a:gd name="T83" fmla="*/ 194 h 570"/>
                <a:gd name="T84" fmla="*/ 700 w 1634"/>
                <a:gd name="T85" fmla="*/ 120 h 570"/>
                <a:gd name="T86" fmla="*/ 798 w 1634"/>
                <a:gd name="T87" fmla="*/ 0 h 570"/>
                <a:gd name="T88" fmla="*/ 896 w 1634"/>
                <a:gd name="T89" fmla="*/ 34 h 570"/>
                <a:gd name="T90" fmla="*/ 940 w 1634"/>
                <a:gd name="T91" fmla="*/ 156 h 570"/>
                <a:gd name="T92" fmla="*/ 976 w 1634"/>
                <a:gd name="T93" fmla="*/ 194 h 570"/>
                <a:gd name="T94" fmla="*/ 1018 w 1634"/>
                <a:gd name="T95" fmla="*/ 166 h 570"/>
                <a:gd name="T96" fmla="*/ 1050 w 1634"/>
                <a:gd name="T97" fmla="*/ 58 h 570"/>
                <a:gd name="T98" fmla="*/ 1192 w 1634"/>
                <a:gd name="T99" fmla="*/ 8 h 570"/>
                <a:gd name="T100" fmla="*/ 1252 w 1634"/>
                <a:gd name="T101" fmla="*/ 80 h 570"/>
                <a:gd name="T102" fmla="*/ 1282 w 1634"/>
                <a:gd name="T103" fmla="*/ 178 h 570"/>
                <a:gd name="T104" fmla="*/ 1316 w 1634"/>
                <a:gd name="T105" fmla="*/ 194 h 570"/>
                <a:gd name="T106" fmla="*/ 1360 w 1634"/>
                <a:gd name="T107" fmla="*/ 120 h 570"/>
                <a:gd name="T108" fmla="*/ 1460 w 1634"/>
                <a:gd name="T109" fmla="*/ 0 h 570"/>
                <a:gd name="T110" fmla="*/ 1558 w 1634"/>
                <a:gd name="T111" fmla="*/ 34 h 570"/>
                <a:gd name="T112" fmla="*/ 1602 w 1634"/>
                <a:gd name="T113" fmla="*/ 156 h 570"/>
                <a:gd name="T114" fmla="*/ 1622 w 1634"/>
                <a:gd name="T115" fmla="*/ 186 h 5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34"/>
                <a:gd name="T175" fmla="*/ 0 h 570"/>
                <a:gd name="T176" fmla="*/ 1634 w 1634"/>
                <a:gd name="T177" fmla="*/ 570 h 5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34" h="570">
                  <a:moveTo>
                    <a:pt x="1634" y="376"/>
                  </a:moveTo>
                  <a:lnTo>
                    <a:pt x="1630" y="378"/>
                  </a:lnTo>
                  <a:lnTo>
                    <a:pt x="1624" y="380"/>
                  </a:lnTo>
                  <a:lnTo>
                    <a:pt x="1614" y="390"/>
                  </a:lnTo>
                  <a:lnTo>
                    <a:pt x="1604" y="406"/>
                  </a:lnTo>
                  <a:lnTo>
                    <a:pt x="1604" y="412"/>
                  </a:lnTo>
                  <a:lnTo>
                    <a:pt x="1602" y="416"/>
                  </a:lnTo>
                  <a:lnTo>
                    <a:pt x="1598" y="428"/>
                  </a:lnTo>
                  <a:lnTo>
                    <a:pt x="1596" y="438"/>
                  </a:lnTo>
                  <a:lnTo>
                    <a:pt x="1590" y="462"/>
                  </a:lnTo>
                  <a:lnTo>
                    <a:pt x="1584" y="484"/>
                  </a:lnTo>
                  <a:lnTo>
                    <a:pt x="1582" y="494"/>
                  </a:lnTo>
                  <a:lnTo>
                    <a:pt x="1574" y="512"/>
                  </a:lnTo>
                  <a:lnTo>
                    <a:pt x="1544" y="548"/>
                  </a:lnTo>
                  <a:lnTo>
                    <a:pt x="1522" y="562"/>
                  </a:lnTo>
                  <a:lnTo>
                    <a:pt x="1494" y="568"/>
                  </a:lnTo>
                  <a:lnTo>
                    <a:pt x="1478" y="570"/>
                  </a:lnTo>
                  <a:lnTo>
                    <a:pt x="1460" y="568"/>
                  </a:lnTo>
                  <a:lnTo>
                    <a:pt x="1432" y="562"/>
                  </a:lnTo>
                  <a:lnTo>
                    <a:pt x="1408" y="548"/>
                  </a:lnTo>
                  <a:lnTo>
                    <a:pt x="1392" y="530"/>
                  </a:lnTo>
                  <a:lnTo>
                    <a:pt x="1380" y="512"/>
                  </a:lnTo>
                  <a:lnTo>
                    <a:pt x="1374" y="494"/>
                  </a:lnTo>
                  <a:lnTo>
                    <a:pt x="1366" y="476"/>
                  </a:lnTo>
                  <a:lnTo>
                    <a:pt x="1358" y="438"/>
                  </a:lnTo>
                  <a:lnTo>
                    <a:pt x="1358" y="434"/>
                  </a:lnTo>
                  <a:lnTo>
                    <a:pt x="1354" y="422"/>
                  </a:lnTo>
                  <a:lnTo>
                    <a:pt x="1350" y="406"/>
                  </a:lnTo>
                  <a:lnTo>
                    <a:pt x="1342" y="392"/>
                  </a:lnTo>
                  <a:lnTo>
                    <a:pt x="1338" y="386"/>
                  </a:lnTo>
                  <a:lnTo>
                    <a:pt x="1332" y="382"/>
                  </a:lnTo>
                  <a:lnTo>
                    <a:pt x="1324" y="378"/>
                  </a:lnTo>
                  <a:lnTo>
                    <a:pt x="1316" y="376"/>
                  </a:lnTo>
                  <a:lnTo>
                    <a:pt x="1312" y="374"/>
                  </a:lnTo>
                  <a:lnTo>
                    <a:pt x="1306" y="376"/>
                  </a:lnTo>
                  <a:lnTo>
                    <a:pt x="1290" y="382"/>
                  </a:lnTo>
                  <a:lnTo>
                    <a:pt x="1280" y="394"/>
                  </a:lnTo>
                  <a:lnTo>
                    <a:pt x="1274" y="404"/>
                  </a:lnTo>
                  <a:lnTo>
                    <a:pt x="1268" y="428"/>
                  </a:lnTo>
                  <a:lnTo>
                    <a:pt x="1266" y="438"/>
                  </a:lnTo>
                  <a:lnTo>
                    <a:pt x="1264" y="442"/>
                  </a:lnTo>
                  <a:lnTo>
                    <a:pt x="1252" y="494"/>
                  </a:lnTo>
                  <a:lnTo>
                    <a:pt x="1242" y="512"/>
                  </a:lnTo>
                  <a:lnTo>
                    <a:pt x="1214" y="548"/>
                  </a:lnTo>
                  <a:lnTo>
                    <a:pt x="1192" y="562"/>
                  </a:lnTo>
                  <a:lnTo>
                    <a:pt x="1164" y="568"/>
                  </a:lnTo>
                  <a:lnTo>
                    <a:pt x="1146" y="570"/>
                  </a:lnTo>
                  <a:lnTo>
                    <a:pt x="1130" y="568"/>
                  </a:lnTo>
                  <a:lnTo>
                    <a:pt x="1100" y="562"/>
                  </a:lnTo>
                  <a:lnTo>
                    <a:pt x="1078" y="548"/>
                  </a:lnTo>
                  <a:lnTo>
                    <a:pt x="1062" y="530"/>
                  </a:lnTo>
                  <a:lnTo>
                    <a:pt x="1050" y="512"/>
                  </a:lnTo>
                  <a:lnTo>
                    <a:pt x="1042" y="494"/>
                  </a:lnTo>
                  <a:lnTo>
                    <a:pt x="1036" y="476"/>
                  </a:lnTo>
                  <a:lnTo>
                    <a:pt x="1028" y="438"/>
                  </a:lnTo>
                  <a:lnTo>
                    <a:pt x="1026" y="434"/>
                  </a:lnTo>
                  <a:lnTo>
                    <a:pt x="1024" y="422"/>
                  </a:lnTo>
                  <a:lnTo>
                    <a:pt x="1020" y="406"/>
                  </a:lnTo>
                  <a:lnTo>
                    <a:pt x="1012" y="392"/>
                  </a:lnTo>
                  <a:lnTo>
                    <a:pt x="1008" y="386"/>
                  </a:lnTo>
                  <a:lnTo>
                    <a:pt x="1002" y="382"/>
                  </a:lnTo>
                  <a:lnTo>
                    <a:pt x="994" y="378"/>
                  </a:lnTo>
                  <a:lnTo>
                    <a:pt x="986" y="376"/>
                  </a:lnTo>
                  <a:lnTo>
                    <a:pt x="982" y="374"/>
                  </a:lnTo>
                  <a:lnTo>
                    <a:pt x="976" y="376"/>
                  </a:lnTo>
                  <a:lnTo>
                    <a:pt x="968" y="378"/>
                  </a:lnTo>
                  <a:lnTo>
                    <a:pt x="958" y="384"/>
                  </a:lnTo>
                  <a:lnTo>
                    <a:pt x="950" y="394"/>
                  </a:lnTo>
                  <a:lnTo>
                    <a:pt x="944" y="404"/>
                  </a:lnTo>
                  <a:lnTo>
                    <a:pt x="940" y="416"/>
                  </a:lnTo>
                  <a:lnTo>
                    <a:pt x="938" y="428"/>
                  </a:lnTo>
                  <a:lnTo>
                    <a:pt x="936" y="438"/>
                  </a:lnTo>
                  <a:lnTo>
                    <a:pt x="930" y="460"/>
                  </a:lnTo>
                  <a:lnTo>
                    <a:pt x="924" y="484"/>
                  </a:lnTo>
                  <a:lnTo>
                    <a:pt x="920" y="494"/>
                  </a:lnTo>
                  <a:lnTo>
                    <a:pt x="912" y="512"/>
                  </a:lnTo>
                  <a:lnTo>
                    <a:pt x="884" y="548"/>
                  </a:lnTo>
                  <a:lnTo>
                    <a:pt x="862" y="562"/>
                  </a:lnTo>
                  <a:lnTo>
                    <a:pt x="832" y="568"/>
                  </a:lnTo>
                  <a:lnTo>
                    <a:pt x="816" y="570"/>
                  </a:lnTo>
                  <a:lnTo>
                    <a:pt x="798" y="568"/>
                  </a:lnTo>
                  <a:lnTo>
                    <a:pt x="770" y="562"/>
                  </a:lnTo>
                  <a:lnTo>
                    <a:pt x="748" y="548"/>
                  </a:lnTo>
                  <a:lnTo>
                    <a:pt x="732" y="530"/>
                  </a:lnTo>
                  <a:lnTo>
                    <a:pt x="720" y="512"/>
                  </a:lnTo>
                  <a:lnTo>
                    <a:pt x="712" y="494"/>
                  </a:lnTo>
                  <a:lnTo>
                    <a:pt x="706" y="476"/>
                  </a:lnTo>
                  <a:lnTo>
                    <a:pt x="698" y="438"/>
                  </a:lnTo>
                  <a:lnTo>
                    <a:pt x="696" y="434"/>
                  </a:lnTo>
                  <a:lnTo>
                    <a:pt x="694" y="422"/>
                  </a:lnTo>
                  <a:lnTo>
                    <a:pt x="688" y="406"/>
                  </a:lnTo>
                  <a:lnTo>
                    <a:pt x="682" y="392"/>
                  </a:lnTo>
                  <a:lnTo>
                    <a:pt x="676" y="386"/>
                  </a:lnTo>
                  <a:lnTo>
                    <a:pt x="670" y="382"/>
                  </a:lnTo>
                  <a:lnTo>
                    <a:pt x="664" y="378"/>
                  </a:lnTo>
                  <a:lnTo>
                    <a:pt x="656" y="376"/>
                  </a:lnTo>
                  <a:lnTo>
                    <a:pt x="652" y="374"/>
                  </a:lnTo>
                  <a:lnTo>
                    <a:pt x="650" y="374"/>
                  </a:lnTo>
                  <a:lnTo>
                    <a:pt x="646" y="376"/>
                  </a:lnTo>
                  <a:lnTo>
                    <a:pt x="630" y="382"/>
                  </a:lnTo>
                  <a:lnTo>
                    <a:pt x="620" y="392"/>
                  </a:lnTo>
                  <a:lnTo>
                    <a:pt x="614" y="402"/>
                  </a:lnTo>
                  <a:lnTo>
                    <a:pt x="610" y="414"/>
                  </a:lnTo>
                  <a:lnTo>
                    <a:pt x="608" y="428"/>
                  </a:lnTo>
                  <a:lnTo>
                    <a:pt x="606" y="438"/>
                  </a:lnTo>
                  <a:lnTo>
                    <a:pt x="604" y="442"/>
                  </a:lnTo>
                  <a:lnTo>
                    <a:pt x="590" y="494"/>
                  </a:lnTo>
                  <a:lnTo>
                    <a:pt x="582" y="512"/>
                  </a:lnTo>
                  <a:lnTo>
                    <a:pt x="554" y="548"/>
                  </a:lnTo>
                  <a:lnTo>
                    <a:pt x="532" y="562"/>
                  </a:lnTo>
                  <a:lnTo>
                    <a:pt x="502" y="568"/>
                  </a:lnTo>
                  <a:lnTo>
                    <a:pt x="486" y="570"/>
                  </a:lnTo>
                  <a:lnTo>
                    <a:pt x="468" y="568"/>
                  </a:lnTo>
                  <a:lnTo>
                    <a:pt x="440" y="562"/>
                  </a:lnTo>
                  <a:lnTo>
                    <a:pt x="418" y="548"/>
                  </a:lnTo>
                  <a:lnTo>
                    <a:pt x="400" y="530"/>
                  </a:lnTo>
                  <a:lnTo>
                    <a:pt x="388" y="512"/>
                  </a:lnTo>
                  <a:lnTo>
                    <a:pt x="382" y="496"/>
                  </a:lnTo>
                  <a:lnTo>
                    <a:pt x="376" y="476"/>
                  </a:lnTo>
                  <a:lnTo>
                    <a:pt x="366" y="438"/>
                  </a:lnTo>
                  <a:lnTo>
                    <a:pt x="366" y="434"/>
                  </a:lnTo>
                  <a:lnTo>
                    <a:pt x="362" y="422"/>
                  </a:lnTo>
                  <a:lnTo>
                    <a:pt x="358" y="406"/>
                  </a:lnTo>
                  <a:lnTo>
                    <a:pt x="352" y="392"/>
                  </a:lnTo>
                  <a:lnTo>
                    <a:pt x="346" y="386"/>
                  </a:lnTo>
                  <a:lnTo>
                    <a:pt x="340" y="382"/>
                  </a:lnTo>
                  <a:lnTo>
                    <a:pt x="334" y="378"/>
                  </a:lnTo>
                  <a:lnTo>
                    <a:pt x="326" y="376"/>
                  </a:lnTo>
                  <a:lnTo>
                    <a:pt x="322" y="374"/>
                  </a:lnTo>
                  <a:lnTo>
                    <a:pt x="320" y="374"/>
                  </a:lnTo>
                  <a:lnTo>
                    <a:pt x="314" y="376"/>
                  </a:lnTo>
                  <a:lnTo>
                    <a:pt x="308" y="378"/>
                  </a:lnTo>
                  <a:lnTo>
                    <a:pt x="296" y="384"/>
                  </a:lnTo>
                  <a:lnTo>
                    <a:pt x="288" y="394"/>
                  </a:lnTo>
                  <a:lnTo>
                    <a:pt x="282" y="404"/>
                  </a:lnTo>
                  <a:lnTo>
                    <a:pt x="280" y="416"/>
                  </a:lnTo>
                  <a:lnTo>
                    <a:pt x="276" y="428"/>
                  </a:lnTo>
                  <a:lnTo>
                    <a:pt x="274" y="438"/>
                  </a:lnTo>
                  <a:lnTo>
                    <a:pt x="260" y="494"/>
                  </a:lnTo>
                  <a:lnTo>
                    <a:pt x="252" y="512"/>
                  </a:lnTo>
                  <a:lnTo>
                    <a:pt x="222" y="548"/>
                  </a:lnTo>
                  <a:lnTo>
                    <a:pt x="200" y="562"/>
                  </a:lnTo>
                  <a:lnTo>
                    <a:pt x="172" y="568"/>
                  </a:lnTo>
                  <a:lnTo>
                    <a:pt x="156" y="570"/>
                  </a:lnTo>
                  <a:lnTo>
                    <a:pt x="138" y="568"/>
                  </a:lnTo>
                  <a:lnTo>
                    <a:pt x="110" y="562"/>
                  </a:lnTo>
                  <a:lnTo>
                    <a:pt x="86" y="548"/>
                  </a:lnTo>
                  <a:lnTo>
                    <a:pt x="70" y="530"/>
                  </a:lnTo>
                  <a:lnTo>
                    <a:pt x="58" y="512"/>
                  </a:lnTo>
                  <a:lnTo>
                    <a:pt x="50" y="494"/>
                  </a:lnTo>
                  <a:lnTo>
                    <a:pt x="44" y="476"/>
                  </a:lnTo>
                  <a:lnTo>
                    <a:pt x="36" y="438"/>
                  </a:lnTo>
                  <a:lnTo>
                    <a:pt x="34" y="434"/>
                  </a:lnTo>
                  <a:lnTo>
                    <a:pt x="32" y="422"/>
                  </a:lnTo>
                  <a:lnTo>
                    <a:pt x="28" y="410"/>
                  </a:lnTo>
                  <a:lnTo>
                    <a:pt x="24" y="398"/>
                  </a:lnTo>
                  <a:lnTo>
                    <a:pt x="18" y="388"/>
                  </a:lnTo>
                  <a:lnTo>
                    <a:pt x="8" y="380"/>
                  </a:lnTo>
                  <a:lnTo>
                    <a:pt x="0" y="376"/>
                  </a:lnTo>
                  <a:lnTo>
                    <a:pt x="0" y="192"/>
                  </a:lnTo>
                  <a:lnTo>
                    <a:pt x="2" y="192"/>
                  </a:lnTo>
                  <a:lnTo>
                    <a:pt x="8" y="188"/>
                  </a:lnTo>
                  <a:lnTo>
                    <a:pt x="18" y="180"/>
                  </a:lnTo>
                  <a:lnTo>
                    <a:pt x="28" y="162"/>
                  </a:lnTo>
                  <a:lnTo>
                    <a:pt x="30" y="156"/>
                  </a:lnTo>
                  <a:lnTo>
                    <a:pt x="30" y="152"/>
                  </a:lnTo>
                  <a:lnTo>
                    <a:pt x="32" y="140"/>
                  </a:lnTo>
                  <a:lnTo>
                    <a:pt x="36" y="132"/>
                  </a:lnTo>
                  <a:lnTo>
                    <a:pt x="36" y="130"/>
                  </a:lnTo>
                  <a:lnTo>
                    <a:pt x="42" y="108"/>
                  </a:lnTo>
                  <a:lnTo>
                    <a:pt x="48" y="84"/>
                  </a:lnTo>
                  <a:lnTo>
                    <a:pt x="50" y="76"/>
                  </a:lnTo>
                  <a:lnTo>
                    <a:pt x="58" y="58"/>
                  </a:lnTo>
                  <a:lnTo>
                    <a:pt x="86" y="22"/>
                  </a:lnTo>
                  <a:lnTo>
                    <a:pt x="110" y="8"/>
                  </a:lnTo>
                  <a:lnTo>
                    <a:pt x="138" y="0"/>
                  </a:lnTo>
                  <a:lnTo>
                    <a:pt x="156" y="0"/>
                  </a:lnTo>
                  <a:lnTo>
                    <a:pt x="172" y="0"/>
                  </a:lnTo>
                  <a:lnTo>
                    <a:pt x="200" y="8"/>
                  </a:lnTo>
                  <a:lnTo>
                    <a:pt x="222" y="22"/>
                  </a:lnTo>
                  <a:lnTo>
                    <a:pt x="236" y="34"/>
                  </a:lnTo>
                  <a:lnTo>
                    <a:pt x="246" y="48"/>
                  </a:lnTo>
                  <a:lnTo>
                    <a:pt x="254" y="64"/>
                  </a:lnTo>
                  <a:lnTo>
                    <a:pt x="260" y="80"/>
                  </a:lnTo>
                  <a:lnTo>
                    <a:pt x="270" y="114"/>
                  </a:lnTo>
                  <a:lnTo>
                    <a:pt x="278" y="148"/>
                  </a:lnTo>
                  <a:lnTo>
                    <a:pt x="280" y="156"/>
                  </a:lnTo>
                  <a:lnTo>
                    <a:pt x="282" y="166"/>
                  </a:lnTo>
                  <a:lnTo>
                    <a:pt x="290" y="178"/>
                  </a:lnTo>
                  <a:lnTo>
                    <a:pt x="298" y="186"/>
                  </a:lnTo>
                  <a:lnTo>
                    <a:pt x="308" y="192"/>
                  </a:lnTo>
                  <a:lnTo>
                    <a:pt x="314" y="194"/>
                  </a:lnTo>
                  <a:lnTo>
                    <a:pt x="318" y="194"/>
                  </a:lnTo>
                  <a:lnTo>
                    <a:pt x="320" y="194"/>
                  </a:lnTo>
                  <a:lnTo>
                    <a:pt x="326" y="194"/>
                  </a:lnTo>
                  <a:lnTo>
                    <a:pt x="342" y="186"/>
                  </a:lnTo>
                  <a:lnTo>
                    <a:pt x="350" y="178"/>
                  </a:lnTo>
                  <a:lnTo>
                    <a:pt x="358" y="166"/>
                  </a:lnTo>
                  <a:lnTo>
                    <a:pt x="360" y="156"/>
                  </a:lnTo>
                  <a:lnTo>
                    <a:pt x="368" y="120"/>
                  </a:lnTo>
                  <a:lnTo>
                    <a:pt x="378" y="84"/>
                  </a:lnTo>
                  <a:lnTo>
                    <a:pt x="380" y="76"/>
                  </a:lnTo>
                  <a:lnTo>
                    <a:pt x="388" y="58"/>
                  </a:lnTo>
                  <a:lnTo>
                    <a:pt x="418" y="22"/>
                  </a:lnTo>
                  <a:lnTo>
                    <a:pt x="440" y="8"/>
                  </a:lnTo>
                  <a:lnTo>
                    <a:pt x="468" y="0"/>
                  </a:lnTo>
                  <a:lnTo>
                    <a:pt x="486" y="0"/>
                  </a:lnTo>
                  <a:lnTo>
                    <a:pt x="502" y="0"/>
                  </a:lnTo>
                  <a:lnTo>
                    <a:pt x="532" y="8"/>
                  </a:lnTo>
                  <a:lnTo>
                    <a:pt x="554" y="22"/>
                  </a:lnTo>
                  <a:lnTo>
                    <a:pt x="566" y="34"/>
                  </a:lnTo>
                  <a:lnTo>
                    <a:pt x="576" y="48"/>
                  </a:lnTo>
                  <a:lnTo>
                    <a:pt x="584" y="64"/>
                  </a:lnTo>
                  <a:lnTo>
                    <a:pt x="592" y="80"/>
                  </a:lnTo>
                  <a:lnTo>
                    <a:pt x="600" y="114"/>
                  </a:lnTo>
                  <a:lnTo>
                    <a:pt x="608" y="148"/>
                  </a:lnTo>
                  <a:lnTo>
                    <a:pt x="610" y="156"/>
                  </a:lnTo>
                  <a:lnTo>
                    <a:pt x="612" y="156"/>
                  </a:lnTo>
                  <a:lnTo>
                    <a:pt x="614" y="166"/>
                  </a:lnTo>
                  <a:lnTo>
                    <a:pt x="620" y="178"/>
                  </a:lnTo>
                  <a:lnTo>
                    <a:pt x="630" y="188"/>
                  </a:lnTo>
                  <a:lnTo>
                    <a:pt x="638" y="192"/>
                  </a:lnTo>
                  <a:lnTo>
                    <a:pt x="646" y="194"/>
                  </a:lnTo>
                  <a:lnTo>
                    <a:pt x="650" y="194"/>
                  </a:lnTo>
                  <a:lnTo>
                    <a:pt x="652" y="194"/>
                  </a:lnTo>
                  <a:lnTo>
                    <a:pt x="656" y="194"/>
                  </a:lnTo>
                  <a:lnTo>
                    <a:pt x="672" y="188"/>
                  </a:lnTo>
                  <a:lnTo>
                    <a:pt x="680" y="178"/>
                  </a:lnTo>
                  <a:lnTo>
                    <a:pt x="688" y="166"/>
                  </a:lnTo>
                  <a:lnTo>
                    <a:pt x="690" y="156"/>
                  </a:lnTo>
                  <a:lnTo>
                    <a:pt x="700" y="120"/>
                  </a:lnTo>
                  <a:lnTo>
                    <a:pt x="710" y="84"/>
                  </a:lnTo>
                  <a:lnTo>
                    <a:pt x="712" y="76"/>
                  </a:lnTo>
                  <a:lnTo>
                    <a:pt x="720" y="58"/>
                  </a:lnTo>
                  <a:lnTo>
                    <a:pt x="748" y="22"/>
                  </a:lnTo>
                  <a:lnTo>
                    <a:pt x="770" y="8"/>
                  </a:lnTo>
                  <a:lnTo>
                    <a:pt x="798" y="0"/>
                  </a:lnTo>
                  <a:lnTo>
                    <a:pt x="816" y="0"/>
                  </a:lnTo>
                  <a:lnTo>
                    <a:pt x="832" y="0"/>
                  </a:lnTo>
                  <a:lnTo>
                    <a:pt x="862" y="8"/>
                  </a:lnTo>
                  <a:lnTo>
                    <a:pt x="884" y="22"/>
                  </a:lnTo>
                  <a:lnTo>
                    <a:pt x="896" y="34"/>
                  </a:lnTo>
                  <a:lnTo>
                    <a:pt x="906" y="48"/>
                  </a:lnTo>
                  <a:lnTo>
                    <a:pt x="914" y="64"/>
                  </a:lnTo>
                  <a:lnTo>
                    <a:pt x="922" y="80"/>
                  </a:lnTo>
                  <a:lnTo>
                    <a:pt x="932" y="114"/>
                  </a:lnTo>
                  <a:lnTo>
                    <a:pt x="938" y="148"/>
                  </a:lnTo>
                  <a:lnTo>
                    <a:pt x="940" y="156"/>
                  </a:lnTo>
                  <a:lnTo>
                    <a:pt x="942" y="156"/>
                  </a:lnTo>
                  <a:lnTo>
                    <a:pt x="944" y="166"/>
                  </a:lnTo>
                  <a:lnTo>
                    <a:pt x="952" y="178"/>
                  </a:lnTo>
                  <a:lnTo>
                    <a:pt x="960" y="188"/>
                  </a:lnTo>
                  <a:lnTo>
                    <a:pt x="968" y="192"/>
                  </a:lnTo>
                  <a:lnTo>
                    <a:pt x="976" y="194"/>
                  </a:lnTo>
                  <a:lnTo>
                    <a:pt x="980" y="194"/>
                  </a:lnTo>
                  <a:lnTo>
                    <a:pt x="982" y="194"/>
                  </a:lnTo>
                  <a:lnTo>
                    <a:pt x="986" y="194"/>
                  </a:lnTo>
                  <a:lnTo>
                    <a:pt x="1002" y="188"/>
                  </a:lnTo>
                  <a:lnTo>
                    <a:pt x="1010" y="178"/>
                  </a:lnTo>
                  <a:lnTo>
                    <a:pt x="1018" y="166"/>
                  </a:lnTo>
                  <a:lnTo>
                    <a:pt x="1022" y="156"/>
                  </a:lnTo>
                  <a:lnTo>
                    <a:pt x="1030" y="120"/>
                  </a:lnTo>
                  <a:lnTo>
                    <a:pt x="1040" y="84"/>
                  </a:lnTo>
                  <a:lnTo>
                    <a:pt x="1042" y="76"/>
                  </a:lnTo>
                  <a:lnTo>
                    <a:pt x="1050" y="58"/>
                  </a:lnTo>
                  <a:lnTo>
                    <a:pt x="1078" y="22"/>
                  </a:lnTo>
                  <a:lnTo>
                    <a:pt x="1100" y="8"/>
                  </a:lnTo>
                  <a:lnTo>
                    <a:pt x="1130" y="0"/>
                  </a:lnTo>
                  <a:lnTo>
                    <a:pt x="1146" y="0"/>
                  </a:lnTo>
                  <a:lnTo>
                    <a:pt x="1164" y="0"/>
                  </a:lnTo>
                  <a:lnTo>
                    <a:pt x="1192" y="8"/>
                  </a:lnTo>
                  <a:lnTo>
                    <a:pt x="1214" y="22"/>
                  </a:lnTo>
                  <a:lnTo>
                    <a:pt x="1226" y="34"/>
                  </a:lnTo>
                  <a:lnTo>
                    <a:pt x="1238" y="48"/>
                  </a:lnTo>
                  <a:lnTo>
                    <a:pt x="1246" y="62"/>
                  </a:lnTo>
                  <a:lnTo>
                    <a:pt x="1252" y="80"/>
                  </a:lnTo>
                  <a:lnTo>
                    <a:pt x="1262" y="114"/>
                  </a:lnTo>
                  <a:lnTo>
                    <a:pt x="1270" y="148"/>
                  </a:lnTo>
                  <a:lnTo>
                    <a:pt x="1272" y="156"/>
                  </a:lnTo>
                  <a:lnTo>
                    <a:pt x="1274" y="166"/>
                  </a:lnTo>
                  <a:lnTo>
                    <a:pt x="1282" y="178"/>
                  </a:lnTo>
                  <a:lnTo>
                    <a:pt x="1290" y="188"/>
                  </a:lnTo>
                  <a:lnTo>
                    <a:pt x="1300" y="192"/>
                  </a:lnTo>
                  <a:lnTo>
                    <a:pt x="1306" y="194"/>
                  </a:lnTo>
                  <a:lnTo>
                    <a:pt x="1310" y="194"/>
                  </a:lnTo>
                  <a:lnTo>
                    <a:pt x="1312" y="194"/>
                  </a:lnTo>
                  <a:lnTo>
                    <a:pt x="1316" y="194"/>
                  </a:lnTo>
                  <a:lnTo>
                    <a:pt x="1332" y="188"/>
                  </a:lnTo>
                  <a:lnTo>
                    <a:pt x="1342" y="178"/>
                  </a:lnTo>
                  <a:lnTo>
                    <a:pt x="1348" y="166"/>
                  </a:lnTo>
                  <a:lnTo>
                    <a:pt x="1352" y="156"/>
                  </a:lnTo>
                  <a:lnTo>
                    <a:pt x="1360" y="120"/>
                  </a:lnTo>
                  <a:lnTo>
                    <a:pt x="1370" y="84"/>
                  </a:lnTo>
                  <a:lnTo>
                    <a:pt x="1372" y="76"/>
                  </a:lnTo>
                  <a:lnTo>
                    <a:pt x="1380" y="58"/>
                  </a:lnTo>
                  <a:lnTo>
                    <a:pt x="1408" y="22"/>
                  </a:lnTo>
                  <a:lnTo>
                    <a:pt x="1432" y="8"/>
                  </a:lnTo>
                  <a:lnTo>
                    <a:pt x="1460" y="0"/>
                  </a:lnTo>
                  <a:lnTo>
                    <a:pt x="1478" y="0"/>
                  </a:lnTo>
                  <a:lnTo>
                    <a:pt x="1494" y="0"/>
                  </a:lnTo>
                  <a:lnTo>
                    <a:pt x="1522" y="8"/>
                  </a:lnTo>
                  <a:lnTo>
                    <a:pt x="1544" y="22"/>
                  </a:lnTo>
                  <a:lnTo>
                    <a:pt x="1558" y="34"/>
                  </a:lnTo>
                  <a:lnTo>
                    <a:pt x="1568" y="48"/>
                  </a:lnTo>
                  <a:lnTo>
                    <a:pt x="1576" y="64"/>
                  </a:lnTo>
                  <a:lnTo>
                    <a:pt x="1582" y="80"/>
                  </a:lnTo>
                  <a:lnTo>
                    <a:pt x="1592" y="114"/>
                  </a:lnTo>
                  <a:lnTo>
                    <a:pt x="1600" y="148"/>
                  </a:lnTo>
                  <a:lnTo>
                    <a:pt x="1602" y="156"/>
                  </a:lnTo>
                  <a:lnTo>
                    <a:pt x="1604" y="156"/>
                  </a:lnTo>
                  <a:lnTo>
                    <a:pt x="1604" y="162"/>
                  </a:lnTo>
                  <a:lnTo>
                    <a:pt x="1608" y="172"/>
                  </a:lnTo>
                  <a:lnTo>
                    <a:pt x="1614" y="180"/>
                  </a:lnTo>
                  <a:lnTo>
                    <a:pt x="1622" y="186"/>
                  </a:lnTo>
                  <a:lnTo>
                    <a:pt x="1630" y="192"/>
                  </a:lnTo>
                  <a:lnTo>
                    <a:pt x="1634" y="192"/>
                  </a:lnTo>
                  <a:lnTo>
                    <a:pt x="1634" y="308"/>
                  </a:lnTo>
                  <a:lnTo>
                    <a:pt x="1632" y="372"/>
                  </a:lnTo>
                  <a:lnTo>
                    <a:pt x="1634" y="376"/>
                  </a:lnTo>
                </a:path>
              </a:pathLst>
            </a:custGeom>
            <a:noFill/>
            <a:ln w="9525">
              <a:noFill/>
              <a:round/>
              <a:headEnd/>
              <a:tailEnd/>
            </a:ln>
          </p:spPr>
          <p:txBody>
            <a:bodyPr/>
            <a:lstStyle/>
            <a:p>
              <a:endParaRPr lang="en-US"/>
            </a:p>
          </p:txBody>
        </p:sp>
        <p:sp>
          <p:nvSpPr>
            <p:cNvPr id="1627" name="Freeform 263"/>
            <p:cNvSpPr>
              <a:spLocks/>
            </p:cNvSpPr>
            <p:nvPr/>
          </p:nvSpPr>
          <p:spPr bwMode="auto">
            <a:xfrm>
              <a:off x="12388850" y="27905075"/>
              <a:ext cx="222250" cy="327025"/>
            </a:xfrm>
            <a:custGeom>
              <a:avLst/>
              <a:gdLst>
                <a:gd name="T0" fmla="*/ 70 w 140"/>
                <a:gd name="T1" fmla="*/ 0 h 206"/>
                <a:gd name="T2" fmla="*/ 60 w 140"/>
                <a:gd name="T3" fmla="*/ 2 h 206"/>
                <a:gd name="T4" fmla="*/ 60 w 140"/>
                <a:gd name="T5" fmla="*/ 2 h 206"/>
                <a:gd name="T6" fmla="*/ 46 w 140"/>
                <a:gd name="T7" fmla="*/ 4 h 206"/>
                <a:gd name="T8" fmla="*/ 34 w 140"/>
                <a:gd name="T9" fmla="*/ 10 h 206"/>
                <a:gd name="T10" fmla="*/ 22 w 140"/>
                <a:gd name="T11" fmla="*/ 18 h 206"/>
                <a:gd name="T12" fmla="*/ 14 w 140"/>
                <a:gd name="T13" fmla="*/ 28 h 206"/>
                <a:gd name="T14" fmla="*/ 8 w 140"/>
                <a:gd name="T15" fmla="*/ 40 h 206"/>
                <a:gd name="T16" fmla="*/ 4 w 140"/>
                <a:gd name="T17" fmla="*/ 52 h 206"/>
                <a:gd name="T18" fmla="*/ 0 w 140"/>
                <a:gd name="T19" fmla="*/ 66 h 206"/>
                <a:gd name="T20" fmla="*/ 0 w 140"/>
                <a:gd name="T21" fmla="*/ 80 h 206"/>
                <a:gd name="T22" fmla="*/ 2 w 140"/>
                <a:gd name="T23" fmla="*/ 92 h 206"/>
                <a:gd name="T24" fmla="*/ 6 w 140"/>
                <a:gd name="T25" fmla="*/ 104 h 206"/>
                <a:gd name="T26" fmla="*/ 12 w 140"/>
                <a:gd name="T27" fmla="*/ 116 h 206"/>
                <a:gd name="T28" fmla="*/ 20 w 140"/>
                <a:gd name="T29" fmla="*/ 126 h 206"/>
                <a:gd name="T30" fmla="*/ 30 w 140"/>
                <a:gd name="T31" fmla="*/ 134 h 206"/>
                <a:gd name="T32" fmla="*/ 42 w 140"/>
                <a:gd name="T33" fmla="*/ 138 h 206"/>
                <a:gd name="T34" fmla="*/ 58 w 140"/>
                <a:gd name="T35" fmla="*/ 142 h 206"/>
                <a:gd name="T36" fmla="*/ 74 w 140"/>
                <a:gd name="T37" fmla="*/ 140 h 206"/>
                <a:gd name="T38" fmla="*/ 76 w 140"/>
                <a:gd name="T39" fmla="*/ 140 h 206"/>
                <a:gd name="T40" fmla="*/ 72 w 140"/>
                <a:gd name="T41" fmla="*/ 144 h 206"/>
                <a:gd name="T42" fmla="*/ 66 w 140"/>
                <a:gd name="T43" fmla="*/ 154 h 206"/>
                <a:gd name="T44" fmla="*/ 52 w 140"/>
                <a:gd name="T45" fmla="*/ 174 h 206"/>
                <a:gd name="T46" fmla="*/ 32 w 140"/>
                <a:gd name="T47" fmla="*/ 198 h 206"/>
                <a:gd name="T48" fmla="*/ 26 w 140"/>
                <a:gd name="T49" fmla="*/ 206 h 206"/>
                <a:gd name="T50" fmla="*/ 52 w 140"/>
                <a:gd name="T51" fmla="*/ 206 h 206"/>
                <a:gd name="T52" fmla="*/ 66 w 140"/>
                <a:gd name="T53" fmla="*/ 206 h 206"/>
                <a:gd name="T54" fmla="*/ 68 w 140"/>
                <a:gd name="T55" fmla="*/ 206 h 206"/>
                <a:gd name="T56" fmla="*/ 74 w 140"/>
                <a:gd name="T57" fmla="*/ 198 h 206"/>
                <a:gd name="T58" fmla="*/ 86 w 140"/>
                <a:gd name="T59" fmla="*/ 186 h 206"/>
                <a:gd name="T60" fmla="*/ 100 w 140"/>
                <a:gd name="T61" fmla="*/ 168 h 206"/>
                <a:gd name="T62" fmla="*/ 110 w 140"/>
                <a:gd name="T63" fmla="*/ 154 h 206"/>
                <a:gd name="T64" fmla="*/ 114 w 140"/>
                <a:gd name="T65" fmla="*/ 150 h 206"/>
                <a:gd name="T66" fmla="*/ 118 w 140"/>
                <a:gd name="T67" fmla="*/ 144 h 206"/>
                <a:gd name="T68" fmla="*/ 124 w 140"/>
                <a:gd name="T69" fmla="*/ 130 h 206"/>
                <a:gd name="T70" fmla="*/ 124 w 140"/>
                <a:gd name="T71" fmla="*/ 130 h 206"/>
                <a:gd name="T72" fmla="*/ 132 w 140"/>
                <a:gd name="T73" fmla="*/ 114 h 206"/>
                <a:gd name="T74" fmla="*/ 138 w 140"/>
                <a:gd name="T75" fmla="*/ 96 h 206"/>
                <a:gd name="T76" fmla="*/ 140 w 140"/>
                <a:gd name="T77" fmla="*/ 78 h 206"/>
                <a:gd name="T78" fmla="*/ 138 w 140"/>
                <a:gd name="T79" fmla="*/ 60 h 206"/>
                <a:gd name="T80" fmla="*/ 134 w 140"/>
                <a:gd name="T81" fmla="*/ 44 h 206"/>
                <a:gd name="T82" fmla="*/ 126 w 140"/>
                <a:gd name="T83" fmla="*/ 28 h 206"/>
                <a:gd name="T84" fmla="*/ 120 w 140"/>
                <a:gd name="T85" fmla="*/ 22 h 206"/>
                <a:gd name="T86" fmla="*/ 114 w 140"/>
                <a:gd name="T87" fmla="*/ 16 h 206"/>
                <a:gd name="T88" fmla="*/ 106 w 140"/>
                <a:gd name="T89" fmla="*/ 10 h 206"/>
                <a:gd name="T90" fmla="*/ 98 w 140"/>
                <a:gd name="T91" fmla="*/ 6 h 206"/>
                <a:gd name="T92" fmla="*/ 80 w 140"/>
                <a:gd name="T93" fmla="*/ 2 h 206"/>
                <a:gd name="T94" fmla="*/ 70 w 140"/>
                <a:gd name="T95" fmla="*/ 0 h 206"/>
                <a:gd name="T96" fmla="*/ 70 w 140"/>
                <a:gd name="T97" fmla="*/ 0 h 206"/>
                <a:gd name="T98" fmla="*/ 70 w 140"/>
                <a:gd name="T99" fmla="*/ 0 h 2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0"/>
                <a:gd name="T151" fmla="*/ 0 h 206"/>
                <a:gd name="T152" fmla="*/ 140 w 140"/>
                <a:gd name="T153" fmla="*/ 206 h 2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0" h="206">
                  <a:moveTo>
                    <a:pt x="70" y="0"/>
                  </a:moveTo>
                  <a:lnTo>
                    <a:pt x="60" y="2"/>
                  </a:lnTo>
                  <a:lnTo>
                    <a:pt x="46" y="4"/>
                  </a:lnTo>
                  <a:lnTo>
                    <a:pt x="34" y="10"/>
                  </a:lnTo>
                  <a:lnTo>
                    <a:pt x="22" y="18"/>
                  </a:lnTo>
                  <a:lnTo>
                    <a:pt x="14" y="28"/>
                  </a:lnTo>
                  <a:lnTo>
                    <a:pt x="8" y="40"/>
                  </a:lnTo>
                  <a:lnTo>
                    <a:pt x="4" y="52"/>
                  </a:lnTo>
                  <a:lnTo>
                    <a:pt x="0" y="66"/>
                  </a:lnTo>
                  <a:lnTo>
                    <a:pt x="0" y="80"/>
                  </a:lnTo>
                  <a:lnTo>
                    <a:pt x="2" y="92"/>
                  </a:lnTo>
                  <a:lnTo>
                    <a:pt x="6" y="104"/>
                  </a:lnTo>
                  <a:lnTo>
                    <a:pt x="12" y="116"/>
                  </a:lnTo>
                  <a:lnTo>
                    <a:pt x="20" y="126"/>
                  </a:lnTo>
                  <a:lnTo>
                    <a:pt x="30" y="134"/>
                  </a:lnTo>
                  <a:lnTo>
                    <a:pt x="42" y="138"/>
                  </a:lnTo>
                  <a:lnTo>
                    <a:pt x="58" y="142"/>
                  </a:lnTo>
                  <a:lnTo>
                    <a:pt x="74" y="140"/>
                  </a:lnTo>
                  <a:lnTo>
                    <a:pt x="76" y="140"/>
                  </a:lnTo>
                  <a:lnTo>
                    <a:pt x="72" y="144"/>
                  </a:lnTo>
                  <a:lnTo>
                    <a:pt x="66" y="154"/>
                  </a:lnTo>
                  <a:lnTo>
                    <a:pt x="52" y="174"/>
                  </a:lnTo>
                  <a:lnTo>
                    <a:pt x="32" y="198"/>
                  </a:lnTo>
                  <a:lnTo>
                    <a:pt x="26" y="206"/>
                  </a:lnTo>
                  <a:lnTo>
                    <a:pt x="52" y="206"/>
                  </a:lnTo>
                  <a:lnTo>
                    <a:pt x="66" y="206"/>
                  </a:lnTo>
                  <a:lnTo>
                    <a:pt x="68" y="206"/>
                  </a:lnTo>
                  <a:lnTo>
                    <a:pt x="74" y="198"/>
                  </a:lnTo>
                  <a:lnTo>
                    <a:pt x="86" y="186"/>
                  </a:lnTo>
                  <a:lnTo>
                    <a:pt x="100" y="168"/>
                  </a:lnTo>
                  <a:lnTo>
                    <a:pt x="110" y="154"/>
                  </a:lnTo>
                  <a:lnTo>
                    <a:pt x="114" y="150"/>
                  </a:lnTo>
                  <a:lnTo>
                    <a:pt x="118" y="144"/>
                  </a:lnTo>
                  <a:lnTo>
                    <a:pt x="124" y="130"/>
                  </a:lnTo>
                  <a:lnTo>
                    <a:pt x="132" y="114"/>
                  </a:lnTo>
                  <a:lnTo>
                    <a:pt x="138" y="96"/>
                  </a:lnTo>
                  <a:lnTo>
                    <a:pt x="140" y="78"/>
                  </a:lnTo>
                  <a:lnTo>
                    <a:pt x="138" y="60"/>
                  </a:lnTo>
                  <a:lnTo>
                    <a:pt x="134" y="44"/>
                  </a:lnTo>
                  <a:lnTo>
                    <a:pt x="126" y="28"/>
                  </a:lnTo>
                  <a:lnTo>
                    <a:pt x="120" y="22"/>
                  </a:lnTo>
                  <a:lnTo>
                    <a:pt x="114" y="16"/>
                  </a:lnTo>
                  <a:lnTo>
                    <a:pt x="106" y="10"/>
                  </a:lnTo>
                  <a:lnTo>
                    <a:pt x="98" y="6"/>
                  </a:lnTo>
                  <a:lnTo>
                    <a:pt x="80" y="2"/>
                  </a:lnTo>
                  <a:lnTo>
                    <a:pt x="70" y="0"/>
                  </a:lnTo>
                </a:path>
              </a:pathLst>
            </a:custGeom>
            <a:noFill/>
            <a:ln w="9525">
              <a:noFill/>
              <a:round/>
              <a:headEnd/>
              <a:tailEnd/>
            </a:ln>
          </p:spPr>
          <p:txBody>
            <a:bodyPr/>
            <a:lstStyle/>
            <a:p>
              <a:endParaRPr lang="en-US"/>
            </a:p>
          </p:txBody>
        </p:sp>
        <p:sp>
          <p:nvSpPr>
            <p:cNvPr id="1628" name="Freeform 264"/>
            <p:cNvSpPr>
              <a:spLocks/>
            </p:cNvSpPr>
            <p:nvPr/>
          </p:nvSpPr>
          <p:spPr bwMode="auto">
            <a:xfrm>
              <a:off x="12452350" y="27955875"/>
              <a:ext cx="98425" cy="127000"/>
            </a:xfrm>
            <a:custGeom>
              <a:avLst/>
              <a:gdLst>
                <a:gd name="T0" fmla="*/ 30 w 62"/>
                <a:gd name="T1" fmla="*/ 80 h 80"/>
                <a:gd name="T2" fmla="*/ 26 w 62"/>
                <a:gd name="T3" fmla="*/ 80 h 80"/>
                <a:gd name="T4" fmla="*/ 16 w 62"/>
                <a:gd name="T5" fmla="*/ 76 h 80"/>
                <a:gd name="T6" fmla="*/ 10 w 62"/>
                <a:gd name="T7" fmla="*/ 72 h 80"/>
                <a:gd name="T8" fmla="*/ 4 w 62"/>
                <a:gd name="T9" fmla="*/ 66 h 80"/>
                <a:gd name="T10" fmla="*/ 0 w 62"/>
                <a:gd name="T11" fmla="*/ 58 h 80"/>
                <a:gd name="T12" fmla="*/ 0 w 62"/>
                <a:gd name="T13" fmla="*/ 46 h 80"/>
                <a:gd name="T14" fmla="*/ 0 w 62"/>
                <a:gd name="T15" fmla="*/ 34 h 80"/>
                <a:gd name="T16" fmla="*/ 0 w 62"/>
                <a:gd name="T17" fmla="*/ 24 h 80"/>
                <a:gd name="T18" fmla="*/ 4 w 62"/>
                <a:gd name="T19" fmla="*/ 16 h 80"/>
                <a:gd name="T20" fmla="*/ 10 w 62"/>
                <a:gd name="T21" fmla="*/ 8 h 80"/>
                <a:gd name="T22" fmla="*/ 18 w 62"/>
                <a:gd name="T23" fmla="*/ 4 h 80"/>
                <a:gd name="T24" fmla="*/ 26 w 62"/>
                <a:gd name="T25" fmla="*/ 2 h 80"/>
                <a:gd name="T26" fmla="*/ 30 w 62"/>
                <a:gd name="T27" fmla="*/ 0 h 80"/>
                <a:gd name="T28" fmla="*/ 36 w 62"/>
                <a:gd name="T29" fmla="*/ 2 h 80"/>
                <a:gd name="T30" fmla="*/ 42 w 62"/>
                <a:gd name="T31" fmla="*/ 4 h 80"/>
                <a:gd name="T32" fmla="*/ 50 w 62"/>
                <a:gd name="T33" fmla="*/ 8 h 80"/>
                <a:gd name="T34" fmla="*/ 56 w 62"/>
                <a:gd name="T35" fmla="*/ 16 h 80"/>
                <a:gd name="T36" fmla="*/ 60 w 62"/>
                <a:gd name="T37" fmla="*/ 24 h 80"/>
                <a:gd name="T38" fmla="*/ 60 w 62"/>
                <a:gd name="T39" fmla="*/ 34 h 80"/>
                <a:gd name="T40" fmla="*/ 62 w 62"/>
                <a:gd name="T41" fmla="*/ 40 h 80"/>
                <a:gd name="T42" fmla="*/ 60 w 62"/>
                <a:gd name="T43" fmla="*/ 46 h 80"/>
                <a:gd name="T44" fmla="*/ 60 w 62"/>
                <a:gd name="T45" fmla="*/ 58 h 80"/>
                <a:gd name="T46" fmla="*/ 56 w 62"/>
                <a:gd name="T47" fmla="*/ 66 h 80"/>
                <a:gd name="T48" fmla="*/ 50 w 62"/>
                <a:gd name="T49" fmla="*/ 72 h 80"/>
                <a:gd name="T50" fmla="*/ 42 w 62"/>
                <a:gd name="T51" fmla="*/ 76 h 80"/>
                <a:gd name="T52" fmla="*/ 34 w 62"/>
                <a:gd name="T53" fmla="*/ 80 h 80"/>
                <a:gd name="T54" fmla="*/ 30 w 62"/>
                <a:gd name="T55" fmla="*/ 80 h 8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2"/>
                <a:gd name="T85" fmla="*/ 0 h 80"/>
                <a:gd name="T86" fmla="*/ 62 w 62"/>
                <a:gd name="T87" fmla="*/ 80 h 8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2" h="80">
                  <a:moveTo>
                    <a:pt x="30" y="80"/>
                  </a:moveTo>
                  <a:lnTo>
                    <a:pt x="26" y="80"/>
                  </a:lnTo>
                  <a:lnTo>
                    <a:pt x="16" y="76"/>
                  </a:lnTo>
                  <a:lnTo>
                    <a:pt x="10" y="72"/>
                  </a:lnTo>
                  <a:lnTo>
                    <a:pt x="4" y="66"/>
                  </a:lnTo>
                  <a:lnTo>
                    <a:pt x="0" y="58"/>
                  </a:lnTo>
                  <a:lnTo>
                    <a:pt x="0" y="46"/>
                  </a:lnTo>
                  <a:lnTo>
                    <a:pt x="0" y="34"/>
                  </a:lnTo>
                  <a:lnTo>
                    <a:pt x="0" y="24"/>
                  </a:lnTo>
                  <a:lnTo>
                    <a:pt x="4" y="16"/>
                  </a:lnTo>
                  <a:lnTo>
                    <a:pt x="10" y="8"/>
                  </a:lnTo>
                  <a:lnTo>
                    <a:pt x="18" y="4"/>
                  </a:lnTo>
                  <a:lnTo>
                    <a:pt x="26" y="2"/>
                  </a:lnTo>
                  <a:lnTo>
                    <a:pt x="30" y="0"/>
                  </a:lnTo>
                  <a:lnTo>
                    <a:pt x="36" y="2"/>
                  </a:lnTo>
                  <a:lnTo>
                    <a:pt x="42" y="4"/>
                  </a:lnTo>
                  <a:lnTo>
                    <a:pt x="50" y="8"/>
                  </a:lnTo>
                  <a:lnTo>
                    <a:pt x="56" y="16"/>
                  </a:lnTo>
                  <a:lnTo>
                    <a:pt x="60" y="24"/>
                  </a:lnTo>
                  <a:lnTo>
                    <a:pt x="60" y="34"/>
                  </a:lnTo>
                  <a:lnTo>
                    <a:pt x="62" y="40"/>
                  </a:lnTo>
                  <a:lnTo>
                    <a:pt x="60" y="46"/>
                  </a:lnTo>
                  <a:lnTo>
                    <a:pt x="60" y="58"/>
                  </a:lnTo>
                  <a:lnTo>
                    <a:pt x="56" y="66"/>
                  </a:lnTo>
                  <a:lnTo>
                    <a:pt x="50" y="72"/>
                  </a:lnTo>
                  <a:lnTo>
                    <a:pt x="42" y="76"/>
                  </a:lnTo>
                  <a:lnTo>
                    <a:pt x="34" y="80"/>
                  </a:lnTo>
                  <a:lnTo>
                    <a:pt x="30" y="80"/>
                  </a:lnTo>
                </a:path>
              </a:pathLst>
            </a:custGeom>
            <a:noFill/>
            <a:ln w="9525">
              <a:noFill/>
              <a:round/>
              <a:headEnd/>
              <a:tailEnd/>
            </a:ln>
          </p:spPr>
          <p:txBody>
            <a:bodyPr/>
            <a:lstStyle/>
            <a:p>
              <a:endParaRPr lang="en-US"/>
            </a:p>
          </p:txBody>
        </p:sp>
        <p:sp>
          <p:nvSpPr>
            <p:cNvPr id="1629" name="Freeform 265"/>
            <p:cNvSpPr>
              <a:spLocks noEditPoints="1"/>
            </p:cNvSpPr>
            <p:nvPr/>
          </p:nvSpPr>
          <p:spPr bwMode="auto">
            <a:xfrm>
              <a:off x="13004800" y="27908250"/>
              <a:ext cx="231775" cy="323850"/>
            </a:xfrm>
            <a:custGeom>
              <a:avLst/>
              <a:gdLst>
                <a:gd name="T0" fmla="*/ 60 w 146"/>
                <a:gd name="T1" fmla="*/ 0 h 204"/>
                <a:gd name="T2" fmla="*/ 72 w 146"/>
                <a:gd name="T3" fmla="*/ 0 h 204"/>
                <a:gd name="T4" fmla="*/ 100 w 146"/>
                <a:gd name="T5" fmla="*/ 4 h 204"/>
                <a:gd name="T6" fmla="*/ 118 w 146"/>
                <a:gd name="T7" fmla="*/ 14 h 204"/>
                <a:gd name="T8" fmla="*/ 128 w 146"/>
                <a:gd name="T9" fmla="*/ 28 h 204"/>
                <a:gd name="T10" fmla="*/ 132 w 146"/>
                <a:gd name="T11" fmla="*/ 36 h 204"/>
                <a:gd name="T12" fmla="*/ 132 w 146"/>
                <a:gd name="T13" fmla="*/ 66 h 204"/>
                <a:gd name="T14" fmla="*/ 128 w 146"/>
                <a:gd name="T15" fmla="*/ 78 h 204"/>
                <a:gd name="T16" fmla="*/ 116 w 146"/>
                <a:gd name="T17" fmla="*/ 88 h 204"/>
                <a:gd name="T18" fmla="*/ 102 w 146"/>
                <a:gd name="T19" fmla="*/ 94 h 204"/>
                <a:gd name="T20" fmla="*/ 120 w 146"/>
                <a:gd name="T21" fmla="*/ 102 h 204"/>
                <a:gd name="T22" fmla="*/ 128 w 146"/>
                <a:gd name="T23" fmla="*/ 106 h 204"/>
                <a:gd name="T24" fmla="*/ 138 w 146"/>
                <a:gd name="T25" fmla="*/ 116 h 204"/>
                <a:gd name="T26" fmla="*/ 146 w 146"/>
                <a:gd name="T27" fmla="*/ 136 h 204"/>
                <a:gd name="T28" fmla="*/ 142 w 146"/>
                <a:gd name="T29" fmla="*/ 166 h 204"/>
                <a:gd name="T30" fmla="*/ 126 w 146"/>
                <a:gd name="T31" fmla="*/ 190 h 204"/>
                <a:gd name="T32" fmla="*/ 112 w 146"/>
                <a:gd name="T33" fmla="*/ 198 h 204"/>
                <a:gd name="T34" fmla="*/ 104 w 146"/>
                <a:gd name="T35" fmla="*/ 200 h 204"/>
                <a:gd name="T36" fmla="*/ 82 w 146"/>
                <a:gd name="T37" fmla="*/ 204 h 204"/>
                <a:gd name="T38" fmla="*/ 2 w 146"/>
                <a:gd name="T39" fmla="*/ 204 h 204"/>
                <a:gd name="T40" fmla="*/ 0 w 146"/>
                <a:gd name="T41" fmla="*/ 78 h 204"/>
                <a:gd name="T42" fmla="*/ 0 w 146"/>
                <a:gd name="T43" fmla="*/ 0 h 204"/>
                <a:gd name="T44" fmla="*/ 54 w 146"/>
                <a:gd name="T45" fmla="*/ 0 h 204"/>
                <a:gd name="T46" fmla="*/ 56 w 146"/>
                <a:gd name="T47" fmla="*/ 82 h 204"/>
                <a:gd name="T48" fmla="*/ 66 w 146"/>
                <a:gd name="T49" fmla="*/ 82 h 204"/>
                <a:gd name="T50" fmla="*/ 88 w 146"/>
                <a:gd name="T51" fmla="*/ 76 h 204"/>
                <a:gd name="T52" fmla="*/ 94 w 146"/>
                <a:gd name="T53" fmla="*/ 70 h 204"/>
                <a:gd name="T54" fmla="*/ 98 w 146"/>
                <a:gd name="T55" fmla="*/ 56 h 204"/>
                <a:gd name="T56" fmla="*/ 96 w 146"/>
                <a:gd name="T57" fmla="*/ 50 h 204"/>
                <a:gd name="T58" fmla="*/ 86 w 146"/>
                <a:gd name="T59" fmla="*/ 36 h 204"/>
                <a:gd name="T60" fmla="*/ 84 w 146"/>
                <a:gd name="T61" fmla="*/ 34 h 204"/>
                <a:gd name="T62" fmla="*/ 70 w 146"/>
                <a:gd name="T63" fmla="*/ 32 h 204"/>
                <a:gd name="T64" fmla="*/ 54 w 146"/>
                <a:gd name="T65" fmla="*/ 32 h 204"/>
                <a:gd name="T66" fmla="*/ 38 w 146"/>
                <a:gd name="T67" fmla="*/ 64 h 204"/>
                <a:gd name="T68" fmla="*/ 38 w 146"/>
                <a:gd name="T69" fmla="*/ 82 h 204"/>
                <a:gd name="T70" fmla="*/ 56 w 146"/>
                <a:gd name="T71" fmla="*/ 82 h 204"/>
                <a:gd name="T72" fmla="*/ 56 w 146"/>
                <a:gd name="T73" fmla="*/ 172 h 204"/>
                <a:gd name="T74" fmla="*/ 70 w 146"/>
                <a:gd name="T75" fmla="*/ 172 h 204"/>
                <a:gd name="T76" fmla="*/ 90 w 146"/>
                <a:gd name="T77" fmla="*/ 170 h 204"/>
                <a:gd name="T78" fmla="*/ 100 w 146"/>
                <a:gd name="T79" fmla="*/ 162 h 204"/>
                <a:gd name="T80" fmla="*/ 104 w 146"/>
                <a:gd name="T81" fmla="*/ 150 h 204"/>
                <a:gd name="T82" fmla="*/ 106 w 146"/>
                <a:gd name="T83" fmla="*/ 140 h 204"/>
                <a:gd name="T84" fmla="*/ 100 w 146"/>
                <a:gd name="T85" fmla="*/ 124 h 204"/>
                <a:gd name="T86" fmla="*/ 90 w 146"/>
                <a:gd name="T87" fmla="*/ 116 h 204"/>
                <a:gd name="T88" fmla="*/ 84 w 146"/>
                <a:gd name="T89" fmla="*/ 116 h 204"/>
                <a:gd name="T90" fmla="*/ 62 w 146"/>
                <a:gd name="T91" fmla="*/ 114 h 204"/>
                <a:gd name="T92" fmla="*/ 38 w 146"/>
                <a:gd name="T93" fmla="*/ 114 h 204"/>
                <a:gd name="T94" fmla="*/ 38 w 146"/>
                <a:gd name="T95" fmla="*/ 172 h 204"/>
                <a:gd name="T96" fmla="*/ 50 w 146"/>
                <a:gd name="T97" fmla="*/ 172 h 204"/>
                <a:gd name="T98" fmla="*/ 56 w 146"/>
                <a:gd name="T99" fmla="*/ 172 h 2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6"/>
                <a:gd name="T151" fmla="*/ 0 h 204"/>
                <a:gd name="T152" fmla="*/ 146 w 146"/>
                <a:gd name="T153" fmla="*/ 204 h 20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6" h="204">
                  <a:moveTo>
                    <a:pt x="56" y="0"/>
                  </a:moveTo>
                  <a:lnTo>
                    <a:pt x="60" y="0"/>
                  </a:lnTo>
                  <a:lnTo>
                    <a:pt x="72" y="0"/>
                  </a:lnTo>
                  <a:lnTo>
                    <a:pt x="86" y="2"/>
                  </a:lnTo>
                  <a:lnTo>
                    <a:pt x="100" y="4"/>
                  </a:lnTo>
                  <a:lnTo>
                    <a:pt x="112" y="10"/>
                  </a:lnTo>
                  <a:lnTo>
                    <a:pt x="118" y="14"/>
                  </a:lnTo>
                  <a:lnTo>
                    <a:pt x="122" y="20"/>
                  </a:lnTo>
                  <a:lnTo>
                    <a:pt x="128" y="28"/>
                  </a:lnTo>
                  <a:lnTo>
                    <a:pt x="132" y="36"/>
                  </a:lnTo>
                  <a:lnTo>
                    <a:pt x="134" y="50"/>
                  </a:lnTo>
                  <a:lnTo>
                    <a:pt x="132" y="66"/>
                  </a:lnTo>
                  <a:lnTo>
                    <a:pt x="130" y="72"/>
                  </a:lnTo>
                  <a:lnTo>
                    <a:pt x="128" y="78"/>
                  </a:lnTo>
                  <a:lnTo>
                    <a:pt x="122" y="84"/>
                  </a:lnTo>
                  <a:lnTo>
                    <a:pt x="116" y="88"/>
                  </a:lnTo>
                  <a:lnTo>
                    <a:pt x="108" y="92"/>
                  </a:lnTo>
                  <a:lnTo>
                    <a:pt x="102" y="94"/>
                  </a:lnTo>
                  <a:lnTo>
                    <a:pt x="108" y="98"/>
                  </a:lnTo>
                  <a:lnTo>
                    <a:pt x="120" y="102"/>
                  </a:lnTo>
                  <a:lnTo>
                    <a:pt x="128" y="106"/>
                  </a:lnTo>
                  <a:lnTo>
                    <a:pt x="132" y="110"/>
                  </a:lnTo>
                  <a:lnTo>
                    <a:pt x="138" y="116"/>
                  </a:lnTo>
                  <a:lnTo>
                    <a:pt x="140" y="122"/>
                  </a:lnTo>
                  <a:lnTo>
                    <a:pt x="146" y="136"/>
                  </a:lnTo>
                  <a:lnTo>
                    <a:pt x="146" y="150"/>
                  </a:lnTo>
                  <a:lnTo>
                    <a:pt x="142" y="166"/>
                  </a:lnTo>
                  <a:lnTo>
                    <a:pt x="136" y="178"/>
                  </a:lnTo>
                  <a:lnTo>
                    <a:pt x="126" y="190"/>
                  </a:lnTo>
                  <a:lnTo>
                    <a:pt x="120" y="194"/>
                  </a:lnTo>
                  <a:lnTo>
                    <a:pt x="112" y="198"/>
                  </a:lnTo>
                  <a:lnTo>
                    <a:pt x="108" y="198"/>
                  </a:lnTo>
                  <a:lnTo>
                    <a:pt x="104" y="200"/>
                  </a:lnTo>
                  <a:lnTo>
                    <a:pt x="98" y="202"/>
                  </a:lnTo>
                  <a:lnTo>
                    <a:pt x="82" y="204"/>
                  </a:lnTo>
                  <a:lnTo>
                    <a:pt x="18" y="204"/>
                  </a:lnTo>
                  <a:lnTo>
                    <a:pt x="2" y="204"/>
                  </a:lnTo>
                  <a:lnTo>
                    <a:pt x="0" y="204"/>
                  </a:lnTo>
                  <a:lnTo>
                    <a:pt x="0" y="78"/>
                  </a:lnTo>
                  <a:lnTo>
                    <a:pt x="0" y="4"/>
                  </a:lnTo>
                  <a:lnTo>
                    <a:pt x="0" y="0"/>
                  </a:lnTo>
                  <a:lnTo>
                    <a:pt x="34" y="0"/>
                  </a:lnTo>
                  <a:lnTo>
                    <a:pt x="54" y="0"/>
                  </a:lnTo>
                  <a:lnTo>
                    <a:pt x="56" y="0"/>
                  </a:lnTo>
                  <a:close/>
                  <a:moveTo>
                    <a:pt x="56" y="82"/>
                  </a:moveTo>
                  <a:lnTo>
                    <a:pt x="66" y="82"/>
                  </a:lnTo>
                  <a:lnTo>
                    <a:pt x="78" y="80"/>
                  </a:lnTo>
                  <a:lnTo>
                    <a:pt x="88" y="76"/>
                  </a:lnTo>
                  <a:lnTo>
                    <a:pt x="92" y="74"/>
                  </a:lnTo>
                  <a:lnTo>
                    <a:pt x="94" y="70"/>
                  </a:lnTo>
                  <a:lnTo>
                    <a:pt x="96" y="64"/>
                  </a:lnTo>
                  <a:lnTo>
                    <a:pt x="98" y="56"/>
                  </a:lnTo>
                  <a:lnTo>
                    <a:pt x="96" y="56"/>
                  </a:lnTo>
                  <a:lnTo>
                    <a:pt x="96" y="50"/>
                  </a:lnTo>
                  <a:lnTo>
                    <a:pt x="92" y="42"/>
                  </a:lnTo>
                  <a:lnTo>
                    <a:pt x="86" y="36"/>
                  </a:lnTo>
                  <a:lnTo>
                    <a:pt x="84" y="36"/>
                  </a:lnTo>
                  <a:lnTo>
                    <a:pt x="84" y="34"/>
                  </a:lnTo>
                  <a:lnTo>
                    <a:pt x="80" y="34"/>
                  </a:lnTo>
                  <a:lnTo>
                    <a:pt x="70" y="32"/>
                  </a:lnTo>
                  <a:lnTo>
                    <a:pt x="58" y="32"/>
                  </a:lnTo>
                  <a:lnTo>
                    <a:pt x="54" y="32"/>
                  </a:lnTo>
                  <a:lnTo>
                    <a:pt x="38" y="32"/>
                  </a:lnTo>
                  <a:lnTo>
                    <a:pt x="38" y="64"/>
                  </a:lnTo>
                  <a:lnTo>
                    <a:pt x="38" y="82"/>
                  </a:lnTo>
                  <a:lnTo>
                    <a:pt x="56" y="82"/>
                  </a:lnTo>
                  <a:close/>
                  <a:moveTo>
                    <a:pt x="56" y="172"/>
                  </a:moveTo>
                  <a:lnTo>
                    <a:pt x="70" y="172"/>
                  </a:lnTo>
                  <a:lnTo>
                    <a:pt x="84" y="172"/>
                  </a:lnTo>
                  <a:lnTo>
                    <a:pt x="90" y="170"/>
                  </a:lnTo>
                  <a:lnTo>
                    <a:pt x="96" y="166"/>
                  </a:lnTo>
                  <a:lnTo>
                    <a:pt x="100" y="162"/>
                  </a:lnTo>
                  <a:lnTo>
                    <a:pt x="102" y="158"/>
                  </a:lnTo>
                  <a:lnTo>
                    <a:pt x="104" y="150"/>
                  </a:lnTo>
                  <a:lnTo>
                    <a:pt x="106" y="142"/>
                  </a:lnTo>
                  <a:lnTo>
                    <a:pt x="106" y="140"/>
                  </a:lnTo>
                  <a:lnTo>
                    <a:pt x="104" y="134"/>
                  </a:lnTo>
                  <a:lnTo>
                    <a:pt x="100" y="124"/>
                  </a:lnTo>
                  <a:lnTo>
                    <a:pt x="94" y="118"/>
                  </a:lnTo>
                  <a:lnTo>
                    <a:pt x="90" y="116"/>
                  </a:lnTo>
                  <a:lnTo>
                    <a:pt x="88" y="116"/>
                  </a:lnTo>
                  <a:lnTo>
                    <a:pt x="84" y="116"/>
                  </a:lnTo>
                  <a:lnTo>
                    <a:pt x="76" y="114"/>
                  </a:lnTo>
                  <a:lnTo>
                    <a:pt x="62" y="114"/>
                  </a:lnTo>
                  <a:lnTo>
                    <a:pt x="58" y="114"/>
                  </a:lnTo>
                  <a:lnTo>
                    <a:pt x="38" y="114"/>
                  </a:lnTo>
                  <a:lnTo>
                    <a:pt x="38" y="150"/>
                  </a:lnTo>
                  <a:lnTo>
                    <a:pt x="38" y="172"/>
                  </a:lnTo>
                  <a:lnTo>
                    <a:pt x="50" y="172"/>
                  </a:lnTo>
                  <a:lnTo>
                    <a:pt x="56" y="172"/>
                  </a:lnTo>
                  <a:close/>
                </a:path>
              </a:pathLst>
            </a:custGeom>
            <a:solidFill>
              <a:srgbClr val="0A0A0D"/>
            </a:solidFill>
            <a:ln w="9525">
              <a:noFill/>
              <a:round/>
              <a:headEnd/>
              <a:tailEnd/>
            </a:ln>
          </p:spPr>
          <p:txBody>
            <a:bodyPr/>
            <a:lstStyle/>
            <a:p>
              <a:endParaRPr lang="en-US"/>
            </a:p>
          </p:txBody>
        </p:sp>
        <p:sp>
          <p:nvSpPr>
            <p:cNvPr id="1630" name="Freeform 266"/>
            <p:cNvSpPr>
              <a:spLocks/>
            </p:cNvSpPr>
            <p:nvPr/>
          </p:nvSpPr>
          <p:spPr bwMode="auto">
            <a:xfrm>
              <a:off x="13004800" y="27908250"/>
              <a:ext cx="231775" cy="323850"/>
            </a:xfrm>
            <a:custGeom>
              <a:avLst/>
              <a:gdLst>
                <a:gd name="T0" fmla="*/ 56 w 146"/>
                <a:gd name="T1" fmla="*/ 0 h 204"/>
                <a:gd name="T2" fmla="*/ 60 w 146"/>
                <a:gd name="T3" fmla="*/ 0 h 204"/>
                <a:gd name="T4" fmla="*/ 72 w 146"/>
                <a:gd name="T5" fmla="*/ 0 h 204"/>
                <a:gd name="T6" fmla="*/ 72 w 146"/>
                <a:gd name="T7" fmla="*/ 0 h 204"/>
                <a:gd name="T8" fmla="*/ 86 w 146"/>
                <a:gd name="T9" fmla="*/ 2 h 204"/>
                <a:gd name="T10" fmla="*/ 100 w 146"/>
                <a:gd name="T11" fmla="*/ 4 h 204"/>
                <a:gd name="T12" fmla="*/ 112 w 146"/>
                <a:gd name="T13" fmla="*/ 10 h 204"/>
                <a:gd name="T14" fmla="*/ 118 w 146"/>
                <a:gd name="T15" fmla="*/ 14 h 204"/>
                <a:gd name="T16" fmla="*/ 122 w 146"/>
                <a:gd name="T17" fmla="*/ 20 h 204"/>
                <a:gd name="T18" fmla="*/ 128 w 146"/>
                <a:gd name="T19" fmla="*/ 28 h 204"/>
                <a:gd name="T20" fmla="*/ 132 w 146"/>
                <a:gd name="T21" fmla="*/ 36 h 204"/>
                <a:gd name="T22" fmla="*/ 132 w 146"/>
                <a:gd name="T23" fmla="*/ 36 h 204"/>
                <a:gd name="T24" fmla="*/ 134 w 146"/>
                <a:gd name="T25" fmla="*/ 50 h 204"/>
                <a:gd name="T26" fmla="*/ 132 w 146"/>
                <a:gd name="T27" fmla="*/ 66 h 204"/>
                <a:gd name="T28" fmla="*/ 130 w 146"/>
                <a:gd name="T29" fmla="*/ 72 h 204"/>
                <a:gd name="T30" fmla="*/ 128 w 146"/>
                <a:gd name="T31" fmla="*/ 78 h 204"/>
                <a:gd name="T32" fmla="*/ 122 w 146"/>
                <a:gd name="T33" fmla="*/ 84 h 204"/>
                <a:gd name="T34" fmla="*/ 116 w 146"/>
                <a:gd name="T35" fmla="*/ 88 h 204"/>
                <a:gd name="T36" fmla="*/ 108 w 146"/>
                <a:gd name="T37" fmla="*/ 92 h 204"/>
                <a:gd name="T38" fmla="*/ 102 w 146"/>
                <a:gd name="T39" fmla="*/ 94 h 204"/>
                <a:gd name="T40" fmla="*/ 108 w 146"/>
                <a:gd name="T41" fmla="*/ 98 h 204"/>
                <a:gd name="T42" fmla="*/ 120 w 146"/>
                <a:gd name="T43" fmla="*/ 102 h 204"/>
                <a:gd name="T44" fmla="*/ 120 w 146"/>
                <a:gd name="T45" fmla="*/ 102 h 204"/>
                <a:gd name="T46" fmla="*/ 128 w 146"/>
                <a:gd name="T47" fmla="*/ 106 h 204"/>
                <a:gd name="T48" fmla="*/ 132 w 146"/>
                <a:gd name="T49" fmla="*/ 110 h 204"/>
                <a:gd name="T50" fmla="*/ 138 w 146"/>
                <a:gd name="T51" fmla="*/ 116 h 204"/>
                <a:gd name="T52" fmla="*/ 140 w 146"/>
                <a:gd name="T53" fmla="*/ 122 h 204"/>
                <a:gd name="T54" fmla="*/ 146 w 146"/>
                <a:gd name="T55" fmla="*/ 136 h 204"/>
                <a:gd name="T56" fmla="*/ 146 w 146"/>
                <a:gd name="T57" fmla="*/ 150 h 204"/>
                <a:gd name="T58" fmla="*/ 142 w 146"/>
                <a:gd name="T59" fmla="*/ 166 h 204"/>
                <a:gd name="T60" fmla="*/ 136 w 146"/>
                <a:gd name="T61" fmla="*/ 178 h 204"/>
                <a:gd name="T62" fmla="*/ 126 w 146"/>
                <a:gd name="T63" fmla="*/ 190 h 204"/>
                <a:gd name="T64" fmla="*/ 120 w 146"/>
                <a:gd name="T65" fmla="*/ 194 h 204"/>
                <a:gd name="T66" fmla="*/ 112 w 146"/>
                <a:gd name="T67" fmla="*/ 198 h 204"/>
                <a:gd name="T68" fmla="*/ 108 w 146"/>
                <a:gd name="T69" fmla="*/ 198 h 204"/>
                <a:gd name="T70" fmla="*/ 104 w 146"/>
                <a:gd name="T71" fmla="*/ 200 h 204"/>
                <a:gd name="T72" fmla="*/ 98 w 146"/>
                <a:gd name="T73" fmla="*/ 202 h 204"/>
                <a:gd name="T74" fmla="*/ 82 w 146"/>
                <a:gd name="T75" fmla="*/ 204 h 204"/>
                <a:gd name="T76" fmla="*/ 18 w 146"/>
                <a:gd name="T77" fmla="*/ 204 h 204"/>
                <a:gd name="T78" fmla="*/ 2 w 146"/>
                <a:gd name="T79" fmla="*/ 204 h 204"/>
                <a:gd name="T80" fmla="*/ 0 w 146"/>
                <a:gd name="T81" fmla="*/ 204 h 204"/>
                <a:gd name="T82" fmla="*/ 0 w 146"/>
                <a:gd name="T83" fmla="*/ 78 h 204"/>
                <a:gd name="T84" fmla="*/ 0 w 146"/>
                <a:gd name="T85" fmla="*/ 4 h 204"/>
                <a:gd name="T86" fmla="*/ 0 w 146"/>
                <a:gd name="T87" fmla="*/ 0 h 204"/>
                <a:gd name="T88" fmla="*/ 34 w 146"/>
                <a:gd name="T89" fmla="*/ 0 h 204"/>
                <a:gd name="T90" fmla="*/ 54 w 146"/>
                <a:gd name="T91" fmla="*/ 0 h 204"/>
                <a:gd name="T92" fmla="*/ 56 w 146"/>
                <a:gd name="T93" fmla="*/ 0 h 2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6"/>
                <a:gd name="T142" fmla="*/ 0 h 204"/>
                <a:gd name="T143" fmla="*/ 146 w 146"/>
                <a:gd name="T144" fmla="*/ 204 h 2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6" h="204">
                  <a:moveTo>
                    <a:pt x="56" y="0"/>
                  </a:moveTo>
                  <a:lnTo>
                    <a:pt x="60" y="0"/>
                  </a:lnTo>
                  <a:lnTo>
                    <a:pt x="72" y="0"/>
                  </a:lnTo>
                  <a:lnTo>
                    <a:pt x="86" y="2"/>
                  </a:lnTo>
                  <a:lnTo>
                    <a:pt x="100" y="4"/>
                  </a:lnTo>
                  <a:lnTo>
                    <a:pt x="112" y="10"/>
                  </a:lnTo>
                  <a:lnTo>
                    <a:pt x="118" y="14"/>
                  </a:lnTo>
                  <a:lnTo>
                    <a:pt x="122" y="20"/>
                  </a:lnTo>
                  <a:lnTo>
                    <a:pt x="128" y="28"/>
                  </a:lnTo>
                  <a:lnTo>
                    <a:pt x="132" y="36"/>
                  </a:lnTo>
                  <a:lnTo>
                    <a:pt x="134" y="50"/>
                  </a:lnTo>
                  <a:lnTo>
                    <a:pt x="132" y="66"/>
                  </a:lnTo>
                  <a:lnTo>
                    <a:pt x="130" y="72"/>
                  </a:lnTo>
                  <a:lnTo>
                    <a:pt x="128" y="78"/>
                  </a:lnTo>
                  <a:lnTo>
                    <a:pt x="122" y="84"/>
                  </a:lnTo>
                  <a:lnTo>
                    <a:pt x="116" y="88"/>
                  </a:lnTo>
                  <a:lnTo>
                    <a:pt x="108" y="92"/>
                  </a:lnTo>
                  <a:lnTo>
                    <a:pt x="102" y="94"/>
                  </a:lnTo>
                  <a:lnTo>
                    <a:pt x="108" y="98"/>
                  </a:lnTo>
                  <a:lnTo>
                    <a:pt x="120" y="102"/>
                  </a:lnTo>
                  <a:lnTo>
                    <a:pt x="128" y="106"/>
                  </a:lnTo>
                  <a:lnTo>
                    <a:pt x="132" y="110"/>
                  </a:lnTo>
                  <a:lnTo>
                    <a:pt x="138" y="116"/>
                  </a:lnTo>
                  <a:lnTo>
                    <a:pt x="140" y="122"/>
                  </a:lnTo>
                  <a:lnTo>
                    <a:pt x="146" y="136"/>
                  </a:lnTo>
                  <a:lnTo>
                    <a:pt x="146" y="150"/>
                  </a:lnTo>
                  <a:lnTo>
                    <a:pt x="142" y="166"/>
                  </a:lnTo>
                  <a:lnTo>
                    <a:pt x="136" y="178"/>
                  </a:lnTo>
                  <a:lnTo>
                    <a:pt x="126" y="190"/>
                  </a:lnTo>
                  <a:lnTo>
                    <a:pt x="120" y="194"/>
                  </a:lnTo>
                  <a:lnTo>
                    <a:pt x="112" y="198"/>
                  </a:lnTo>
                  <a:lnTo>
                    <a:pt x="108" y="198"/>
                  </a:lnTo>
                  <a:lnTo>
                    <a:pt x="104" y="200"/>
                  </a:lnTo>
                  <a:lnTo>
                    <a:pt x="98" y="202"/>
                  </a:lnTo>
                  <a:lnTo>
                    <a:pt x="82" y="204"/>
                  </a:lnTo>
                  <a:lnTo>
                    <a:pt x="18" y="204"/>
                  </a:lnTo>
                  <a:lnTo>
                    <a:pt x="2" y="204"/>
                  </a:lnTo>
                  <a:lnTo>
                    <a:pt x="0" y="204"/>
                  </a:lnTo>
                  <a:lnTo>
                    <a:pt x="0" y="78"/>
                  </a:lnTo>
                  <a:lnTo>
                    <a:pt x="0" y="4"/>
                  </a:lnTo>
                  <a:lnTo>
                    <a:pt x="0" y="0"/>
                  </a:lnTo>
                  <a:lnTo>
                    <a:pt x="34" y="0"/>
                  </a:lnTo>
                  <a:lnTo>
                    <a:pt x="54" y="0"/>
                  </a:lnTo>
                  <a:lnTo>
                    <a:pt x="56" y="0"/>
                  </a:lnTo>
                </a:path>
              </a:pathLst>
            </a:custGeom>
            <a:noFill/>
            <a:ln w="9525">
              <a:noFill/>
              <a:round/>
              <a:headEnd/>
              <a:tailEnd/>
            </a:ln>
          </p:spPr>
          <p:txBody>
            <a:bodyPr/>
            <a:lstStyle/>
            <a:p>
              <a:endParaRPr lang="en-US"/>
            </a:p>
          </p:txBody>
        </p:sp>
        <p:sp>
          <p:nvSpPr>
            <p:cNvPr id="1631" name="Freeform 267"/>
            <p:cNvSpPr>
              <a:spLocks/>
            </p:cNvSpPr>
            <p:nvPr/>
          </p:nvSpPr>
          <p:spPr bwMode="auto">
            <a:xfrm>
              <a:off x="13065125" y="27959050"/>
              <a:ext cx="95250" cy="79375"/>
            </a:xfrm>
            <a:custGeom>
              <a:avLst/>
              <a:gdLst>
                <a:gd name="T0" fmla="*/ 18 w 60"/>
                <a:gd name="T1" fmla="*/ 50 h 50"/>
                <a:gd name="T2" fmla="*/ 28 w 60"/>
                <a:gd name="T3" fmla="*/ 50 h 50"/>
                <a:gd name="T4" fmla="*/ 28 w 60"/>
                <a:gd name="T5" fmla="*/ 50 h 50"/>
                <a:gd name="T6" fmla="*/ 40 w 60"/>
                <a:gd name="T7" fmla="*/ 48 h 50"/>
                <a:gd name="T8" fmla="*/ 50 w 60"/>
                <a:gd name="T9" fmla="*/ 44 h 50"/>
                <a:gd name="T10" fmla="*/ 54 w 60"/>
                <a:gd name="T11" fmla="*/ 42 h 50"/>
                <a:gd name="T12" fmla="*/ 56 w 60"/>
                <a:gd name="T13" fmla="*/ 38 h 50"/>
                <a:gd name="T14" fmla="*/ 58 w 60"/>
                <a:gd name="T15" fmla="*/ 32 h 50"/>
                <a:gd name="T16" fmla="*/ 60 w 60"/>
                <a:gd name="T17" fmla="*/ 24 h 50"/>
                <a:gd name="T18" fmla="*/ 58 w 60"/>
                <a:gd name="T19" fmla="*/ 24 h 50"/>
                <a:gd name="T20" fmla="*/ 58 w 60"/>
                <a:gd name="T21" fmla="*/ 18 h 50"/>
                <a:gd name="T22" fmla="*/ 54 w 60"/>
                <a:gd name="T23" fmla="*/ 10 h 50"/>
                <a:gd name="T24" fmla="*/ 48 w 60"/>
                <a:gd name="T25" fmla="*/ 4 h 50"/>
                <a:gd name="T26" fmla="*/ 46 w 60"/>
                <a:gd name="T27" fmla="*/ 4 h 50"/>
                <a:gd name="T28" fmla="*/ 46 w 60"/>
                <a:gd name="T29" fmla="*/ 2 h 50"/>
                <a:gd name="T30" fmla="*/ 42 w 60"/>
                <a:gd name="T31" fmla="*/ 2 h 50"/>
                <a:gd name="T32" fmla="*/ 32 w 60"/>
                <a:gd name="T33" fmla="*/ 0 h 50"/>
                <a:gd name="T34" fmla="*/ 20 w 60"/>
                <a:gd name="T35" fmla="*/ 0 h 50"/>
                <a:gd name="T36" fmla="*/ 16 w 60"/>
                <a:gd name="T37" fmla="*/ 0 h 50"/>
                <a:gd name="T38" fmla="*/ 0 w 60"/>
                <a:gd name="T39" fmla="*/ 0 h 50"/>
                <a:gd name="T40" fmla="*/ 0 w 60"/>
                <a:gd name="T41" fmla="*/ 32 h 50"/>
                <a:gd name="T42" fmla="*/ 0 w 60"/>
                <a:gd name="T43" fmla="*/ 50 h 50"/>
                <a:gd name="T44" fmla="*/ 0 w 60"/>
                <a:gd name="T45" fmla="*/ 50 h 50"/>
                <a:gd name="T46" fmla="*/ 18 w 60"/>
                <a:gd name="T47" fmla="*/ 50 h 50"/>
                <a:gd name="T48" fmla="*/ 18 w 60"/>
                <a:gd name="T49" fmla="*/ 50 h 50"/>
                <a:gd name="T50" fmla="*/ 18 w 60"/>
                <a:gd name="T51" fmla="*/ 50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0"/>
                <a:gd name="T79" fmla="*/ 0 h 50"/>
                <a:gd name="T80" fmla="*/ 60 w 60"/>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0" h="50">
                  <a:moveTo>
                    <a:pt x="18" y="50"/>
                  </a:moveTo>
                  <a:lnTo>
                    <a:pt x="28" y="50"/>
                  </a:lnTo>
                  <a:lnTo>
                    <a:pt x="40" y="48"/>
                  </a:lnTo>
                  <a:lnTo>
                    <a:pt x="50" y="44"/>
                  </a:lnTo>
                  <a:lnTo>
                    <a:pt x="54" y="42"/>
                  </a:lnTo>
                  <a:lnTo>
                    <a:pt x="56" y="38"/>
                  </a:lnTo>
                  <a:lnTo>
                    <a:pt x="58" y="32"/>
                  </a:lnTo>
                  <a:lnTo>
                    <a:pt x="60" y="24"/>
                  </a:lnTo>
                  <a:lnTo>
                    <a:pt x="58" y="24"/>
                  </a:lnTo>
                  <a:lnTo>
                    <a:pt x="58" y="18"/>
                  </a:lnTo>
                  <a:lnTo>
                    <a:pt x="54" y="10"/>
                  </a:lnTo>
                  <a:lnTo>
                    <a:pt x="48" y="4"/>
                  </a:lnTo>
                  <a:lnTo>
                    <a:pt x="46" y="4"/>
                  </a:lnTo>
                  <a:lnTo>
                    <a:pt x="46" y="2"/>
                  </a:lnTo>
                  <a:lnTo>
                    <a:pt x="42" y="2"/>
                  </a:lnTo>
                  <a:lnTo>
                    <a:pt x="32" y="0"/>
                  </a:lnTo>
                  <a:lnTo>
                    <a:pt x="20" y="0"/>
                  </a:lnTo>
                  <a:lnTo>
                    <a:pt x="16" y="0"/>
                  </a:lnTo>
                  <a:lnTo>
                    <a:pt x="0" y="0"/>
                  </a:lnTo>
                  <a:lnTo>
                    <a:pt x="0" y="32"/>
                  </a:lnTo>
                  <a:lnTo>
                    <a:pt x="0" y="50"/>
                  </a:lnTo>
                  <a:lnTo>
                    <a:pt x="18" y="50"/>
                  </a:lnTo>
                </a:path>
              </a:pathLst>
            </a:custGeom>
            <a:noFill/>
            <a:ln w="9525">
              <a:noFill/>
              <a:round/>
              <a:headEnd/>
              <a:tailEnd/>
            </a:ln>
          </p:spPr>
          <p:txBody>
            <a:bodyPr/>
            <a:lstStyle/>
            <a:p>
              <a:endParaRPr lang="en-US"/>
            </a:p>
          </p:txBody>
        </p:sp>
        <p:sp>
          <p:nvSpPr>
            <p:cNvPr id="1632" name="Freeform 268"/>
            <p:cNvSpPr>
              <a:spLocks/>
            </p:cNvSpPr>
            <p:nvPr/>
          </p:nvSpPr>
          <p:spPr bwMode="auto">
            <a:xfrm>
              <a:off x="13065125" y="28089225"/>
              <a:ext cx="107950" cy="92075"/>
            </a:xfrm>
            <a:custGeom>
              <a:avLst/>
              <a:gdLst>
                <a:gd name="T0" fmla="*/ 18 w 68"/>
                <a:gd name="T1" fmla="*/ 58 h 58"/>
                <a:gd name="T2" fmla="*/ 32 w 68"/>
                <a:gd name="T3" fmla="*/ 58 h 58"/>
                <a:gd name="T4" fmla="*/ 32 w 68"/>
                <a:gd name="T5" fmla="*/ 58 h 58"/>
                <a:gd name="T6" fmla="*/ 46 w 68"/>
                <a:gd name="T7" fmla="*/ 58 h 58"/>
                <a:gd name="T8" fmla="*/ 52 w 68"/>
                <a:gd name="T9" fmla="*/ 56 h 58"/>
                <a:gd name="T10" fmla="*/ 58 w 68"/>
                <a:gd name="T11" fmla="*/ 52 h 58"/>
                <a:gd name="T12" fmla="*/ 62 w 68"/>
                <a:gd name="T13" fmla="*/ 48 h 58"/>
                <a:gd name="T14" fmla="*/ 64 w 68"/>
                <a:gd name="T15" fmla="*/ 44 h 58"/>
                <a:gd name="T16" fmla="*/ 66 w 68"/>
                <a:gd name="T17" fmla="*/ 36 h 58"/>
                <a:gd name="T18" fmla="*/ 68 w 68"/>
                <a:gd name="T19" fmla="*/ 28 h 58"/>
                <a:gd name="T20" fmla="*/ 68 w 68"/>
                <a:gd name="T21" fmla="*/ 26 h 58"/>
                <a:gd name="T22" fmla="*/ 66 w 68"/>
                <a:gd name="T23" fmla="*/ 20 h 58"/>
                <a:gd name="T24" fmla="*/ 62 w 68"/>
                <a:gd name="T25" fmla="*/ 10 h 58"/>
                <a:gd name="T26" fmla="*/ 56 w 68"/>
                <a:gd name="T27" fmla="*/ 4 h 58"/>
                <a:gd name="T28" fmla="*/ 52 w 68"/>
                <a:gd name="T29" fmla="*/ 2 h 58"/>
                <a:gd name="T30" fmla="*/ 50 w 68"/>
                <a:gd name="T31" fmla="*/ 2 h 58"/>
                <a:gd name="T32" fmla="*/ 46 w 68"/>
                <a:gd name="T33" fmla="*/ 2 h 58"/>
                <a:gd name="T34" fmla="*/ 38 w 68"/>
                <a:gd name="T35" fmla="*/ 0 h 58"/>
                <a:gd name="T36" fmla="*/ 24 w 68"/>
                <a:gd name="T37" fmla="*/ 0 h 58"/>
                <a:gd name="T38" fmla="*/ 20 w 68"/>
                <a:gd name="T39" fmla="*/ 0 h 58"/>
                <a:gd name="T40" fmla="*/ 0 w 68"/>
                <a:gd name="T41" fmla="*/ 0 h 58"/>
                <a:gd name="T42" fmla="*/ 0 w 68"/>
                <a:gd name="T43" fmla="*/ 36 h 58"/>
                <a:gd name="T44" fmla="*/ 0 w 68"/>
                <a:gd name="T45" fmla="*/ 58 h 58"/>
                <a:gd name="T46" fmla="*/ 0 w 68"/>
                <a:gd name="T47" fmla="*/ 58 h 58"/>
                <a:gd name="T48" fmla="*/ 12 w 68"/>
                <a:gd name="T49" fmla="*/ 58 h 58"/>
                <a:gd name="T50" fmla="*/ 18 w 68"/>
                <a:gd name="T51" fmla="*/ 58 h 58"/>
                <a:gd name="T52" fmla="*/ 18 w 68"/>
                <a:gd name="T53" fmla="*/ 58 h 5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8"/>
                <a:gd name="T82" fmla="*/ 0 h 58"/>
                <a:gd name="T83" fmla="*/ 68 w 68"/>
                <a:gd name="T84" fmla="*/ 58 h 5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8" h="58">
                  <a:moveTo>
                    <a:pt x="18" y="58"/>
                  </a:moveTo>
                  <a:lnTo>
                    <a:pt x="32" y="58"/>
                  </a:lnTo>
                  <a:lnTo>
                    <a:pt x="46" y="58"/>
                  </a:lnTo>
                  <a:lnTo>
                    <a:pt x="52" y="56"/>
                  </a:lnTo>
                  <a:lnTo>
                    <a:pt x="58" y="52"/>
                  </a:lnTo>
                  <a:lnTo>
                    <a:pt x="62" y="48"/>
                  </a:lnTo>
                  <a:lnTo>
                    <a:pt x="64" y="44"/>
                  </a:lnTo>
                  <a:lnTo>
                    <a:pt x="66" y="36"/>
                  </a:lnTo>
                  <a:lnTo>
                    <a:pt x="68" y="28"/>
                  </a:lnTo>
                  <a:lnTo>
                    <a:pt x="68" y="26"/>
                  </a:lnTo>
                  <a:lnTo>
                    <a:pt x="66" y="20"/>
                  </a:lnTo>
                  <a:lnTo>
                    <a:pt x="62" y="10"/>
                  </a:lnTo>
                  <a:lnTo>
                    <a:pt x="56" y="4"/>
                  </a:lnTo>
                  <a:lnTo>
                    <a:pt x="52" y="2"/>
                  </a:lnTo>
                  <a:lnTo>
                    <a:pt x="50" y="2"/>
                  </a:lnTo>
                  <a:lnTo>
                    <a:pt x="46" y="2"/>
                  </a:lnTo>
                  <a:lnTo>
                    <a:pt x="38" y="0"/>
                  </a:lnTo>
                  <a:lnTo>
                    <a:pt x="24" y="0"/>
                  </a:lnTo>
                  <a:lnTo>
                    <a:pt x="20" y="0"/>
                  </a:lnTo>
                  <a:lnTo>
                    <a:pt x="0" y="0"/>
                  </a:lnTo>
                  <a:lnTo>
                    <a:pt x="0" y="36"/>
                  </a:lnTo>
                  <a:lnTo>
                    <a:pt x="0" y="58"/>
                  </a:lnTo>
                  <a:lnTo>
                    <a:pt x="12" y="58"/>
                  </a:lnTo>
                  <a:lnTo>
                    <a:pt x="18" y="58"/>
                  </a:lnTo>
                </a:path>
              </a:pathLst>
            </a:custGeom>
            <a:noFill/>
            <a:ln w="9525">
              <a:noFill/>
              <a:round/>
              <a:headEnd/>
              <a:tailEnd/>
            </a:ln>
          </p:spPr>
          <p:txBody>
            <a:bodyPr/>
            <a:lstStyle/>
            <a:p>
              <a:endParaRPr lang="en-US"/>
            </a:p>
          </p:txBody>
        </p:sp>
        <p:sp>
          <p:nvSpPr>
            <p:cNvPr id="1633" name="Freeform 269"/>
            <p:cNvSpPr>
              <a:spLocks noEditPoints="1"/>
            </p:cNvSpPr>
            <p:nvPr/>
          </p:nvSpPr>
          <p:spPr bwMode="auto">
            <a:xfrm>
              <a:off x="13268325" y="27993975"/>
              <a:ext cx="215900" cy="244475"/>
            </a:xfrm>
            <a:custGeom>
              <a:avLst/>
              <a:gdLst>
                <a:gd name="T0" fmla="*/ 38 w 136"/>
                <a:gd name="T1" fmla="*/ 92 h 154"/>
                <a:gd name="T2" fmla="*/ 44 w 136"/>
                <a:gd name="T3" fmla="*/ 110 h 154"/>
                <a:gd name="T4" fmla="*/ 58 w 136"/>
                <a:gd name="T5" fmla="*/ 122 h 154"/>
                <a:gd name="T6" fmla="*/ 76 w 136"/>
                <a:gd name="T7" fmla="*/ 124 h 154"/>
                <a:gd name="T8" fmla="*/ 92 w 136"/>
                <a:gd name="T9" fmla="*/ 118 h 154"/>
                <a:gd name="T10" fmla="*/ 100 w 136"/>
                <a:gd name="T11" fmla="*/ 108 h 154"/>
                <a:gd name="T12" fmla="*/ 122 w 136"/>
                <a:gd name="T13" fmla="*/ 108 h 154"/>
                <a:gd name="T14" fmla="*/ 134 w 136"/>
                <a:gd name="T15" fmla="*/ 110 h 154"/>
                <a:gd name="T16" fmla="*/ 126 w 136"/>
                <a:gd name="T17" fmla="*/ 128 h 154"/>
                <a:gd name="T18" fmla="*/ 106 w 136"/>
                <a:gd name="T19" fmla="*/ 146 h 154"/>
                <a:gd name="T20" fmla="*/ 80 w 136"/>
                <a:gd name="T21" fmla="*/ 154 h 154"/>
                <a:gd name="T22" fmla="*/ 62 w 136"/>
                <a:gd name="T23" fmla="*/ 154 h 154"/>
                <a:gd name="T24" fmla="*/ 42 w 136"/>
                <a:gd name="T25" fmla="*/ 150 h 154"/>
                <a:gd name="T26" fmla="*/ 22 w 136"/>
                <a:gd name="T27" fmla="*/ 138 h 154"/>
                <a:gd name="T28" fmla="*/ 10 w 136"/>
                <a:gd name="T29" fmla="*/ 122 h 154"/>
                <a:gd name="T30" fmla="*/ 2 w 136"/>
                <a:gd name="T31" fmla="*/ 102 h 154"/>
                <a:gd name="T32" fmla="*/ 0 w 136"/>
                <a:gd name="T33" fmla="*/ 80 h 154"/>
                <a:gd name="T34" fmla="*/ 4 w 136"/>
                <a:gd name="T35" fmla="*/ 48 h 154"/>
                <a:gd name="T36" fmla="*/ 14 w 136"/>
                <a:gd name="T37" fmla="*/ 30 h 154"/>
                <a:gd name="T38" fmla="*/ 32 w 136"/>
                <a:gd name="T39" fmla="*/ 12 h 154"/>
                <a:gd name="T40" fmla="*/ 52 w 136"/>
                <a:gd name="T41" fmla="*/ 4 h 154"/>
                <a:gd name="T42" fmla="*/ 74 w 136"/>
                <a:gd name="T43" fmla="*/ 0 h 154"/>
                <a:gd name="T44" fmla="*/ 94 w 136"/>
                <a:gd name="T45" fmla="*/ 6 h 154"/>
                <a:gd name="T46" fmla="*/ 112 w 136"/>
                <a:gd name="T47" fmla="*/ 16 h 154"/>
                <a:gd name="T48" fmla="*/ 126 w 136"/>
                <a:gd name="T49" fmla="*/ 32 h 154"/>
                <a:gd name="T50" fmla="*/ 134 w 136"/>
                <a:gd name="T51" fmla="*/ 54 h 154"/>
                <a:gd name="T52" fmla="*/ 136 w 136"/>
                <a:gd name="T53" fmla="*/ 80 h 154"/>
                <a:gd name="T54" fmla="*/ 136 w 136"/>
                <a:gd name="T55" fmla="*/ 86 h 154"/>
                <a:gd name="T56" fmla="*/ 76 w 136"/>
                <a:gd name="T57" fmla="*/ 86 h 154"/>
                <a:gd name="T58" fmla="*/ 38 w 136"/>
                <a:gd name="T59" fmla="*/ 86 h 154"/>
                <a:gd name="T60" fmla="*/ 98 w 136"/>
                <a:gd name="T61" fmla="*/ 54 h 154"/>
                <a:gd name="T62" fmla="*/ 92 w 136"/>
                <a:gd name="T63" fmla="*/ 40 h 154"/>
                <a:gd name="T64" fmla="*/ 80 w 136"/>
                <a:gd name="T65" fmla="*/ 32 h 154"/>
                <a:gd name="T66" fmla="*/ 70 w 136"/>
                <a:gd name="T67" fmla="*/ 30 h 154"/>
                <a:gd name="T68" fmla="*/ 58 w 136"/>
                <a:gd name="T69" fmla="*/ 32 h 154"/>
                <a:gd name="T70" fmla="*/ 48 w 136"/>
                <a:gd name="T71" fmla="*/ 40 h 154"/>
                <a:gd name="T72" fmla="*/ 40 w 136"/>
                <a:gd name="T73" fmla="*/ 54 h 154"/>
                <a:gd name="T74" fmla="*/ 100 w 136"/>
                <a:gd name="T75" fmla="*/ 60 h 154"/>
                <a:gd name="T76" fmla="*/ 100 w 136"/>
                <a:gd name="T77" fmla="*/ 60 h 15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6"/>
                <a:gd name="T118" fmla="*/ 0 h 154"/>
                <a:gd name="T119" fmla="*/ 136 w 136"/>
                <a:gd name="T120" fmla="*/ 154 h 15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6" h="154">
                  <a:moveTo>
                    <a:pt x="38" y="86"/>
                  </a:moveTo>
                  <a:lnTo>
                    <a:pt x="38" y="92"/>
                  </a:lnTo>
                  <a:lnTo>
                    <a:pt x="40" y="102"/>
                  </a:lnTo>
                  <a:lnTo>
                    <a:pt x="44" y="110"/>
                  </a:lnTo>
                  <a:lnTo>
                    <a:pt x="50" y="118"/>
                  </a:lnTo>
                  <a:lnTo>
                    <a:pt x="58" y="122"/>
                  </a:lnTo>
                  <a:lnTo>
                    <a:pt x="66" y="124"/>
                  </a:lnTo>
                  <a:lnTo>
                    <a:pt x="76" y="124"/>
                  </a:lnTo>
                  <a:lnTo>
                    <a:pt x="82" y="122"/>
                  </a:lnTo>
                  <a:lnTo>
                    <a:pt x="92" y="118"/>
                  </a:lnTo>
                  <a:lnTo>
                    <a:pt x="100" y="110"/>
                  </a:lnTo>
                  <a:lnTo>
                    <a:pt x="100" y="108"/>
                  </a:lnTo>
                  <a:lnTo>
                    <a:pt x="106" y="108"/>
                  </a:lnTo>
                  <a:lnTo>
                    <a:pt x="122" y="108"/>
                  </a:lnTo>
                  <a:lnTo>
                    <a:pt x="134" y="110"/>
                  </a:lnTo>
                  <a:lnTo>
                    <a:pt x="132" y="116"/>
                  </a:lnTo>
                  <a:lnTo>
                    <a:pt x="126" y="128"/>
                  </a:lnTo>
                  <a:lnTo>
                    <a:pt x="118" y="138"/>
                  </a:lnTo>
                  <a:lnTo>
                    <a:pt x="106" y="146"/>
                  </a:lnTo>
                  <a:lnTo>
                    <a:pt x="94" y="152"/>
                  </a:lnTo>
                  <a:lnTo>
                    <a:pt x="80" y="154"/>
                  </a:lnTo>
                  <a:lnTo>
                    <a:pt x="72" y="154"/>
                  </a:lnTo>
                  <a:lnTo>
                    <a:pt x="62" y="154"/>
                  </a:lnTo>
                  <a:lnTo>
                    <a:pt x="42" y="150"/>
                  </a:lnTo>
                  <a:lnTo>
                    <a:pt x="32" y="144"/>
                  </a:lnTo>
                  <a:lnTo>
                    <a:pt x="22" y="138"/>
                  </a:lnTo>
                  <a:lnTo>
                    <a:pt x="16" y="130"/>
                  </a:lnTo>
                  <a:lnTo>
                    <a:pt x="10" y="122"/>
                  </a:lnTo>
                  <a:lnTo>
                    <a:pt x="6" y="112"/>
                  </a:lnTo>
                  <a:lnTo>
                    <a:pt x="2" y="102"/>
                  </a:lnTo>
                  <a:lnTo>
                    <a:pt x="0" y="90"/>
                  </a:lnTo>
                  <a:lnTo>
                    <a:pt x="0" y="80"/>
                  </a:lnTo>
                  <a:lnTo>
                    <a:pt x="0" y="68"/>
                  </a:lnTo>
                  <a:lnTo>
                    <a:pt x="4" y="48"/>
                  </a:lnTo>
                  <a:lnTo>
                    <a:pt x="14" y="30"/>
                  </a:lnTo>
                  <a:lnTo>
                    <a:pt x="22" y="20"/>
                  </a:lnTo>
                  <a:lnTo>
                    <a:pt x="32" y="12"/>
                  </a:lnTo>
                  <a:lnTo>
                    <a:pt x="42" y="6"/>
                  </a:lnTo>
                  <a:lnTo>
                    <a:pt x="52" y="4"/>
                  </a:lnTo>
                  <a:lnTo>
                    <a:pt x="64" y="2"/>
                  </a:lnTo>
                  <a:lnTo>
                    <a:pt x="74" y="0"/>
                  </a:lnTo>
                  <a:lnTo>
                    <a:pt x="84" y="2"/>
                  </a:lnTo>
                  <a:lnTo>
                    <a:pt x="94" y="6"/>
                  </a:lnTo>
                  <a:lnTo>
                    <a:pt x="104" y="10"/>
                  </a:lnTo>
                  <a:lnTo>
                    <a:pt x="112" y="16"/>
                  </a:lnTo>
                  <a:lnTo>
                    <a:pt x="120" y="24"/>
                  </a:lnTo>
                  <a:lnTo>
                    <a:pt x="126" y="32"/>
                  </a:lnTo>
                  <a:lnTo>
                    <a:pt x="132" y="42"/>
                  </a:lnTo>
                  <a:lnTo>
                    <a:pt x="134" y="54"/>
                  </a:lnTo>
                  <a:lnTo>
                    <a:pt x="136" y="66"/>
                  </a:lnTo>
                  <a:lnTo>
                    <a:pt x="136" y="80"/>
                  </a:lnTo>
                  <a:lnTo>
                    <a:pt x="136" y="84"/>
                  </a:lnTo>
                  <a:lnTo>
                    <a:pt x="136" y="86"/>
                  </a:lnTo>
                  <a:lnTo>
                    <a:pt x="76" y="86"/>
                  </a:lnTo>
                  <a:lnTo>
                    <a:pt x="40" y="86"/>
                  </a:lnTo>
                  <a:lnTo>
                    <a:pt x="38" y="86"/>
                  </a:lnTo>
                  <a:close/>
                  <a:moveTo>
                    <a:pt x="100" y="60"/>
                  </a:moveTo>
                  <a:lnTo>
                    <a:pt x="98" y="54"/>
                  </a:lnTo>
                  <a:lnTo>
                    <a:pt x="96" y="46"/>
                  </a:lnTo>
                  <a:lnTo>
                    <a:pt x="92" y="40"/>
                  </a:lnTo>
                  <a:lnTo>
                    <a:pt x="88" y="34"/>
                  </a:lnTo>
                  <a:lnTo>
                    <a:pt x="80" y="32"/>
                  </a:lnTo>
                  <a:lnTo>
                    <a:pt x="74" y="30"/>
                  </a:lnTo>
                  <a:lnTo>
                    <a:pt x="70" y="30"/>
                  </a:lnTo>
                  <a:lnTo>
                    <a:pt x="66" y="30"/>
                  </a:lnTo>
                  <a:lnTo>
                    <a:pt x="58" y="32"/>
                  </a:lnTo>
                  <a:lnTo>
                    <a:pt x="52" y="34"/>
                  </a:lnTo>
                  <a:lnTo>
                    <a:pt x="48" y="40"/>
                  </a:lnTo>
                  <a:lnTo>
                    <a:pt x="44" y="46"/>
                  </a:lnTo>
                  <a:lnTo>
                    <a:pt x="40" y="54"/>
                  </a:lnTo>
                  <a:lnTo>
                    <a:pt x="38" y="60"/>
                  </a:lnTo>
                  <a:lnTo>
                    <a:pt x="100" y="60"/>
                  </a:lnTo>
                  <a:lnTo>
                    <a:pt x="98" y="60"/>
                  </a:lnTo>
                  <a:lnTo>
                    <a:pt x="100" y="60"/>
                  </a:lnTo>
                  <a:close/>
                </a:path>
              </a:pathLst>
            </a:custGeom>
            <a:solidFill>
              <a:srgbClr val="0A0A0D"/>
            </a:solidFill>
            <a:ln w="9525">
              <a:noFill/>
              <a:round/>
              <a:headEnd/>
              <a:tailEnd/>
            </a:ln>
          </p:spPr>
          <p:txBody>
            <a:bodyPr/>
            <a:lstStyle/>
            <a:p>
              <a:endParaRPr lang="en-US"/>
            </a:p>
          </p:txBody>
        </p:sp>
        <p:sp>
          <p:nvSpPr>
            <p:cNvPr id="1634" name="Freeform 270"/>
            <p:cNvSpPr>
              <a:spLocks/>
            </p:cNvSpPr>
            <p:nvPr/>
          </p:nvSpPr>
          <p:spPr bwMode="auto">
            <a:xfrm>
              <a:off x="13268325" y="27993975"/>
              <a:ext cx="215900" cy="244475"/>
            </a:xfrm>
            <a:custGeom>
              <a:avLst/>
              <a:gdLst>
                <a:gd name="T0" fmla="*/ 38 w 136"/>
                <a:gd name="T1" fmla="*/ 86 h 154"/>
                <a:gd name="T2" fmla="*/ 38 w 136"/>
                <a:gd name="T3" fmla="*/ 92 h 154"/>
                <a:gd name="T4" fmla="*/ 40 w 136"/>
                <a:gd name="T5" fmla="*/ 102 h 154"/>
                <a:gd name="T6" fmla="*/ 44 w 136"/>
                <a:gd name="T7" fmla="*/ 110 h 154"/>
                <a:gd name="T8" fmla="*/ 50 w 136"/>
                <a:gd name="T9" fmla="*/ 118 h 154"/>
                <a:gd name="T10" fmla="*/ 58 w 136"/>
                <a:gd name="T11" fmla="*/ 122 h 154"/>
                <a:gd name="T12" fmla="*/ 66 w 136"/>
                <a:gd name="T13" fmla="*/ 124 h 154"/>
                <a:gd name="T14" fmla="*/ 76 w 136"/>
                <a:gd name="T15" fmla="*/ 124 h 154"/>
                <a:gd name="T16" fmla="*/ 82 w 136"/>
                <a:gd name="T17" fmla="*/ 122 h 154"/>
                <a:gd name="T18" fmla="*/ 92 w 136"/>
                <a:gd name="T19" fmla="*/ 118 h 154"/>
                <a:gd name="T20" fmla="*/ 100 w 136"/>
                <a:gd name="T21" fmla="*/ 110 h 154"/>
                <a:gd name="T22" fmla="*/ 100 w 136"/>
                <a:gd name="T23" fmla="*/ 108 h 154"/>
                <a:gd name="T24" fmla="*/ 106 w 136"/>
                <a:gd name="T25" fmla="*/ 108 h 154"/>
                <a:gd name="T26" fmla="*/ 122 w 136"/>
                <a:gd name="T27" fmla="*/ 108 h 154"/>
                <a:gd name="T28" fmla="*/ 134 w 136"/>
                <a:gd name="T29" fmla="*/ 110 h 154"/>
                <a:gd name="T30" fmla="*/ 134 w 136"/>
                <a:gd name="T31" fmla="*/ 110 h 154"/>
                <a:gd name="T32" fmla="*/ 132 w 136"/>
                <a:gd name="T33" fmla="*/ 116 h 154"/>
                <a:gd name="T34" fmla="*/ 126 w 136"/>
                <a:gd name="T35" fmla="*/ 128 h 154"/>
                <a:gd name="T36" fmla="*/ 118 w 136"/>
                <a:gd name="T37" fmla="*/ 138 h 154"/>
                <a:gd name="T38" fmla="*/ 106 w 136"/>
                <a:gd name="T39" fmla="*/ 146 h 154"/>
                <a:gd name="T40" fmla="*/ 94 w 136"/>
                <a:gd name="T41" fmla="*/ 152 h 154"/>
                <a:gd name="T42" fmla="*/ 80 w 136"/>
                <a:gd name="T43" fmla="*/ 154 h 154"/>
                <a:gd name="T44" fmla="*/ 72 w 136"/>
                <a:gd name="T45" fmla="*/ 154 h 154"/>
                <a:gd name="T46" fmla="*/ 62 w 136"/>
                <a:gd name="T47" fmla="*/ 154 h 154"/>
                <a:gd name="T48" fmla="*/ 42 w 136"/>
                <a:gd name="T49" fmla="*/ 150 h 154"/>
                <a:gd name="T50" fmla="*/ 42 w 136"/>
                <a:gd name="T51" fmla="*/ 150 h 154"/>
                <a:gd name="T52" fmla="*/ 32 w 136"/>
                <a:gd name="T53" fmla="*/ 144 h 154"/>
                <a:gd name="T54" fmla="*/ 22 w 136"/>
                <a:gd name="T55" fmla="*/ 138 h 154"/>
                <a:gd name="T56" fmla="*/ 16 w 136"/>
                <a:gd name="T57" fmla="*/ 130 h 154"/>
                <a:gd name="T58" fmla="*/ 10 w 136"/>
                <a:gd name="T59" fmla="*/ 122 h 154"/>
                <a:gd name="T60" fmla="*/ 6 w 136"/>
                <a:gd name="T61" fmla="*/ 112 h 154"/>
                <a:gd name="T62" fmla="*/ 2 w 136"/>
                <a:gd name="T63" fmla="*/ 102 h 154"/>
                <a:gd name="T64" fmla="*/ 0 w 136"/>
                <a:gd name="T65" fmla="*/ 90 h 154"/>
                <a:gd name="T66" fmla="*/ 0 w 136"/>
                <a:gd name="T67" fmla="*/ 80 h 154"/>
                <a:gd name="T68" fmla="*/ 0 w 136"/>
                <a:gd name="T69" fmla="*/ 68 h 154"/>
                <a:gd name="T70" fmla="*/ 4 w 136"/>
                <a:gd name="T71" fmla="*/ 48 h 154"/>
                <a:gd name="T72" fmla="*/ 14 w 136"/>
                <a:gd name="T73" fmla="*/ 30 h 154"/>
                <a:gd name="T74" fmla="*/ 14 w 136"/>
                <a:gd name="T75" fmla="*/ 30 h 154"/>
                <a:gd name="T76" fmla="*/ 22 w 136"/>
                <a:gd name="T77" fmla="*/ 20 h 154"/>
                <a:gd name="T78" fmla="*/ 32 w 136"/>
                <a:gd name="T79" fmla="*/ 12 h 154"/>
                <a:gd name="T80" fmla="*/ 42 w 136"/>
                <a:gd name="T81" fmla="*/ 6 h 154"/>
                <a:gd name="T82" fmla="*/ 52 w 136"/>
                <a:gd name="T83" fmla="*/ 4 h 154"/>
                <a:gd name="T84" fmla="*/ 64 w 136"/>
                <a:gd name="T85" fmla="*/ 2 h 154"/>
                <a:gd name="T86" fmla="*/ 74 w 136"/>
                <a:gd name="T87" fmla="*/ 0 h 154"/>
                <a:gd name="T88" fmla="*/ 84 w 136"/>
                <a:gd name="T89" fmla="*/ 2 h 154"/>
                <a:gd name="T90" fmla="*/ 94 w 136"/>
                <a:gd name="T91" fmla="*/ 6 h 154"/>
                <a:gd name="T92" fmla="*/ 104 w 136"/>
                <a:gd name="T93" fmla="*/ 10 h 154"/>
                <a:gd name="T94" fmla="*/ 112 w 136"/>
                <a:gd name="T95" fmla="*/ 16 h 154"/>
                <a:gd name="T96" fmla="*/ 120 w 136"/>
                <a:gd name="T97" fmla="*/ 24 h 154"/>
                <a:gd name="T98" fmla="*/ 126 w 136"/>
                <a:gd name="T99" fmla="*/ 32 h 154"/>
                <a:gd name="T100" fmla="*/ 132 w 136"/>
                <a:gd name="T101" fmla="*/ 42 h 154"/>
                <a:gd name="T102" fmla="*/ 134 w 136"/>
                <a:gd name="T103" fmla="*/ 54 h 154"/>
                <a:gd name="T104" fmla="*/ 136 w 136"/>
                <a:gd name="T105" fmla="*/ 66 h 154"/>
                <a:gd name="T106" fmla="*/ 136 w 136"/>
                <a:gd name="T107" fmla="*/ 80 h 154"/>
                <a:gd name="T108" fmla="*/ 136 w 136"/>
                <a:gd name="T109" fmla="*/ 84 h 154"/>
                <a:gd name="T110" fmla="*/ 136 w 136"/>
                <a:gd name="T111" fmla="*/ 86 h 154"/>
                <a:gd name="T112" fmla="*/ 136 w 136"/>
                <a:gd name="T113" fmla="*/ 86 h 154"/>
                <a:gd name="T114" fmla="*/ 76 w 136"/>
                <a:gd name="T115" fmla="*/ 86 h 154"/>
                <a:gd name="T116" fmla="*/ 40 w 136"/>
                <a:gd name="T117" fmla="*/ 86 h 154"/>
                <a:gd name="T118" fmla="*/ 38 w 136"/>
                <a:gd name="T119" fmla="*/ 86 h 1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6"/>
                <a:gd name="T181" fmla="*/ 0 h 154"/>
                <a:gd name="T182" fmla="*/ 136 w 136"/>
                <a:gd name="T183" fmla="*/ 154 h 1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6" h="154">
                  <a:moveTo>
                    <a:pt x="38" y="86"/>
                  </a:moveTo>
                  <a:lnTo>
                    <a:pt x="38" y="92"/>
                  </a:lnTo>
                  <a:lnTo>
                    <a:pt x="40" y="102"/>
                  </a:lnTo>
                  <a:lnTo>
                    <a:pt x="44" y="110"/>
                  </a:lnTo>
                  <a:lnTo>
                    <a:pt x="50" y="118"/>
                  </a:lnTo>
                  <a:lnTo>
                    <a:pt x="58" y="122"/>
                  </a:lnTo>
                  <a:lnTo>
                    <a:pt x="66" y="124"/>
                  </a:lnTo>
                  <a:lnTo>
                    <a:pt x="76" y="124"/>
                  </a:lnTo>
                  <a:lnTo>
                    <a:pt x="82" y="122"/>
                  </a:lnTo>
                  <a:lnTo>
                    <a:pt x="92" y="118"/>
                  </a:lnTo>
                  <a:lnTo>
                    <a:pt x="100" y="110"/>
                  </a:lnTo>
                  <a:lnTo>
                    <a:pt x="100" y="108"/>
                  </a:lnTo>
                  <a:lnTo>
                    <a:pt x="106" y="108"/>
                  </a:lnTo>
                  <a:lnTo>
                    <a:pt x="122" y="108"/>
                  </a:lnTo>
                  <a:lnTo>
                    <a:pt x="134" y="110"/>
                  </a:lnTo>
                  <a:lnTo>
                    <a:pt x="132" y="116"/>
                  </a:lnTo>
                  <a:lnTo>
                    <a:pt x="126" y="128"/>
                  </a:lnTo>
                  <a:lnTo>
                    <a:pt x="118" y="138"/>
                  </a:lnTo>
                  <a:lnTo>
                    <a:pt x="106" y="146"/>
                  </a:lnTo>
                  <a:lnTo>
                    <a:pt x="94" y="152"/>
                  </a:lnTo>
                  <a:lnTo>
                    <a:pt x="80" y="154"/>
                  </a:lnTo>
                  <a:lnTo>
                    <a:pt x="72" y="154"/>
                  </a:lnTo>
                  <a:lnTo>
                    <a:pt x="62" y="154"/>
                  </a:lnTo>
                  <a:lnTo>
                    <a:pt x="42" y="150"/>
                  </a:lnTo>
                  <a:lnTo>
                    <a:pt x="32" y="144"/>
                  </a:lnTo>
                  <a:lnTo>
                    <a:pt x="22" y="138"/>
                  </a:lnTo>
                  <a:lnTo>
                    <a:pt x="16" y="130"/>
                  </a:lnTo>
                  <a:lnTo>
                    <a:pt x="10" y="122"/>
                  </a:lnTo>
                  <a:lnTo>
                    <a:pt x="6" y="112"/>
                  </a:lnTo>
                  <a:lnTo>
                    <a:pt x="2" y="102"/>
                  </a:lnTo>
                  <a:lnTo>
                    <a:pt x="0" y="90"/>
                  </a:lnTo>
                  <a:lnTo>
                    <a:pt x="0" y="80"/>
                  </a:lnTo>
                  <a:lnTo>
                    <a:pt x="0" y="68"/>
                  </a:lnTo>
                  <a:lnTo>
                    <a:pt x="4" y="48"/>
                  </a:lnTo>
                  <a:lnTo>
                    <a:pt x="14" y="30"/>
                  </a:lnTo>
                  <a:lnTo>
                    <a:pt x="22" y="20"/>
                  </a:lnTo>
                  <a:lnTo>
                    <a:pt x="32" y="12"/>
                  </a:lnTo>
                  <a:lnTo>
                    <a:pt x="42" y="6"/>
                  </a:lnTo>
                  <a:lnTo>
                    <a:pt x="52" y="4"/>
                  </a:lnTo>
                  <a:lnTo>
                    <a:pt x="64" y="2"/>
                  </a:lnTo>
                  <a:lnTo>
                    <a:pt x="74" y="0"/>
                  </a:lnTo>
                  <a:lnTo>
                    <a:pt x="84" y="2"/>
                  </a:lnTo>
                  <a:lnTo>
                    <a:pt x="94" y="6"/>
                  </a:lnTo>
                  <a:lnTo>
                    <a:pt x="104" y="10"/>
                  </a:lnTo>
                  <a:lnTo>
                    <a:pt x="112" y="16"/>
                  </a:lnTo>
                  <a:lnTo>
                    <a:pt x="120" y="24"/>
                  </a:lnTo>
                  <a:lnTo>
                    <a:pt x="126" y="32"/>
                  </a:lnTo>
                  <a:lnTo>
                    <a:pt x="132" y="42"/>
                  </a:lnTo>
                  <a:lnTo>
                    <a:pt x="134" y="54"/>
                  </a:lnTo>
                  <a:lnTo>
                    <a:pt x="136" y="66"/>
                  </a:lnTo>
                  <a:lnTo>
                    <a:pt x="136" y="80"/>
                  </a:lnTo>
                  <a:lnTo>
                    <a:pt x="136" y="84"/>
                  </a:lnTo>
                  <a:lnTo>
                    <a:pt x="136" y="86"/>
                  </a:lnTo>
                  <a:lnTo>
                    <a:pt x="76" y="86"/>
                  </a:lnTo>
                  <a:lnTo>
                    <a:pt x="40" y="86"/>
                  </a:lnTo>
                  <a:lnTo>
                    <a:pt x="38" y="86"/>
                  </a:lnTo>
                </a:path>
              </a:pathLst>
            </a:custGeom>
            <a:noFill/>
            <a:ln w="9525">
              <a:noFill/>
              <a:round/>
              <a:headEnd/>
              <a:tailEnd/>
            </a:ln>
          </p:spPr>
          <p:txBody>
            <a:bodyPr/>
            <a:lstStyle/>
            <a:p>
              <a:endParaRPr lang="en-US"/>
            </a:p>
          </p:txBody>
        </p:sp>
        <p:sp>
          <p:nvSpPr>
            <p:cNvPr id="1635" name="Freeform 271"/>
            <p:cNvSpPr>
              <a:spLocks/>
            </p:cNvSpPr>
            <p:nvPr/>
          </p:nvSpPr>
          <p:spPr bwMode="auto">
            <a:xfrm>
              <a:off x="13328650" y="28041600"/>
              <a:ext cx="98425" cy="47625"/>
            </a:xfrm>
            <a:custGeom>
              <a:avLst/>
              <a:gdLst>
                <a:gd name="T0" fmla="*/ 62 w 62"/>
                <a:gd name="T1" fmla="*/ 30 h 30"/>
                <a:gd name="T2" fmla="*/ 60 w 62"/>
                <a:gd name="T3" fmla="*/ 24 h 30"/>
                <a:gd name="T4" fmla="*/ 58 w 62"/>
                <a:gd name="T5" fmla="*/ 16 h 30"/>
                <a:gd name="T6" fmla="*/ 54 w 62"/>
                <a:gd name="T7" fmla="*/ 10 h 30"/>
                <a:gd name="T8" fmla="*/ 50 w 62"/>
                <a:gd name="T9" fmla="*/ 4 h 30"/>
                <a:gd name="T10" fmla="*/ 42 w 62"/>
                <a:gd name="T11" fmla="*/ 2 h 30"/>
                <a:gd name="T12" fmla="*/ 36 w 62"/>
                <a:gd name="T13" fmla="*/ 0 h 30"/>
                <a:gd name="T14" fmla="*/ 32 w 62"/>
                <a:gd name="T15" fmla="*/ 0 h 30"/>
                <a:gd name="T16" fmla="*/ 28 w 62"/>
                <a:gd name="T17" fmla="*/ 0 h 30"/>
                <a:gd name="T18" fmla="*/ 20 w 62"/>
                <a:gd name="T19" fmla="*/ 2 h 30"/>
                <a:gd name="T20" fmla="*/ 14 w 62"/>
                <a:gd name="T21" fmla="*/ 4 h 30"/>
                <a:gd name="T22" fmla="*/ 10 w 62"/>
                <a:gd name="T23" fmla="*/ 10 h 30"/>
                <a:gd name="T24" fmla="*/ 6 w 62"/>
                <a:gd name="T25" fmla="*/ 16 h 30"/>
                <a:gd name="T26" fmla="*/ 2 w 62"/>
                <a:gd name="T27" fmla="*/ 24 h 30"/>
                <a:gd name="T28" fmla="*/ 0 w 62"/>
                <a:gd name="T29" fmla="*/ 30 h 30"/>
                <a:gd name="T30" fmla="*/ 62 w 62"/>
                <a:gd name="T31" fmla="*/ 30 h 30"/>
                <a:gd name="T32" fmla="*/ 60 w 62"/>
                <a:gd name="T33" fmla="*/ 30 h 30"/>
                <a:gd name="T34" fmla="*/ 62 w 62"/>
                <a:gd name="T35" fmla="*/ 30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
                <a:gd name="T55" fmla="*/ 0 h 30"/>
                <a:gd name="T56" fmla="*/ 62 w 62"/>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 h="30">
                  <a:moveTo>
                    <a:pt x="62" y="30"/>
                  </a:moveTo>
                  <a:lnTo>
                    <a:pt x="60" y="24"/>
                  </a:lnTo>
                  <a:lnTo>
                    <a:pt x="58" y="16"/>
                  </a:lnTo>
                  <a:lnTo>
                    <a:pt x="54" y="10"/>
                  </a:lnTo>
                  <a:lnTo>
                    <a:pt x="50" y="4"/>
                  </a:lnTo>
                  <a:lnTo>
                    <a:pt x="42" y="2"/>
                  </a:lnTo>
                  <a:lnTo>
                    <a:pt x="36" y="0"/>
                  </a:lnTo>
                  <a:lnTo>
                    <a:pt x="32" y="0"/>
                  </a:lnTo>
                  <a:lnTo>
                    <a:pt x="28" y="0"/>
                  </a:lnTo>
                  <a:lnTo>
                    <a:pt x="20" y="2"/>
                  </a:lnTo>
                  <a:lnTo>
                    <a:pt x="14" y="4"/>
                  </a:lnTo>
                  <a:lnTo>
                    <a:pt x="10" y="10"/>
                  </a:lnTo>
                  <a:lnTo>
                    <a:pt x="6" y="16"/>
                  </a:lnTo>
                  <a:lnTo>
                    <a:pt x="2" y="24"/>
                  </a:lnTo>
                  <a:lnTo>
                    <a:pt x="0" y="30"/>
                  </a:lnTo>
                  <a:lnTo>
                    <a:pt x="62" y="30"/>
                  </a:lnTo>
                  <a:lnTo>
                    <a:pt x="60" y="30"/>
                  </a:lnTo>
                  <a:lnTo>
                    <a:pt x="62" y="30"/>
                  </a:lnTo>
                </a:path>
              </a:pathLst>
            </a:custGeom>
            <a:noFill/>
            <a:ln w="9525">
              <a:noFill/>
              <a:round/>
              <a:headEnd/>
              <a:tailEnd/>
            </a:ln>
          </p:spPr>
          <p:txBody>
            <a:bodyPr/>
            <a:lstStyle/>
            <a:p>
              <a:endParaRPr lang="en-US"/>
            </a:p>
          </p:txBody>
        </p:sp>
        <p:sp>
          <p:nvSpPr>
            <p:cNvPr id="1636" name="Freeform 272"/>
            <p:cNvSpPr>
              <a:spLocks/>
            </p:cNvSpPr>
            <p:nvPr/>
          </p:nvSpPr>
          <p:spPr bwMode="auto">
            <a:xfrm>
              <a:off x="13531850" y="27997150"/>
              <a:ext cx="146050" cy="234950"/>
            </a:xfrm>
            <a:custGeom>
              <a:avLst/>
              <a:gdLst>
                <a:gd name="T0" fmla="*/ 36 w 92"/>
                <a:gd name="T1" fmla="*/ 2 h 148"/>
                <a:gd name="T2" fmla="*/ 36 w 92"/>
                <a:gd name="T3" fmla="*/ 4 h 148"/>
                <a:gd name="T4" fmla="*/ 36 w 92"/>
                <a:gd name="T5" fmla="*/ 8 h 148"/>
                <a:gd name="T6" fmla="*/ 38 w 92"/>
                <a:gd name="T7" fmla="*/ 16 h 148"/>
                <a:gd name="T8" fmla="*/ 38 w 92"/>
                <a:gd name="T9" fmla="*/ 24 h 148"/>
                <a:gd name="T10" fmla="*/ 38 w 92"/>
                <a:gd name="T11" fmla="*/ 26 h 148"/>
                <a:gd name="T12" fmla="*/ 38 w 92"/>
                <a:gd name="T13" fmla="*/ 30 h 148"/>
                <a:gd name="T14" fmla="*/ 38 w 92"/>
                <a:gd name="T15" fmla="*/ 32 h 148"/>
                <a:gd name="T16" fmla="*/ 38 w 92"/>
                <a:gd name="T17" fmla="*/ 34 h 148"/>
                <a:gd name="T18" fmla="*/ 42 w 92"/>
                <a:gd name="T19" fmla="*/ 28 h 148"/>
                <a:gd name="T20" fmla="*/ 48 w 92"/>
                <a:gd name="T21" fmla="*/ 18 h 148"/>
                <a:gd name="T22" fmla="*/ 60 w 92"/>
                <a:gd name="T23" fmla="*/ 6 h 148"/>
                <a:gd name="T24" fmla="*/ 76 w 92"/>
                <a:gd name="T25" fmla="*/ 0 h 148"/>
                <a:gd name="T26" fmla="*/ 80 w 92"/>
                <a:gd name="T27" fmla="*/ 0 h 148"/>
                <a:gd name="T28" fmla="*/ 82 w 92"/>
                <a:gd name="T29" fmla="*/ 0 h 148"/>
                <a:gd name="T30" fmla="*/ 86 w 92"/>
                <a:gd name="T31" fmla="*/ 0 h 148"/>
                <a:gd name="T32" fmla="*/ 90 w 92"/>
                <a:gd name="T33" fmla="*/ 2 h 148"/>
                <a:gd name="T34" fmla="*/ 92 w 92"/>
                <a:gd name="T35" fmla="*/ 2 h 148"/>
                <a:gd name="T36" fmla="*/ 92 w 92"/>
                <a:gd name="T37" fmla="*/ 26 h 148"/>
                <a:gd name="T38" fmla="*/ 90 w 92"/>
                <a:gd name="T39" fmla="*/ 40 h 148"/>
                <a:gd name="T40" fmla="*/ 92 w 92"/>
                <a:gd name="T41" fmla="*/ 40 h 148"/>
                <a:gd name="T42" fmla="*/ 90 w 92"/>
                <a:gd name="T43" fmla="*/ 38 h 148"/>
                <a:gd name="T44" fmla="*/ 86 w 92"/>
                <a:gd name="T45" fmla="*/ 36 h 148"/>
                <a:gd name="T46" fmla="*/ 86 w 92"/>
                <a:gd name="T47" fmla="*/ 36 h 148"/>
                <a:gd name="T48" fmla="*/ 70 w 92"/>
                <a:gd name="T49" fmla="*/ 32 h 148"/>
                <a:gd name="T50" fmla="*/ 64 w 92"/>
                <a:gd name="T51" fmla="*/ 34 h 148"/>
                <a:gd name="T52" fmla="*/ 56 w 92"/>
                <a:gd name="T53" fmla="*/ 36 h 148"/>
                <a:gd name="T54" fmla="*/ 50 w 92"/>
                <a:gd name="T55" fmla="*/ 42 h 148"/>
                <a:gd name="T56" fmla="*/ 44 w 92"/>
                <a:gd name="T57" fmla="*/ 48 h 148"/>
                <a:gd name="T58" fmla="*/ 44 w 92"/>
                <a:gd name="T59" fmla="*/ 48 h 148"/>
                <a:gd name="T60" fmla="*/ 40 w 92"/>
                <a:gd name="T61" fmla="*/ 68 h 148"/>
                <a:gd name="T62" fmla="*/ 40 w 92"/>
                <a:gd name="T63" fmla="*/ 86 h 148"/>
                <a:gd name="T64" fmla="*/ 40 w 92"/>
                <a:gd name="T65" fmla="*/ 104 h 148"/>
                <a:gd name="T66" fmla="*/ 40 w 92"/>
                <a:gd name="T67" fmla="*/ 122 h 148"/>
                <a:gd name="T68" fmla="*/ 40 w 92"/>
                <a:gd name="T69" fmla="*/ 146 h 148"/>
                <a:gd name="T70" fmla="*/ 40 w 92"/>
                <a:gd name="T71" fmla="*/ 148 h 148"/>
                <a:gd name="T72" fmla="*/ 16 w 92"/>
                <a:gd name="T73" fmla="*/ 148 h 148"/>
                <a:gd name="T74" fmla="*/ 2 w 92"/>
                <a:gd name="T75" fmla="*/ 148 h 148"/>
                <a:gd name="T76" fmla="*/ 2 w 92"/>
                <a:gd name="T77" fmla="*/ 148 h 148"/>
                <a:gd name="T78" fmla="*/ 2 w 92"/>
                <a:gd name="T79" fmla="*/ 86 h 148"/>
                <a:gd name="T80" fmla="*/ 2 w 92"/>
                <a:gd name="T81" fmla="*/ 50 h 148"/>
                <a:gd name="T82" fmla="*/ 2 w 92"/>
                <a:gd name="T83" fmla="*/ 48 h 148"/>
                <a:gd name="T84" fmla="*/ 2 w 92"/>
                <a:gd name="T85" fmla="*/ 48 h 148"/>
                <a:gd name="T86" fmla="*/ 2 w 92"/>
                <a:gd name="T87" fmla="*/ 12 h 148"/>
                <a:gd name="T88" fmla="*/ 0 w 92"/>
                <a:gd name="T89" fmla="*/ 4 h 148"/>
                <a:gd name="T90" fmla="*/ 0 w 92"/>
                <a:gd name="T91" fmla="*/ 2 h 148"/>
                <a:gd name="T92" fmla="*/ 36 w 92"/>
                <a:gd name="T93" fmla="*/ 2 h 148"/>
                <a:gd name="T94" fmla="*/ 36 w 92"/>
                <a:gd name="T95" fmla="*/ 2 h 148"/>
                <a:gd name="T96" fmla="*/ 36 w 92"/>
                <a:gd name="T97" fmla="*/ 2 h 1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2"/>
                <a:gd name="T148" fmla="*/ 0 h 148"/>
                <a:gd name="T149" fmla="*/ 92 w 92"/>
                <a:gd name="T150" fmla="*/ 148 h 1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2" h="148">
                  <a:moveTo>
                    <a:pt x="36" y="2"/>
                  </a:moveTo>
                  <a:lnTo>
                    <a:pt x="36" y="4"/>
                  </a:lnTo>
                  <a:lnTo>
                    <a:pt x="36" y="8"/>
                  </a:lnTo>
                  <a:lnTo>
                    <a:pt x="38" y="16"/>
                  </a:lnTo>
                  <a:lnTo>
                    <a:pt x="38" y="24"/>
                  </a:lnTo>
                  <a:lnTo>
                    <a:pt x="38" y="26"/>
                  </a:lnTo>
                  <a:lnTo>
                    <a:pt x="38" y="30"/>
                  </a:lnTo>
                  <a:lnTo>
                    <a:pt x="38" y="32"/>
                  </a:lnTo>
                  <a:lnTo>
                    <a:pt x="38" y="34"/>
                  </a:lnTo>
                  <a:lnTo>
                    <a:pt x="42" y="28"/>
                  </a:lnTo>
                  <a:lnTo>
                    <a:pt x="48" y="18"/>
                  </a:lnTo>
                  <a:lnTo>
                    <a:pt x="60" y="6"/>
                  </a:lnTo>
                  <a:lnTo>
                    <a:pt x="76" y="0"/>
                  </a:lnTo>
                  <a:lnTo>
                    <a:pt x="80" y="0"/>
                  </a:lnTo>
                  <a:lnTo>
                    <a:pt x="82" y="0"/>
                  </a:lnTo>
                  <a:lnTo>
                    <a:pt x="86" y="0"/>
                  </a:lnTo>
                  <a:lnTo>
                    <a:pt x="90" y="2"/>
                  </a:lnTo>
                  <a:lnTo>
                    <a:pt x="92" y="2"/>
                  </a:lnTo>
                  <a:lnTo>
                    <a:pt x="92" y="26"/>
                  </a:lnTo>
                  <a:lnTo>
                    <a:pt x="90" y="40"/>
                  </a:lnTo>
                  <a:lnTo>
                    <a:pt x="92" y="40"/>
                  </a:lnTo>
                  <a:lnTo>
                    <a:pt x="90" y="38"/>
                  </a:lnTo>
                  <a:lnTo>
                    <a:pt x="86" y="36"/>
                  </a:lnTo>
                  <a:lnTo>
                    <a:pt x="70" y="32"/>
                  </a:lnTo>
                  <a:lnTo>
                    <a:pt x="64" y="34"/>
                  </a:lnTo>
                  <a:lnTo>
                    <a:pt x="56" y="36"/>
                  </a:lnTo>
                  <a:lnTo>
                    <a:pt x="50" y="42"/>
                  </a:lnTo>
                  <a:lnTo>
                    <a:pt x="44" y="48"/>
                  </a:lnTo>
                  <a:lnTo>
                    <a:pt x="40" y="68"/>
                  </a:lnTo>
                  <a:lnTo>
                    <a:pt x="40" y="86"/>
                  </a:lnTo>
                  <a:lnTo>
                    <a:pt x="40" y="104"/>
                  </a:lnTo>
                  <a:lnTo>
                    <a:pt x="40" y="122"/>
                  </a:lnTo>
                  <a:lnTo>
                    <a:pt x="40" y="146"/>
                  </a:lnTo>
                  <a:lnTo>
                    <a:pt x="40" y="148"/>
                  </a:lnTo>
                  <a:lnTo>
                    <a:pt x="16" y="148"/>
                  </a:lnTo>
                  <a:lnTo>
                    <a:pt x="2" y="148"/>
                  </a:lnTo>
                  <a:lnTo>
                    <a:pt x="2" y="86"/>
                  </a:lnTo>
                  <a:lnTo>
                    <a:pt x="2" y="50"/>
                  </a:lnTo>
                  <a:lnTo>
                    <a:pt x="2" y="48"/>
                  </a:lnTo>
                  <a:lnTo>
                    <a:pt x="2" y="12"/>
                  </a:lnTo>
                  <a:lnTo>
                    <a:pt x="0" y="4"/>
                  </a:lnTo>
                  <a:lnTo>
                    <a:pt x="0" y="2"/>
                  </a:lnTo>
                  <a:lnTo>
                    <a:pt x="36" y="2"/>
                  </a:lnTo>
                  <a:close/>
                </a:path>
              </a:pathLst>
            </a:custGeom>
            <a:solidFill>
              <a:srgbClr val="0A0A0D"/>
            </a:solidFill>
            <a:ln w="9525">
              <a:noFill/>
              <a:round/>
              <a:headEnd/>
              <a:tailEnd/>
            </a:ln>
          </p:spPr>
          <p:txBody>
            <a:bodyPr/>
            <a:lstStyle/>
            <a:p>
              <a:endParaRPr lang="en-US"/>
            </a:p>
          </p:txBody>
        </p:sp>
        <p:sp>
          <p:nvSpPr>
            <p:cNvPr id="1637" name="Freeform 273"/>
            <p:cNvSpPr>
              <a:spLocks/>
            </p:cNvSpPr>
            <p:nvPr/>
          </p:nvSpPr>
          <p:spPr bwMode="auto">
            <a:xfrm>
              <a:off x="13531850" y="27997150"/>
              <a:ext cx="146050" cy="234950"/>
            </a:xfrm>
            <a:custGeom>
              <a:avLst/>
              <a:gdLst>
                <a:gd name="T0" fmla="*/ 36 w 92"/>
                <a:gd name="T1" fmla="*/ 2 h 148"/>
                <a:gd name="T2" fmla="*/ 36 w 92"/>
                <a:gd name="T3" fmla="*/ 4 h 148"/>
                <a:gd name="T4" fmla="*/ 36 w 92"/>
                <a:gd name="T5" fmla="*/ 8 h 148"/>
                <a:gd name="T6" fmla="*/ 38 w 92"/>
                <a:gd name="T7" fmla="*/ 16 h 148"/>
                <a:gd name="T8" fmla="*/ 38 w 92"/>
                <a:gd name="T9" fmla="*/ 24 h 148"/>
                <a:gd name="T10" fmla="*/ 38 w 92"/>
                <a:gd name="T11" fmla="*/ 26 h 148"/>
                <a:gd name="T12" fmla="*/ 38 w 92"/>
                <a:gd name="T13" fmla="*/ 30 h 148"/>
                <a:gd name="T14" fmla="*/ 38 w 92"/>
                <a:gd name="T15" fmla="*/ 32 h 148"/>
                <a:gd name="T16" fmla="*/ 38 w 92"/>
                <a:gd name="T17" fmla="*/ 34 h 148"/>
                <a:gd name="T18" fmla="*/ 42 w 92"/>
                <a:gd name="T19" fmla="*/ 28 h 148"/>
                <a:gd name="T20" fmla="*/ 48 w 92"/>
                <a:gd name="T21" fmla="*/ 18 h 148"/>
                <a:gd name="T22" fmla="*/ 60 w 92"/>
                <a:gd name="T23" fmla="*/ 6 h 148"/>
                <a:gd name="T24" fmla="*/ 76 w 92"/>
                <a:gd name="T25" fmla="*/ 0 h 148"/>
                <a:gd name="T26" fmla="*/ 80 w 92"/>
                <a:gd name="T27" fmla="*/ 0 h 148"/>
                <a:gd name="T28" fmla="*/ 82 w 92"/>
                <a:gd name="T29" fmla="*/ 0 h 148"/>
                <a:gd name="T30" fmla="*/ 86 w 92"/>
                <a:gd name="T31" fmla="*/ 0 h 148"/>
                <a:gd name="T32" fmla="*/ 90 w 92"/>
                <a:gd name="T33" fmla="*/ 2 h 148"/>
                <a:gd name="T34" fmla="*/ 92 w 92"/>
                <a:gd name="T35" fmla="*/ 2 h 148"/>
                <a:gd name="T36" fmla="*/ 92 w 92"/>
                <a:gd name="T37" fmla="*/ 26 h 148"/>
                <a:gd name="T38" fmla="*/ 90 w 92"/>
                <a:gd name="T39" fmla="*/ 40 h 148"/>
                <a:gd name="T40" fmla="*/ 92 w 92"/>
                <a:gd name="T41" fmla="*/ 40 h 148"/>
                <a:gd name="T42" fmla="*/ 90 w 92"/>
                <a:gd name="T43" fmla="*/ 38 h 148"/>
                <a:gd name="T44" fmla="*/ 86 w 92"/>
                <a:gd name="T45" fmla="*/ 36 h 148"/>
                <a:gd name="T46" fmla="*/ 86 w 92"/>
                <a:gd name="T47" fmla="*/ 36 h 148"/>
                <a:gd name="T48" fmla="*/ 70 w 92"/>
                <a:gd name="T49" fmla="*/ 32 h 148"/>
                <a:gd name="T50" fmla="*/ 64 w 92"/>
                <a:gd name="T51" fmla="*/ 34 h 148"/>
                <a:gd name="T52" fmla="*/ 56 w 92"/>
                <a:gd name="T53" fmla="*/ 36 h 148"/>
                <a:gd name="T54" fmla="*/ 50 w 92"/>
                <a:gd name="T55" fmla="*/ 42 h 148"/>
                <a:gd name="T56" fmla="*/ 44 w 92"/>
                <a:gd name="T57" fmla="*/ 48 h 148"/>
                <a:gd name="T58" fmla="*/ 44 w 92"/>
                <a:gd name="T59" fmla="*/ 48 h 148"/>
                <a:gd name="T60" fmla="*/ 40 w 92"/>
                <a:gd name="T61" fmla="*/ 68 h 148"/>
                <a:gd name="T62" fmla="*/ 40 w 92"/>
                <a:gd name="T63" fmla="*/ 86 h 148"/>
                <a:gd name="T64" fmla="*/ 40 w 92"/>
                <a:gd name="T65" fmla="*/ 104 h 148"/>
                <a:gd name="T66" fmla="*/ 40 w 92"/>
                <a:gd name="T67" fmla="*/ 122 h 148"/>
                <a:gd name="T68" fmla="*/ 40 w 92"/>
                <a:gd name="T69" fmla="*/ 146 h 148"/>
                <a:gd name="T70" fmla="*/ 40 w 92"/>
                <a:gd name="T71" fmla="*/ 148 h 148"/>
                <a:gd name="T72" fmla="*/ 16 w 92"/>
                <a:gd name="T73" fmla="*/ 148 h 148"/>
                <a:gd name="T74" fmla="*/ 2 w 92"/>
                <a:gd name="T75" fmla="*/ 148 h 148"/>
                <a:gd name="T76" fmla="*/ 2 w 92"/>
                <a:gd name="T77" fmla="*/ 148 h 148"/>
                <a:gd name="T78" fmla="*/ 2 w 92"/>
                <a:gd name="T79" fmla="*/ 86 h 148"/>
                <a:gd name="T80" fmla="*/ 2 w 92"/>
                <a:gd name="T81" fmla="*/ 50 h 148"/>
                <a:gd name="T82" fmla="*/ 2 w 92"/>
                <a:gd name="T83" fmla="*/ 48 h 148"/>
                <a:gd name="T84" fmla="*/ 2 w 92"/>
                <a:gd name="T85" fmla="*/ 48 h 148"/>
                <a:gd name="T86" fmla="*/ 2 w 92"/>
                <a:gd name="T87" fmla="*/ 12 h 148"/>
                <a:gd name="T88" fmla="*/ 0 w 92"/>
                <a:gd name="T89" fmla="*/ 4 h 148"/>
                <a:gd name="T90" fmla="*/ 0 w 92"/>
                <a:gd name="T91" fmla="*/ 2 h 148"/>
                <a:gd name="T92" fmla="*/ 36 w 92"/>
                <a:gd name="T93" fmla="*/ 2 h 148"/>
                <a:gd name="T94" fmla="*/ 36 w 92"/>
                <a:gd name="T95" fmla="*/ 2 h 148"/>
                <a:gd name="T96" fmla="*/ 36 w 92"/>
                <a:gd name="T97" fmla="*/ 2 h 1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2"/>
                <a:gd name="T148" fmla="*/ 0 h 148"/>
                <a:gd name="T149" fmla="*/ 92 w 92"/>
                <a:gd name="T150" fmla="*/ 148 h 1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2" h="148">
                  <a:moveTo>
                    <a:pt x="36" y="2"/>
                  </a:moveTo>
                  <a:lnTo>
                    <a:pt x="36" y="4"/>
                  </a:lnTo>
                  <a:lnTo>
                    <a:pt x="36" y="8"/>
                  </a:lnTo>
                  <a:lnTo>
                    <a:pt x="38" y="16"/>
                  </a:lnTo>
                  <a:lnTo>
                    <a:pt x="38" y="24"/>
                  </a:lnTo>
                  <a:lnTo>
                    <a:pt x="38" y="26"/>
                  </a:lnTo>
                  <a:lnTo>
                    <a:pt x="38" y="30"/>
                  </a:lnTo>
                  <a:lnTo>
                    <a:pt x="38" y="32"/>
                  </a:lnTo>
                  <a:lnTo>
                    <a:pt x="38" y="34"/>
                  </a:lnTo>
                  <a:lnTo>
                    <a:pt x="42" y="28"/>
                  </a:lnTo>
                  <a:lnTo>
                    <a:pt x="48" y="18"/>
                  </a:lnTo>
                  <a:lnTo>
                    <a:pt x="60" y="6"/>
                  </a:lnTo>
                  <a:lnTo>
                    <a:pt x="76" y="0"/>
                  </a:lnTo>
                  <a:lnTo>
                    <a:pt x="80" y="0"/>
                  </a:lnTo>
                  <a:lnTo>
                    <a:pt x="82" y="0"/>
                  </a:lnTo>
                  <a:lnTo>
                    <a:pt x="86" y="0"/>
                  </a:lnTo>
                  <a:lnTo>
                    <a:pt x="90" y="2"/>
                  </a:lnTo>
                  <a:lnTo>
                    <a:pt x="92" y="2"/>
                  </a:lnTo>
                  <a:lnTo>
                    <a:pt x="92" y="26"/>
                  </a:lnTo>
                  <a:lnTo>
                    <a:pt x="90" y="40"/>
                  </a:lnTo>
                  <a:lnTo>
                    <a:pt x="92" y="40"/>
                  </a:lnTo>
                  <a:lnTo>
                    <a:pt x="90" y="38"/>
                  </a:lnTo>
                  <a:lnTo>
                    <a:pt x="86" y="36"/>
                  </a:lnTo>
                  <a:lnTo>
                    <a:pt x="70" y="32"/>
                  </a:lnTo>
                  <a:lnTo>
                    <a:pt x="64" y="34"/>
                  </a:lnTo>
                  <a:lnTo>
                    <a:pt x="56" y="36"/>
                  </a:lnTo>
                  <a:lnTo>
                    <a:pt x="50" y="42"/>
                  </a:lnTo>
                  <a:lnTo>
                    <a:pt x="44" y="48"/>
                  </a:lnTo>
                  <a:lnTo>
                    <a:pt x="40" y="68"/>
                  </a:lnTo>
                  <a:lnTo>
                    <a:pt x="40" y="86"/>
                  </a:lnTo>
                  <a:lnTo>
                    <a:pt x="40" y="104"/>
                  </a:lnTo>
                  <a:lnTo>
                    <a:pt x="40" y="122"/>
                  </a:lnTo>
                  <a:lnTo>
                    <a:pt x="40" y="146"/>
                  </a:lnTo>
                  <a:lnTo>
                    <a:pt x="40" y="148"/>
                  </a:lnTo>
                  <a:lnTo>
                    <a:pt x="16" y="148"/>
                  </a:lnTo>
                  <a:lnTo>
                    <a:pt x="2" y="148"/>
                  </a:lnTo>
                  <a:lnTo>
                    <a:pt x="2" y="86"/>
                  </a:lnTo>
                  <a:lnTo>
                    <a:pt x="2" y="50"/>
                  </a:lnTo>
                  <a:lnTo>
                    <a:pt x="2" y="48"/>
                  </a:lnTo>
                  <a:lnTo>
                    <a:pt x="2" y="12"/>
                  </a:lnTo>
                  <a:lnTo>
                    <a:pt x="0" y="4"/>
                  </a:lnTo>
                  <a:lnTo>
                    <a:pt x="0" y="2"/>
                  </a:lnTo>
                  <a:lnTo>
                    <a:pt x="36" y="2"/>
                  </a:lnTo>
                </a:path>
              </a:pathLst>
            </a:custGeom>
            <a:noFill/>
            <a:ln w="9525">
              <a:noFill/>
              <a:round/>
              <a:headEnd/>
              <a:tailEnd/>
            </a:ln>
          </p:spPr>
          <p:txBody>
            <a:bodyPr/>
            <a:lstStyle/>
            <a:p>
              <a:endParaRPr lang="en-US"/>
            </a:p>
          </p:txBody>
        </p:sp>
        <p:sp>
          <p:nvSpPr>
            <p:cNvPr id="1638" name="Rectangle 274"/>
            <p:cNvSpPr>
              <a:spLocks noChangeArrowheads="1"/>
            </p:cNvSpPr>
            <p:nvPr/>
          </p:nvSpPr>
          <p:spPr bwMode="auto">
            <a:xfrm>
              <a:off x="13719175" y="27905075"/>
              <a:ext cx="60325" cy="327025"/>
            </a:xfrm>
            <a:prstGeom prst="rect">
              <a:avLst/>
            </a:prstGeom>
            <a:solidFill>
              <a:srgbClr val="0A0A0D"/>
            </a:solidFill>
            <a:ln w="9525">
              <a:noFill/>
              <a:miter lim="800000"/>
              <a:headEnd/>
              <a:tailEnd/>
            </a:ln>
          </p:spPr>
          <p:txBody>
            <a:bodyPr/>
            <a:lstStyle/>
            <a:p>
              <a:pPr algn="ctr"/>
              <a:endParaRPr lang="en-US"/>
            </a:p>
          </p:txBody>
        </p:sp>
        <p:sp>
          <p:nvSpPr>
            <p:cNvPr id="1639" name="Freeform 275"/>
            <p:cNvSpPr>
              <a:spLocks/>
            </p:cNvSpPr>
            <p:nvPr/>
          </p:nvSpPr>
          <p:spPr bwMode="auto">
            <a:xfrm>
              <a:off x="13970000" y="27997150"/>
              <a:ext cx="206375" cy="234950"/>
            </a:xfrm>
            <a:custGeom>
              <a:avLst/>
              <a:gdLst>
                <a:gd name="T0" fmla="*/ 36 w 130"/>
                <a:gd name="T1" fmla="*/ 2 h 148"/>
                <a:gd name="T2" fmla="*/ 36 w 130"/>
                <a:gd name="T3" fmla="*/ 6 h 148"/>
                <a:gd name="T4" fmla="*/ 38 w 130"/>
                <a:gd name="T5" fmla="*/ 12 h 148"/>
                <a:gd name="T6" fmla="*/ 38 w 130"/>
                <a:gd name="T7" fmla="*/ 20 h 148"/>
                <a:gd name="T8" fmla="*/ 38 w 130"/>
                <a:gd name="T9" fmla="*/ 22 h 148"/>
                <a:gd name="T10" fmla="*/ 42 w 130"/>
                <a:gd name="T11" fmla="*/ 18 h 148"/>
                <a:gd name="T12" fmla="*/ 46 w 130"/>
                <a:gd name="T13" fmla="*/ 12 h 148"/>
                <a:gd name="T14" fmla="*/ 60 w 130"/>
                <a:gd name="T15" fmla="*/ 4 h 148"/>
                <a:gd name="T16" fmla="*/ 78 w 130"/>
                <a:gd name="T17" fmla="*/ 0 h 148"/>
                <a:gd name="T18" fmla="*/ 82 w 130"/>
                <a:gd name="T19" fmla="*/ 0 h 148"/>
                <a:gd name="T20" fmla="*/ 94 w 130"/>
                <a:gd name="T21" fmla="*/ 2 h 148"/>
                <a:gd name="T22" fmla="*/ 110 w 130"/>
                <a:gd name="T23" fmla="*/ 8 h 148"/>
                <a:gd name="T24" fmla="*/ 120 w 130"/>
                <a:gd name="T25" fmla="*/ 18 h 148"/>
                <a:gd name="T26" fmla="*/ 124 w 130"/>
                <a:gd name="T27" fmla="*/ 22 h 148"/>
                <a:gd name="T28" fmla="*/ 124 w 130"/>
                <a:gd name="T29" fmla="*/ 24 h 148"/>
                <a:gd name="T30" fmla="*/ 126 w 130"/>
                <a:gd name="T31" fmla="*/ 28 h 148"/>
                <a:gd name="T32" fmla="*/ 128 w 130"/>
                <a:gd name="T33" fmla="*/ 40 h 148"/>
                <a:gd name="T34" fmla="*/ 130 w 130"/>
                <a:gd name="T35" fmla="*/ 58 h 148"/>
                <a:gd name="T36" fmla="*/ 130 w 130"/>
                <a:gd name="T37" fmla="*/ 64 h 148"/>
                <a:gd name="T38" fmla="*/ 130 w 130"/>
                <a:gd name="T39" fmla="*/ 148 h 148"/>
                <a:gd name="T40" fmla="*/ 106 w 130"/>
                <a:gd name="T41" fmla="*/ 148 h 148"/>
                <a:gd name="T42" fmla="*/ 92 w 130"/>
                <a:gd name="T43" fmla="*/ 148 h 148"/>
                <a:gd name="T44" fmla="*/ 92 w 130"/>
                <a:gd name="T45" fmla="*/ 148 h 148"/>
                <a:gd name="T46" fmla="*/ 92 w 130"/>
                <a:gd name="T47" fmla="*/ 72 h 148"/>
                <a:gd name="T48" fmla="*/ 92 w 130"/>
                <a:gd name="T49" fmla="*/ 70 h 148"/>
                <a:gd name="T50" fmla="*/ 92 w 130"/>
                <a:gd name="T51" fmla="*/ 70 h 148"/>
                <a:gd name="T52" fmla="*/ 92 w 130"/>
                <a:gd name="T53" fmla="*/ 54 h 148"/>
                <a:gd name="T54" fmla="*/ 90 w 130"/>
                <a:gd name="T55" fmla="*/ 46 h 148"/>
                <a:gd name="T56" fmla="*/ 84 w 130"/>
                <a:gd name="T57" fmla="*/ 40 h 148"/>
                <a:gd name="T58" fmla="*/ 82 w 130"/>
                <a:gd name="T59" fmla="*/ 36 h 148"/>
                <a:gd name="T60" fmla="*/ 78 w 130"/>
                <a:gd name="T61" fmla="*/ 36 h 148"/>
                <a:gd name="T62" fmla="*/ 70 w 130"/>
                <a:gd name="T63" fmla="*/ 34 h 148"/>
                <a:gd name="T64" fmla="*/ 70 w 130"/>
                <a:gd name="T65" fmla="*/ 34 h 148"/>
                <a:gd name="T66" fmla="*/ 64 w 130"/>
                <a:gd name="T67" fmla="*/ 34 h 148"/>
                <a:gd name="T68" fmla="*/ 58 w 130"/>
                <a:gd name="T69" fmla="*/ 34 h 148"/>
                <a:gd name="T70" fmla="*/ 54 w 130"/>
                <a:gd name="T71" fmla="*/ 38 h 148"/>
                <a:gd name="T72" fmla="*/ 48 w 130"/>
                <a:gd name="T73" fmla="*/ 42 h 148"/>
                <a:gd name="T74" fmla="*/ 46 w 130"/>
                <a:gd name="T75" fmla="*/ 46 h 148"/>
                <a:gd name="T76" fmla="*/ 44 w 130"/>
                <a:gd name="T77" fmla="*/ 48 h 148"/>
                <a:gd name="T78" fmla="*/ 44 w 130"/>
                <a:gd name="T79" fmla="*/ 50 h 148"/>
                <a:gd name="T80" fmla="*/ 42 w 130"/>
                <a:gd name="T81" fmla="*/ 52 h 148"/>
                <a:gd name="T82" fmla="*/ 42 w 130"/>
                <a:gd name="T83" fmla="*/ 60 h 148"/>
                <a:gd name="T84" fmla="*/ 42 w 130"/>
                <a:gd name="T85" fmla="*/ 148 h 148"/>
                <a:gd name="T86" fmla="*/ 18 w 130"/>
                <a:gd name="T87" fmla="*/ 148 h 148"/>
                <a:gd name="T88" fmla="*/ 4 w 130"/>
                <a:gd name="T89" fmla="*/ 148 h 148"/>
                <a:gd name="T90" fmla="*/ 4 w 130"/>
                <a:gd name="T91" fmla="*/ 148 h 148"/>
                <a:gd name="T92" fmla="*/ 4 w 130"/>
                <a:gd name="T93" fmla="*/ 90 h 148"/>
                <a:gd name="T94" fmla="*/ 4 w 130"/>
                <a:gd name="T95" fmla="*/ 90 h 148"/>
                <a:gd name="T96" fmla="*/ 4 w 130"/>
                <a:gd name="T97" fmla="*/ 54 h 148"/>
                <a:gd name="T98" fmla="*/ 2 w 130"/>
                <a:gd name="T99" fmla="*/ 18 h 148"/>
                <a:gd name="T100" fmla="*/ 0 w 130"/>
                <a:gd name="T101" fmla="*/ 6 h 148"/>
                <a:gd name="T102" fmla="*/ 0 w 130"/>
                <a:gd name="T103" fmla="*/ 2 h 148"/>
                <a:gd name="T104" fmla="*/ 36 w 130"/>
                <a:gd name="T105" fmla="*/ 2 h 1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0"/>
                <a:gd name="T160" fmla="*/ 0 h 148"/>
                <a:gd name="T161" fmla="*/ 130 w 130"/>
                <a:gd name="T162" fmla="*/ 148 h 1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0" h="148">
                  <a:moveTo>
                    <a:pt x="36" y="2"/>
                  </a:moveTo>
                  <a:lnTo>
                    <a:pt x="36" y="6"/>
                  </a:lnTo>
                  <a:lnTo>
                    <a:pt x="38" y="12"/>
                  </a:lnTo>
                  <a:lnTo>
                    <a:pt x="38" y="20"/>
                  </a:lnTo>
                  <a:lnTo>
                    <a:pt x="38" y="22"/>
                  </a:lnTo>
                  <a:lnTo>
                    <a:pt x="42" y="18"/>
                  </a:lnTo>
                  <a:lnTo>
                    <a:pt x="46" y="12"/>
                  </a:lnTo>
                  <a:lnTo>
                    <a:pt x="60" y="4"/>
                  </a:lnTo>
                  <a:lnTo>
                    <a:pt x="78" y="0"/>
                  </a:lnTo>
                  <a:lnTo>
                    <a:pt x="82" y="0"/>
                  </a:lnTo>
                  <a:lnTo>
                    <a:pt x="94" y="2"/>
                  </a:lnTo>
                  <a:lnTo>
                    <a:pt x="110" y="8"/>
                  </a:lnTo>
                  <a:lnTo>
                    <a:pt x="120" y="18"/>
                  </a:lnTo>
                  <a:lnTo>
                    <a:pt x="124" y="22"/>
                  </a:lnTo>
                  <a:lnTo>
                    <a:pt x="124" y="24"/>
                  </a:lnTo>
                  <a:lnTo>
                    <a:pt x="126" y="28"/>
                  </a:lnTo>
                  <a:lnTo>
                    <a:pt x="128" y="40"/>
                  </a:lnTo>
                  <a:lnTo>
                    <a:pt x="130" y="58"/>
                  </a:lnTo>
                  <a:lnTo>
                    <a:pt x="130" y="64"/>
                  </a:lnTo>
                  <a:lnTo>
                    <a:pt x="130" y="148"/>
                  </a:lnTo>
                  <a:lnTo>
                    <a:pt x="106" y="148"/>
                  </a:lnTo>
                  <a:lnTo>
                    <a:pt x="92" y="148"/>
                  </a:lnTo>
                  <a:lnTo>
                    <a:pt x="92" y="72"/>
                  </a:lnTo>
                  <a:lnTo>
                    <a:pt x="92" y="70"/>
                  </a:lnTo>
                  <a:lnTo>
                    <a:pt x="92" y="54"/>
                  </a:lnTo>
                  <a:lnTo>
                    <a:pt x="90" y="46"/>
                  </a:lnTo>
                  <a:lnTo>
                    <a:pt x="84" y="40"/>
                  </a:lnTo>
                  <a:lnTo>
                    <a:pt x="82" y="36"/>
                  </a:lnTo>
                  <a:lnTo>
                    <a:pt x="78" y="36"/>
                  </a:lnTo>
                  <a:lnTo>
                    <a:pt x="70" y="34"/>
                  </a:lnTo>
                  <a:lnTo>
                    <a:pt x="64" y="34"/>
                  </a:lnTo>
                  <a:lnTo>
                    <a:pt x="58" y="34"/>
                  </a:lnTo>
                  <a:lnTo>
                    <a:pt x="54" y="38"/>
                  </a:lnTo>
                  <a:lnTo>
                    <a:pt x="48" y="42"/>
                  </a:lnTo>
                  <a:lnTo>
                    <a:pt x="46" y="46"/>
                  </a:lnTo>
                  <a:lnTo>
                    <a:pt x="44" y="48"/>
                  </a:lnTo>
                  <a:lnTo>
                    <a:pt x="44" y="50"/>
                  </a:lnTo>
                  <a:lnTo>
                    <a:pt x="42" y="52"/>
                  </a:lnTo>
                  <a:lnTo>
                    <a:pt x="42" y="60"/>
                  </a:lnTo>
                  <a:lnTo>
                    <a:pt x="42" y="148"/>
                  </a:lnTo>
                  <a:lnTo>
                    <a:pt x="18" y="148"/>
                  </a:lnTo>
                  <a:lnTo>
                    <a:pt x="4" y="148"/>
                  </a:lnTo>
                  <a:lnTo>
                    <a:pt x="4" y="90"/>
                  </a:lnTo>
                  <a:lnTo>
                    <a:pt x="4" y="54"/>
                  </a:lnTo>
                  <a:lnTo>
                    <a:pt x="2" y="18"/>
                  </a:lnTo>
                  <a:lnTo>
                    <a:pt x="0" y="6"/>
                  </a:lnTo>
                  <a:lnTo>
                    <a:pt x="0" y="2"/>
                  </a:lnTo>
                  <a:lnTo>
                    <a:pt x="36" y="2"/>
                  </a:lnTo>
                  <a:close/>
                </a:path>
              </a:pathLst>
            </a:custGeom>
            <a:solidFill>
              <a:srgbClr val="0A0A0D"/>
            </a:solidFill>
            <a:ln w="9525">
              <a:noFill/>
              <a:round/>
              <a:headEnd/>
              <a:tailEnd/>
            </a:ln>
          </p:spPr>
          <p:txBody>
            <a:bodyPr/>
            <a:lstStyle/>
            <a:p>
              <a:endParaRPr lang="en-US"/>
            </a:p>
          </p:txBody>
        </p:sp>
        <p:sp>
          <p:nvSpPr>
            <p:cNvPr id="1640" name="Freeform 276"/>
            <p:cNvSpPr>
              <a:spLocks/>
            </p:cNvSpPr>
            <p:nvPr/>
          </p:nvSpPr>
          <p:spPr bwMode="auto">
            <a:xfrm>
              <a:off x="13970000" y="27997150"/>
              <a:ext cx="206375" cy="234950"/>
            </a:xfrm>
            <a:custGeom>
              <a:avLst/>
              <a:gdLst>
                <a:gd name="T0" fmla="*/ 36 w 130"/>
                <a:gd name="T1" fmla="*/ 2 h 148"/>
                <a:gd name="T2" fmla="*/ 36 w 130"/>
                <a:gd name="T3" fmla="*/ 6 h 148"/>
                <a:gd name="T4" fmla="*/ 38 w 130"/>
                <a:gd name="T5" fmla="*/ 12 h 148"/>
                <a:gd name="T6" fmla="*/ 38 w 130"/>
                <a:gd name="T7" fmla="*/ 20 h 148"/>
                <a:gd name="T8" fmla="*/ 38 w 130"/>
                <a:gd name="T9" fmla="*/ 22 h 148"/>
                <a:gd name="T10" fmla="*/ 42 w 130"/>
                <a:gd name="T11" fmla="*/ 18 h 148"/>
                <a:gd name="T12" fmla="*/ 46 w 130"/>
                <a:gd name="T13" fmla="*/ 12 h 148"/>
                <a:gd name="T14" fmla="*/ 60 w 130"/>
                <a:gd name="T15" fmla="*/ 4 h 148"/>
                <a:gd name="T16" fmla="*/ 78 w 130"/>
                <a:gd name="T17" fmla="*/ 0 h 148"/>
                <a:gd name="T18" fmla="*/ 82 w 130"/>
                <a:gd name="T19" fmla="*/ 0 h 148"/>
                <a:gd name="T20" fmla="*/ 94 w 130"/>
                <a:gd name="T21" fmla="*/ 2 h 148"/>
                <a:gd name="T22" fmla="*/ 110 w 130"/>
                <a:gd name="T23" fmla="*/ 8 h 148"/>
                <a:gd name="T24" fmla="*/ 120 w 130"/>
                <a:gd name="T25" fmla="*/ 18 h 148"/>
                <a:gd name="T26" fmla="*/ 124 w 130"/>
                <a:gd name="T27" fmla="*/ 22 h 148"/>
                <a:gd name="T28" fmla="*/ 124 w 130"/>
                <a:gd name="T29" fmla="*/ 24 h 148"/>
                <a:gd name="T30" fmla="*/ 126 w 130"/>
                <a:gd name="T31" fmla="*/ 28 h 148"/>
                <a:gd name="T32" fmla="*/ 128 w 130"/>
                <a:gd name="T33" fmla="*/ 40 h 148"/>
                <a:gd name="T34" fmla="*/ 130 w 130"/>
                <a:gd name="T35" fmla="*/ 58 h 148"/>
                <a:gd name="T36" fmla="*/ 130 w 130"/>
                <a:gd name="T37" fmla="*/ 64 h 148"/>
                <a:gd name="T38" fmla="*/ 130 w 130"/>
                <a:gd name="T39" fmla="*/ 148 h 148"/>
                <a:gd name="T40" fmla="*/ 106 w 130"/>
                <a:gd name="T41" fmla="*/ 148 h 148"/>
                <a:gd name="T42" fmla="*/ 92 w 130"/>
                <a:gd name="T43" fmla="*/ 148 h 148"/>
                <a:gd name="T44" fmla="*/ 92 w 130"/>
                <a:gd name="T45" fmla="*/ 148 h 148"/>
                <a:gd name="T46" fmla="*/ 92 w 130"/>
                <a:gd name="T47" fmla="*/ 72 h 148"/>
                <a:gd name="T48" fmla="*/ 92 w 130"/>
                <a:gd name="T49" fmla="*/ 70 h 148"/>
                <a:gd name="T50" fmla="*/ 92 w 130"/>
                <a:gd name="T51" fmla="*/ 70 h 148"/>
                <a:gd name="T52" fmla="*/ 92 w 130"/>
                <a:gd name="T53" fmla="*/ 54 h 148"/>
                <a:gd name="T54" fmla="*/ 90 w 130"/>
                <a:gd name="T55" fmla="*/ 46 h 148"/>
                <a:gd name="T56" fmla="*/ 84 w 130"/>
                <a:gd name="T57" fmla="*/ 40 h 148"/>
                <a:gd name="T58" fmla="*/ 82 w 130"/>
                <a:gd name="T59" fmla="*/ 36 h 148"/>
                <a:gd name="T60" fmla="*/ 78 w 130"/>
                <a:gd name="T61" fmla="*/ 36 h 148"/>
                <a:gd name="T62" fmla="*/ 70 w 130"/>
                <a:gd name="T63" fmla="*/ 34 h 148"/>
                <a:gd name="T64" fmla="*/ 70 w 130"/>
                <a:gd name="T65" fmla="*/ 34 h 148"/>
                <a:gd name="T66" fmla="*/ 64 w 130"/>
                <a:gd name="T67" fmla="*/ 34 h 148"/>
                <a:gd name="T68" fmla="*/ 58 w 130"/>
                <a:gd name="T69" fmla="*/ 34 h 148"/>
                <a:gd name="T70" fmla="*/ 54 w 130"/>
                <a:gd name="T71" fmla="*/ 38 h 148"/>
                <a:gd name="T72" fmla="*/ 48 w 130"/>
                <a:gd name="T73" fmla="*/ 42 h 148"/>
                <a:gd name="T74" fmla="*/ 46 w 130"/>
                <a:gd name="T75" fmla="*/ 46 h 148"/>
                <a:gd name="T76" fmla="*/ 44 w 130"/>
                <a:gd name="T77" fmla="*/ 48 h 148"/>
                <a:gd name="T78" fmla="*/ 44 w 130"/>
                <a:gd name="T79" fmla="*/ 50 h 148"/>
                <a:gd name="T80" fmla="*/ 42 w 130"/>
                <a:gd name="T81" fmla="*/ 52 h 148"/>
                <a:gd name="T82" fmla="*/ 42 w 130"/>
                <a:gd name="T83" fmla="*/ 60 h 148"/>
                <a:gd name="T84" fmla="*/ 42 w 130"/>
                <a:gd name="T85" fmla="*/ 148 h 148"/>
                <a:gd name="T86" fmla="*/ 18 w 130"/>
                <a:gd name="T87" fmla="*/ 148 h 148"/>
                <a:gd name="T88" fmla="*/ 4 w 130"/>
                <a:gd name="T89" fmla="*/ 148 h 148"/>
                <a:gd name="T90" fmla="*/ 4 w 130"/>
                <a:gd name="T91" fmla="*/ 148 h 148"/>
                <a:gd name="T92" fmla="*/ 4 w 130"/>
                <a:gd name="T93" fmla="*/ 90 h 148"/>
                <a:gd name="T94" fmla="*/ 4 w 130"/>
                <a:gd name="T95" fmla="*/ 90 h 148"/>
                <a:gd name="T96" fmla="*/ 4 w 130"/>
                <a:gd name="T97" fmla="*/ 54 h 148"/>
                <a:gd name="T98" fmla="*/ 2 w 130"/>
                <a:gd name="T99" fmla="*/ 18 h 148"/>
                <a:gd name="T100" fmla="*/ 0 w 130"/>
                <a:gd name="T101" fmla="*/ 6 h 148"/>
                <a:gd name="T102" fmla="*/ 0 w 130"/>
                <a:gd name="T103" fmla="*/ 2 h 148"/>
                <a:gd name="T104" fmla="*/ 36 w 130"/>
                <a:gd name="T105" fmla="*/ 2 h 1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0"/>
                <a:gd name="T160" fmla="*/ 0 h 148"/>
                <a:gd name="T161" fmla="*/ 130 w 130"/>
                <a:gd name="T162" fmla="*/ 148 h 1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0" h="148">
                  <a:moveTo>
                    <a:pt x="36" y="2"/>
                  </a:moveTo>
                  <a:lnTo>
                    <a:pt x="36" y="6"/>
                  </a:lnTo>
                  <a:lnTo>
                    <a:pt x="38" y="12"/>
                  </a:lnTo>
                  <a:lnTo>
                    <a:pt x="38" y="20"/>
                  </a:lnTo>
                  <a:lnTo>
                    <a:pt x="38" y="22"/>
                  </a:lnTo>
                  <a:lnTo>
                    <a:pt x="42" y="18"/>
                  </a:lnTo>
                  <a:lnTo>
                    <a:pt x="46" y="12"/>
                  </a:lnTo>
                  <a:lnTo>
                    <a:pt x="60" y="4"/>
                  </a:lnTo>
                  <a:lnTo>
                    <a:pt x="78" y="0"/>
                  </a:lnTo>
                  <a:lnTo>
                    <a:pt x="82" y="0"/>
                  </a:lnTo>
                  <a:lnTo>
                    <a:pt x="94" y="2"/>
                  </a:lnTo>
                  <a:lnTo>
                    <a:pt x="110" y="8"/>
                  </a:lnTo>
                  <a:lnTo>
                    <a:pt x="120" y="18"/>
                  </a:lnTo>
                  <a:lnTo>
                    <a:pt x="124" y="22"/>
                  </a:lnTo>
                  <a:lnTo>
                    <a:pt x="124" y="24"/>
                  </a:lnTo>
                  <a:lnTo>
                    <a:pt x="126" y="28"/>
                  </a:lnTo>
                  <a:lnTo>
                    <a:pt x="128" y="40"/>
                  </a:lnTo>
                  <a:lnTo>
                    <a:pt x="130" y="58"/>
                  </a:lnTo>
                  <a:lnTo>
                    <a:pt x="130" y="64"/>
                  </a:lnTo>
                  <a:lnTo>
                    <a:pt x="130" y="148"/>
                  </a:lnTo>
                  <a:lnTo>
                    <a:pt x="106" y="148"/>
                  </a:lnTo>
                  <a:lnTo>
                    <a:pt x="92" y="148"/>
                  </a:lnTo>
                  <a:lnTo>
                    <a:pt x="92" y="72"/>
                  </a:lnTo>
                  <a:lnTo>
                    <a:pt x="92" y="70"/>
                  </a:lnTo>
                  <a:lnTo>
                    <a:pt x="92" y="54"/>
                  </a:lnTo>
                  <a:lnTo>
                    <a:pt x="90" y="46"/>
                  </a:lnTo>
                  <a:lnTo>
                    <a:pt x="84" y="40"/>
                  </a:lnTo>
                  <a:lnTo>
                    <a:pt x="82" y="36"/>
                  </a:lnTo>
                  <a:lnTo>
                    <a:pt x="78" y="36"/>
                  </a:lnTo>
                  <a:lnTo>
                    <a:pt x="70" y="34"/>
                  </a:lnTo>
                  <a:lnTo>
                    <a:pt x="64" y="34"/>
                  </a:lnTo>
                  <a:lnTo>
                    <a:pt x="58" y="34"/>
                  </a:lnTo>
                  <a:lnTo>
                    <a:pt x="54" y="38"/>
                  </a:lnTo>
                  <a:lnTo>
                    <a:pt x="48" y="42"/>
                  </a:lnTo>
                  <a:lnTo>
                    <a:pt x="46" y="46"/>
                  </a:lnTo>
                  <a:lnTo>
                    <a:pt x="44" y="48"/>
                  </a:lnTo>
                  <a:lnTo>
                    <a:pt x="44" y="50"/>
                  </a:lnTo>
                  <a:lnTo>
                    <a:pt x="42" y="52"/>
                  </a:lnTo>
                  <a:lnTo>
                    <a:pt x="42" y="60"/>
                  </a:lnTo>
                  <a:lnTo>
                    <a:pt x="42" y="148"/>
                  </a:lnTo>
                  <a:lnTo>
                    <a:pt x="18" y="148"/>
                  </a:lnTo>
                  <a:lnTo>
                    <a:pt x="4" y="148"/>
                  </a:lnTo>
                  <a:lnTo>
                    <a:pt x="4" y="90"/>
                  </a:lnTo>
                  <a:lnTo>
                    <a:pt x="4" y="54"/>
                  </a:lnTo>
                  <a:lnTo>
                    <a:pt x="2" y="18"/>
                  </a:lnTo>
                  <a:lnTo>
                    <a:pt x="0" y="6"/>
                  </a:lnTo>
                  <a:lnTo>
                    <a:pt x="0" y="2"/>
                  </a:lnTo>
                  <a:lnTo>
                    <a:pt x="36" y="2"/>
                  </a:lnTo>
                </a:path>
              </a:pathLst>
            </a:custGeom>
            <a:noFill/>
            <a:ln w="9525">
              <a:noFill/>
              <a:round/>
              <a:headEnd/>
              <a:tailEnd/>
            </a:ln>
          </p:spPr>
          <p:txBody>
            <a:bodyPr/>
            <a:lstStyle/>
            <a:p>
              <a:endParaRPr lang="en-US"/>
            </a:p>
          </p:txBody>
        </p:sp>
        <p:sp>
          <p:nvSpPr>
            <p:cNvPr id="1641" name="Freeform 277"/>
            <p:cNvSpPr>
              <a:spLocks/>
            </p:cNvSpPr>
            <p:nvPr/>
          </p:nvSpPr>
          <p:spPr bwMode="auto">
            <a:xfrm>
              <a:off x="14281150" y="28073350"/>
              <a:ext cx="73025" cy="73025"/>
            </a:xfrm>
            <a:custGeom>
              <a:avLst/>
              <a:gdLst>
                <a:gd name="T0" fmla="*/ 46 w 46"/>
                <a:gd name="T1" fmla="*/ 24 h 46"/>
                <a:gd name="T2" fmla="*/ 46 w 46"/>
                <a:gd name="T3" fmla="*/ 26 h 46"/>
                <a:gd name="T4" fmla="*/ 44 w 46"/>
                <a:gd name="T5" fmla="*/ 32 h 46"/>
                <a:gd name="T6" fmla="*/ 44 w 46"/>
                <a:gd name="T7" fmla="*/ 32 h 46"/>
                <a:gd name="T8" fmla="*/ 40 w 46"/>
                <a:gd name="T9" fmla="*/ 40 h 46"/>
                <a:gd name="T10" fmla="*/ 34 w 46"/>
                <a:gd name="T11" fmla="*/ 44 h 46"/>
                <a:gd name="T12" fmla="*/ 26 w 46"/>
                <a:gd name="T13" fmla="*/ 46 h 46"/>
                <a:gd name="T14" fmla="*/ 20 w 46"/>
                <a:gd name="T15" fmla="*/ 46 h 46"/>
                <a:gd name="T16" fmla="*/ 12 w 46"/>
                <a:gd name="T17" fmla="*/ 44 h 46"/>
                <a:gd name="T18" fmla="*/ 6 w 46"/>
                <a:gd name="T19" fmla="*/ 40 h 46"/>
                <a:gd name="T20" fmla="*/ 2 w 46"/>
                <a:gd name="T21" fmla="*/ 34 h 46"/>
                <a:gd name="T22" fmla="*/ 0 w 46"/>
                <a:gd name="T23" fmla="*/ 26 h 46"/>
                <a:gd name="T24" fmla="*/ 0 w 46"/>
                <a:gd name="T25" fmla="*/ 20 h 46"/>
                <a:gd name="T26" fmla="*/ 0 w 46"/>
                <a:gd name="T27" fmla="*/ 20 h 46"/>
                <a:gd name="T28" fmla="*/ 2 w 46"/>
                <a:gd name="T29" fmla="*/ 12 h 46"/>
                <a:gd name="T30" fmla="*/ 8 w 46"/>
                <a:gd name="T31" fmla="*/ 6 h 46"/>
                <a:gd name="T32" fmla="*/ 14 w 46"/>
                <a:gd name="T33" fmla="*/ 2 h 46"/>
                <a:gd name="T34" fmla="*/ 22 w 46"/>
                <a:gd name="T35" fmla="*/ 0 h 46"/>
                <a:gd name="T36" fmla="*/ 30 w 46"/>
                <a:gd name="T37" fmla="*/ 0 h 46"/>
                <a:gd name="T38" fmla="*/ 36 w 46"/>
                <a:gd name="T39" fmla="*/ 4 h 46"/>
                <a:gd name="T40" fmla="*/ 42 w 46"/>
                <a:gd name="T41" fmla="*/ 10 h 46"/>
                <a:gd name="T42" fmla="*/ 46 w 46"/>
                <a:gd name="T43" fmla="*/ 20 h 46"/>
                <a:gd name="T44" fmla="*/ 46 w 46"/>
                <a:gd name="T45" fmla="*/ 24 h 46"/>
                <a:gd name="T46" fmla="*/ 46 w 46"/>
                <a:gd name="T47" fmla="*/ 24 h 46"/>
                <a:gd name="T48" fmla="*/ 46 w 46"/>
                <a:gd name="T49" fmla="*/ 24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
                <a:gd name="T76" fmla="*/ 0 h 46"/>
                <a:gd name="T77" fmla="*/ 46 w 46"/>
                <a:gd name="T78" fmla="*/ 46 h 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 h="46">
                  <a:moveTo>
                    <a:pt x="46" y="24"/>
                  </a:moveTo>
                  <a:lnTo>
                    <a:pt x="46" y="26"/>
                  </a:lnTo>
                  <a:lnTo>
                    <a:pt x="44" y="32"/>
                  </a:lnTo>
                  <a:lnTo>
                    <a:pt x="40" y="40"/>
                  </a:lnTo>
                  <a:lnTo>
                    <a:pt x="34" y="44"/>
                  </a:lnTo>
                  <a:lnTo>
                    <a:pt x="26" y="46"/>
                  </a:lnTo>
                  <a:lnTo>
                    <a:pt x="20" y="46"/>
                  </a:lnTo>
                  <a:lnTo>
                    <a:pt x="12" y="44"/>
                  </a:lnTo>
                  <a:lnTo>
                    <a:pt x="6" y="40"/>
                  </a:lnTo>
                  <a:lnTo>
                    <a:pt x="2" y="34"/>
                  </a:lnTo>
                  <a:lnTo>
                    <a:pt x="0" y="26"/>
                  </a:lnTo>
                  <a:lnTo>
                    <a:pt x="0" y="20"/>
                  </a:lnTo>
                  <a:lnTo>
                    <a:pt x="2" y="12"/>
                  </a:lnTo>
                  <a:lnTo>
                    <a:pt x="8" y="6"/>
                  </a:lnTo>
                  <a:lnTo>
                    <a:pt x="14" y="2"/>
                  </a:lnTo>
                  <a:lnTo>
                    <a:pt x="22" y="0"/>
                  </a:lnTo>
                  <a:lnTo>
                    <a:pt x="30" y="0"/>
                  </a:lnTo>
                  <a:lnTo>
                    <a:pt x="36" y="4"/>
                  </a:lnTo>
                  <a:lnTo>
                    <a:pt x="42" y="10"/>
                  </a:lnTo>
                  <a:lnTo>
                    <a:pt x="46" y="20"/>
                  </a:lnTo>
                  <a:lnTo>
                    <a:pt x="46" y="24"/>
                  </a:lnTo>
                  <a:close/>
                </a:path>
              </a:pathLst>
            </a:custGeom>
            <a:solidFill>
              <a:srgbClr val="0A0A0D"/>
            </a:solidFill>
            <a:ln w="9525">
              <a:noFill/>
              <a:round/>
              <a:headEnd/>
              <a:tailEnd/>
            </a:ln>
          </p:spPr>
          <p:txBody>
            <a:bodyPr/>
            <a:lstStyle/>
            <a:p>
              <a:endParaRPr lang="en-US"/>
            </a:p>
          </p:txBody>
        </p:sp>
        <p:sp>
          <p:nvSpPr>
            <p:cNvPr id="1642" name="Freeform 278"/>
            <p:cNvSpPr>
              <a:spLocks/>
            </p:cNvSpPr>
            <p:nvPr/>
          </p:nvSpPr>
          <p:spPr bwMode="auto">
            <a:xfrm>
              <a:off x="14281150" y="28073350"/>
              <a:ext cx="73025" cy="73025"/>
            </a:xfrm>
            <a:custGeom>
              <a:avLst/>
              <a:gdLst>
                <a:gd name="T0" fmla="*/ 46 w 46"/>
                <a:gd name="T1" fmla="*/ 24 h 46"/>
                <a:gd name="T2" fmla="*/ 46 w 46"/>
                <a:gd name="T3" fmla="*/ 26 h 46"/>
                <a:gd name="T4" fmla="*/ 44 w 46"/>
                <a:gd name="T5" fmla="*/ 32 h 46"/>
                <a:gd name="T6" fmla="*/ 44 w 46"/>
                <a:gd name="T7" fmla="*/ 32 h 46"/>
                <a:gd name="T8" fmla="*/ 40 w 46"/>
                <a:gd name="T9" fmla="*/ 40 h 46"/>
                <a:gd name="T10" fmla="*/ 34 w 46"/>
                <a:gd name="T11" fmla="*/ 44 h 46"/>
                <a:gd name="T12" fmla="*/ 26 w 46"/>
                <a:gd name="T13" fmla="*/ 46 h 46"/>
                <a:gd name="T14" fmla="*/ 20 w 46"/>
                <a:gd name="T15" fmla="*/ 46 h 46"/>
                <a:gd name="T16" fmla="*/ 12 w 46"/>
                <a:gd name="T17" fmla="*/ 44 h 46"/>
                <a:gd name="T18" fmla="*/ 6 w 46"/>
                <a:gd name="T19" fmla="*/ 40 h 46"/>
                <a:gd name="T20" fmla="*/ 2 w 46"/>
                <a:gd name="T21" fmla="*/ 34 h 46"/>
                <a:gd name="T22" fmla="*/ 0 w 46"/>
                <a:gd name="T23" fmla="*/ 26 h 46"/>
                <a:gd name="T24" fmla="*/ 0 w 46"/>
                <a:gd name="T25" fmla="*/ 20 h 46"/>
                <a:gd name="T26" fmla="*/ 0 w 46"/>
                <a:gd name="T27" fmla="*/ 20 h 46"/>
                <a:gd name="T28" fmla="*/ 2 w 46"/>
                <a:gd name="T29" fmla="*/ 12 h 46"/>
                <a:gd name="T30" fmla="*/ 8 w 46"/>
                <a:gd name="T31" fmla="*/ 6 h 46"/>
                <a:gd name="T32" fmla="*/ 14 w 46"/>
                <a:gd name="T33" fmla="*/ 2 h 46"/>
                <a:gd name="T34" fmla="*/ 22 w 46"/>
                <a:gd name="T35" fmla="*/ 0 h 46"/>
                <a:gd name="T36" fmla="*/ 30 w 46"/>
                <a:gd name="T37" fmla="*/ 0 h 46"/>
                <a:gd name="T38" fmla="*/ 36 w 46"/>
                <a:gd name="T39" fmla="*/ 4 h 46"/>
                <a:gd name="T40" fmla="*/ 42 w 46"/>
                <a:gd name="T41" fmla="*/ 10 h 46"/>
                <a:gd name="T42" fmla="*/ 46 w 46"/>
                <a:gd name="T43" fmla="*/ 20 h 46"/>
                <a:gd name="T44" fmla="*/ 46 w 46"/>
                <a:gd name="T45" fmla="*/ 24 h 46"/>
                <a:gd name="T46" fmla="*/ 46 w 46"/>
                <a:gd name="T47" fmla="*/ 24 h 46"/>
                <a:gd name="T48" fmla="*/ 46 w 46"/>
                <a:gd name="T49" fmla="*/ 24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
                <a:gd name="T76" fmla="*/ 0 h 46"/>
                <a:gd name="T77" fmla="*/ 46 w 46"/>
                <a:gd name="T78" fmla="*/ 46 h 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 h="46">
                  <a:moveTo>
                    <a:pt x="46" y="24"/>
                  </a:moveTo>
                  <a:lnTo>
                    <a:pt x="46" y="26"/>
                  </a:lnTo>
                  <a:lnTo>
                    <a:pt x="44" y="32"/>
                  </a:lnTo>
                  <a:lnTo>
                    <a:pt x="40" y="40"/>
                  </a:lnTo>
                  <a:lnTo>
                    <a:pt x="34" y="44"/>
                  </a:lnTo>
                  <a:lnTo>
                    <a:pt x="26" y="46"/>
                  </a:lnTo>
                  <a:lnTo>
                    <a:pt x="20" y="46"/>
                  </a:lnTo>
                  <a:lnTo>
                    <a:pt x="12" y="44"/>
                  </a:lnTo>
                  <a:lnTo>
                    <a:pt x="6" y="40"/>
                  </a:lnTo>
                  <a:lnTo>
                    <a:pt x="2" y="34"/>
                  </a:lnTo>
                  <a:lnTo>
                    <a:pt x="0" y="26"/>
                  </a:lnTo>
                  <a:lnTo>
                    <a:pt x="0" y="20"/>
                  </a:lnTo>
                  <a:lnTo>
                    <a:pt x="2" y="12"/>
                  </a:lnTo>
                  <a:lnTo>
                    <a:pt x="8" y="6"/>
                  </a:lnTo>
                  <a:lnTo>
                    <a:pt x="14" y="2"/>
                  </a:lnTo>
                  <a:lnTo>
                    <a:pt x="22" y="0"/>
                  </a:lnTo>
                  <a:lnTo>
                    <a:pt x="30" y="0"/>
                  </a:lnTo>
                  <a:lnTo>
                    <a:pt x="36" y="4"/>
                  </a:lnTo>
                  <a:lnTo>
                    <a:pt x="42" y="10"/>
                  </a:lnTo>
                  <a:lnTo>
                    <a:pt x="46" y="20"/>
                  </a:lnTo>
                  <a:lnTo>
                    <a:pt x="46" y="24"/>
                  </a:lnTo>
                </a:path>
              </a:pathLst>
            </a:custGeom>
            <a:noFill/>
            <a:ln w="9525">
              <a:noFill/>
              <a:round/>
              <a:headEnd/>
              <a:tailEnd/>
            </a:ln>
          </p:spPr>
          <p:txBody>
            <a:bodyPr/>
            <a:lstStyle/>
            <a:p>
              <a:endParaRPr lang="en-US"/>
            </a:p>
          </p:txBody>
        </p:sp>
        <p:sp>
          <p:nvSpPr>
            <p:cNvPr id="1643" name="Freeform 279"/>
            <p:cNvSpPr>
              <a:spLocks noEditPoints="1"/>
            </p:cNvSpPr>
            <p:nvPr/>
          </p:nvSpPr>
          <p:spPr bwMode="auto">
            <a:xfrm>
              <a:off x="14465300" y="27908250"/>
              <a:ext cx="257175" cy="323850"/>
            </a:xfrm>
            <a:custGeom>
              <a:avLst/>
              <a:gdLst>
                <a:gd name="T0" fmla="*/ 50 w 162"/>
                <a:gd name="T1" fmla="*/ 0 h 204"/>
                <a:gd name="T2" fmla="*/ 58 w 162"/>
                <a:gd name="T3" fmla="*/ 0 h 204"/>
                <a:gd name="T4" fmla="*/ 58 w 162"/>
                <a:gd name="T5" fmla="*/ 0 h 204"/>
                <a:gd name="T6" fmla="*/ 72 w 162"/>
                <a:gd name="T7" fmla="*/ 0 h 204"/>
                <a:gd name="T8" fmla="*/ 86 w 162"/>
                <a:gd name="T9" fmla="*/ 2 h 204"/>
                <a:gd name="T10" fmla="*/ 98 w 162"/>
                <a:gd name="T11" fmla="*/ 4 h 204"/>
                <a:gd name="T12" fmla="*/ 108 w 162"/>
                <a:gd name="T13" fmla="*/ 8 h 204"/>
                <a:gd name="T14" fmla="*/ 118 w 162"/>
                <a:gd name="T15" fmla="*/ 14 h 204"/>
                <a:gd name="T16" fmla="*/ 128 w 162"/>
                <a:gd name="T17" fmla="*/ 20 h 204"/>
                <a:gd name="T18" fmla="*/ 136 w 162"/>
                <a:gd name="T19" fmla="*/ 28 h 204"/>
                <a:gd name="T20" fmla="*/ 144 w 162"/>
                <a:gd name="T21" fmla="*/ 38 h 204"/>
                <a:gd name="T22" fmla="*/ 150 w 162"/>
                <a:gd name="T23" fmla="*/ 46 h 204"/>
                <a:gd name="T24" fmla="*/ 154 w 162"/>
                <a:gd name="T25" fmla="*/ 58 h 204"/>
                <a:gd name="T26" fmla="*/ 158 w 162"/>
                <a:gd name="T27" fmla="*/ 68 h 204"/>
                <a:gd name="T28" fmla="*/ 160 w 162"/>
                <a:gd name="T29" fmla="*/ 80 h 204"/>
                <a:gd name="T30" fmla="*/ 162 w 162"/>
                <a:gd name="T31" fmla="*/ 106 h 204"/>
                <a:gd name="T32" fmla="*/ 160 w 162"/>
                <a:gd name="T33" fmla="*/ 130 h 204"/>
                <a:gd name="T34" fmla="*/ 146 w 162"/>
                <a:gd name="T35" fmla="*/ 164 h 204"/>
                <a:gd name="T36" fmla="*/ 124 w 162"/>
                <a:gd name="T37" fmla="*/ 188 h 204"/>
                <a:gd name="T38" fmla="*/ 118 w 162"/>
                <a:gd name="T39" fmla="*/ 192 h 204"/>
                <a:gd name="T40" fmla="*/ 118 w 162"/>
                <a:gd name="T41" fmla="*/ 192 h 204"/>
                <a:gd name="T42" fmla="*/ 110 w 162"/>
                <a:gd name="T43" fmla="*/ 196 h 204"/>
                <a:gd name="T44" fmla="*/ 102 w 162"/>
                <a:gd name="T45" fmla="*/ 200 h 204"/>
                <a:gd name="T46" fmla="*/ 82 w 162"/>
                <a:gd name="T47" fmla="*/ 204 h 204"/>
                <a:gd name="T48" fmla="*/ 62 w 162"/>
                <a:gd name="T49" fmla="*/ 204 h 204"/>
                <a:gd name="T50" fmla="*/ 44 w 162"/>
                <a:gd name="T51" fmla="*/ 204 h 204"/>
                <a:gd name="T52" fmla="*/ 16 w 162"/>
                <a:gd name="T53" fmla="*/ 204 h 204"/>
                <a:gd name="T54" fmla="*/ 0 w 162"/>
                <a:gd name="T55" fmla="*/ 204 h 204"/>
                <a:gd name="T56" fmla="*/ 0 w 162"/>
                <a:gd name="T57" fmla="*/ 204 h 204"/>
                <a:gd name="T58" fmla="*/ 0 w 162"/>
                <a:gd name="T59" fmla="*/ 0 h 204"/>
                <a:gd name="T60" fmla="*/ 32 w 162"/>
                <a:gd name="T61" fmla="*/ 0 h 204"/>
                <a:gd name="T62" fmla="*/ 50 w 162"/>
                <a:gd name="T63" fmla="*/ 0 h 204"/>
                <a:gd name="T64" fmla="*/ 50 w 162"/>
                <a:gd name="T65" fmla="*/ 0 h 204"/>
                <a:gd name="T66" fmla="*/ 50 w 162"/>
                <a:gd name="T67" fmla="*/ 0 h 204"/>
                <a:gd name="T68" fmla="*/ 50 w 162"/>
                <a:gd name="T69" fmla="*/ 0 h 204"/>
                <a:gd name="T70" fmla="*/ 58 w 162"/>
                <a:gd name="T71" fmla="*/ 170 h 204"/>
                <a:gd name="T72" fmla="*/ 62 w 162"/>
                <a:gd name="T73" fmla="*/ 170 h 204"/>
                <a:gd name="T74" fmla="*/ 62 w 162"/>
                <a:gd name="T75" fmla="*/ 170 h 204"/>
                <a:gd name="T76" fmla="*/ 72 w 162"/>
                <a:gd name="T77" fmla="*/ 170 h 204"/>
                <a:gd name="T78" fmla="*/ 80 w 162"/>
                <a:gd name="T79" fmla="*/ 170 h 204"/>
                <a:gd name="T80" fmla="*/ 88 w 162"/>
                <a:gd name="T81" fmla="*/ 168 h 204"/>
                <a:gd name="T82" fmla="*/ 94 w 162"/>
                <a:gd name="T83" fmla="*/ 166 h 204"/>
                <a:gd name="T84" fmla="*/ 104 w 162"/>
                <a:gd name="T85" fmla="*/ 156 h 204"/>
                <a:gd name="T86" fmla="*/ 114 w 162"/>
                <a:gd name="T87" fmla="*/ 144 h 204"/>
                <a:gd name="T88" fmla="*/ 118 w 162"/>
                <a:gd name="T89" fmla="*/ 130 h 204"/>
                <a:gd name="T90" fmla="*/ 122 w 162"/>
                <a:gd name="T91" fmla="*/ 114 h 204"/>
                <a:gd name="T92" fmla="*/ 122 w 162"/>
                <a:gd name="T93" fmla="*/ 98 h 204"/>
                <a:gd name="T94" fmla="*/ 120 w 162"/>
                <a:gd name="T95" fmla="*/ 84 h 204"/>
                <a:gd name="T96" fmla="*/ 114 w 162"/>
                <a:gd name="T97" fmla="*/ 62 h 204"/>
                <a:gd name="T98" fmla="*/ 102 w 162"/>
                <a:gd name="T99" fmla="*/ 46 h 204"/>
                <a:gd name="T100" fmla="*/ 102 w 162"/>
                <a:gd name="T101" fmla="*/ 46 h 204"/>
                <a:gd name="T102" fmla="*/ 96 w 162"/>
                <a:gd name="T103" fmla="*/ 42 h 204"/>
                <a:gd name="T104" fmla="*/ 90 w 162"/>
                <a:gd name="T105" fmla="*/ 38 h 204"/>
                <a:gd name="T106" fmla="*/ 74 w 162"/>
                <a:gd name="T107" fmla="*/ 34 h 204"/>
                <a:gd name="T108" fmla="*/ 58 w 162"/>
                <a:gd name="T109" fmla="*/ 34 h 204"/>
                <a:gd name="T110" fmla="*/ 42 w 162"/>
                <a:gd name="T111" fmla="*/ 34 h 204"/>
                <a:gd name="T112" fmla="*/ 40 w 162"/>
                <a:gd name="T113" fmla="*/ 34 h 204"/>
                <a:gd name="T114" fmla="*/ 40 w 162"/>
                <a:gd name="T115" fmla="*/ 170 h 204"/>
                <a:gd name="T116" fmla="*/ 50 w 162"/>
                <a:gd name="T117" fmla="*/ 170 h 204"/>
                <a:gd name="T118" fmla="*/ 56 w 162"/>
                <a:gd name="T119" fmla="*/ 172 h 204"/>
                <a:gd name="T120" fmla="*/ 58 w 162"/>
                <a:gd name="T121" fmla="*/ 170 h 204"/>
                <a:gd name="T122" fmla="*/ 58 w 162"/>
                <a:gd name="T123" fmla="*/ 172 h 204"/>
                <a:gd name="T124" fmla="*/ 58 w 162"/>
                <a:gd name="T125" fmla="*/ 170 h 2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2"/>
                <a:gd name="T190" fmla="*/ 0 h 204"/>
                <a:gd name="T191" fmla="*/ 162 w 162"/>
                <a:gd name="T192" fmla="*/ 204 h 2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2" h="204">
                  <a:moveTo>
                    <a:pt x="50" y="0"/>
                  </a:moveTo>
                  <a:lnTo>
                    <a:pt x="58" y="0"/>
                  </a:lnTo>
                  <a:lnTo>
                    <a:pt x="72" y="0"/>
                  </a:lnTo>
                  <a:lnTo>
                    <a:pt x="86" y="2"/>
                  </a:lnTo>
                  <a:lnTo>
                    <a:pt x="98" y="4"/>
                  </a:lnTo>
                  <a:lnTo>
                    <a:pt x="108" y="8"/>
                  </a:lnTo>
                  <a:lnTo>
                    <a:pt x="118" y="14"/>
                  </a:lnTo>
                  <a:lnTo>
                    <a:pt x="128" y="20"/>
                  </a:lnTo>
                  <a:lnTo>
                    <a:pt x="136" y="28"/>
                  </a:lnTo>
                  <a:lnTo>
                    <a:pt x="144" y="38"/>
                  </a:lnTo>
                  <a:lnTo>
                    <a:pt x="150" y="46"/>
                  </a:lnTo>
                  <a:lnTo>
                    <a:pt x="154" y="58"/>
                  </a:lnTo>
                  <a:lnTo>
                    <a:pt x="158" y="68"/>
                  </a:lnTo>
                  <a:lnTo>
                    <a:pt x="160" y="80"/>
                  </a:lnTo>
                  <a:lnTo>
                    <a:pt x="162" y="106"/>
                  </a:lnTo>
                  <a:lnTo>
                    <a:pt x="160" y="130"/>
                  </a:lnTo>
                  <a:lnTo>
                    <a:pt x="146" y="164"/>
                  </a:lnTo>
                  <a:lnTo>
                    <a:pt x="124" y="188"/>
                  </a:lnTo>
                  <a:lnTo>
                    <a:pt x="118" y="192"/>
                  </a:lnTo>
                  <a:lnTo>
                    <a:pt x="110" y="196"/>
                  </a:lnTo>
                  <a:lnTo>
                    <a:pt x="102" y="200"/>
                  </a:lnTo>
                  <a:lnTo>
                    <a:pt x="82" y="204"/>
                  </a:lnTo>
                  <a:lnTo>
                    <a:pt x="62" y="204"/>
                  </a:lnTo>
                  <a:lnTo>
                    <a:pt x="44" y="204"/>
                  </a:lnTo>
                  <a:lnTo>
                    <a:pt x="16" y="204"/>
                  </a:lnTo>
                  <a:lnTo>
                    <a:pt x="0" y="204"/>
                  </a:lnTo>
                  <a:lnTo>
                    <a:pt x="0" y="0"/>
                  </a:lnTo>
                  <a:lnTo>
                    <a:pt x="32" y="0"/>
                  </a:lnTo>
                  <a:lnTo>
                    <a:pt x="50" y="0"/>
                  </a:lnTo>
                  <a:close/>
                  <a:moveTo>
                    <a:pt x="58" y="170"/>
                  </a:moveTo>
                  <a:lnTo>
                    <a:pt x="62" y="170"/>
                  </a:lnTo>
                  <a:lnTo>
                    <a:pt x="72" y="170"/>
                  </a:lnTo>
                  <a:lnTo>
                    <a:pt x="80" y="170"/>
                  </a:lnTo>
                  <a:lnTo>
                    <a:pt x="88" y="168"/>
                  </a:lnTo>
                  <a:lnTo>
                    <a:pt x="94" y="166"/>
                  </a:lnTo>
                  <a:lnTo>
                    <a:pt x="104" y="156"/>
                  </a:lnTo>
                  <a:lnTo>
                    <a:pt x="114" y="144"/>
                  </a:lnTo>
                  <a:lnTo>
                    <a:pt x="118" y="130"/>
                  </a:lnTo>
                  <a:lnTo>
                    <a:pt x="122" y="114"/>
                  </a:lnTo>
                  <a:lnTo>
                    <a:pt x="122" y="98"/>
                  </a:lnTo>
                  <a:lnTo>
                    <a:pt x="120" y="84"/>
                  </a:lnTo>
                  <a:lnTo>
                    <a:pt x="114" y="62"/>
                  </a:lnTo>
                  <a:lnTo>
                    <a:pt x="102" y="46"/>
                  </a:lnTo>
                  <a:lnTo>
                    <a:pt x="96" y="42"/>
                  </a:lnTo>
                  <a:lnTo>
                    <a:pt x="90" y="38"/>
                  </a:lnTo>
                  <a:lnTo>
                    <a:pt x="74" y="34"/>
                  </a:lnTo>
                  <a:lnTo>
                    <a:pt x="58" y="34"/>
                  </a:lnTo>
                  <a:lnTo>
                    <a:pt x="42" y="34"/>
                  </a:lnTo>
                  <a:lnTo>
                    <a:pt x="40" y="34"/>
                  </a:lnTo>
                  <a:lnTo>
                    <a:pt x="40" y="170"/>
                  </a:lnTo>
                  <a:lnTo>
                    <a:pt x="50" y="170"/>
                  </a:lnTo>
                  <a:lnTo>
                    <a:pt x="56" y="172"/>
                  </a:lnTo>
                  <a:lnTo>
                    <a:pt x="58" y="170"/>
                  </a:lnTo>
                  <a:lnTo>
                    <a:pt x="58" y="172"/>
                  </a:lnTo>
                  <a:lnTo>
                    <a:pt x="58" y="170"/>
                  </a:lnTo>
                  <a:close/>
                </a:path>
              </a:pathLst>
            </a:custGeom>
            <a:solidFill>
              <a:srgbClr val="0A0A0D"/>
            </a:solidFill>
            <a:ln w="9525">
              <a:noFill/>
              <a:round/>
              <a:headEnd/>
              <a:tailEnd/>
            </a:ln>
          </p:spPr>
          <p:txBody>
            <a:bodyPr/>
            <a:lstStyle/>
            <a:p>
              <a:endParaRPr lang="en-US"/>
            </a:p>
          </p:txBody>
        </p:sp>
        <p:sp>
          <p:nvSpPr>
            <p:cNvPr id="1644" name="Freeform 280"/>
            <p:cNvSpPr>
              <a:spLocks/>
            </p:cNvSpPr>
            <p:nvPr/>
          </p:nvSpPr>
          <p:spPr bwMode="auto">
            <a:xfrm>
              <a:off x="14465300" y="27908250"/>
              <a:ext cx="257175" cy="323850"/>
            </a:xfrm>
            <a:custGeom>
              <a:avLst/>
              <a:gdLst>
                <a:gd name="T0" fmla="*/ 50 w 162"/>
                <a:gd name="T1" fmla="*/ 0 h 204"/>
                <a:gd name="T2" fmla="*/ 58 w 162"/>
                <a:gd name="T3" fmla="*/ 0 h 204"/>
                <a:gd name="T4" fmla="*/ 58 w 162"/>
                <a:gd name="T5" fmla="*/ 0 h 204"/>
                <a:gd name="T6" fmla="*/ 72 w 162"/>
                <a:gd name="T7" fmla="*/ 0 h 204"/>
                <a:gd name="T8" fmla="*/ 86 w 162"/>
                <a:gd name="T9" fmla="*/ 2 h 204"/>
                <a:gd name="T10" fmla="*/ 98 w 162"/>
                <a:gd name="T11" fmla="*/ 4 h 204"/>
                <a:gd name="T12" fmla="*/ 108 w 162"/>
                <a:gd name="T13" fmla="*/ 8 h 204"/>
                <a:gd name="T14" fmla="*/ 118 w 162"/>
                <a:gd name="T15" fmla="*/ 14 h 204"/>
                <a:gd name="T16" fmla="*/ 128 w 162"/>
                <a:gd name="T17" fmla="*/ 20 h 204"/>
                <a:gd name="T18" fmla="*/ 136 w 162"/>
                <a:gd name="T19" fmla="*/ 28 h 204"/>
                <a:gd name="T20" fmla="*/ 144 w 162"/>
                <a:gd name="T21" fmla="*/ 38 h 204"/>
                <a:gd name="T22" fmla="*/ 150 w 162"/>
                <a:gd name="T23" fmla="*/ 46 h 204"/>
                <a:gd name="T24" fmla="*/ 154 w 162"/>
                <a:gd name="T25" fmla="*/ 58 h 204"/>
                <a:gd name="T26" fmla="*/ 158 w 162"/>
                <a:gd name="T27" fmla="*/ 68 h 204"/>
                <a:gd name="T28" fmla="*/ 160 w 162"/>
                <a:gd name="T29" fmla="*/ 80 h 204"/>
                <a:gd name="T30" fmla="*/ 162 w 162"/>
                <a:gd name="T31" fmla="*/ 106 h 204"/>
                <a:gd name="T32" fmla="*/ 160 w 162"/>
                <a:gd name="T33" fmla="*/ 130 h 204"/>
                <a:gd name="T34" fmla="*/ 146 w 162"/>
                <a:gd name="T35" fmla="*/ 164 h 204"/>
                <a:gd name="T36" fmla="*/ 124 w 162"/>
                <a:gd name="T37" fmla="*/ 188 h 204"/>
                <a:gd name="T38" fmla="*/ 118 w 162"/>
                <a:gd name="T39" fmla="*/ 192 h 204"/>
                <a:gd name="T40" fmla="*/ 118 w 162"/>
                <a:gd name="T41" fmla="*/ 192 h 204"/>
                <a:gd name="T42" fmla="*/ 110 w 162"/>
                <a:gd name="T43" fmla="*/ 196 h 204"/>
                <a:gd name="T44" fmla="*/ 102 w 162"/>
                <a:gd name="T45" fmla="*/ 200 h 204"/>
                <a:gd name="T46" fmla="*/ 82 w 162"/>
                <a:gd name="T47" fmla="*/ 204 h 204"/>
                <a:gd name="T48" fmla="*/ 62 w 162"/>
                <a:gd name="T49" fmla="*/ 204 h 204"/>
                <a:gd name="T50" fmla="*/ 44 w 162"/>
                <a:gd name="T51" fmla="*/ 204 h 204"/>
                <a:gd name="T52" fmla="*/ 16 w 162"/>
                <a:gd name="T53" fmla="*/ 204 h 204"/>
                <a:gd name="T54" fmla="*/ 0 w 162"/>
                <a:gd name="T55" fmla="*/ 204 h 204"/>
                <a:gd name="T56" fmla="*/ 0 w 162"/>
                <a:gd name="T57" fmla="*/ 204 h 204"/>
                <a:gd name="T58" fmla="*/ 0 w 162"/>
                <a:gd name="T59" fmla="*/ 0 h 204"/>
                <a:gd name="T60" fmla="*/ 32 w 162"/>
                <a:gd name="T61" fmla="*/ 0 h 204"/>
                <a:gd name="T62" fmla="*/ 50 w 162"/>
                <a:gd name="T63" fmla="*/ 0 h 204"/>
                <a:gd name="T64" fmla="*/ 50 w 162"/>
                <a:gd name="T65" fmla="*/ 0 h 204"/>
                <a:gd name="T66" fmla="*/ 50 w 162"/>
                <a:gd name="T67" fmla="*/ 0 h 204"/>
                <a:gd name="T68" fmla="*/ 50 w 162"/>
                <a:gd name="T69" fmla="*/ 0 h 2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2"/>
                <a:gd name="T106" fmla="*/ 0 h 204"/>
                <a:gd name="T107" fmla="*/ 162 w 162"/>
                <a:gd name="T108" fmla="*/ 204 h 2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2" h="204">
                  <a:moveTo>
                    <a:pt x="50" y="0"/>
                  </a:moveTo>
                  <a:lnTo>
                    <a:pt x="58" y="0"/>
                  </a:lnTo>
                  <a:lnTo>
                    <a:pt x="72" y="0"/>
                  </a:lnTo>
                  <a:lnTo>
                    <a:pt x="86" y="2"/>
                  </a:lnTo>
                  <a:lnTo>
                    <a:pt x="98" y="4"/>
                  </a:lnTo>
                  <a:lnTo>
                    <a:pt x="108" y="8"/>
                  </a:lnTo>
                  <a:lnTo>
                    <a:pt x="118" y="14"/>
                  </a:lnTo>
                  <a:lnTo>
                    <a:pt x="128" y="20"/>
                  </a:lnTo>
                  <a:lnTo>
                    <a:pt x="136" y="28"/>
                  </a:lnTo>
                  <a:lnTo>
                    <a:pt x="144" y="38"/>
                  </a:lnTo>
                  <a:lnTo>
                    <a:pt x="150" y="46"/>
                  </a:lnTo>
                  <a:lnTo>
                    <a:pt x="154" y="58"/>
                  </a:lnTo>
                  <a:lnTo>
                    <a:pt x="158" y="68"/>
                  </a:lnTo>
                  <a:lnTo>
                    <a:pt x="160" y="80"/>
                  </a:lnTo>
                  <a:lnTo>
                    <a:pt x="162" y="106"/>
                  </a:lnTo>
                  <a:lnTo>
                    <a:pt x="160" y="130"/>
                  </a:lnTo>
                  <a:lnTo>
                    <a:pt x="146" y="164"/>
                  </a:lnTo>
                  <a:lnTo>
                    <a:pt x="124" y="188"/>
                  </a:lnTo>
                  <a:lnTo>
                    <a:pt x="118" y="192"/>
                  </a:lnTo>
                  <a:lnTo>
                    <a:pt x="110" y="196"/>
                  </a:lnTo>
                  <a:lnTo>
                    <a:pt x="102" y="200"/>
                  </a:lnTo>
                  <a:lnTo>
                    <a:pt x="82" y="204"/>
                  </a:lnTo>
                  <a:lnTo>
                    <a:pt x="62" y="204"/>
                  </a:lnTo>
                  <a:lnTo>
                    <a:pt x="44" y="204"/>
                  </a:lnTo>
                  <a:lnTo>
                    <a:pt x="16" y="204"/>
                  </a:lnTo>
                  <a:lnTo>
                    <a:pt x="0" y="204"/>
                  </a:lnTo>
                  <a:lnTo>
                    <a:pt x="0" y="0"/>
                  </a:lnTo>
                  <a:lnTo>
                    <a:pt x="32" y="0"/>
                  </a:lnTo>
                  <a:lnTo>
                    <a:pt x="50" y="0"/>
                  </a:lnTo>
                </a:path>
              </a:pathLst>
            </a:custGeom>
            <a:noFill/>
            <a:ln w="9525">
              <a:noFill/>
              <a:round/>
              <a:headEnd/>
              <a:tailEnd/>
            </a:ln>
          </p:spPr>
          <p:txBody>
            <a:bodyPr/>
            <a:lstStyle/>
            <a:p>
              <a:endParaRPr lang="en-US"/>
            </a:p>
          </p:txBody>
        </p:sp>
        <p:sp>
          <p:nvSpPr>
            <p:cNvPr id="1645" name="Freeform 281"/>
            <p:cNvSpPr>
              <a:spLocks/>
            </p:cNvSpPr>
            <p:nvPr/>
          </p:nvSpPr>
          <p:spPr bwMode="auto">
            <a:xfrm>
              <a:off x="14528800" y="27962225"/>
              <a:ext cx="130175" cy="219075"/>
            </a:xfrm>
            <a:custGeom>
              <a:avLst/>
              <a:gdLst>
                <a:gd name="T0" fmla="*/ 18 w 82"/>
                <a:gd name="T1" fmla="*/ 136 h 138"/>
                <a:gd name="T2" fmla="*/ 22 w 82"/>
                <a:gd name="T3" fmla="*/ 136 h 138"/>
                <a:gd name="T4" fmla="*/ 22 w 82"/>
                <a:gd name="T5" fmla="*/ 136 h 138"/>
                <a:gd name="T6" fmla="*/ 32 w 82"/>
                <a:gd name="T7" fmla="*/ 136 h 138"/>
                <a:gd name="T8" fmla="*/ 40 w 82"/>
                <a:gd name="T9" fmla="*/ 136 h 138"/>
                <a:gd name="T10" fmla="*/ 48 w 82"/>
                <a:gd name="T11" fmla="*/ 134 h 138"/>
                <a:gd name="T12" fmla="*/ 54 w 82"/>
                <a:gd name="T13" fmla="*/ 132 h 138"/>
                <a:gd name="T14" fmla="*/ 64 w 82"/>
                <a:gd name="T15" fmla="*/ 122 h 138"/>
                <a:gd name="T16" fmla="*/ 74 w 82"/>
                <a:gd name="T17" fmla="*/ 110 h 138"/>
                <a:gd name="T18" fmla="*/ 78 w 82"/>
                <a:gd name="T19" fmla="*/ 96 h 138"/>
                <a:gd name="T20" fmla="*/ 82 w 82"/>
                <a:gd name="T21" fmla="*/ 80 h 138"/>
                <a:gd name="T22" fmla="*/ 82 w 82"/>
                <a:gd name="T23" fmla="*/ 64 h 138"/>
                <a:gd name="T24" fmla="*/ 80 w 82"/>
                <a:gd name="T25" fmla="*/ 50 h 138"/>
                <a:gd name="T26" fmla="*/ 74 w 82"/>
                <a:gd name="T27" fmla="*/ 28 h 138"/>
                <a:gd name="T28" fmla="*/ 62 w 82"/>
                <a:gd name="T29" fmla="*/ 12 h 138"/>
                <a:gd name="T30" fmla="*/ 62 w 82"/>
                <a:gd name="T31" fmla="*/ 12 h 138"/>
                <a:gd name="T32" fmla="*/ 56 w 82"/>
                <a:gd name="T33" fmla="*/ 8 h 138"/>
                <a:gd name="T34" fmla="*/ 50 w 82"/>
                <a:gd name="T35" fmla="*/ 4 h 138"/>
                <a:gd name="T36" fmla="*/ 34 w 82"/>
                <a:gd name="T37" fmla="*/ 0 h 138"/>
                <a:gd name="T38" fmla="*/ 18 w 82"/>
                <a:gd name="T39" fmla="*/ 0 h 138"/>
                <a:gd name="T40" fmla="*/ 2 w 82"/>
                <a:gd name="T41" fmla="*/ 0 h 138"/>
                <a:gd name="T42" fmla="*/ 0 w 82"/>
                <a:gd name="T43" fmla="*/ 0 h 138"/>
                <a:gd name="T44" fmla="*/ 0 w 82"/>
                <a:gd name="T45" fmla="*/ 136 h 138"/>
                <a:gd name="T46" fmla="*/ 10 w 82"/>
                <a:gd name="T47" fmla="*/ 136 h 138"/>
                <a:gd name="T48" fmla="*/ 16 w 82"/>
                <a:gd name="T49" fmla="*/ 138 h 138"/>
                <a:gd name="T50" fmla="*/ 18 w 82"/>
                <a:gd name="T51" fmla="*/ 136 h 138"/>
                <a:gd name="T52" fmla="*/ 18 w 82"/>
                <a:gd name="T53" fmla="*/ 138 h 138"/>
                <a:gd name="T54" fmla="*/ 18 w 82"/>
                <a:gd name="T55" fmla="*/ 136 h 13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2"/>
                <a:gd name="T85" fmla="*/ 0 h 138"/>
                <a:gd name="T86" fmla="*/ 82 w 82"/>
                <a:gd name="T87" fmla="*/ 138 h 13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2" h="138">
                  <a:moveTo>
                    <a:pt x="18" y="136"/>
                  </a:moveTo>
                  <a:lnTo>
                    <a:pt x="22" y="136"/>
                  </a:lnTo>
                  <a:lnTo>
                    <a:pt x="32" y="136"/>
                  </a:lnTo>
                  <a:lnTo>
                    <a:pt x="40" y="136"/>
                  </a:lnTo>
                  <a:lnTo>
                    <a:pt x="48" y="134"/>
                  </a:lnTo>
                  <a:lnTo>
                    <a:pt x="54" y="132"/>
                  </a:lnTo>
                  <a:lnTo>
                    <a:pt x="64" y="122"/>
                  </a:lnTo>
                  <a:lnTo>
                    <a:pt x="74" y="110"/>
                  </a:lnTo>
                  <a:lnTo>
                    <a:pt x="78" y="96"/>
                  </a:lnTo>
                  <a:lnTo>
                    <a:pt x="82" y="80"/>
                  </a:lnTo>
                  <a:lnTo>
                    <a:pt x="82" y="64"/>
                  </a:lnTo>
                  <a:lnTo>
                    <a:pt x="80" y="50"/>
                  </a:lnTo>
                  <a:lnTo>
                    <a:pt x="74" y="28"/>
                  </a:lnTo>
                  <a:lnTo>
                    <a:pt x="62" y="12"/>
                  </a:lnTo>
                  <a:lnTo>
                    <a:pt x="56" y="8"/>
                  </a:lnTo>
                  <a:lnTo>
                    <a:pt x="50" y="4"/>
                  </a:lnTo>
                  <a:lnTo>
                    <a:pt x="34" y="0"/>
                  </a:lnTo>
                  <a:lnTo>
                    <a:pt x="18" y="0"/>
                  </a:lnTo>
                  <a:lnTo>
                    <a:pt x="2" y="0"/>
                  </a:lnTo>
                  <a:lnTo>
                    <a:pt x="0" y="0"/>
                  </a:lnTo>
                  <a:lnTo>
                    <a:pt x="0" y="136"/>
                  </a:lnTo>
                  <a:lnTo>
                    <a:pt x="10" y="136"/>
                  </a:lnTo>
                  <a:lnTo>
                    <a:pt x="16" y="138"/>
                  </a:lnTo>
                  <a:lnTo>
                    <a:pt x="18" y="136"/>
                  </a:lnTo>
                  <a:lnTo>
                    <a:pt x="18" y="138"/>
                  </a:lnTo>
                  <a:lnTo>
                    <a:pt x="18" y="136"/>
                  </a:lnTo>
                </a:path>
              </a:pathLst>
            </a:custGeom>
            <a:noFill/>
            <a:ln w="9525">
              <a:noFill/>
              <a:round/>
              <a:headEnd/>
              <a:tailEnd/>
            </a:ln>
          </p:spPr>
          <p:txBody>
            <a:bodyPr/>
            <a:lstStyle/>
            <a:p>
              <a:endParaRPr lang="en-US"/>
            </a:p>
          </p:txBody>
        </p:sp>
        <p:sp>
          <p:nvSpPr>
            <p:cNvPr id="1646" name="Freeform 282"/>
            <p:cNvSpPr>
              <a:spLocks/>
            </p:cNvSpPr>
            <p:nvPr/>
          </p:nvSpPr>
          <p:spPr bwMode="auto">
            <a:xfrm>
              <a:off x="14770100" y="27997150"/>
              <a:ext cx="146050" cy="234950"/>
            </a:xfrm>
            <a:custGeom>
              <a:avLst/>
              <a:gdLst>
                <a:gd name="T0" fmla="*/ 36 w 92"/>
                <a:gd name="T1" fmla="*/ 2 h 148"/>
                <a:gd name="T2" fmla="*/ 36 w 92"/>
                <a:gd name="T3" fmla="*/ 4 h 148"/>
                <a:gd name="T4" fmla="*/ 36 w 92"/>
                <a:gd name="T5" fmla="*/ 8 h 148"/>
                <a:gd name="T6" fmla="*/ 38 w 92"/>
                <a:gd name="T7" fmla="*/ 16 h 148"/>
                <a:gd name="T8" fmla="*/ 38 w 92"/>
                <a:gd name="T9" fmla="*/ 24 h 148"/>
                <a:gd name="T10" fmla="*/ 38 w 92"/>
                <a:gd name="T11" fmla="*/ 26 h 148"/>
                <a:gd name="T12" fmla="*/ 38 w 92"/>
                <a:gd name="T13" fmla="*/ 34 h 148"/>
                <a:gd name="T14" fmla="*/ 42 w 92"/>
                <a:gd name="T15" fmla="*/ 28 h 148"/>
                <a:gd name="T16" fmla="*/ 48 w 92"/>
                <a:gd name="T17" fmla="*/ 18 h 148"/>
                <a:gd name="T18" fmla="*/ 60 w 92"/>
                <a:gd name="T19" fmla="*/ 6 h 148"/>
                <a:gd name="T20" fmla="*/ 76 w 92"/>
                <a:gd name="T21" fmla="*/ 0 h 148"/>
                <a:gd name="T22" fmla="*/ 80 w 92"/>
                <a:gd name="T23" fmla="*/ 0 h 148"/>
                <a:gd name="T24" fmla="*/ 82 w 92"/>
                <a:gd name="T25" fmla="*/ 0 h 148"/>
                <a:gd name="T26" fmla="*/ 86 w 92"/>
                <a:gd name="T27" fmla="*/ 0 h 148"/>
                <a:gd name="T28" fmla="*/ 90 w 92"/>
                <a:gd name="T29" fmla="*/ 2 h 148"/>
                <a:gd name="T30" fmla="*/ 92 w 92"/>
                <a:gd name="T31" fmla="*/ 2 h 148"/>
                <a:gd name="T32" fmla="*/ 92 w 92"/>
                <a:gd name="T33" fmla="*/ 40 h 148"/>
                <a:gd name="T34" fmla="*/ 90 w 92"/>
                <a:gd name="T35" fmla="*/ 38 h 148"/>
                <a:gd name="T36" fmla="*/ 90 w 92"/>
                <a:gd name="T37" fmla="*/ 38 h 148"/>
                <a:gd name="T38" fmla="*/ 78 w 92"/>
                <a:gd name="T39" fmla="*/ 34 h 148"/>
                <a:gd name="T40" fmla="*/ 68 w 92"/>
                <a:gd name="T41" fmla="*/ 32 h 148"/>
                <a:gd name="T42" fmla="*/ 60 w 92"/>
                <a:gd name="T43" fmla="*/ 34 h 148"/>
                <a:gd name="T44" fmla="*/ 54 w 92"/>
                <a:gd name="T45" fmla="*/ 38 h 148"/>
                <a:gd name="T46" fmla="*/ 48 w 92"/>
                <a:gd name="T47" fmla="*/ 44 h 148"/>
                <a:gd name="T48" fmla="*/ 44 w 92"/>
                <a:gd name="T49" fmla="*/ 50 h 148"/>
                <a:gd name="T50" fmla="*/ 42 w 92"/>
                <a:gd name="T51" fmla="*/ 60 h 148"/>
                <a:gd name="T52" fmla="*/ 40 w 92"/>
                <a:gd name="T53" fmla="*/ 68 h 148"/>
                <a:gd name="T54" fmla="*/ 40 w 92"/>
                <a:gd name="T55" fmla="*/ 90 h 148"/>
                <a:gd name="T56" fmla="*/ 40 w 92"/>
                <a:gd name="T57" fmla="*/ 112 h 148"/>
                <a:gd name="T58" fmla="*/ 40 w 92"/>
                <a:gd name="T59" fmla="*/ 132 h 148"/>
                <a:gd name="T60" fmla="*/ 40 w 92"/>
                <a:gd name="T61" fmla="*/ 146 h 148"/>
                <a:gd name="T62" fmla="*/ 40 w 92"/>
                <a:gd name="T63" fmla="*/ 148 h 148"/>
                <a:gd name="T64" fmla="*/ 16 w 92"/>
                <a:gd name="T65" fmla="*/ 148 h 148"/>
                <a:gd name="T66" fmla="*/ 2 w 92"/>
                <a:gd name="T67" fmla="*/ 148 h 148"/>
                <a:gd name="T68" fmla="*/ 2 w 92"/>
                <a:gd name="T69" fmla="*/ 148 h 148"/>
                <a:gd name="T70" fmla="*/ 2 w 92"/>
                <a:gd name="T71" fmla="*/ 46 h 148"/>
                <a:gd name="T72" fmla="*/ 2 w 92"/>
                <a:gd name="T73" fmla="*/ 46 h 148"/>
                <a:gd name="T74" fmla="*/ 2 w 92"/>
                <a:gd name="T75" fmla="*/ 28 h 148"/>
                <a:gd name="T76" fmla="*/ 2 w 92"/>
                <a:gd name="T77" fmla="*/ 12 h 148"/>
                <a:gd name="T78" fmla="*/ 0 w 92"/>
                <a:gd name="T79" fmla="*/ 4 h 148"/>
                <a:gd name="T80" fmla="*/ 0 w 92"/>
                <a:gd name="T81" fmla="*/ 2 h 148"/>
                <a:gd name="T82" fmla="*/ 36 w 92"/>
                <a:gd name="T83" fmla="*/ 2 h 1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
                <a:gd name="T127" fmla="*/ 0 h 148"/>
                <a:gd name="T128" fmla="*/ 92 w 92"/>
                <a:gd name="T129" fmla="*/ 148 h 1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 h="148">
                  <a:moveTo>
                    <a:pt x="36" y="2"/>
                  </a:moveTo>
                  <a:lnTo>
                    <a:pt x="36" y="4"/>
                  </a:lnTo>
                  <a:lnTo>
                    <a:pt x="36" y="8"/>
                  </a:lnTo>
                  <a:lnTo>
                    <a:pt x="38" y="16"/>
                  </a:lnTo>
                  <a:lnTo>
                    <a:pt x="38" y="24"/>
                  </a:lnTo>
                  <a:lnTo>
                    <a:pt x="38" y="26"/>
                  </a:lnTo>
                  <a:lnTo>
                    <a:pt x="38" y="34"/>
                  </a:lnTo>
                  <a:lnTo>
                    <a:pt x="42" y="28"/>
                  </a:lnTo>
                  <a:lnTo>
                    <a:pt x="48" y="18"/>
                  </a:lnTo>
                  <a:lnTo>
                    <a:pt x="60" y="6"/>
                  </a:lnTo>
                  <a:lnTo>
                    <a:pt x="76" y="0"/>
                  </a:lnTo>
                  <a:lnTo>
                    <a:pt x="80" y="0"/>
                  </a:lnTo>
                  <a:lnTo>
                    <a:pt x="82" y="0"/>
                  </a:lnTo>
                  <a:lnTo>
                    <a:pt x="86" y="0"/>
                  </a:lnTo>
                  <a:lnTo>
                    <a:pt x="90" y="2"/>
                  </a:lnTo>
                  <a:lnTo>
                    <a:pt x="92" y="2"/>
                  </a:lnTo>
                  <a:lnTo>
                    <a:pt x="92" y="40"/>
                  </a:lnTo>
                  <a:lnTo>
                    <a:pt x="90" y="38"/>
                  </a:lnTo>
                  <a:lnTo>
                    <a:pt x="78" y="34"/>
                  </a:lnTo>
                  <a:lnTo>
                    <a:pt x="68" y="32"/>
                  </a:lnTo>
                  <a:lnTo>
                    <a:pt x="60" y="34"/>
                  </a:lnTo>
                  <a:lnTo>
                    <a:pt x="54" y="38"/>
                  </a:lnTo>
                  <a:lnTo>
                    <a:pt x="48" y="44"/>
                  </a:lnTo>
                  <a:lnTo>
                    <a:pt x="44" y="50"/>
                  </a:lnTo>
                  <a:lnTo>
                    <a:pt x="42" y="60"/>
                  </a:lnTo>
                  <a:lnTo>
                    <a:pt x="40" y="68"/>
                  </a:lnTo>
                  <a:lnTo>
                    <a:pt x="40" y="90"/>
                  </a:lnTo>
                  <a:lnTo>
                    <a:pt x="40" y="112"/>
                  </a:lnTo>
                  <a:lnTo>
                    <a:pt x="40" y="132"/>
                  </a:lnTo>
                  <a:lnTo>
                    <a:pt x="40" y="146"/>
                  </a:lnTo>
                  <a:lnTo>
                    <a:pt x="40" y="148"/>
                  </a:lnTo>
                  <a:lnTo>
                    <a:pt x="16" y="148"/>
                  </a:lnTo>
                  <a:lnTo>
                    <a:pt x="2" y="148"/>
                  </a:lnTo>
                  <a:lnTo>
                    <a:pt x="2" y="46"/>
                  </a:lnTo>
                  <a:lnTo>
                    <a:pt x="2" y="28"/>
                  </a:lnTo>
                  <a:lnTo>
                    <a:pt x="2" y="12"/>
                  </a:lnTo>
                  <a:lnTo>
                    <a:pt x="0" y="4"/>
                  </a:lnTo>
                  <a:lnTo>
                    <a:pt x="0" y="2"/>
                  </a:lnTo>
                  <a:lnTo>
                    <a:pt x="36" y="2"/>
                  </a:lnTo>
                  <a:close/>
                </a:path>
              </a:pathLst>
            </a:custGeom>
            <a:solidFill>
              <a:srgbClr val="0A0A0D"/>
            </a:solidFill>
            <a:ln w="9525">
              <a:noFill/>
              <a:round/>
              <a:headEnd/>
              <a:tailEnd/>
            </a:ln>
          </p:spPr>
          <p:txBody>
            <a:bodyPr/>
            <a:lstStyle/>
            <a:p>
              <a:endParaRPr lang="en-US"/>
            </a:p>
          </p:txBody>
        </p:sp>
        <p:sp>
          <p:nvSpPr>
            <p:cNvPr id="1647" name="Freeform 283"/>
            <p:cNvSpPr>
              <a:spLocks/>
            </p:cNvSpPr>
            <p:nvPr/>
          </p:nvSpPr>
          <p:spPr bwMode="auto">
            <a:xfrm>
              <a:off x="14770100" y="27997150"/>
              <a:ext cx="146050" cy="234950"/>
            </a:xfrm>
            <a:custGeom>
              <a:avLst/>
              <a:gdLst>
                <a:gd name="T0" fmla="*/ 36 w 92"/>
                <a:gd name="T1" fmla="*/ 2 h 148"/>
                <a:gd name="T2" fmla="*/ 36 w 92"/>
                <a:gd name="T3" fmla="*/ 4 h 148"/>
                <a:gd name="T4" fmla="*/ 36 w 92"/>
                <a:gd name="T5" fmla="*/ 8 h 148"/>
                <a:gd name="T6" fmla="*/ 38 w 92"/>
                <a:gd name="T7" fmla="*/ 16 h 148"/>
                <a:gd name="T8" fmla="*/ 38 w 92"/>
                <a:gd name="T9" fmla="*/ 24 h 148"/>
                <a:gd name="T10" fmla="*/ 38 w 92"/>
                <a:gd name="T11" fmla="*/ 26 h 148"/>
                <a:gd name="T12" fmla="*/ 38 w 92"/>
                <a:gd name="T13" fmla="*/ 34 h 148"/>
                <a:gd name="T14" fmla="*/ 42 w 92"/>
                <a:gd name="T15" fmla="*/ 28 h 148"/>
                <a:gd name="T16" fmla="*/ 48 w 92"/>
                <a:gd name="T17" fmla="*/ 18 h 148"/>
                <a:gd name="T18" fmla="*/ 60 w 92"/>
                <a:gd name="T19" fmla="*/ 6 h 148"/>
                <a:gd name="T20" fmla="*/ 76 w 92"/>
                <a:gd name="T21" fmla="*/ 0 h 148"/>
                <a:gd name="T22" fmla="*/ 80 w 92"/>
                <a:gd name="T23" fmla="*/ 0 h 148"/>
                <a:gd name="T24" fmla="*/ 82 w 92"/>
                <a:gd name="T25" fmla="*/ 0 h 148"/>
                <a:gd name="T26" fmla="*/ 86 w 92"/>
                <a:gd name="T27" fmla="*/ 0 h 148"/>
                <a:gd name="T28" fmla="*/ 90 w 92"/>
                <a:gd name="T29" fmla="*/ 2 h 148"/>
                <a:gd name="T30" fmla="*/ 92 w 92"/>
                <a:gd name="T31" fmla="*/ 2 h 148"/>
                <a:gd name="T32" fmla="*/ 92 w 92"/>
                <a:gd name="T33" fmla="*/ 40 h 148"/>
                <a:gd name="T34" fmla="*/ 90 w 92"/>
                <a:gd name="T35" fmla="*/ 38 h 148"/>
                <a:gd name="T36" fmla="*/ 90 w 92"/>
                <a:gd name="T37" fmla="*/ 38 h 148"/>
                <a:gd name="T38" fmla="*/ 78 w 92"/>
                <a:gd name="T39" fmla="*/ 34 h 148"/>
                <a:gd name="T40" fmla="*/ 68 w 92"/>
                <a:gd name="T41" fmla="*/ 32 h 148"/>
                <a:gd name="T42" fmla="*/ 60 w 92"/>
                <a:gd name="T43" fmla="*/ 34 h 148"/>
                <a:gd name="T44" fmla="*/ 54 w 92"/>
                <a:gd name="T45" fmla="*/ 38 h 148"/>
                <a:gd name="T46" fmla="*/ 48 w 92"/>
                <a:gd name="T47" fmla="*/ 44 h 148"/>
                <a:gd name="T48" fmla="*/ 44 w 92"/>
                <a:gd name="T49" fmla="*/ 50 h 148"/>
                <a:gd name="T50" fmla="*/ 42 w 92"/>
                <a:gd name="T51" fmla="*/ 60 h 148"/>
                <a:gd name="T52" fmla="*/ 40 w 92"/>
                <a:gd name="T53" fmla="*/ 68 h 148"/>
                <a:gd name="T54" fmla="*/ 40 w 92"/>
                <a:gd name="T55" fmla="*/ 90 h 148"/>
                <a:gd name="T56" fmla="*/ 40 w 92"/>
                <a:gd name="T57" fmla="*/ 112 h 148"/>
                <a:gd name="T58" fmla="*/ 40 w 92"/>
                <a:gd name="T59" fmla="*/ 132 h 148"/>
                <a:gd name="T60" fmla="*/ 40 w 92"/>
                <a:gd name="T61" fmla="*/ 146 h 148"/>
                <a:gd name="T62" fmla="*/ 40 w 92"/>
                <a:gd name="T63" fmla="*/ 148 h 148"/>
                <a:gd name="T64" fmla="*/ 16 w 92"/>
                <a:gd name="T65" fmla="*/ 148 h 148"/>
                <a:gd name="T66" fmla="*/ 2 w 92"/>
                <a:gd name="T67" fmla="*/ 148 h 148"/>
                <a:gd name="T68" fmla="*/ 2 w 92"/>
                <a:gd name="T69" fmla="*/ 148 h 148"/>
                <a:gd name="T70" fmla="*/ 2 w 92"/>
                <a:gd name="T71" fmla="*/ 46 h 148"/>
                <a:gd name="T72" fmla="*/ 2 w 92"/>
                <a:gd name="T73" fmla="*/ 46 h 148"/>
                <a:gd name="T74" fmla="*/ 2 w 92"/>
                <a:gd name="T75" fmla="*/ 28 h 148"/>
                <a:gd name="T76" fmla="*/ 2 w 92"/>
                <a:gd name="T77" fmla="*/ 12 h 148"/>
                <a:gd name="T78" fmla="*/ 0 w 92"/>
                <a:gd name="T79" fmla="*/ 4 h 148"/>
                <a:gd name="T80" fmla="*/ 0 w 92"/>
                <a:gd name="T81" fmla="*/ 2 h 148"/>
                <a:gd name="T82" fmla="*/ 36 w 92"/>
                <a:gd name="T83" fmla="*/ 2 h 1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
                <a:gd name="T127" fmla="*/ 0 h 148"/>
                <a:gd name="T128" fmla="*/ 92 w 92"/>
                <a:gd name="T129" fmla="*/ 148 h 1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 h="148">
                  <a:moveTo>
                    <a:pt x="36" y="2"/>
                  </a:moveTo>
                  <a:lnTo>
                    <a:pt x="36" y="4"/>
                  </a:lnTo>
                  <a:lnTo>
                    <a:pt x="36" y="8"/>
                  </a:lnTo>
                  <a:lnTo>
                    <a:pt x="38" y="16"/>
                  </a:lnTo>
                  <a:lnTo>
                    <a:pt x="38" y="24"/>
                  </a:lnTo>
                  <a:lnTo>
                    <a:pt x="38" y="26"/>
                  </a:lnTo>
                  <a:lnTo>
                    <a:pt x="38" y="34"/>
                  </a:lnTo>
                  <a:lnTo>
                    <a:pt x="42" y="28"/>
                  </a:lnTo>
                  <a:lnTo>
                    <a:pt x="48" y="18"/>
                  </a:lnTo>
                  <a:lnTo>
                    <a:pt x="60" y="6"/>
                  </a:lnTo>
                  <a:lnTo>
                    <a:pt x="76" y="0"/>
                  </a:lnTo>
                  <a:lnTo>
                    <a:pt x="80" y="0"/>
                  </a:lnTo>
                  <a:lnTo>
                    <a:pt x="82" y="0"/>
                  </a:lnTo>
                  <a:lnTo>
                    <a:pt x="86" y="0"/>
                  </a:lnTo>
                  <a:lnTo>
                    <a:pt x="90" y="2"/>
                  </a:lnTo>
                  <a:lnTo>
                    <a:pt x="92" y="2"/>
                  </a:lnTo>
                  <a:lnTo>
                    <a:pt x="92" y="40"/>
                  </a:lnTo>
                  <a:lnTo>
                    <a:pt x="90" y="38"/>
                  </a:lnTo>
                  <a:lnTo>
                    <a:pt x="78" y="34"/>
                  </a:lnTo>
                  <a:lnTo>
                    <a:pt x="68" y="32"/>
                  </a:lnTo>
                  <a:lnTo>
                    <a:pt x="60" y="34"/>
                  </a:lnTo>
                  <a:lnTo>
                    <a:pt x="54" y="38"/>
                  </a:lnTo>
                  <a:lnTo>
                    <a:pt x="48" y="44"/>
                  </a:lnTo>
                  <a:lnTo>
                    <a:pt x="44" y="50"/>
                  </a:lnTo>
                  <a:lnTo>
                    <a:pt x="42" y="60"/>
                  </a:lnTo>
                  <a:lnTo>
                    <a:pt x="40" y="68"/>
                  </a:lnTo>
                  <a:lnTo>
                    <a:pt x="40" y="90"/>
                  </a:lnTo>
                  <a:lnTo>
                    <a:pt x="40" y="112"/>
                  </a:lnTo>
                  <a:lnTo>
                    <a:pt x="40" y="132"/>
                  </a:lnTo>
                  <a:lnTo>
                    <a:pt x="40" y="146"/>
                  </a:lnTo>
                  <a:lnTo>
                    <a:pt x="40" y="148"/>
                  </a:lnTo>
                  <a:lnTo>
                    <a:pt x="16" y="148"/>
                  </a:lnTo>
                  <a:lnTo>
                    <a:pt x="2" y="148"/>
                  </a:lnTo>
                  <a:lnTo>
                    <a:pt x="2" y="46"/>
                  </a:lnTo>
                  <a:lnTo>
                    <a:pt x="2" y="28"/>
                  </a:lnTo>
                  <a:lnTo>
                    <a:pt x="2" y="12"/>
                  </a:lnTo>
                  <a:lnTo>
                    <a:pt x="0" y="4"/>
                  </a:lnTo>
                  <a:lnTo>
                    <a:pt x="0" y="2"/>
                  </a:lnTo>
                  <a:lnTo>
                    <a:pt x="36" y="2"/>
                  </a:lnTo>
                </a:path>
              </a:pathLst>
            </a:custGeom>
            <a:noFill/>
            <a:ln w="9525">
              <a:noFill/>
              <a:round/>
              <a:headEnd/>
              <a:tailEnd/>
            </a:ln>
          </p:spPr>
          <p:txBody>
            <a:bodyPr/>
            <a:lstStyle/>
            <a:p>
              <a:endParaRPr lang="en-US"/>
            </a:p>
          </p:txBody>
        </p:sp>
        <p:sp>
          <p:nvSpPr>
            <p:cNvPr id="1648" name="Freeform 284"/>
            <p:cNvSpPr>
              <a:spLocks noEditPoints="1"/>
            </p:cNvSpPr>
            <p:nvPr/>
          </p:nvSpPr>
          <p:spPr bwMode="auto">
            <a:xfrm>
              <a:off x="14938375" y="27993975"/>
              <a:ext cx="219075" cy="244475"/>
            </a:xfrm>
            <a:custGeom>
              <a:avLst/>
              <a:gdLst>
                <a:gd name="T0" fmla="*/ 38 w 138"/>
                <a:gd name="T1" fmla="*/ 92 h 154"/>
                <a:gd name="T2" fmla="*/ 46 w 138"/>
                <a:gd name="T3" fmla="*/ 110 h 154"/>
                <a:gd name="T4" fmla="*/ 58 w 138"/>
                <a:gd name="T5" fmla="*/ 122 h 154"/>
                <a:gd name="T6" fmla="*/ 76 w 138"/>
                <a:gd name="T7" fmla="*/ 124 h 154"/>
                <a:gd name="T8" fmla="*/ 92 w 138"/>
                <a:gd name="T9" fmla="*/ 118 h 154"/>
                <a:gd name="T10" fmla="*/ 102 w 138"/>
                <a:gd name="T11" fmla="*/ 108 h 154"/>
                <a:gd name="T12" fmla="*/ 122 w 138"/>
                <a:gd name="T13" fmla="*/ 108 h 154"/>
                <a:gd name="T14" fmla="*/ 136 w 138"/>
                <a:gd name="T15" fmla="*/ 110 h 154"/>
                <a:gd name="T16" fmla="*/ 126 w 138"/>
                <a:gd name="T17" fmla="*/ 128 h 154"/>
                <a:gd name="T18" fmla="*/ 108 w 138"/>
                <a:gd name="T19" fmla="*/ 146 h 154"/>
                <a:gd name="T20" fmla="*/ 80 w 138"/>
                <a:gd name="T21" fmla="*/ 154 h 154"/>
                <a:gd name="T22" fmla="*/ 62 w 138"/>
                <a:gd name="T23" fmla="*/ 154 h 154"/>
                <a:gd name="T24" fmla="*/ 42 w 138"/>
                <a:gd name="T25" fmla="*/ 150 h 154"/>
                <a:gd name="T26" fmla="*/ 24 w 138"/>
                <a:gd name="T27" fmla="*/ 138 h 154"/>
                <a:gd name="T28" fmla="*/ 10 w 138"/>
                <a:gd name="T29" fmla="*/ 122 h 154"/>
                <a:gd name="T30" fmla="*/ 4 w 138"/>
                <a:gd name="T31" fmla="*/ 102 h 154"/>
                <a:gd name="T32" fmla="*/ 0 w 138"/>
                <a:gd name="T33" fmla="*/ 80 h 154"/>
                <a:gd name="T34" fmla="*/ 6 w 138"/>
                <a:gd name="T35" fmla="*/ 48 h 154"/>
                <a:gd name="T36" fmla="*/ 14 w 138"/>
                <a:gd name="T37" fmla="*/ 30 h 154"/>
                <a:gd name="T38" fmla="*/ 32 w 138"/>
                <a:gd name="T39" fmla="*/ 12 h 154"/>
                <a:gd name="T40" fmla="*/ 54 w 138"/>
                <a:gd name="T41" fmla="*/ 4 h 154"/>
                <a:gd name="T42" fmla="*/ 74 w 138"/>
                <a:gd name="T43" fmla="*/ 0 h 154"/>
                <a:gd name="T44" fmla="*/ 94 w 138"/>
                <a:gd name="T45" fmla="*/ 6 h 154"/>
                <a:gd name="T46" fmla="*/ 112 w 138"/>
                <a:gd name="T47" fmla="*/ 16 h 154"/>
                <a:gd name="T48" fmla="*/ 126 w 138"/>
                <a:gd name="T49" fmla="*/ 32 h 154"/>
                <a:gd name="T50" fmla="*/ 136 w 138"/>
                <a:gd name="T51" fmla="*/ 54 h 154"/>
                <a:gd name="T52" fmla="*/ 138 w 138"/>
                <a:gd name="T53" fmla="*/ 80 h 154"/>
                <a:gd name="T54" fmla="*/ 76 w 138"/>
                <a:gd name="T55" fmla="*/ 86 h 154"/>
                <a:gd name="T56" fmla="*/ 38 w 138"/>
                <a:gd name="T57" fmla="*/ 86 h 154"/>
                <a:gd name="T58" fmla="*/ 38 w 138"/>
                <a:gd name="T59" fmla="*/ 86 h 154"/>
                <a:gd name="T60" fmla="*/ 98 w 138"/>
                <a:gd name="T61" fmla="*/ 54 h 154"/>
                <a:gd name="T62" fmla="*/ 96 w 138"/>
                <a:gd name="T63" fmla="*/ 44 h 154"/>
                <a:gd name="T64" fmla="*/ 80 w 138"/>
                <a:gd name="T65" fmla="*/ 32 h 154"/>
                <a:gd name="T66" fmla="*/ 60 w 138"/>
                <a:gd name="T67" fmla="*/ 32 h 154"/>
                <a:gd name="T68" fmla="*/ 44 w 138"/>
                <a:gd name="T69" fmla="*/ 44 h 154"/>
                <a:gd name="T70" fmla="*/ 38 w 138"/>
                <a:gd name="T71" fmla="*/ 60 h 1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154"/>
                <a:gd name="T110" fmla="*/ 138 w 138"/>
                <a:gd name="T111" fmla="*/ 154 h 1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154">
                  <a:moveTo>
                    <a:pt x="38" y="86"/>
                  </a:moveTo>
                  <a:lnTo>
                    <a:pt x="38" y="92"/>
                  </a:lnTo>
                  <a:lnTo>
                    <a:pt x="42" y="102"/>
                  </a:lnTo>
                  <a:lnTo>
                    <a:pt x="46" y="110"/>
                  </a:lnTo>
                  <a:lnTo>
                    <a:pt x="52" y="118"/>
                  </a:lnTo>
                  <a:lnTo>
                    <a:pt x="58" y="122"/>
                  </a:lnTo>
                  <a:lnTo>
                    <a:pt x="68" y="124"/>
                  </a:lnTo>
                  <a:lnTo>
                    <a:pt x="76" y="124"/>
                  </a:lnTo>
                  <a:lnTo>
                    <a:pt x="82" y="122"/>
                  </a:lnTo>
                  <a:lnTo>
                    <a:pt x="92" y="118"/>
                  </a:lnTo>
                  <a:lnTo>
                    <a:pt x="100" y="110"/>
                  </a:lnTo>
                  <a:lnTo>
                    <a:pt x="102" y="108"/>
                  </a:lnTo>
                  <a:lnTo>
                    <a:pt x="106" y="108"/>
                  </a:lnTo>
                  <a:lnTo>
                    <a:pt x="122" y="108"/>
                  </a:lnTo>
                  <a:lnTo>
                    <a:pt x="134" y="110"/>
                  </a:lnTo>
                  <a:lnTo>
                    <a:pt x="136" y="110"/>
                  </a:lnTo>
                  <a:lnTo>
                    <a:pt x="132" y="116"/>
                  </a:lnTo>
                  <a:lnTo>
                    <a:pt x="126" y="128"/>
                  </a:lnTo>
                  <a:lnTo>
                    <a:pt x="118" y="138"/>
                  </a:lnTo>
                  <a:lnTo>
                    <a:pt x="108" y="146"/>
                  </a:lnTo>
                  <a:lnTo>
                    <a:pt x="94" y="152"/>
                  </a:lnTo>
                  <a:lnTo>
                    <a:pt x="80" y="154"/>
                  </a:lnTo>
                  <a:lnTo>
                    <a:pt x="72" y="154"/>
                  </a:lnTo>
                  <a:lnTo>
                    <a:pt x="62" y="154"/>
                  </a:lnTo>
                  <a:lnTo>
                    <a:pt x="42" y="150"/>
                  </a:lnTo>
                  <a:lnTo>
                    <a:pt x="32" y="144"/>
                  </a:lnTo>
                  <a:lnTo>
                    <a:pt x="24" y="138"/>
                  </a:lnTo>
                  <a:lnTo>
                    <a:pt x="16" y="130"/>
                  </a:lnTo>
                  <a:lnTo>
                    <a:pt x="10" y="122"/>
                  </a:lnTo>
                  <a:lnTo>
                    <a:pt x="6" y="112"/>
                  </a:lnTo>
                  <a:lnTo>
                    <a:pt x="4" y="102"/>
                  </a:lnTo>
                  <a:lnTo>
                    <a:pt x="2" y="90"/>
                  </a:lnTo>
                  <a:lnTo>
                    <a:pt x="0" y="80"/>
                  </a:lnTo>
                  <a:lnTo>
                    <a:pt x="2" y="68"/>
                  </a:lnTo>
                  <a:lnTo>
                    <a:pt x="6" y="48"/>
                  </a:lnTo>
                  <a:lnTo>
                    <a:pt x="14" y="30"/>
                  </a:lnTo>
                  <a:lnTo>
                    <a:pt x="22" y="20"/>
                  </a:lnTo>
                  <a:lnTo>
                    <a:pt x="32" y="12"/>
                  </a:lnTo>
                  <a:lnTo>
                    <a:pt x="42" y="6"/>
                  </a:lnTo>
                  <a:lnTo>
                    <a:pt x="54" y="4"/>
                  </a:lnTo>
                  <a:lnTo>
                    <a:pt x="64" y="2"/>
                  </a:lnTo>
                  <a:lnTo>
                    <a:pt x="74" y="0"/>
                  </a:lnTo>
                  <a:lnTo>
                    <a:pt x="84" y="2"/>
                  </a:lnTo>
                  <a:lnTo>
                    <a:pt x="94" y="6"/>
                  </a:lnTo>
                  <a:lnTo>
                    <a:pt x="104" y="10"/>
                  </a:lnTo>
                  <a:lnTo>
                    <a:pt x="112" y="16"/>
                  </a:lnTo>
                  <a:lnTo>
                    <a:pt x="120" y="24"/>
                  </a:lnTo>
                  <a:lnTo>
                    <a:pt x="126" y="32"/>
                  </a:lnTo>
                  <a:lnTo>
                    <a:pt x="132" y="42"/>
                  </a:lnTo>
                  <a:lnTo>
                    <a:pt x="136" y="54"/>
                  </a:lnTo>
                  <a:lnTo>
                    <a:pt x="138" y="66"/>
                  </a:lnTo>
                  <a:lnTo>
                    <a:pt x="138" y="80"/>
                  </a:lnTo>
                  <a:lnTo>
                    <a:pt x="138" y="86"/>
                  </a:lnTo>
                  <a:lnTo>
                    <a:pt x="76" y="86"/>
                  </a:lnTo>
                  <a:lnTo>
                    <a:pt x="40" y="86"/>
                  </a:lnTo>
                  <a:lnTo>
                    <a:pt x="38" y="86"/>
                  </a:lnTo>
                  <a:close/>
                  <a:moveTo>
                    <a:pt x="100" y="60"/>
                  </a:moveTo>
                  <a:lnTo>
                    <a:pt x="98" y="54"/>
                  </a:lnTo>
                  <a:lnTo>
                    <a:pt x="96" y="44"/>
                  </a:lnTo>
                  <a:lnTo>
                    <a:pt x="88" y="36"/>
                  </a:lnTo>
                  <a:lnTo>
                    <a:pt x="80" y="32"/>
                  </a:lnTo>
                  <a:lnTo>
                    <a:pt x="70" y="30"/>
                  </a:lnTo>
                  <a:lnTo>
                    <a:pt x="60" y="32"/>
                  </a:lnTo>
                  <a:lnTo>
                    <a:pt x="52" y="36"/>
                  </a:lnTo>
                  <a:lnTo>
                    <a:pt x="44" y="44"/>
                  </a:lnTo>
                  <a:lnTo>
                    <a:pt x="40" y="54"/>
                  </a:lnTo>
                  <a:lnTo>
                    <a:pt x="38" y="60"/>
                  </a:lnTo>
                  <a:lnTo>
                    <a:pt x="100" y="60"/>
                  </a:lnTo>
                  <a:close/>
                </a:path>
              </a:pathLst>
            </a:custGeom>
            <a:solidFill>
              <a:srgbClr val="0A0A0D"/>
            </a:solidFill>
            <a:ln w="9525">
              <a:noFill/>
              <a:round/>
              <a:headEnd/>
              <a:tailEnd/>
            </a:ln>
          </p:spPr>
          <p:txBody>
            <a:bodyPr/>
            <a:lstStyle/>
            <a:p>
              <a:endParaRPr lang="en-US"/>
            </a:p>
          </p:txBody>
        </p:sp>
        <p:sp>
          <p:nvSpPr>
            <p:cNvPr id="1649" name="Freeform 285"/>
            <p:cNvSpPr>
              <a:spLocks/>
            </p:cNvSpPr>
            <p:nvPr/>
          </p:nvSpPr>
          <p:spPr bwMode="auto">
            <a:xfrm>
              <a:off x="14938375" y="27993975"/>
              <a:ext cx="219075" cy="244475"/>
            </a:xfrm>
            <a:custGeom>
              <a:avLst/>
              <a:gdLst>
                <a:gd name="T0" fmla="*/ 38 w 138"/>
                <a:gd name="T1" fmla="*/ 86 h 154"/>
                <a:gd name="T2" fmla="*/ 38 w 138"/>
                <a:gd name="T3" fmla="*/ 92 h 154"/>
                <a:gd name="T4" fmla="*/ 42 w 138"/>
                <a:gd name="T5" fmla="*/ 102 h 154"/>
                <a:gd name="T6" fmla="*/ 46 w 138"/>
                <a:gd name="T7" fmla="*/ 110 h 154"/>
                <a:gd name="T8" fmla="*/ 52 w 138"/>
                <a:gd name="T9" fmla="*/ 118 h 154"/>
                <a:gd name="T10" fmla="*/ 58 w 138"/>
                <a:gd name="T11" fmla="*/ 122 h 154"/>
                <a:gd name="T12" fmla="*/ 68 w 138"/>
                <a:gd name="T13" fmla="*/ 124 h 154"/>
                <a:gd name="T14" fmla="*/ 76 w 138"/>
                <a:gd name="T15" fmla="*/ 124 h 154"/>
                <a:gd name="T16" fmla="*/ 82 w 138"/>
                <a:gd name="T17" fmla="*/ 122 h 154"/>
                <a:gd name="T18" fmla="*/ 92 w 138"/>
                <a:gd name="T19" fmla="*/ 118 h 154"/>
                <a:gd name="T20" fmla="*/ 100 w 138"/>
                <a:gd name="T21" fmla="*/ 110 h 154"/>
                <a:gd name="T22" fmla="*/ 102 w 138"/>
                <a:gd name="T23" fmla="*/ 108 h 154"/>
                <a:gd name="T24" fmla="*/ 106 w 138"/>
                <a:gd name="T25" fmla="*/ 108 h 154"/>
                <a:gd name="T26" fmla="*/ 122 w 138"/>
                <a:gd name="T27" fmla="*/ 108 h 154"/>
                <a:gd name="T28" fmla="*/ 134 w 138"/>
                <a:gd name="T29" fmla="*/ 110 h 154"/>
                <a:gd name="T30" fmla="*/ 136 w 138"/>
                <a:gd name="T31" fmla="*/ 110 h 154"/>
                <a:gd name="T32" fmla="*/ 132 w 138"/>
                <a:gd name="T33" fmla="*/ 116 h 154"/>
                <a:gd name="T34" fmla="*/ 126 w 138"/>
                <a:gd name="T35" fmla="*/ 128 h 154"/>
                <a:gd name="T36" fmla="*/ 118 w 138"/>
                <a:gd name="T37" fmla="*/ 138 h 154"/>
                <a:gd name="T38" fmla="*/ 108 w 138"/>
                <a:gd name="T39" fmla="*/ 146 h 154"/>
                <a:gd name="T40" fmla="*/ 94 w 138"/>
                <a:gd name="T41" fmla="*/ 152 h 154"/>
                <a:gd name="T42" fmla="*/ 80 w 138"/>
                <a:gd name="T43" fmla="*/ 154 h 154"/>
                <a:gd name="T44" fmla="*/ 72 w 138"/>
                <a:gd name="T45" fmla="*/ 154 h 154"/>
                <a:gd name="T46" fmla="*/ 62 w 138"/>
                <a:gd name="T47" fmla="*/ 154 h 154"/>
                <a:gd name="T48" fmla="*/ 42 w 138"/>
                <a:gd name="T49" fmla="*/ 150 h 154"/>
                <a:gd name="T50" fmla="*/ 42 w 138"/>
                <a:gd name="T51" fmla="*/ 150 h 154"/>
                <a:gd name="T52" fmla="*/ 32 w 138"/>
                <a:gd name="T53" fmla="*/ 144 h 154"/>
                <a:gd name="T54" fmla="*/ 24 w 138"/>
                <a:gd name="T55" fmla="*/ 138 h 154"/>
                <a:gd name="T56" fmla="*/ 16 w 138"/>
                <a:gd name="T57" fmla="*/ 130 h 154"/>
                <a:gd name="T58" fmla="*/ 10 w 138"/>
                <a:gd name="T59" fmla="*/ 122 h 154"/>
                <a:gd name="T60" fmla="*/ 6 w 138"/>
                <a:gd name="T61" fmla="*/ 112 h 154"/>
                <a:gd name="T62" fmla="*/ 4 w 138"/>
                <a:gd name="T63" fmla="*/ 102 h 154"/>
                <a:gd name="T64" fmla="*/ 2 w 138"/>
                <a:gd name="T65" fmla="*/ 90 h 154"/>
                <a:gd name="T66" fmla="*/ 0 w 138"/>
                <a:gd name="T67" fmla="*/ 80 h 154"/>
                <a:gd name="T68" fmla="*/ 2 w 138"/>
                <a:gd name="T69" fmla="*/ 68 h 154"/>
                <a:gd name="T70" fmla="*/ 6 w 138"/>
                <a:gd name="T71" fmla="*/ 48 h 154"/>
                <a:gd name="T72" fmla="*/ 14 w 138"/>
                <a:gd name="T73" fmla="*/ 30 h 154"/>
                <a:gd name="T74" fmla="*/ 14 w 138"/>
                <a:gd name="T75" fmla="*/ 30 h 154"/>
                <a:gd name="T76" fmla="*/ 22 w 138"/>
                <a:gd name="T77" fmla="*/ 20 h 154"/>
                <a:gd name="T78" fmla="*/ 32 w 138"/>
                <a:gd name="T79" fmla="*/ 12 h 154"/>
                <a:gd name="T80" fmla="*/ 42 w 138"/>
                <a:gd name="T81" fmla="*/ 6 h 154"/>
                <a:gd name="T82" fmla="*/ 54 w 138"/>
                <a:gd name="T83" fmla="*/ 4 h 154"/>
                <a:gd name="T84" fmla="*/ 64 w 138"/>
                <a:gd name="T85" fmla="*/ 2 h 154"/>
                <a:gd name="T86" fmla="*/ 74 w 138"/>
                <a:gd name="T87" fmla="*/ 0 h 154"/>
                <a:gd name="T88" fmla="*/ 84 w 138"/>
                <a:gd name="T89" fmla="*/ 2 h 154"/>
                <a:gd name="T90" fmla="*/ 94 w 138"/>
                <a:gd name="T91" fmla="*/ 6 h 154"/>
                <a:gd name="T92" fmla="*/ 104 w 138"/>
                <a:gd name="T93" fmla="*/ 10 h 154"/>
                <a:gd name="T94" fmla="*/ 112 w 138"/>
                <a:gd name="T95" fmla="*/ 16 h 154"/>
                <a:gd name="T96" fmla="*/ 120 w 138"/>
                <a:gd name="T97" fmla="*/ 24 h 154"/>
                <a:gd name="T98" fmla="*/ 126 w 138"/>
                <a:gd name="T99" fmla="*/ 32 h 154"/>
                <a:gd name="T100" fmla="*/ 132 w 138"/>
                <a:gd name="T101" fmla="*/ 42 h 154"/>
                <a:gd name="T102" fmla="*/ 136 w 138"/>
                <a:gd name="T103" fmla="*/ 54 h 154"/>
                <a:gd name="T104" fmla="*/ 138 w 138"/>
                <a:gd name="T105" fmla="*/ 66 h 154"/>
                <a:gd name="T106" fmla="*/ 138 w 138"/>
                <a:gd name="T107" fmla="*/ 80 h 154"/>
                <a:gd name="T108" fmla="*/ 138 w 138"/>
                <a:gd name="T109" fmla="*/ 86 h 154"/>
                <a:gd name="T110" fmla="*/ 76 w 138"/>
                <a:gd name="T111" fmla="*/ 86 h 154"/>
                <a:gd name="T112" fmla="*/ 40 w 138"/>
                <a:gd name="T113" fmla="*/ 86 h 154"/>
                <a:gd name="T114" fmla="*/ 38 w 138"/>
                <a:gd name="T115" fmla="*/ 86 h 154"/>
                <a:gd name="T116" fmla="*/ 38 w 138"/>
                <a:gd name="T117" fmla="*/ 86 h 154"/>
                <a:gd name="T118" fmla="*/ 38 w 138"/>
                <a:gd name="T119" fmla="*/ 86 h 1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8"/>
                <a:gd name="T181" fmla="*/ 0 h 154"/>
                <a:gd name="T182" fmla="*/ 138 w 138"/>
                <a:gd name="T183" fmla="*/ 154 h 1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8" h="154">
                  <a:moveTo>
                    <a:pt x="38" y="86"/>
                  </a:moveTo>
                  <a:lnTo>
                    <a:pt x="38" y="92"/>
                  </a:lnTo>
                  <a:lnTo>
                    <a:pt x="42" y="102"/>
                  </a:lnTo>
                  <a:lnTo>
                    <a:pt x="46" y="110"/>
                  </a:lnTo>
                  <a:lnTo>
                    <a:pt x="52" y="118"/>
                  </a:lnTo>
                  <a:lnTo>
                    <a:pt x="58" y="122"/>
                  </a:lnTo>
                  <a:lnTo>
                    <a:pt x="68" y="124"/>
                  </a:lnTo>
                  <a:lnTo>
                    <a:pt x="76" y="124"/>
                  </a:lnTo>
                  <a:lnTo>
                    <a:pt x="82" y="122"/>
                  </a:lnTo>
                  <a:lnTo>
                    <a:pt x="92" y="118"/>
                  </a:lnTo>
                  <a:lnTo>
                    <a:pt x="100" y="110"/>
                  </a:lnTo>
                  <a:lnTo>
                    <a:pt x="102" y="108"/>
                  </a:lnTo>
                  <a:lnTo>
                    <a:pt x="106" y="108"/>
                  </a:lnTo>
                  <a:lnTo>
                    <a:pt x="122" y="108"/>
                  </a:lnTo>
                  <a:lnTo>
                    <a:pt x="134" y="110"/>
                  </a:lnTo>
                  <a:lnTo>
                    <a:pt x="136" y="110"/>
                  </a:lnTo>
                  <a:lnTo>
                    <a:pt x="132" y="116"/>
                  </a:lnTo>
                  <a:lnTo>
                    <a:pt x="126" y="128"/>
                  </a:lnTo>
                  <a:lnTo>
                    <a:pt x="118" y="138"/>
                  </a:lnTo>
                  <a:lnTo>
                    <a:pt x="108" y="146"/>
                  </a:lnTo>
                  <a:lnTo>
                    <a:pt x="94" y="152"/>
                  </a:lnTo>
                  <a:lnTo>
                    <a:pt x="80" y="154"/>
                  </a:lnTo>
                  <a:lnTo>
                    <a:pt x="72" y="154"/>
                  </a:lnTo>
                  <a:lnTo>
                    <a:pt x="62" y="154"/>
                  </a:lnTo>
                  <a:lnTo>
                    <a:pt x="42" y="150"/>
                  </a:lnTo>
                  <a:lnTo>
                    <a:pt x="32" y="144"/>
                  </a:lnTo>
                  <a:lnTo>
                    <a:pt x="24" y="138"/>
                  </a:lnTo>
                  <a:lnTo>
                    <a:pt x="16" y="130"/>
                  </a:lnTo>
                  <a:lnTo>
                    <a:pt x="10" y="122"/>
                  </a:lnTo>
                  <a:lnTo>
                    <a:pt x="6" y="112"/>
                  </a:lnTo>
                  <a:lnTo>
                    <a:pt x="4" y="102"/>
                  </a:lnTo>
                  <a:lnTo>
                    <a:pt x="2" y="90"/>
                  </a:lnTo>
                  <a:lnTo>
                    <a:pt x="0" y="80"/>
                  </a:lnTo>
                  <a:lnTo>
                    <a:pt x="2" y="68"/>
                  </a:lnTo>
                  <a:lnTo>
                    <a:pt x="6" y="48"/>
                  </a:lnTo>
                  <a:lnTo>
                    <a:pt x="14" y="30"/>
                  </a:lnTo>
                  <a:lnTo>
                    <a:pt x="22" y="20"/>
                  </a:lnTo>
                  <a:lnTo>
                    <a:pt x="32" y="12"/>
                  </a:lnTo>
                  <a:lnTo>
                    <a:pt x="42" y="6"/>
                  </a:lnTo>
                  <a:lnTo>
                    <a:pt x="54" y="4"/>
                  </a:lnTo>
                  <a:lnTo>
                    <a:pt x="64" y="2"/>
                  </a:lnTo>
                  <a:lnTo>
                    <a:pt x="74" y="0"/>
                  </a:lnTo>
                  <a:lnTo>
                    <a:pt x="84" y="2"/>
                  </a:lnTo>
                  <a:lnTo>
                    <a:pt x="94" y="6"/>
                  </a:lnTo>
                  <a:lnTo>
                    <a:pt x="104" y="10"/>
                  </a:lnTo>
                  <a:lnTo>
                    <a:pt x="112" y="16"/>
                  </a:lnTo>
                  <a:lnTo>
                    <a:pt x="120" y="24"/>
                  </a:lnTo>
                  <a:lnTo>
                    <a:pt x="126" y="32"/>
                  </a:lnTo>
                  <a:lnTo>
                    <a:pt x="132" y="42"/>
                  </a:lnTo>
                  <a:lnTo>
                    <a:pt x="136" y="54"/>
                  </a:lnTo>
                  <a:lnTo>
                    <a:pt x="138" y="66"/>
                  </a:lnTo>
                  <a:lnTo>
                    <a:pt x="138" y="80"/>
                  </a:lnTo>
                  <a:lnTo>
                    <a:pt x="138" y="86"/>
                  </a:lnTo>
                  <a:lnTo>
                    <a:pt x="76" y="86"/>
                  </a:lnTo>
                  <a:lnTo>
                    <a:pt x="40" y="86"/>
                  </a:lnTo>
                  <a:lnTo>
                    <a:pt x="38" y="86"/>
                  </a:lnTo>
                </a:path>
              </a:pathLst>
            </a:custGeom>
            <a:noFill/>
            <a:ln w="9525">
              <a:noFill/>
              <a:round/>
              <a:headEnd/>
              <a:tailEnd/>
            </a:ln>
          </p:spPr>
          <p:txBody>
            <a:bodyPr/>
            <a:lstStyle/>
            <a:p>
              <a:endParaRPr lang="en-US"/>
            </a:p>
          </p:txBody>
        </p:sp>
        <p:sp>
          <p:nvSpPr>
            <p:cNvPr id="1650" name="Freeform 286"/>
            <p:cNvSpPr>
              <a:spLocks/>
            </p:cNvSpPr>
            <p:nvPr/>
          </p:nvSpPr>
          <p:spPr bwMode="auto">
            <a:xfrm>
              <a:off x="14998700" y="28041600"/>
              <a:ext cx="98425" cy="47625"/>
            </a:xfrm>
            <a:custGeom>
              <a:avLst/>
              <a:gdLst>
                <a:gd name="T0" fmla="*/ 62 w 62"/>
                <a:gd name="T1" fmla="*/ 30 h 30"/>
                <a:gd name="T2" fmla="*/ 60 w 62"/>
                <a:gd name="T3" fmla="*/ 24 h 30"/>
                <a:gd name="T4" fmla="*/ 60 w 62"/>
                <a:gd name="T5" fmla="*/ 24 h 30"/>
                <a:gd name="T6" fmla="*/ 58 w 62"/>
                <a:gd name="T7" fmla="*/ 14 h 30"/>
                <a:gd name="T8" fmla="*/ 50 w 62"/>
                <a:gd name="T9" fmla="*/ 6 h 30"/>
                <a:gd name="T10" fmla="*/ 42 w 62"/>
                <a:gd name="T11" fmla="*/ 2 h 30"/>
                <a:gd name="T12" fmla="*/ 32 w 62"/>
                <a:gd name="T13" fmla="*/ 0 h 30"/>
                <a:gd name="T14" fmla="*/ 22 w 62"/>
                <a:gd name="T15" fmla="*/ 2 h 30"/>
                <a:gd name="T16" fmla="*/ 14 w 62"/>
                <a:gd name="T17" fmla="*/ 6 h 30"/>
                <a:gd name="T18" fmla="*/ 6 w 62"/>
                <a:gd name="T19" fmla="*/ 14 h 30"/>
                <a:gd name="T20" fmla="*/ 2 w 62"/>
                <a:gd name="T21" fmla="*/ 24 h 30"/>
                <a:gd name="T22" fmla="*/ 0 w 62"/>
                <a:gd name="T23" fmla="*/ 30 h 30"/>
                <a:gd name="T24" fmla="*/ 62 w 62"/>
                <a:gd name="T25" fmla="*/ 3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30"/>
                <a:gd name="T41" fmla="*/ 62 w 62"/>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30">
                  <a:moveTo>
                    <a:pt x="62" y="30"/>
                  </a:moveTo>
                  <a:lnTo>
                    <a:pt x="60" y="24"/>
                  </a:lnTo>
                  <a:lnTo>
                    <a:pt x="58" y="14"/>
                  </a:lnTo>
                  <a:lnTo>
                    <a:pt x="50" y="6"/>
                  </a:lnTo>
                  <a:lnTo>
                    <a:pt x="42" y="2"/>
                  </a:lnTo>
                  <a:lnTo>
                    <a:pt x="32" y="0"/>
                  </a:lnTo>
                  <a:lnTo>
                    <a:pt x="22" y="2"/>
                  </a:lnTo>
                  <a:lnTo>
                    <a:pt x="14" y="6"/>
                  </a:lnTo>
                  <a:lnTo>
                    <a:pt x="6" y="14"/>
                  </a:lnTo>
                  <a:lnTo>
                    <a:pt x="2" y="24"/>
                  </a:lnTo>
                  <a:lnTo>
                    <a:pt x="0" y="30"/>
                  </a:lnTo>
                  <a:lnTo>
                    <a:pt x="62" y="30"/>
                  </a:lnTo>
                </a:path>
              </a:pathLst>
            </a:custGeom>
            <a:noFill/>
            <a:ln w="9525">
              <a:noFill/>
              <a:round/>
              <a:headEnd/>
              <a:tailEnd/>
            </a:ln>
          </p:spPr>
          <p:txBody>
            <a:bodyPr/>
            <a:lstStyle/>
            <a:p>
              <a:endParaRPr lang="en-US"/>
            </a:p>
          </p:txBody>
        </p:sp>
        <p:sp>
          <p:nvSpPr>
            <p:cNvPr id="1651" name="Freeform 287"/>
            <p:cNvSpPr>
              <a:spLocks/>
            </p:cNvSpPr>
            <p:nvPr/>
          </p:nvSpPr>
          <p:spPr bwMode="auto">
            <a:xfrm>
              <a:off x="15192375" y="27993975"/>
              <a:ext cx="196850" cy="244475"/>
            </a:xfrm>
            <a:custGeom>
              <a:avLst/>
              <a:gdLst>
                <a:gd name="T0" fmla="*/ 86 w 124"/>
                <a:gd name="T1" fmla="*/ 46 h 154"/>
                <a:gd name="T2" fmla="*/ 82 w 124"/>
                <a:gd name="T3" fmla="*/ 40 h 154"/>
                <a:gd name="T4" fmla="*/ 74 w 124"/>
                <a:gd name="T5" fmla="*/ 32 h 154"/>
                <a:gd name="T6" fmla="*/ 66 w 124"/>
                <a:gd name="T7" fmla="*/ 28 h 154"/>
                <a:gd name="T8" fmla="*/ 48 w 124"/>
                <a:gd name="T9" fmla="*/ 34 h 154"/>
                <a:gd name="T10" fmla="*/ 42 w 124"/>
                <a:gd name="T11" fmla="*/ 44 h 154"/>
                <a:gd name="T12" fmla="*/ 44 w 124"/>
                <a:gd name="T13" fmla="*/ 50 h 154"/>
                <a:gd name="T14" fmla="*/ 52 w 124"/>
                <a:gd name="T15" fmla="*/ 56 h 154"/>
                <a:gd name="T16" fmla="*/ 72 w 124"/>
                <a:gd name="T17" fmla="*/ 62 h 154"/>
                <a:gd name="T18" fmla="*/ 82 w 124"/>
                <a:gd name="T19" fmla="*/ 66 h 154"/>
                <a:gd name="T20" fmla="*/ 100 w 124"/>
                <a:gd name="T21" fmla="*/ 72 h 154"/>
                <a:gd name="T22" fmla="*/ 112 w 124"/>
                <a:gd name="T23" fmla="*/ 80 h 154"/>
                <a:gd name="T24" fmla="*/ 120 w 124"/>
                <a:gd name="T25" fmla="*/ 90 h 154"/>
                <a:gd name="T26" fmla="*/ 124 w 124"/>
                <a:gd name="T27" fmla="*/ 108 h 154"/>
                <a:gd name="T28" fmla="*/ 118 w 124"/>
                <a:gd name="T29" fmla="*/ 126 h 154"/>
                <a:gd name="T30" fmla="*/ 102 w 124"/>
                <a:gd name="T31" fmla="*/ 146 h 154"/>
                <a:gd name="T32" fmla="*/ 74 w 124"/>
                <a:gd name="T33" fmla="*/ 154 h 154"/>
                <a:gd name="T34" fmla="*/ 36 w 124"/>
                <a:gd name="T35" fmla="*/ 150 h 154"/>
                <a:gd name="T36" fmla="*/ 10 w 124"/>
                <a:gd name="T37" fmla="*/ 136 h 154"/>
                <a:gd name="T38" fmla="*/ 0 w 124"/>
                <a:gd name="T39" fmla="*/ 110 h 154"/>
                <a:gd name="T40" fmla="*/ 22 w 124"/>
                <a:gd name="T41" fmla="*/ 102 h 154"/>
                <a:gd name="T42" fmla="*/ 36 w 124"/>
                <a:gd name="T43" fmla="*/ 102 h 154"/>
                <a:gd name="T44" fmla="*/ 38 w 124"/>
                <a:gd name="T45" fmla="*/ 112 h 154"/>
                <a:gd name="T46" fmla="*/ 44 w 124"/>
                <a:gd name="T47" fmla="*/ 122 h 154"/>
                <a:gd name="T48" fmla="*/ 58 w 124"/>
                <a:gd name="T49" fmla="*/ 126 h 154"/>
                <a:gd name="T50" fmla="*/ 72 w 124"/>
                <a:gd name="T51" fmla="*/ 124 h 154"/>
                <a:gd name="T52" fmla="*/ 82 w 124"/>
                <a:gd name="T53" fmla="*/ 120 h 154"/>
                <a:gd name="T54" fmla="*/ 86 w 124"/>
                <a:gd name="T55" fmla="*/ 112 h 154"/>
                <a:gd name="T56" fmla="*/ 86 w 124"/>
                <a:gd name="T57" fmla="*/ 106 h 154"/>
                <a:gd name="T58" fmla="*/ 78 w 124"/>
                <a:gd name="T59" fmla="*/ 100 h 154"/>
                <a:gd name="T60" fmla="*/ 66 w 124"/>
                <a:gd name="T61" fmla="*/ 96 h 154"/>
                <a:gd name="T62" fmla="*/ 46 w 124"/>
                <a:gd name="T63" fmla="*/ 88 h 154"/>
                <a:gd name="T64" fmla="*/ 42 w 124"/>
                <a:gd name="T65" fmla="*/ 88 h 154"/>
                <a:gd name="T66" fmla="*/ 16 w 124"/>
                <a:gd name="T67" fmla="*/ 74 h 154"/>
                <a:gd name="T68" fmla="*/ 8 w 124"/>
                <a:gd name="T69" fmla="*/ 62 h 154"/>
                <a:gd name="T70" fmla="*/ 4 w 124"/>
                <a:gd name="T71" fmla="*/ 48 h 154"/>
                <a:gd name="T72" fmla="*/ 8 w 124"/>
                <a:gd name="T73" fmla="*/ 28 h 154"/>
                <a:gd name="T74" fmla="*/ 26 w 124"/>
                <a:gd name="T75" fmla="*/ 10 h 154"/>
                <a:gd name="T76" fmla="*/ 54 w 124"/>
                <a:gd name="T77" fmla="*/ 2 h 154"/>
                <a:gd name="T78" fmla="*/ 72 w 124"/>
                <a:gd name="T79" fmla="*/ 2 h 154"/>
                <a:gd name="T80" fmla="*/ 100 w 124"/>
                <a:gd name="T81" fmla="*/ 10 h 154"/>
                <a:gd name="T82" fmla="*/ 116 w 124"/>
                <a:gd name="T83" fmla="*/ 28 h 154"/>
                <a:gd name="T84" fmla="*/ 122 w 124"/>
                <a:gd name="T85" fmla="*/ 48 h 154"/>
                <a:gd name="T86" fmla="*/ 86 w 124"/>
                <a:gd name="T87" fmla="*/ 48 h 1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4"/>
                <a:gd name="T133" fmla="*/ 0 h 154"/>
                <a:gd name="T134" fmla="*/ 124 w 124"/>
                <a:gd name="T135" fmla="*/ 154 h 1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4" h="154">
                  <a:moveTo>
                    <a:pt x="86" y="48"/>
                  </a:moveTo>
                  <a:lnTo>
                    <a:pt x="86" y="46"/>
                  </a:lnTo>
                  <a:lnTo>
                    <a:pt x="82" y="40"/>
                  </a:lnTo>
                  <a:lnTo>
                    <a:pt x="78" y="36"/>
                  </a:lnTo>
                  <a:lnTo>
                    <a:pt x="74" y="32"/>
                  </a:lnTo>
                  <a:lnTo>
                    <a:pt x="70" y="30"/>
                  </a:lnTo>
                  <a:lnTo>
                    <a:pt x="66" y="28"/>
                  </a:lnTo>
                  <a:lnTo>
                    <a:pt x="56" y="30"/>
                  </a:lnTo>
                  <a:lnTo>
                    <a:pt x="48" y="34"/>
                  </a:lnTo>
                  <a:lnTo>
                    <a:pt x="42" y="40"/>
                  </a:lnTo>
                  <a:lnTo>
                    <a:pt x="42" y="44"/>
                  </a:lnTo>
                  <a:lnTo>
                    <a:pt x="42" y="46"/>
                  </a:lnTo>
                  <a:lnTo>
                    <a:pt x="44" y="50"/>
                  </a:lnTo>
                  <a:lnTo>
                    <a:pt x="46" y="54"/>
                  </a:lnTo>
                  <a:lnTo>
                    <a:pt x="52" y="56"/>
                  </a:lnTo>
                  <a:lnTo>
                    <a:pt x="58" y="58"/>
                  </a:lnTo>
                  <a:lnTo>
                    <a:pt x="72" y="62"/>
                  </a:lnTo>
                  <a:lnTo>
                    <a:pt x="78" y="64"/>
                  </a:lnTo>
                  <a:lnTo>
                    <a:pt x="82" y="66"/>
                  </a:lnTo>
                  <a:lnTo>
                    <a:pt x="100" y="72"/>
                  </a:lnTo>
                  <a:lnTo>
                    <a:pt x="106" y="76"/>
                  </a:lnTo>
                  <a:lnTo>
                    <a:pt x="112" y="80"/>
                  </a:lnTo>
                  <a:lnTo>
                    <a:pt x="116" y="84"/>
                  </a:lnTo>
                  <a:lnTo>
                    <a:pt x="120" y="90"/>
                  </a:lnTo>
                  <a:lnTo>
                    <a:pt x="122" y="98"/>
                  </a:lnTo>
                  <a:lnTo>
                    <a:pt x="124" y="108"/>
                  </a:lnTo>
                  <a:lnTo>
                    <a:pt x="122" y="114"/>
                  </a:lnTo>
                  <a:lnTo>
                    <a:pt x="118" y="126"/>
                  </a:lnTo>
                  <a:lnTo>
                    <a:pt x="112" y="138"/>
                  </a:lnTo>
                  <a:lnTo>
                    <a:pt x="102" y="146"/>
                  </a:lnTo>
                  <a:lnTo>
                    <a:pt x="88" y="152"/>
                  </a:lnTo>
                  <a:lnTo>
                    <a:pt x="74" y="154"/>
                  </a:lnTo>
                  <a:lnTo>
                    <a:pt x="54" y="154"/>
                  </a:lnTo>
                  <a:lnTo>
                    <a:pt x="36" y="150"/>
                  </a:lnTo>
                  <a:lnTo>
                    <a:pt x="22" y="146"/>
                  </a:lnTo>
                  <a:lnTo>
                    <a:pt x="10" y="136"/>
                  </a:lnTo>
                  <a:lnTo>
                    <a:pt x="4" y="124"/>
                  </a:lnTo>
                  <a:lnTo>
                    <a:pt x="0" y="110"/>
                  </a:lnTo>
                  <a:lnTo>
                    <a:pt x="0" y="102"/>
                  </a:lnTo>
                  <a:lnTo>
                    <a:pt x="22" y="102"/>
                  </a:lnTo>
                  <a:lnTo>
                    <a:pt x="34" y="102"/>
                  </a:lnTo>
                  <a:lnTo>
                    <a:pt x="36" y="102"/>
                  </a:lnTo>
                  <a:lnTo>
                    <a:pt x="36" y="106"/>
                  </a:lnTo>
                  <a:lnTo>
                    <a:pt x="38" y="112"/>
                  </a:lnTo>
                  <a:lnTo>
                    <a:pt x="40" y="118"/>
                  </a:lnTo>
                  <a:lnTo>
                    <a:pt x="44" y="122"/>
                  </a:lnTo>
                  <a:lnTo>
                    <a:pt x="50" y="124"/>
                  </a:lnTo>
                  <a:lnTo>
                    <a:pt x="58" y="126"/>
                  </a:lnTo>
                  <a:lnTo>
                    <a:pt x="66" y="126"/>
                  </a:lnTo>
                  <a:lnTo>
                    <a:pt x="72" y="124"/>
                  </a:lnTo>
                  <a:lnTo>
                    <a:pt x="76" y="122"/>
                  </a:lnTo>
                  <a:lnTo>
                    <a:pt x="82" y="120"/>
                  </a:lnTo>
                  <a:lnTo>
                    <a:pt x="84" y="116"/>
                  </a:lnTo>
                  <a:lnTo>
                    <a:pt x="86" y="112"/>
                  </a:lnTo>
                  <a:lnTo>
                    <a:pt x="86" y="106"/>
                  </a:lnTo>
                  <a:lnTo>
                    <a:pt x="82" y="102"/>
                  </a:lnTo>
                  <a:lnTo>
                    <a:pt x="78" y="100"/>
                  </a:lnTo>
                  <a:lnTo>
                    <a:pt x="72" y="98"/>
                  </a:lnTo>
                  <a:lnTo>
                    <a:pt x="66" y="96"/>
                  </a:lnTo>
                  <a:lnTo>
                    <a:pt x="50" y="90"/>
                  </a:lnTo>
                  <a:lnTo>
                    <a:pt x="46" y="88"/>
                  </a:lnTo>
                  <a:lnTo>
                    <a:pt x="42" y="88"/>
                  </a:lnTo>
                  <a:lnTo>
                    <a:pt x="28" y="82"/>
                  </a:lnTo>
                  <a:lnTo>
                    <a:pt x="16" y="74"/>
                  </a:lnTo>
                  <a:lnTo>
                    <a:pt x="10" y="68"/>
                  </a:lnTo>
                  <a:lnTo>
                    <a:pt x="8" y="62"/>
                  </a:lnTo>
                  <a:lnTo>
                    <a:pt x="6" y="56"/>
                  </a:lnTo>
                  <a:lnTo>
                    <a:pt x="4" y="48"/>
                  </a:lnTo>
                  <a:lnTo>
                    <a:pt x="4" y="40"/>
                  </a:lnTo>
                  <a:lnTo>
                    <a:pt x="8" y="28"/>
                  </a:lnTo>
                  <a:lnTo>
                    <a:pt x="16" y="18"/>
                  </a:lnTo>
                  <a:lnTo>
                    <a:pt x="26" y="10"/>
                  </a:lnTo>
                  <a:lnTo>
                    <a:pt x="40" y="4"/>
                  </a:lnTo>
                  <a:lnTo>
                    <a:pt x="54" y="2"/>
                  </a:lnTo>
                  <a:lnTo>
                    <a:pt x="64" y="0"/>
                  </a:lnTo>
                  <a:lnTo>
                    <a:pt x="72" y="2"/>
                  </a:lnTo>
                  <a:lnTo>
                    <a:pt x="88" y="4"/>
                  </a:lnTo>
                  <a:lnTo>
                    <a:pt x="100" y="10"/>
                  </a:lnTo>
                  <a:lnTo>
                    <a:pt x="110" y="18"/>
                  </a:lnTo>
                  <a:lnTo>
                    <a:pt x="116" y="28"/>
                  </a:lnTo>
                  <a:lnTo>
                    <a:pt x="122" y="42"/>
                  </a:lnTo>
                  <a:lnTo>
                    <a:pt x="122" y="48"/>
                  </a:lnTo>
                  <a:lnTo>
                    <a:pt x="86" y="48"/>
                  </a:lnTo>
                  <a:close/>
                </a:path>
              </a:pathLst>
            </a:custGeom>
            <a:solidFill>
              <a:srgbClr val="0A0A0D"/>
            </a:solidFill>
            <a:ln w="9525">
              <a:noFill/>
              <a:round/>
              <a:headEnd/>
              <a:tailEnd/>
            </a:ln>
          </p:spPr>
          <p:txBody>
            <a:bodyPr/>
            <a:lstStyle/>
            <a:p>
              <a:endParaRPr lang="en-US"/>
            </a:p>
          </p:txBody>
        </p:sp>
        <p:sp>
          <p:nvSpPr>
            <p:cNvPr id="1652" name="Freeform 288"/>
            <p:cNvSpPr>
              <a:spLocks/>
            </p:cNvSpPr>
            <p:nvPr/>
          </p:nvSpPr>
          <p:spPr bwMode="auto">
            <a:xfrm>
              <a:off x="15192375" y="27993975"/>
              <a:ext cx="196850" cy="244475"/>
            </a:xfrm>
            <a:custGeom>
              <a:avLst/>
              <a:gdLst>
                <a:gd name="T0" fmla="*/ 86 w 124"/>
                <a:gd name="T1" fmla="*/ 46 h 154"/>
                <a:gd name="T2" fmla="*/ 82 w 124"/>
                <a:gd name="T3" fmla="*/ 40 h 154"/>
                <a:gd name="T4" fmla="*/ 74 w 124"/>
                <a:gd name="T5" fmla="*/ 32 h 154"/>
                <a:gd name="T6" fmla="*/ 66 w 124"/>
                <a:gd name="T7" fmla="*/ 28 h 154"/>
                <a:gd name="T8" fmla="*/ 48 w 124"/>
                <a:gd name="T9" fmla="*/ 34 h 154"/>
                <a:gd name="T10" fmla="*/ 42 w 124"/>
                <a:gd name="T11" fmla="*/ 44 h 154"/>
                <a:gd name="T12" fmla="*/ 44 w 124"/>
                <a:gd name="T13" fmla="*/ 50 h 154"/>
                <a:gd name="T14" fmla="*/ 52 w 124"/>
                <a:gd name="T15" fmla="*/ 56 h 154"/>
                <a:gd name="T16" fmla="*/ 72 w 124"/>
                <a:gd name="T17" fmla="*/ 62 h 154"/>
                <a:gd name="T18" fmla="*/ 82 w 124"/>
                <a:gd name="T19" fmla="*/ 66 h 154"/>
                <a:gd name="T20" fmla="*/ 100 w 124"/>
                <a:gd name="T21" fmla="*/ 72 h 154"/>
                <a:gd name="T22" fmla="*/ 112 w 124"/>
                <a:gd name="T23" fmla="*/ 80 h 154"/>
                <a:gd name="T24" fmla="*/ 120 w 124"/>
                <a:gd name="T25" fmla="*/ 90 h 154"/>
                <a:gd name="T26" fmla="*/ 124 w 124"/>
                <a:gd name="T27" fmla="*/ 108 h 154"/>
                <a:gd name="T28" fmla="*/ 118 w 124"/>
                <a:gd name="T29" fmla="*/ 126 h 154"/>
                <a:gd name="T30" fmla="*/ 102 w 124"/>
                <a:gd name="T31" fmla="*/ 146 h 154"/>
                <a:gd name="T32" fmla="*/ 74 w 124"/>
                <a:gd name="T33" fmla="*/ 154 h 154"/>
                <a:gd name="T34" fmla="*/ 36 w 124"/>
                <a:gd name="T35" fmla="*/ 150 h 154"/>
                <a:gd name="T36" fmla="*/ 10 w 124"/>
                <a:gd name="T37" fmla="*/ 136 h 154"/>
                <a:gd name="T38" fmla="*/ 0 w 124"/>
                <a:gd name="T39" fmla="*/ 110 h 154"/>
                <a:gd name="T40" fmla="*/ 22 w 124"/>
                <a:gd name="T41" fmla="*/ 102 h 154"/>
                <a:gd name="T42" fmla="*/ 36 w 124"/>
                <a:gd name="T43" fmla="*/ 102 h 154"/>
                <a:gd name="T44" fmla="*/ 38 w 124"/>
                <a:gd name="T45" fmla="*/ 112 h 154"/>
                <a:gd name="T46" fmla="*/ 44 w 124"/>
                <a:gd name="T47" fmla="*/ 122 h 154"/>
                <a:gd name="T48" fmla="*/ 58 w 124"/>
                <a:gd name="T49" fmla="*/ 126 h 154"/>
                <a:gd name="T50" fmla="*/ 72 w 124"/>
                <a:gd name="T51" fmla="*/ 124 h 154"/>
                <a:gd name="T52" fmla="*/ 82 w 124"/>
                <a:gd name="T53" fmla="*/ 120 h 154"/>
                <a:gd name="T54" fmla="*/ 86 w 124"/>
                <a:gd name="T55" fmla="*/ 112 h 154"/>
                <a:gd name="T56" fmla="*/ 86 w 124"/>
                <a:gd name="T57" fmla="*/ 106 h 154"/>
                <a:gd name="T58" fmla="*/ 78 w 124"/>
                <a:gd name="T59" fmla="*/ 100 h 154"/>
                <a:gd name="T60" fmla="*/ 66 w 124"/>
                <a:gd name="T61" fmla="*/ 96 h 154"/>
                <a:gd name="T62" fmla="*/ 46 w 124"/>
                <a:gd name="T63" fmla="*/ 88 h 154"/>
                <a:gd name="T64" fmla="*/ 42 w 124"/>
                <a:gd name="T65" fmla="*/ 88 h 154"/>
                <a:gd name="T66" fmla="*/ 16 w 124"/>
                <a:gd name="T67" fmla="*/ 74 h 154"/>
                <a:gd name="T68" fmla="*/ 8 w 124"/>
                <a:gd name="T69" fmla="*/ 62 h 154"/>
                <a:gd name="T70" fmla="*/ 4 w 124"/>
                <a:gd name="T71" fmla="*/ 48 h 154"/>
                <a:gd name="T72" fmla="*/ 8 w 124"/>
                <a:gd name="T73" fmla="*/ 28 h 154"/>
                <a:gd name="T74" fmla="*/ 26 w 124"/>
                <a:gd name="T75" fmla="*/ 10 h 154"/>
                <a:gd name="T76" fmla="*/ 54 w 124"/>
                <a:gd name="T77" fmla="*/ 2 h 154"/>
                <a:gd name="T78" fmla="*/ 72 w 124"/>
                <a:gd name="T79" fmla="*/ 2 h 154"/>
                <a:gd name="T80" fmla="*/ 100 w 124"/>
                <a:gd name="T81" fmla="*/ 10 h 154"/>
                <a:gd name="T82" fmla="*/ 116 w 124"/>
                <a:gd name="T83" fmla="*/ 28 h 154"/>
                <a:gd name="T84" fmla="*/ 122 w 124"/>
                <a:gd name="T85" fmla="*/ 48 h 154"/>
                <a:gd name="T86" fmla="*/ 86 w 124"/>
                <a:gd name="T87" fmla="*/ 48 h 1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4"/>
                <a:gd name="T133" fmla="*/ 0 h 154"/>
                <a:gd name="T134" fmla="*/ 124 w 124"/>
                <a:gd name="T135" fmla="*/ 154 h 1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4" h="154">
                  <a:moveTo>
                    <a:pt x="86" y="48"/>
                  </a:moveTo>
                  <a:lnTo>
                    <a:pt x="86" y="46"/>
                  </a:lnTo>
                  <a:lnTo>
                    <a:pt x="82" y="40"/>
                  </a:lnTo>
                  <a:lnTo>
                    <a:pt x="78" y="36"/>
                  </a:lnTo>
                  <a:lnTo>
                    <a:pt x="74" y="32"/>
                  </a:lnTo>
                  <a:lnTo>
                    <a:pt x="70" y="30"/>
                  </a:lnTo>
                  <a:lnTo>
                    <a:pt x="66" y="28"/>
                  </a:lnTo>
                  <a:lnTo>
                    <a:pt x="56" y="30"/>
                  </a:lnTo>
                  <a:lnTo>
                    <a:pt x="48" y="34"/>
                  </a:lnTo>
                  <a:lnTo>
                    <a:pt x="42" y="40"/>
                  </a:lnTo>
                  <a:lnTo>
                    <a:pt x="42" y="44"/>
                  </a:lnTo>
                  <a:lnTo>
                    <a:pt x="42" y="46"/>
                  </a:lnTo>
                  <a:lnTo>
                    <a:pt x="44" y="50"/>
                  </a:lnTo>
                  <a:lnTo>
                    <a:pt x="46" y="54"/>
                  </a:lnTo>
                  <a:lnTo>
                    <a:pt x="52" y="56"/>
                  </a:lnTo>
                  <a:lnTo>
                    <a:pt x="58" y="58"/>
                  </a:lnTo>
                  <a:lnTo>
                    <a:pt x="72" y="62"/>
                  </a:lnTo>
                  <a:lnTo>
                    <a:pt x="78" y="64"/>
                  </a:lnTo>
                  <a:lnTo>
                    <a:pt x="82" y="66"/>
                  </a:lnTo>
                  <a:lnTo>
                    <a:pt x="100" y="72"/>
                  </a:lnTo>
                  <a:lnTo>
                    <a:pt x="106" y="76"/>
                  </a:lnTo>
                  <a:lnTo>
                    <a:pt x="112" y="80"/>
                  </a:lnTo>
                  <a:lnTo>
                    <a:pt x="116" y="84"/>
                  </a:lnTo>
                  <a:lnTo>
                    <a:pt x="120" y="90"/>
                  </a:lnTo>
                  <a:lnTo>
                    <a:pt x="122" y="98"/>
                  </a:lnTo>
                  <a:lnTo>
                    <a:pt x="124" y="108"/>
                  </a:lnTo>
                  <a:lnTo>
                    <a:pt x="122" y="114"/>
                  </a:lnTo>
                  <a:lnTo>
                    <a:pt x="118" y="126"/>
                  </a:lnTo>
                  <a:lnTo>
                    <a:pt x="112" y="138"/>
                  </a:lnTo>
                  <a:lnTo>
                    <a:pt x="102" y="146"/>
                  </a:lnTo>
                  <a:lnTo>
                    <a:pt x="88" y="152"/>
                  </a:lnTo>
                  <a:lnTo>
                    <a:pt x="74" y="154"/>
                  </a:lnTo>
                  <a:lnTo>
                    <a:pt x="54" y="154"/>
                  </a:lnTo>
                  <a:lnTo>
                    <a:pt x="36" y="150"/>
                  </a:lnTo>
                  <a:lnTo>
                    <a:pt x="22" y="146"/>
                  </a:lnTo>
                  <a:lnTo>
                    <a:pt x="10" y="136"/>
                  </a:lnTo>
                  <a:lnTo>
                    <a:pt x="4" y="124"/>
                  </a:lnTo>
                  <a:lnTo>
                    <a:pt x="0" y="110"/>
                  </a:lnTo>
                  <a:lnTo>
                    <a:pt x="0" y="102"/>
                  </a:lnTo>
                  <a:lnTo>
                    <a:pt x="22" y="102"/>
                  </a:lnTo>
                  <a:lnTo>
                    <a:pt x="34" y="102"/>
                  </a:lnTo>
                  <a:lnTo>
                    <a:pt x="36" y="102"/>
                  </a:lnTo>
                  <a:lnTo>
                    <a:pt x="36" y="106"/>
                  </a:lnTo>
                  <a:lnTo>
                    <a:pt x="38" y="112"/>
                  </a:lnTo>
                  <a:lnTo>
                    <a:pt x="40" y="118"/>
                  </a:lnTo>
                  <a:lnTo>
                    <a:pt x="44" y="122"/>
                  </a:lnTo>
                  <a:lnTo>
                    <a:pt x="50" y="124"/>
                  </a:lnTo>
                  <a:lnTo>
                    <a:pt x="58" y="126"/>
                  </a:lnTo>
                  <a:lnTo>
                    <a:pt x="66" y="126"/>
                  </a:lnTo>
                  <a:lnTo>
                    <a:pt x="72" y="124"/>
                  </a:lnTo>
                  <a:lnTo>
                    <a:pt x="76" y="122"/>
                  </a:lnTo>
                  <a:lnTo>
                    <a:pt x="82" y="120"/>
                  </a:lnTo>
                  <a:lnTo>
                    <a:pt x="84" y="116"/>
                  </a:lnTo>
                  <a:lnTo>
                    <a:pt x="86" y="112"/>
                  </a:lnTo>
                  <a:lnTo>
                    <a:pt x="86" y="106"/>
                  </a:lnTo>
                  <a:lnTo>
                    <a:pt x="82" y="102"/>
                  </a:lnTo>
                  <a:lnTo>
                    <a:pt x="78" y="100"/>
                  </a:lnTo>
                  <a:lnTo>
                    <a:pt x="72" y="98"/>
                  </a:lnTo>
                  <a:lnTo>
                    <a:pt x="66" y="96"/>
                  </a:lnTo>
                  <a:lnTo>
                    <a:pt x="50" y="90"/>
                  </a:lnTo>
                  <a:lnTo>
                    <a:pt x="46" y="88"/>
                  </a:lnTo>
                  <a:lnTo>
                    <a:pt x="42" y="88"/>
                  </a:lnTo>
                  <a:lnTo>
                    <a:pt x="28" y="82"/>
                  </a:lnTo>
                  <a:lnTo>
                    <a:pt x="16" y="74"/>
                  </a:lnTo>
                  <a:lnTo>
                    <a:pt x="10" y="68"/>
                  </a:lnTo>
                  <a:lnTo>
                    <a:pt x="8" y="62"/>
                  </a:lnTo>
                  <a:lnTo>
                    <a:pt x="6" y="56"/>
                  </a:lnTo>
                  <a:lnTo>
                    <a:pt x="4" y="48"/>
                  </a:lnTo>
                  <a:lnTo>
                    <a:pt x="4" y="40"/>
                  </a:lnTo>
                  <a:lnTo>
                    <a:pt x="8" y="28"/>
                  </a:lnTo>
                  <a:lnTo>
                    <a:pt x="16" y="18"/>
                  </a:lnTo>
                  <a:lnTo>
                    <a:pt x="26" y="10"/>
                  </a:lnTo>
                  <a:lnTo>
                    <a:pt x="40" y="4"/>
                  </a:lnTo>
                  <a:lnTo>
                    <a:pt x="54" y="2"/>
                  </a:lnTo>
                  <a:lnTo>
                    <a:pt x="64" y="0"/>
                  </a:lnTo>
                  <a:lnTo>
                    <a:pt x="72" y="2"/>
                  </a:lnTo>
                  <a:lnTo>
                    <a:pt x="88" y="4"/>
                  </a:lnTo>
                  <a:lnTo>
                    <a:pt x="100" y="10"/>
                  </a:lnTo>
                  <a:lnTo>
                    <a:pt x="110" y="18"/>
                  </a:lnTo>
                  <a:lnTo>
                    <a:pt x="116" y="28"/>
                  </a:lnTo>
                  <a:lnTo>
                    <a:pt x="122" y="42"/>
                  </a:lnTo>
                  <a:lnTo>
                    <a:pt x="122" y="48"/>
                  </a:lnTo>
                  <a:lnTo>
                    <a:pt x="86" y="48"/>
                  </a:lnTo>
                </a:path>
              </a:pathLst>
            </a:custGeom>
            <a:noFill/>
            <a:ln w="9525">
              <a:noFill/>
              <a:round/>
              <a:headEnd/>
              <a:tailEnd/>
            </a:ln>
          </p:spPr>
          <p:txBody>
            <a:bodyPr/>
            <a:lstStyle/>
            <a:p>
              <a:endParaRPr lang="en-US"/>
            </a:p>
          </p:txBody>
        </p:sp>
        <p:sp>
          <p:nvSpPr>
            <p:cNvPr id="1653" name="Freeform 289"/>
            <p:cNvSpPr>
              <a:spLocks noEditPoints="1"/>
            </p:cNvSpPr>
            <p:nvPr/>
          </p:nvSpPr>
          <p:spPr bwMode="auto">
            <a:xfrm>
              <a:off x="15424150" y="27905075"/>
              <a:ext cx="222250" cy="333375"/>
            </a:xfrm>
            <a:custGeom>
              <a:avLst/>
              <a:gdLst>
                <a:gd name="T0" fmla="*/ 136 w 140"/>
                <a:gd name="T1" fmla="*/ 176 h 210"/>
                <a:gd name="T2" fmla="*/ 138 w 140"/>
                <a:gd name="T3" fmla="*/ 204 h 210"/>
                <a:gd name="T4" fmla="*/ 118 w 140"/>
                <a:gd name="T5" fmla="*/ 206 h 210"/>
                <a:gd name="T6" fmla="*/ 104 w 140"/>
                <a:gd name="T7" fmla="*/ 206 h 210"/>
                <a:gd name="T8" fmla="*/ 104 w 140"/>
                <a:gd name="T9" fmla="*/ 202 h 210"/>
                <a:gd name="T10" fmla="*/ 102 w 140"/>
                <a:gd name="T11" fmla="*/ 186 h 210"/>
                <a:gd name="T12" fmla="*/ 100 w 140"/>
                <a:gd name="T13" fmla="*/ 190 h 210"/>
                <a:gd name="T14" fmla="*/ 90 w 140"/>
                <a:gd name="T15" fmla="*/ 202 h 210"/>
                <a:gd name="T16" fmla="*/ 74 w 140"/>
                <a:gd name="T17" fmla="*/ 208 h 210"/>
                <a:gd name="T18" fmla="*/ 62 w 140"/>
                <a:gd name="T19" fmla="*/ 210 h 210"/>
                <a:gd name="T20" fmla="*/ 36 w 140"/>
                <a:gd name="T21" fmla="*/ 204 h 210"/>
                <a:gd name="T22" fmla="*/ 12 w 140"/>
                <a:gd name="T23" fmla="*/ 182 h 210"/>
                <a:gd name="T24" fmla="*/ 0 w 140"/>
                <a:gd name="T25" fmla="*/ 146 h 210"/>
                <a:gd name="T26" fmla="*/ 0 w 140"/>
                <a:gd name="T27" fmla="*/ 134 h 210"/>
                <a:gd name="T28" fmla="*/ 6 w 140"/>
                <a:gd name="T29" fmla="*/ 100 h 210"/>
                <a:gd name="T30" fmla="*/ 24 w 140"/>
                <a:gd name="T31" fmla="*/ 72 h 210"/>
                <a:gd name="T32" fmla="*/ 44 w 140"/>
                <a:gd name="T33" fmla="*/ 60 h 210"/>
                <a:gd name="T34" fmla="*/ 60 w 140"/>
                <a:gd name="T35" fmla="*/ 58 h 210"/>
                <a:gd name="T36" fmla="*/ 76 w 140"/>
                <a:gd name="T37" fmla="*/ 60 h 210"/>
                <a:gd name="T38" fmla="*/ 96 w 140"/>
                <a:gd name="T39" fmla="*/ 74 h 210"/>
                <a:gd name="T40" fmla="*/ 100 w 140"/>
                <a:gd name="T41" fmla="*/ 30 h 210"/>
                <a:gd name="T42" fmla="*/ 100 w 140"/>
                <a:gd name="T43" fmla="*/ 0 h 210"/>
                <a:gd name="T44" fmla="*/ 136 w 140"/>
                <a:gd name="T45" fmla="*/ 2 h 210"/>
                <a:gd name="T46" fmla="*/ 136 w 140"/>
                <a:gd name="T47" fmla="*/ 100 h 210"/>
                <a:gd name="T48" fmla="*/ 136 w 140"/>
                <a:gd name="T49" fmla="*/ 160 h 210"/>
                <a:gd name="T50" fmla="*/ 38 w 140"/>
                <a:gd name="T51" fmla="*/ 142 h 210"/>
                <a:gd name="T52" fmla="*/ 40 w 140"/>
                <a:gd name="T53" fmla="*/ 154 h 210"/>
                <a:gd name="T54" fmla="*/ 54 w 140"/>
                <a:gd name="T55" fmla="*/ 174 h 210"/>
                <a:gd name="T56" fmla="*/ 74 w 140"/>
                <a:gd name="T57" fmla="*/ 178 h 210"/>
                <a:gd name="T58" fmla="*/ 90 w 140"/>
                <a:gd name="T59" fmla="*/ 166 h 210"/>
                <a:gd name="T60" fmla="*/ 100 w 140"/>
                <a:gd name="T61" fmla="*/ 140 h 210"/>
                <a:gd name="T62" fmla="*/ 100 w 140"/>
                <a:gd name="T63" fmla="*/ 126 h 210"/>
                <a:gd name="T64" fmla="*/ 96 w 140"/>
                <a:gd name="T65" fmla="*/ 112 h 210"/>
                <a:gd name="T66" fmla="*/ 82 w 140"/>
                <a:gd name="T67" fmla="*/ 92 h 210"/>
                <a:gd name="T68" fmla="*/ 64 w 140"/>
                <a:gd name="T69" fmla="*/ 90 h 210"/>
                <a:gd name="T70" fmla="*/ 46 w 140"/>
                <a:gd name="T71" fmla="*/ 102 h 210"/>
                <a:gd name="T72" fmla="*/ 38 w 140"/>
                <a:gd name="T73" fmla="*/ 128 h 2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0"/>
                <a:gd name="T112" fmla="*/ 0 h 210"/>
                <a:gd name="T113" fmla="*/ 140 w 140"/>
                <a:gd name="T114" fmla="*/ 210 h 21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0" h="210">
                  <a:moveTo>
                    <a:pt x="136" y="160"/>
                  </a:moveTo>
                  <a:lnTo>
                    <a:pt x="136" y="176"/>
                  </a:lnTo>
                  <a:lnTo>
                    <a:pt x="136" y="192"/>
                  </a:lnTo>
                  <a:lnTo>
                    <a:pt x="138" y="204"/>
                  </a:lnTo>
                  <a:lnTo>
                    <a:pt x="140" y="206"/>
                  </a:lnTo>
                  <a:lnTo>
                    <a:pt x="118" y="206"/>
                  </a:lnTo>
                  <a:lnTo>
                    <a:pt x="104" y="206"/>
                  </a:lnTo>
                  <a:lnTo>
                    <a:pt x="104" y="204"/>
                  </a:lnTo>
                  <a:lnTo>
                    <a:pt x="104" y="202"/>
                  </a:lnTo>
                  <a:lnTo>
                    <a:pt x="104" y="190"/>
                  </a:lnTo>
                  <a:lnTo>
                    <a:pt x="102" y="186"/>
                  </a:lnTo>
                  <a:lnTo>
                    <a:pt x="104" y="186"/>
                  </a:lnTo>
                  <a:lnTo>
                    <a:pt x="100" y="190"/>
                  </a:lnTo>
                  <a:lnTo>
                    <a:pt x="96" y="196"/>
                  </a:lnTo>
                  <a:lnTo>
                    <a:pt x="90" y="202"/>
                  </a:lnTo>
                  <a:lnTo>
                    <a:pt x="82" y="206"/>
                  </a:lnTo>
                  <a:lnTo>
                    <a:pt x="74" y="208"/>
                  </a:lnTo>
                  <a:lnTo>
                    <a:pt x="66" y="210"/>
                  </a:lnTo>
                  <a:lnTo>
                    <a:pt x="62" y="210"/>
                  </a:lnTo>
                  <a:lnTo>
                    <a:pt x="52" y="208"/>
                  </a:lnTo>
                  <a:lnTo>
                    <a:pt x="36" y="204"/>
                  </a:lnTo>
                  <a:lnTo>
                    <a:pt x="24" y="194"/>
                  </a:lnTo>
                  <a:lnTo>
                    <a:pt x="12" y="182"/>
                  </a:lnTo>
                  <a:lnTo>
                    <a:pt x="4" y="166"/>
                  </a:lnTo>
                  <a:lnTo>
                    <a:pt x="0" y="146"/>
                  </a:lnTo>
                  <a:lnTo>
                    <a:pt x="0" y="134"/>
                  </a:lnTo>
                  <a:lnTo>
                    <a:pt x="2" y="118"/>
                  </a:lnTo>
                  <a:lnTo>
                    <a:pt x="6" y="100"/>
                  </a:lnTo>
                  <a:lnTo>
                    <a:pt x="14" y="86"/>
                  </a:lnTo>
                  <a:lnTo>
                    <a:pt x="24" y="72"/>
                  </a:lnTo>
                  <a:lnTo>
                    <a:pt x="36" y="64"/>
                  </a:lnTo>
                  <a:lnTo>
                    <a:pt x="44" y="60"/>
                  </a:lnTo>
                  <a:lnTo>
                    <a:pt x="52" y="58"/>
                  </a:lnTo>
                  <a:lnTo>
                    <a:pt x="60" y="58"/>
                  </a:lnTo>
                  <a:lnTo>
                    <a:pt x="68" y="58"/>
                  </a:lnTo>
                  <a:lnTo>
                    <a:pt x="76" y="60"/>
                  </a:lnTo>
                  <a:lnTo>
                    <a:pt x="86" y="64"/>
                  </a:lnTo>
                  <a:lnTo>
                    <a:pt x="96" y="74"/>
                  </a:lnTo>
                  <a:lnTo>
                    <a:pt x="100" y="76"/>
                  </a:lnTo>
                  <a:lnTo>
                    <a:pt x="100" y="30"/>
                  </a:lnTo>
                  <a:lnTo>
                    <a:pt x="98" y="2"/>
                  </a:lnTo>
                  <a:lnTo>
                    <a:pt x="100" y="0"/>
                  </a:lnTo>
                  <a:lnTo>
                    <a:pt x="122" y="0"/>
                  </a:lnTo>
                  <a:lnTo>
                    <a:pt x="136" y="2"/>
                  </a:lnTo>
                  <a:lnTo>
                    <a:pt x="136" y="0"/>
                  </a:lnTo>
                  <a:lnTo>
                    <a:pt x="136" y="100"/>
                  </a:lnTo>
                  <a:lnTo>
                    <a:pt x="136" y="158"/>
                  </a:lnTo>
                  <a:lnTo>
                    <a:pt x="136" y="160"/>
                  </a:lnTo>
                  <a:close/>
                  <a:moveTo>
                    <a:pt x="38" y="134"/>
                  </a:moveTo>
                  <a:lnTo>
                    <a:pt x="38" y="142"/>
                  </a:lnTo>
                  <a:lnTo>
                    <a:pt x="40" y="154"/>
                  </a:lnTo>
                  <a:lnTo>
                    <a:pt x="46" y="166"/>
                  </a:lnTo>
                  <a:lnTo>
                    <a:pt x="54" y="174"/>
                  </a:lnTo>
                  <a:lnTo>
                    <a:pt x="64" y="178"/>
                  </a:lnTo>
                  <a:lnTo>
                    <a:pt x="74" y="178"/>
                  </a:lnTo>
                  <a:lnTo>
                    <a:pt x="82" y="174"/>
                  </a:lnTo>
                  <a:lnTo>
                    <a:pt x="90" y="166"/>
                  </a:lnTo>
                  <a:lnTo>
                    <a:pt x="96" y="154"/>
                  </a:lnTo>
                  <a:lnTo>
                    <a:pt x="100" y="140"/>
                  </a:lnTo>
                  <a:lnTo>
                    <a:pt x="100" y="134"/>
                  </a:lnTo>
                  <a:lnTo>
                    <a:pt x="100" y="126"/>
                  </a:lnTo>
                  <a:lnTo>
                    <a:pt x="96" y="112"/>
                  </a:lnTo>
                  <a:lnTo>
                    <a:pt x="92" y="100"/>
                  </a:lnTo>
                  <a:lnTo>
                    <a:pt x="82" y="92"/>
                  </a:lnTo>
                  <a:lnTo>
                    <a:pt x="74" y="90"/>
                  </a:lnTo>
                  <a:lnTo>
                    <a:pt x="64" y="90"/>
                  </a:lnTo>
                  <a:lnTo>
                    <a:pt x="54" y="94"/>
                  </a:lnTo>
                  <a:lnTo>
                    <a:pt x="46" y="102"/>
                  </a:lnTo>
                  <a:lnTo>
                    <a:pt x="40" y="116"/>
                  </a:lnTo>
                  <a:lnTo>
                    <a:pt x="38" y="128"/>
                  </a:lnTo>
                  <a:lnTo>
                    <a:pt x="38" y="134"/>
                  </a:lnTo>
                  <a:close/>
                </a:path>
              </a:pathLst>
            </a:custGeom>
            <a:solidFill>
              <a:srgbClr val="0A0A0D"/>
            </a:solidFill>
            <a:ln w="9525">
              <a:noFill/>
              <a:round/>
              <a:headEnd/>
              <a:tailEnd/>
            </a:ln>
          </p:spPr>
          <p:txBody>
            <a:bodyPr/>
            <a:lstStyle/>
            <a:p>
              <a:endParaRPr lang="en-US"/>
            </a:p>
          </p:txBody>
        </p:sp>
        <p:sp>
          <p:nvSpPr>
            <p:cNvPr id="1654" name="Freeform 290"/>
            <p:cNvSpPr>
              <a:spLocks/>
            </p:cNvSpPr>
            <p:nvPr/>
          </p:nvSpPr>
          <p:spPr bwMode="auto">
            <a:xfrm>
              <a:off x="15424150" y="27905075"/>
              <a:ext cx="222250" cy="333375"/>
            </a:xfrm>
            <a:custGeom>
              <a:avLst/>
              <a:gdLst>
                <a:gd name="T0" fmla="*/ 136 w 140"/>
                <a:gd name="T1" fmla="*/ 160 h 210"/>
                <a:gd name="T2" fmla="*/ 136 w 140"/>
                <a:gd name="T3" fmla="*/ 176 h 210"/>
                <a:gd name="T4" fmla="*/ 136 w 140"/>
                <a:gd name="T5" fmla="*/ 192 h 210"/>
                <a:gd name="T6" fmla="*/ 138 w 140"/>
                <a:gd name="T7" fmla="*/ 204 h 210"/>
                <a:gd name="T8" fmla="*/ 140 w 140"/>
                <a:gd name="T9" fmla="*/ 206 h 210"/>
                <a:gd name="T10" fmla="*/ 118 w 140"/>
                <a:gd name="T11" fmla="*/ 206 h 210"/>
                <a:gd name="T12" fmla="*/ 104 w 140"/>
                <a:gd name="T13" fmla="*/ 206 h 210"/>
                <a:gd name="T14" fmla="*/ 104 w 140"/>
                <a:gd name="T15" fmla="*/ 206 h 210"/>
                <a:gd name="T16" fmla="*/ 104 w 140"/>
                <a:gd name="T17" fmla="*/ 204 h 210"/>
                <a:gd name="T18" fmla="*/ 104 w 140"/>
                <a:gd name="T19" fmla="*/ 202 h 210"/>
                <a:gd name="T20" fmla="*/ 104 w 140"/>
                <a:gd name="T21" fmla="*/ 190 h 210"/>
                <a:gd name="T22" fmla="*/ 102 w 140"/>
                <a:gd name="T23" fmla="*/ 186 h 210"/>
                <a:gd name="T24" fmla="*/ 104 w 140"/>
                <a:gd name="T25" fmla="*/ 186 h 210"/>
                <a:gd name="T26" fmla="*/ 100 w 140"/>
                <a:gd name="T27" fmla="*/ 190 h 210"/>
                <a:gd name="T28" fmla="*/ 96 w 140"/>
                <a:gd name="T29" fmla="*/ 196 h 210"/>
                <a:gd name="T30" fmla="*/ 90 w 140"/>
                <a:gd name="T31" fmla="*/ 202 h 210"/>
                <a:gd name="T32" fmla="*/ 82 w 140"/>
                <a:gd name="T33" fmla="*/ 206 h 210"/>
                <a:gd name="T34" fmla="*/ 74 w 140"/>
                <a:gd name="T35" fmla="*/ 208 h 210"/>
                <a:gd name="T36" fmla="*/ 66 w 140"/>
                <a:gd name="T37" fmla="*/ 210 h 210"/>
                <a:gd name="T38" fmla="*/ 62 w 140"/>
                <a:gd name="T39" fmla="*/ 210 h 210"/>
                <a:gd name="T40" fmla="*/ 52 w 140"/>
                <a:gd name="T41" fmla="*/ 208 h 210"/>
                <a:gd name="T42" fmla="*/ 36 w 140"/>
                <a:gd name="T43" fmla="*/ 204 h 210"/>
                <a:gd name="T44" fmla="*/ 24 w 140"/>
                <a:gd name="T45" fmla="*/ 194 h 210"/>
                <a:gd name="T46" fmla="*/ 12 w 140"/>
                <a:gd name="T47" fmla="*/ 182 h 210"/>
                <a:gd name="T48" fmla="*/ 4 w 140"/>
                <a:gd name="T49" fmla="*/ 166 h 210"/>
                <a:gd name="T50" fmla="*/ 0 w 140"/>
                <a:gd name="T51" fmla="*/ 146 h 210"/>
                <a:gd name="T52" fmla="*/ 0 w 140"/>
                <a:gd name="T53" fmla="*/ 134 h 210"/>
                <a:gd name="T54" fmla="*/ 0 w 140"/>
                <a:gd name="T55" fmla="*/ 134 h 210"/>
                <a:gd name="T56" fmla="*/ 2 w 140"/>
                <a:gd name="T57" fmla="*/ 118 h 210"/>
                <a:gd name="T58" fmla="*/ 6 w 140"/>
                <a:gd name="T59" fmla="*/ 100 h 210"/>
                <a:gd name="T60" fmla="*/ 14 w 140"/>
                <a:gd name="T61" fmla="*/ 86 h 210"/>
                <a:gd name="T62" fmla="*/ 24 w 140"/>
                <a:gd name="T63" fmla="*/ 72 h 210"/>
                <a:gd name="T64" fmla="*/ 36 w 140"/>
                <a:gd name="T65" fmla="*/ 64 h 210"/>
                <a:gd name="T66" fmla="*/ 44 w 140"/>
                <a:gd name="T67" fmla="*/ 60 h 210"/>
                <a:gd name="T68" fmla="*/ 52 w 140"/>
                <a:gd name="T69" fmla="*/ 58 h 210"/>
                <a:gd name="T70" fmla="*/ 60 w 140"/>
                <a:gd name="T71" fmla="*/ 58 h 210"/>
                <a:gd name="T72" fmla="*/ 68 w 140"/>
                <a:gd name="T73" fmla="*/ 58 h 210"/>
                <a:gd name="T74" fmla="*/ 76 w 140"/>
                <a:gd name="T75" fmla="*/ 60 h 210"/>
                <a:gd name="T76" fmla="*/ 86 w 140"/>
                <a:gd name="T77" fmla="*/ 64 h 210"/>
                <a:gd name="T78" fmla="*/ 96 w 140"/>
                <a:gd name="T79" fmla="*/ 74 h 210"/>
                <a:gd name="T80" fmla="*/ 100 w 140"/>
                <a:gd name="T81" fmla="*/ 76 h 210"/>
                <a:gd name="T82" fmla="*/ 100 w 140"/>
                <a:gd name="T83" fmla="*/ 30 h 210"/>
                <a:gd name="T84" fmla="*/ 98 w 140"/>
                <a:gd name="T85" fmla="*/ 2 h 210"/>
                <a:gd name="T86" fmla="*/ 100 w 140"/>
                <a:gd name="T87" fmla="*/ 0 h 210"/>
                <a:gd name="T88" fmla="*/ 122 w 140"/>
                <a:gd name="T89" fmla="*/ 0 h 210"/>
                <a:gd name="T90" fmla="*/ 136 w 140"/>
                <a:gd name="T91" fmla="*/ 2 h 210"/>
                <a:gd name="T92" fmla="*/ 136 w 140"/>
                <a:gd name="T93" fmla="*/ 0 h 210"/>
                <a:gd name="T94" fmla="*/ 136 w 140"/>
                <a:gd name="T95" fmla="*/ 100 h 210"/>
                <a:gd name="T96" fmla="*/ 136 w 140"/>
                <a:gd name="T97" fmla="*/ 158 h 210"/>
                <a:gd name="T98" fmla="*/ 136 w 140"/>
                <a:gd name="T99" fmla="*/ 160 h 21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0"/>
                <a:gd name="T151" fmla="*/ 0 h 210"/>
                <a:gd name="T152" fmla="*/ 140 w 140"/>
                <a:gd name="T153" fmla="*/ 210 h 21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0" h="210">
                  <a:moveTo>
                    <a:pt x="136" y="160"/>
                  </a:moveTo>
                  <a:lnTo>
                    <a:pt x="136" y="176"/>
                  </a:lnTo>
                  <a:lnTo>
                    <a:pt x="136" y="192"/>
                  </a:lnTo>
                  <a:lnTo>
                    <a:pt x="138" y="204"/>
                  </a:lnTo>
                  <a:lnTo>
                    <a:pt x="140" y="206"/>
                  </a:lnTo>
                  <a:lnTo>
                    <a:pt x="118" y="206"/>
                  </a:lnTo>
                  <a:lnTo>
                    <a:pt x="104" y="206"/>
                  </a:lnTo>
                  <a:lnTo>
                    <a:pt x="104" y="204"/>
                  </a:lnTo>
                  <a:lnTo>
                    <a:pt x="104" y="202"/>
                  </a:lnTo>
                  <a:lnTo>
                    <a:pt x="104" y="190"/>
                  </a:lnTo>
                  <a:lnTo>
                    <a:pt x="102" y="186"/>
                  </a:lnTo>
                  <a:lnTo>
                    <a:pt x="104" y="186"/>
                  </a:lnTo>
                  <a:lnTo>
                    <a:pt x="100" y="190"/>
                  </a:lnTo>
                  <a:lnTo>
                    <a:pt x="96" y="196"/>
                  </a:lnTo>
                  <a:lnTo>
                    <a:pt x="90" y="202"/>
                  </a:lnTo>
                  <a:lnTo>
                    <a:pt x="82" y="206"/>
                  </a:lnTo>
                  <a:lnTo>
                    <a:pt x="74" y="208"/>
                  </a:lnTo>
                  <a:lnTo>
                    <a:pt x="66" y="210"/>
                  </a:lnTo>
                  <a:lnTo>
                    <a:pt x="62" y="210"/>
                  </a:lnTo>
                  <a:lnTo>
                    <a:pt x="52" y="208"/>
                  </a:lnTo>
                  <a:lnTo>
                    <a:pt x="36" y="204"/>
                  </a:lnTo>
                  <a:lnTo>
                    <a:pt x="24" y="194"/>
                  </a:lnTo>
                  <a:lnTo>
                    <a:pt x="12" y="182"/>
                  </a:lnTo>
                  <a:lnTo>
                    <a:pt x="4" y="166"/>
                  </a:lnTo>
                  <a:lnTo>
                    <a:pt x="0" y="146"/>
                  </a:lnTo>
                  <a:lnTo>
                    <a:pt x="0" y="134"/>
                  </a:lnTo>
                  <a:lnTo>
                    <a:pt x="2" y="118"/>
                  </a:lnTo>
                  <a:lnTo>
                    <a:pt x="6" y="100"/>
                  </a:lnTo>
                  <a:lnTo>
                    <a:pt x="14" y="86"/>
                  </a:lnTo>
                  <a:lnTo>
                    <a:pt x="24" y="72"/>
                  </a:lnTo>
                  <a:lnTo>
                    <a:pt x="36" y="64"/>
                  </a:lnTo>
                  <a:lnTo>
                    <a:pt x="44" y="60"/>
                  </a:lnTo>
                  <a:lnTo>
                    <a:pt x="52" y="58"/>
                  </a:lnTo>
                  <a:lnTo>
                    <a:pt x="60" y="58"/>
                  </a:lnTo>
                  <a:lnTo>
                    <a:pt x="68" y="58"/>
                  </a:lnTo>
                  <a:lnTo>
                    <a:pt x="76" y="60"/>
                  </a:lnTo>
                  <a:lnTo>
                    <a:pt x="86" y="64"/>
                  </a:lnTo>
                  <a:lnTo>
                    <a:pt x="96" y="74"/>
                  </a:lnTo>
                  <a:lnTo>
                    <a:pt x="100" y="76"/>
                  </a:lnTo>
                  <a:lnTo>
                    <a:pt x="100" y="30"/>
                  </a:lnTo>
                  <a:lnTo>
                    <a:pt x="98" y="2"/>
                  </a:lnTo>
                  <a:lnTo>
                    <a:pt x="100" y="0"/>
                  </a:lnTo>
                  <a:lnTo>
                    <a:pt x="122" y="0"/>
                  </a:lnTo>
                  <a:lnTo>
                    <a:pt x="136" y="2"/>
                  </a:lnTo>
                  <a:lnTo>
                    <a:pt x="136" y="0"/>
                  </a:lnTo>
                  <a:lnTo>
                    <a:pt x="136" y="100"/>
                  </a:lnTo>
                  <a:lnTo>
                    <a:pt x="136" y="158"/>
                  </a:lnTo>
                  <a:lnTo>
                    <a:pt x="136" y="160"/>
                  </a:lnTo>
                </a:path>
              </a:pathLst>
            </a:custGeom>
            <a:noFill/>
            <a:ln w="9525">
              <a:noFill/>
              <a:round/>
              <a:headEnd/>
              <a:tailEnd/>
            </a:ln>
          </p:spPr>
          <p:txBody>
            <a:bodyPr/>
            <a:lstStyle/>
            <a:p>
              <a:endParaRPr lang="en-US"/>
            </a:p>
          </p:txBody>
        </p:sp>
        <p:sp>
          <p:nvSpPr>
            <p:cNvPr id="1655" name="Freeform 291"/>
            <p:cNvSpPr>
              <a:spLocks/>
            </p:cNvSpPr>
            <p:nvPr/>
          </p:nvSpPr>
          <p:spPr bwMode="auto">
            <a:xfrm>
              <a:off x="15484475" y="28047950"/>
              <a:ext cx="98425" cy="139700"/>
            </a:xfrm>
            <a:custGeom>
              <a:avLst/>
              <a:gdLst>
                <a:gd name="T0" fmla="*/ 0 w 62"/>
                <a:gd name="T1" fmla="*/ 44 h 88"/>
                <a:gd name="T2" fmla="*/ 0 w 62"/>
                <a:gd name="T3" fmla="*/ 52 h 88"/>
                <a:gd name="T4" fmla="*/ 2 w 62"/>
                <a:gd name="T5" fmla="*/ 64 h 88"/>
                <a:gd name="T6" fmla="*/ 2 w 62"/>
                <a:gd name="T7" fmla="*/ 64 h 88"/>
                <a:gd name="T8" fmla="*/ 8 w 62"/>
                <a:gd name="T9" fmla="*/ 76 h 88"/>
                <a:gd name="T10" fmla="*/ 16 w 62"/>
                <a:gd name="T11" fmla="*/ 84 h 88"/>
                <a:gd name="T12" fmla="*/ 26 w 62"/>
                <a:gd name="T13" fmla="*/ 88 h 88"/>
                <a:gd name="T14" fmla="*/ 36 w 62"/>
                <a:gd name="T15" fmla="*/ 88 h 88"/>
                <a:gd name="T16" fmla="*/ 44 w 62"/>
                <a:gd name="T17" fmla="*/ 84 h 88"/>
                <a:gd name="T18" fmla="*/ 52 w 62"/>
                <a:gd name="T19" fmla="*/ 76 h 88"/>
                <a:gd name="T20" fmla="*/ 58 w 62"/>
                <a:gd name="T21" fmla="*/ 64 h 88"/>
                <a:gd name="T22" fmla="*/ 62 w 62"/>
                <a:gd name="T23" fmla="*/ 50 h 88"/>
                <a:gd name="T24" fmla="*/ 62 w 62"/>
                <a:gd name="T25" fmla="*/ 44 h 88"/>
                <a:gd name="T26" fmla="*/ 62 w 62"/>
                <a:gd name="T27" fmla="*/ 36 h 88"/>
                <a:gd name="T28" fmla="*/ 62 w 62"/>
                <a:gd name="T29" fmla="*/ 36 h 88"/>
                <a:gd name="T30" fmla="*/ 58 w 62"/>
                <a:gd name="T31" fmla="*/ 22 h 88"/>
                <a:gd name="T32" fmla="*/ 54 w 62"/>
                <a:gd name="T33" fmla="*/ 10 h 88"/>
                <a:gd name="T34" fmla="*/ 44 w 62"/>
                <a:gd name="T35" fmla="*/ 2 h 88"/>
                <a:gd name="T36" fmla="*/ 36 w 62"/>
                <a:gd name="T37" fmla="*/ 0 h 88"/>
                <a:gd name="T38" fmla="*/ 26 w 62"/>
                <a:gd name="T39" fmla="*/ 0 h 88"/>
                <a:gd name="T40" fmla="*/ 16 w 62"/>
                <a:gd name="T41" fmla="*/ 4 h 88"/>
                <a:gd name="T42" fmla="*/ 8 w 62"/>
                <a:gd name="T43" fmla="*/ 12 h 88"/>
                <a:gd name="T44" fmla="*/ 2 w 62"/>
                <a:gd name="T45" fmla="*/ 26 h 88"/>
                <a:gd name="T46" fmla="*/ 0 w 62"/>
                <a:gd name="T47" fmla="*/ 38 h 88"/>
                <a:gd name="T48" fmla="*/ 0 w 62"/>
                <a:gd name="T49" fmla="*/ 44 h 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88"/>
                <a:gd name="T77" fmla="*/ 62 w 62"/>
                <a:gd name="T78" fmla="*/ 88 h 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88">
                  <a:moveTo>
                    <a:pt x="0" y="44"/>
                  </a:moveTo>
                  <a:lnTo>
                    <a:pt x="0" y="52"/>
                  </a:lnTo>
                  <a:lnTo>
                    <a:pt x="2" y="64"/>
                  </a:lnTo>
                  <a:lnTo>
                    <a:pt x="8" y="76"/>
                  </a:lnTo>
                  <a:lnTo>
                    <a:pt x="16" y="84"/>
                  </a:lnTo>
                  <a:lnTo>
                    <a:pt x="26" y="88"/>
                  </a:lnTo>
                  <a:lnTo>
                    <a:pt x="36" y="88"/>
                  </a:lnTo>
                  <a:lnTo>
                    <a:pt x="44" y="84"/>
                  </a:lnTo>
                  <a:lnTo>
                    <a:pt x="52" y="76"/>
                  </a:lnTo>
                  <a:lnTo>
                    <a:pt x="58" y="64"/>
                  </a:lnTo>
                  <a:lnTo>
                    <a:pt x="62" y="50"/>
                  </a:lnTo>
                  <a:lnTo>
                    <a:pt x="62" y="44"/>
                  </a:lnTo>
                  <a:lnTo>
                    <a:pt x="62" y="36"/>
                  </a:lnTo>
                  <a:lnTo>
                    <a:pt x="58" y="22"/>
                  </a:lnTo>
                  <a:lnTo>
                    <a:pt x="54" y="10"/>
                  </a:lnTo>
                  <a:lnTo>
                    <a:pt x="44" y="2"/>
                  </a:lnTo>
                  <a:lnTo>
                    <a:pt x="36" y="0"/>
                  </a:lnTo>
                  <a:lnTo>
                    <a:pt x="26" y="0"/>
                  </a:lnTo>
                  <a:lnTo>
                    <a:pt x="16" y="4"/>
                  </a:lnTo>
                  <a:lnTo>
                    <a:pt x="8" y="12"/>
                  </a:lnTo>
                  <a:lnTo>
                    <a:pt x="2" y="26"/>
                  </a:lnTo>
                  <a:lnTo>
                    <a:pt x="0" y="38"/>
                  </a:lnTo>
                  <a:lnTo>
                    <a:pt x="0" y="44"/>
                  </a:lnTo>
                </a:path>
              </a:pathLst>
            </a:custGeom>
            <a:noFill/>
            <a:ln w="9525">
              <a:noFill/>
              <a:round/>
              <a:headEnd/>
              <a:tailEnd/>
            </a:ln>
          </p:spPr>
          <p:txBody>
            <a:bodyPr/>
            <a:lstStyle/>
            <a:p>
              <a:endParaRPr lang="en-US"/>
            </a:p>
          </p:txBody>
        </p:sp>
        <p:sp>
          <p:nvSpPr>
            <p:cNvPr id="1656" name="Freeform 292"/>
            <p:cNvSpPr>
              <a:spLocks noEditPoints="1"/>
            </p:cNvSpPr>
            <p:nvPr/>
          </p:nvSpPr>
          <p:spPr bwMode="auto">
            <a:xfrm>
              <a:off x="15690850" y="27993975"/>
              <a:ext cx="215900" cy="244475"/>
            </a:xfrm>
            <a:custGeom>
              <a:avLst/>
              <a:gdLst>
                <a:gd name="T0" fmla="*/ 38 w 136"/>
                <a:gd name="T1" fmla="*/ 92 h 154"/>
                <a:gd name="T2" fmla="*/ 44 w 136"/>
                <a:gd name="T3" fmla="*/ 110 h 154"/>
                <a:gd name="T4" fmla="*/ 58 w 136"/>
                <a:gd name="T5" fmla="*/ 122 h 154"/>
                <a:gd name="T6" fmla="*/ 76 w 136"/>
                <a:gd name="T7" fmla="*/ 124 h 154"/>
                <a:gd name="T8" fmla="*/ 92 w 136"/>
                <a:gd name="T9" fmla="*/ 118 h 154"/>
                <a:gd name="T10" fmla="*/ 100 w 136"/>
                <a:gd name="T11" fmla="*/ 108 h 154"/>
                <a:gd name="T12" fmla="*/ 122 w 136"/>
                <a:gd name="T13" fmla="*/ 108 h 154"/>
                <a:gd name="T14" fmla="*/ 134 w 136"/>
                <a:gd name="T15" fmla="*/ 110 h 154"/>
                <a:gd name="T16" fmla="*/ 126 w 136"/>
                <a:gd name="T17" fmla="*/ 128 h 154"/>
                <a:gd name="T18" fmla="*/ 108 w 136"/>
                <a:gd name="T19" fmla="*/ 146 h 154"/>
                <a:gd name="T20" fmla="*/ 80 w 136"/>
                <a:gd name="T21" fmla="*/ 154 h 154"/>
                <a:gd name="T22" fmla="*/ 60 w 136"/>
                <a:gd name="T23" fmla="*/ 154 h 154"/>
                <a:gd name="T24" fmla="*/ 26 w 136"/>
                <a:gd name="T25" fmla="*/ 140 h 154"/>
                <a:gd name="T26" fmla="*/ 6 w 136"/>
                <a:gd name="T27" fmla="*/ 110 h 154"/>
                <a:gd name="T28" fmla="*/ 0 w 136"/>
                <a:gd name="T29" fmla="*/ 80 h 154"/>
                <a:gd name="T30" fmla="*/ 6 w 136"/>
                <a:gd name="T31" fmla="*/ 48 h 154"/>
                <a:gd name="T32" fmla="*/ 14 w 136"/>
                <a:gd name="T33" fmla="*/ 30 h 154"/>
                <a:gd name="T34" fmla="*/ 32 w 136"/>
                <a:gd name="T35" fmla="*/ 12 h 154"/>
                <a:gd name="T36" fmla="*/ 52 w 136"/>
                <a:gd name="T37" fmla="*/ 2 h 154"/>
                <a:gd name="T38" fmla="*/ 74 w 136"/>
                <a:gd name="T39" fmla="*/ 0 h 154"/>
                <a:gd name="T40" fmla="*/ 94 w 136"/>
                <a:gd name="T41" fmla="*/ 6 h 154"/>
                <a:gd name="T42" fmla="*/ 112 w 136"/>
                <a:gd name="T43" fmla="*/ 16 h 154"/>
                <a:gd name="T44" fmla="*/ 126 w 136"/>
                <a:gd name="T45" fmla="*/ 32 h 154"/>
                <a:gd name="T46" fmla="*/ 134 w 136"/>
                <a:gd name="T47" fmla="*/ 54 h 154"/>
                <a:gd name="T48" fmla="*/ 136 w 136"/>
                <a:gd name="T49" fmla="*/ 80 h 154"/>
                <a:gd name="T50" fmla="*/ 136 w 136"/>
                <a:gd name="T51" fmla="*/ 86 h 154"/>
                <a:gd name="T52" fmla="*/ 74 w 136"/>
                <a:gd name="T53" fmla="*/ 86 h 154"/>
                <a:gd name="T54" fmla="*/ 38 w 136"/>
                <a:gd name="T55" fmla="*/ 86 h 154"/>
                <a:gd name="T56" fmla="*/ 98 w 136"/>
                <a:gd name="T57" fmla="*/ 54 h 154"/>
                <a:gd name="T58" fmla="*/ 92 w 136"/>
                <a:gd name="T59" fmla="*/ 40 h 154"/>
                <a:gd name="T60" fmla="*/ 80 w 136"/>
                <a:gd name="T61" fmla="*/ 32 h 154"/>
                <a:gd name="T62" fmla="*/ 70 w 136"/>
                <a:gd name="T63" fmla="*/ 30 h 154"/>
                <a:gd name="T64" fmla="*/ 58 w 136"/>
                <a:gd name="T65" fmla="*/ 32 h 154"/>
                <a:gd name="T66" fmla="*/ 48 w 136"/>
                <a:gd name="T67" fmla="*/ 40 h 154"/>
                <a:gd name="T68" fmla="*/ 40 w 136"/>
                <a:gd name="T69" fmla="*/ 54 h 154"/>
                <a:gd name="T70" fmla="*/ 98 w 136"/>
                <a:gd name="T71" fmla="*/ 60 h 154"/>
                <a:gd name="T72" fmla="*/ 98 w 136"/>
                <a:gd name="T73" fmla="*/ 60 h 1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6"/>
                <a:gd name="T112" fmla="*/ 0 h 154"/>
                <a:gd name="T113" fmla="*/ 136 w 136"/>
                <a:gd name="T114" fmla="*/ 154 h 1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6" h="154">
                  <a:moveTo>
                    <a:pt x="38" y="86"/>
                  </a:moveTo>
                  <a:lnTo>
                    <a:pt x="38" y="92"/>
                  </a:lnTo>
                  <a:lnTo>
                    <a:pt x="40" y="102"/>
                  </a:lnTo>
                  <a:lnTo>
                    <a:pt x="44" y="110"/>
                  </a:lnTo>
                  <a:lnTo>
                    <a:pt x="50" y="118"/>
                  </a:lnTo>
                  <a:lnTo>
                    <a:pt x="58" y="122"/>
                  </a:lnTo>
                  <a:lnTo>
                    <a:pt x="66" y="124"/>
                  </a:lnTo>
                  <a:lnTo>
                    <a:pt x="76" y="124"/>
                  </a:lnTo>
                  <a:lnTo>
                    <a:pt x="82" y="122"/>
                  </a:lnTo>
                  <a:lnTo>
                    <a:pt x="92" y="118"/>
                  </a:lnTo>
                  <a:lnTo>
                    <a:pt x="98" y="110"/>
                  </a:lnTo>
                  <a:lnTo>
                    <a:pt x="100" y="108"/>
                  </a:lnTo>
                  <a:lnTo>
                    <a:pt x="106" y="108"/>
                  </a:lnTo>
                  <a:lnTo>
                    <a:pt x="122" y="108"/>
                  </a:lnTo>
                  <a:lnTo>
                    <a:pt x="134" y="110"/>
                  </a:lnTo>
                  <a:lnTo>
                    <a:pt x="132" y="116"/>
                  </a:lnTo>
                  <a:lnTo>
                    <a:pt x="126" y="128"/>
                  </a:lnTo>
                  <a:lnTo>
                    <a:pt x="118" y="138"/>
                  </a:lnTo>
                  <a:lnTo>
                    <a:pt x="108" y="146"/>
                  </a:lnTo>
                  <a:lnTo>
                    <a:pt x="94" y="152"/>
                  </a:lnTo>
                  <a:lnTo>
                    <a:pt x="80" y="154"/>
                  </a:lnTo>
                  <a:lnTo>
                    <a:pt x="72" y="154"/>
                  </a:lnTo>
                  <a:lnTo>
                    <a:pt x="60" y="154"/>
                  </a:lnTo>
                  <a:lnTo>
                    <a:pt x="42" y="150"/>
                  </a:lnTo>
                  <a:lnTo>
                    <a:pt x="26" y="140"/>
                  </a:lnTo>
                  <a:lnTo>
                    <a:pt x="14" y="126"/>
                  </a:lnTo>
                  <a:lnTo>
                    <a:pt x="6" y="110"/>
                  </a:lnTo>
                  <a:lnTo>
                    <a:pt x="0" y="90"/>
                  </a:lnTo>
                  <a:lnTo>
                    <a:pt x="0" y="80"/>
                  </a:lnTo>
                  <a:lnTo>
                    <a:pt x="0" y="68"/>
                  </a:lnTo>
                  <a:lnTo>
                    <a:pt x="6" y="48"/>
                  </a:lnTo>
                  <a:lnTo>
                    <a:pt x="14" y="30"/>
                  </a:lnTo>
                  <a:lnTo>
                    <a:pt x="22" y="20"/>
                  </a:lnTo>
                  <a:lnTo>
                    <a:pt x="32" y="12"/>
                  </a:lnTo>
                  <a:lnTo>
                    <a:pt x="42" y="6"/>
                  </a:lnTo>
                  <a:lnTo>
                    <a:pt x="52" y="2"/>
                  </a:lnTo>
                  <a:lnTo>
                    <a:pt x="64" y="2"/>
                  </a:lnTo>
                  <a:lnTo>
                    <a:pt x="74" y="0"/>
                  </a:lnTo>
                  <a:lnTo>
                    <a:pt x="84" y="2"/>
                  </a:lnTo>
                  <a:lnTo>
                    <a:pt x="94" y="6"/>
                  </a:lnTo>
                  <a:lnTo>
                    <a:pt x="104" y="10"/>
                  </a:lnTo>
                  <a:lnTo>
                    <a:pt x="112" y="16"/>
                  </a:lnTo>
                  <a:lnTo>
                    <a:pt x="120" y="24"/>
                  </a:lnTo>
                  <a:lnTo>
                    <a:pt x="126" y="32"/>
                  </a:lnTo>
                  <a:lnTo>
                    <a:pt x="132" y="44"/>
                  </a:lnTo>
                  <a:lnTo>
                    <a:pt x="134" y="54"/>
                  </a:lnTo>
                  <a:lnTo>
                    <a:pt x="136" y="68"/>
                  </a:lnTo>
                  <a:lnTo>
                    <a:pt x="136" y="80"/>
                  </a:lnTo>
                  <a:lnTo>
                    <a:pt x="136" y="84"/>
                  </a:lnTo>
                  <a:lnTo>
                    <a:pt x="136" y="86"/>
                  </a:lnTo>
                  <a:lnTo>
                    <a:pt x="74" y="86"/>
                  </a:lnTo>
                  <a:lnTo>
                    <a:pt x="38" y="86"/>
                  </a:lnTo>
                  <a:close/>
                  <a:moveTo>
                    <a:pt x="98" y="60"/>
                  </a:moveTo>
                  <a:lnTo>
                    <a:pt x="98" y="54"/>
                  </a:lnTo>
                  <a:lnTo>
                    <a:pt x="96" y="46"/>
                  </a:lnTo>
                  <a:lnTo>
                    <a:pt x="92" y="40"/>
                  </a:lnTo>
                  <a:lnTo>
                    <a:pt x="86" y="34"/>
                  </a:lnTo>
                  <a:lnTo>
                    <a:pt x="80" y="32"/>
                  </a:lnTo>
                  <a:lnTo>
                    <a:pt x="74" y="30"/>
                  </a:lnTo>
                  <a:lnTo>
                    <a:pt x="70" y="30"/>
                  </a:lnTo>
                  <a:lnTo>
                    <a:pt x="66" y="30"/>
                  </a:lnTo>
                  <a:lnTo>
                    <a:pt x="58" y="32"/>
                  </a:lnTo>
                  <a:lnTo>
                    <a:pt x="52" y="34"/>
                  </a:lnTo>
                  <a:lnTo>
                    <a:pt x="48" y="40"/>
                  </a:lnTo>
                  <a:lnTo>
                    <a:pt x="42" y="46"/>
                  </a:lnTo>
                  <a:lnTo>
                    <a:pt x="40" y="54"/>
                  </a:lnTo>
                  <a:lnTo>
                    <a:pt x="38" y="60"/>
                  </a:lnTo>
                  <a:lnTo>
                    <a:pt x="98" y="60"/>
                  </a:lnTo>
                  <a:close/>
                </a:path>
              </a:pathLst>
            </a:custGeom>
            <a:solidFill>
              <a:srgbClr val="0A0A0D"/>
            </a:solidFill>
            <a:ln w="9525">
              <a:noFill/>
              <a:round/>
              <a:headEnd/>
              <a:tailEnd/>
            </a:ln>
          </p:spPr>
          <p:txBody>
            <a:bodyPr/>
            <a:lstStyle/>
            <a:p>
              <a:endParaRPr lang="en-US"/>
            </a:p>
          </p:txBody>
        </p:sp>
        <p:sp>
          <p:nvSpPr>
            <p:cNvPr id="1657" name="Freeform 293"/>
            <p:cNvSpPr>
              <a:spLocks/>
            </p:cNvSpPr>
            <p:nvPr/>
          </p:nvSpPr>
          <p:spPr bwMode="auto">
            <a:xfrm>
              <a:off x="15690850" y="27993975"/>
              <a:ext cx="215900" cy="244475"/>
            </a:xfrm>
            <a:custGeom>
              <a:avLst/>
              <a:gdLst>
                <a:gd name="T0" fmla="*/ 38 w 136"/>
                <a:gd name="T1" fmla="*/ 86 h 154"/>
                <a:gd name="T2" fmla="*/ 38 w 136"/>
                <a:gd name="T3" fmla="*/ 92 h 154"/>
                <a:gd name="T4" fmla="*/ 40 w 136"/>
                <a:gd name="T5" fmla="*/ 102 h 154"/>
                <a:gd name="T6" fmla="*/ 44 w 136"/>
                <a:gd name="T7" fmla="*/ 110 h 154"/>
                <a:gd name="T8" fmla="*/ 50 w 136"/>
                <a:gd name="T9" fmla="*/ 118 h 154"/>
                <a:gd name="T10" fmla="*/ 58 w 136"/>
                <a:gd name="T11" fmla="*/ 122 h 154"/>
                <a:gd name="T12" fmla="*/ 66 w 136"/>
                <a:gd name="T13" fmla="*/ 124 h 154"/>
                <a:gd name="T14" fmla="*/ 76 w 136"/>
                <a:gd name="T15" fmla="*/ 124 h 154"/>
                <a:gd name="T16" fmla="*/ 82 w 136"/>
                <a:gd name="T17" fmla="*/ 122 h 154"/>
                <a:gd name="T18" fmla="*/ 92 w 136"/>
                <a:gd name="T19" fmla="*/ 118 h 154"/>
                <a:gd name="T20" fmla="*/ 98 w 136"/>
                <a:gd name="T21" fmla="*/ 110 h 154"/>
                <a:gd name="T22" fmla="*/ 100 w 136"/>
                <a:gd name="T23" fmla="*/ 108 h 154"/>
                <a:gd name="T24" fmla="*/ 106 w 136"/>
                <a:gd name="T25" fmla="*/ 108 h 154"/>
                <a:gd name="T26" fmla="*/ 122 w 136"/>
                <a:gd name="T27" fmla="*/ 108 h 154"/>
                <a:gd name="T28" fmla="*/ 134 w 136"/>
                <a:gd name="T29" fmla="*/ 110 h 154"/>
                <a:gd name="T30" fmla="*/ 134 w 136"/>
                <a:gd name="T31" fmla="*/ 110 h 154"/>
                <a:gd name="T32" fmla="*/ 132 w 136"/>
                <a:gd name="T33" fmla="*/ 116 h 154"/>
                <a:gd name="T34" fmla="*/ 126 w 136"/>
                <a:gd name="T35" fmla="*/ 128 h 154"/>
                <a:gd name="T36" fmla="*/ 118 w 136"/>
                <a:gd name="T37" fmla="*/ 138 h 154"/>
                <a:gd name="T38" fmla="*/ 108 w 136"/>
                <a:gd name="T39" fmla="*/ 146 h 154"/>
                <a:gd name="T40" fmla="*/ 94 w 136"/>
                <a:gd name="T41" fmla="*/ 152 h 154"/>
                <a:gd name="T42" fmla="*/ 80 w 136"/>
                <a:gd name="T43" fmla="*/ 154 h 154"/>
                <a:gd name="T44" fmla="*/ 72 w 136"/>
                <a:gd name="T45" fmla="*/ 154 h 154"/>
                <a:gd name="T46" fmla="*/ 60 w 136"/>
                <a:gd name="T47" fmla="*/ 154 h 154"/>
                <a:gd name="T48" fmla="*/ 42 w 136"/>
                <a:gd name="T49" fmla="*/ 150 h 154"/>
                <a:gd name="T50" fmla="*/ 26 w 136"/>
                <a:gd name="T51" fmla="*/ 140 h 154"/>
                <a:gd name="T52" fmla="*/ 14 w 136"/>
                <a:gd name="T53" fmla="*/ 126 h 154"/>
                <a:gd name="T54" fmla="*/ 6 w 136"/>
                <a:gd name="T55" fmla="*/ 110 h 154"/>
                <a:gd name="T56" fmla="*/ 0 w 136"/>
                <a:gd name="T57" fmla="*/ 90 h 154"/>
                <a:gd name="T58" fmla="*/ 0 w 136"/>
                <a:gd name="T59" fmla="*/ 80 h 154"/>
                <a:gd name="T60" fmla="*/ 0 w 136"/>
                <a:gd name="T61" fmla="*/ 68 h 154"/>
                <a:gd name="T62" fmla="*/ 6 w 136"/>
                <a:gd name="T63" fmla="*/ 48 h 154"/>
                <a:gd name="T64" fmla="*/ 14 w 136"/>
                <a:gd name="T65" fmla="*/ 30 h 154"/>
                <a:gd name="T66" fmla="*/ 14 w 136"/>
                <a:gd name="T67" fmla="*/ 30 h 154"/>
                <a:gd name="T68" fmla="*/ 22 w 136"/>
                <a:gd name="T69" fmla="*/ 20 h 154"/>
                <a:gd name="T70" fmla="*/ 32 w 136"/>
                <a:gd name="T71" fmla="*/ 12 h 154"/>
                <a:gd name="T72" fmla="*/ 42 w 136"/>
                <a:gd name="T73" fmla="*/ 6 h 154"/>
                <a:gd name="T74" fmla="*/ 52 w 136"/>
                <a:gd name="T75" fmla="*/ 2 h 154"/>
                <a:gd name="T76" fmla="*/ 64 w 136"/>
                <a:gd name="T77" fmla="*/ 2 h 154"/>
                <a:gd name="T78" fmla="*/ 74 w 136"/>
                <a:gd name="T79" fmla="*/ 0 h 154"/>
                <a:gd name="T80" fmla="*/ 84 w 136"/>
                <a:gd name="T81" fmla="*/ 2 h 154"/>
                <a:gd name="T82" fmla="*/ 94 w 136"/>
                <a:gd name="T83" fmla="*/ 6 h 154"/>
                <a:gd name="T84" fmla="*/ 104 w 136"/>
                <a:gd name="T85" fmla="*/ 10 h 154"/>
                <a:gd name="T86" fmla="*/ 112 w 136"/>
                <a:gd name="T87" fmla="*/ 16 h 154"/>
                <a:gd name="T88" fmla="*/ 120 w 136"/>
                <a:gd name="T89" fmla="*/ 24 h 154"/>
                <a:gd name="T90" fmla="*/ 126 w 136"/>
                <a:gd name="T91" fmla="*/ 32 h 154"/>
                <a:gd name="T92" fmla="*/ 132 w 136"/>
                <a:gd name="T93" fmla="*/ 44 h 154"/>
                <a:gd name="T94" fmla="*/ 134 w 136"/>
                <a:gd name="T95" fmla="*/ 54 h 154"/>
                <a:gd name="T96" fmla="*/ 136 w 136"/>
                <a:gd name="T97" fmla="*/ 68 h 154"/>
                <a:gd name="T98" fmla="*/ 136 w 136"/>
                <a:gd name="T99" fmla="*/ 80 h 154"/>
                <a:gd name="T100" fmla="*/ 136 w 136"/>
                <a:gd name="T101" fmla="*/ 84 h 154"/>
                <a:gd name="T102" fmla="*/ 136 w 136"/>
                <a:gd name="T103" fmla="*/ 86 h 154"/>
                <a:gd name="T104" fmla="*/ 136 w 136"/>
                <a:gd name="T105" fmla="*/ 86 h 154"/>
                <a:gd name="T106" fmla="*/ 74 w 136"/>
                <a:gd name="T107" fmla="*/ 86 h 154"/>
                <a:gd name="T108" fmla="*/ 38 w 136"/>
                <a:gd name="T109" fmla="*/ 86 h 154"/>
                <a:gd name="T110" fmla="*/ 38 w 136"/>
                <a:gd name="T111" fmla="*/ 86 h 1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6"/>
                <a:gd name="T169" fmla="*/ 0 h 154"/>
                <a:gd name="T170" fmla="*/ 136 w 136"/>
                <a:gd name="T171" fmla="*/ 154 h 15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6" h="154">
                  <a:moveTo>
                    <a:pt x="38" y="86"/>
                  </a:moveTo>
                  <a:lnTo>
                    <a:pt x="38" y="92"/>
                  </a:lnTo>
                  <a:lnTo>
                    <a:pt x="40" y="102"/>
                  </a:lnTo>
                  <a:lnTo>
                    <a:pt x="44" y="110"/>
                  </a:lnTo>
                  <a:lnTo>
                    <a:pt x="50" y="118"/>
                  </a:lnTo>
                  <a:lnTo>
                    <a:pt x="58" y="122"/>
                  </a:lnTo>
                  <a:lnTo>
                    <a:pt x="66" y="124"/>
                  </a:lnTo>
                  <a:lnTo>
                    <a:pt x="76" y="124"/>
                  </a:lnTo>
                  <a:lnTo>
                    <a:pt x="82" y="122"/>
                  </a:lnTo>
                  <a:lnTo>
                    <a:pt x="92" y="118"/>
                  </a:lnTo>
                  <a:lnTo>
                    <a:pt x="98" y="110"/>
                  </a:lnTo>
                  <a:lnTo>
                    <a:pt x="100" y="108"/>
                  </a:lnTo>
                  <a:lnTo>
                    <a:pt x="106" y="108"/>
                  </a:lnTo>
                  <a:lnTo>
                    <a:pt x="122" y="108"/>
                  </a:lnTo>
                  <a:lnTo>
                    <a:pt x="134" y="110"/>
                  </a:lnTo>
                  <a:lnTo>
                    <a:pt x="132" y="116"/>
                  </a:lnTo>
                  <a:lnTo>
                    <a:pt x="126" y="128"/>
                  </a:lnTo>
                  <a:lnTo>
                    <a:pt x="118" y="138"/>
                  </a:lnTo>
                  <a:lnTo>
                    <a:pt x="108" y="146"/>
                  </a:lnTo>
                  <a:lnTo>
                    <a:pt x="94" y="152"/>
                  </a:lnTo>
                  <a:lnTo>
                    <a:pt x="80" y="154"/>
                  </a:lnTo>
                  <a:lnTo>
                    <a:pt x="72" y="154"/>
                  </a:lnTo>
                  <a:lnTo>
                    <a:pt x="60" y="154"/>
                  </a:lnTo>
                  <a:lnTo>
                    <a:pt x="42" y="150"/>
                  </a:lnTo>
                  <a:lnTo>
                    <a:pt x="26" y="140"/>
                  </a:lnTo>
                  <a:lnTo>
                    <a:pt x="14" y="126"/>
                  </a:lnTo>
                  <a:lnTo>
                    <a:pt x="6" y="110"/>
                  </a:lnTo>
                  <a:lnTo>
                    <a:pt x="0" y="90"/>
                  </a:lnTo>
                  <a:lnTo>
                    <a:pt x="0" y="80"/>
                  </a:lnTo>
                  <a:lnTo>
                    <a:pt x="0" y="68"/>
                  </a:lnTo>
                  <a:lnTo>
                    <a:pt x="6" y="48"/>
                  </a:lnTo>
                  <a:lnTo>
                    <a:pt x="14" y="30"/>
                  </a:lnTo>
                  <a:lnTo>
                    <a:pt x="22" y="20"/>
                  </a:lnTo>
                  <a:lnTo>
                    <a:pt x="32" y="12"/>
                  </a:lnTo>
                  <a:lnTo>
                    <a:pt x="42" y="6"/>
                  </a:lnTo>
                  <a:lnTo>
                    <a:pt x="52" y="2"/>
                  </a:lnTo>
                  <a:lnTo>
                    <a:pt x="64" y="2"/>
                  </a:lnTo>
                  <a:lnTo>
                    <a:pt x="74" y="0"/>
                  </a:lnTo>
                  <a:lnTo>
                    <a:pt x="84" y="2"/>
                  </a:lnTo>
                  <a:lnTo>
                    <a:pt x="94" y="6"/>
                  </a:lnTo>
                  <a:lnTo>
                    <a:pt x="104" y="10"/>
                  </a:lnTo>
                  <a:lnTo>
                    <a:pt x="112" y="16"/>
                  </a:lnTo>
                  <a:lnTo>
                    <a:pt x="120" y="24"/>
                  </a:lnTo>
                  <a:lnTo>
                    <a:pt x="126" y="32"/>
                  </a:lnTo>
                  <a:lnTo>
                    <a:pt x="132" y="44"/>
                  </a:lnTo>
                  <a:lnTo>
                    <a:pt x="134" y="54"/>
                  </a:lnTo>
                  <a:lnTo>
                    <a:pt x="136" y="68"/>
                  </a:lnTo>
                  <a:lnTo>
                    <a:pt x="136" y="80"/>
                  </a:lnTo>
                  <a:lnTo>
                    <a:pt x="136" y="84"/>
                  </a:lnTo>
                  <a:lnTo>
                    <a:pt x="136" y="86"/>
                  </a:lnTo>
                  <a:lnTo>
                    <a:pt x="74" y="86"/>
                  </a:lnTo>
                  <a:lnTo>
                    <a:pt x="38" y="86"/>
                  </a:lnTo>
                </a:path>
              </a:pathLst>
            </a:custGeom>
            <a:noFill/>
            <a:ln w="9525">
              <a:noFill/>
              <a:round/>
              <a:headEnd/>
              <a:tailEnd/>
            </a:ln>
          </p:spPr>
          <p:txBody>
            <a:bodyPr/>
            <a:lstStyle/>
            <a:p>
              <a:endParaRPr lang="en-US"/>
            </a:p>
          </p:txBody>
        </p:sp>
        <p:sp>
          <p:nvSpPr>
            <p:cNvPr id="1658" name="Freeform 294"/>
            <p:cNvSpPr>
              <a:spLocks/>
            </p:cNvSpPr>
            <p:nvPr/>
          </p:nvSpPr>
          <p:spPr bwMode="auto">
            <a:xfrm>
              <a:off x="15751175" y="28041600"/>
              <a:ext cx="95250" cy="47625"/>
            </a:xfrm>
            <a:custGeom>
              <a:avLst/>
              <a:gdLst>
                <a:gd name="T0" fmla="*/ 60 w 60"/>
                <a:gd name="T1" fmla="*/ 30 h 30"/>
                <a:gd name="T2" fmla="*/ 60 w 60"/>
                <a:gd name="T3" fmla="*/ 24 h 30"/>
                <a:gd name="T4" fmla="*/ 58 w 60"/>
                <a:gd name="T5" fmla="*/ 16 h 30"/>
                <a:gd name="T6" fmla="*/ 54 w 60"/>
                <a:gd name="T7" fmla="*/ 10 h 30"/>
                <a:gd name="T8" fmla="*/ 48 w 60"/>
                <a:gd name="T9" fmla="*/ 4 h 30"/>
                <a:gd name="T10" fmla="*/ 42 w 60"/>
                <a:gd name="T11" fmla="*/ 2 h 30"/>
                <a:gd name="T12" fmla="*/ 36 w 60"/>
                <a:gd name="T13" fmla="*/ 0 h 30"/>
                <a:gd name="T14" fmla="*/ 32 w 60"/>
                <a:gd name="T15" fmla="*/ 0 h 30"/>
                <a:gd name="T16" fmla="*/ 28 w 60"/>
                <a:gd name="T17" fmla="*/ 0 h 30"/>
                <a:gd name="T18" fmla="*/ 20 w 60"/>
                <a:gd name="T19" fmla="*/ 2 h 30"/>
                <a:gd name="T20" fmla="*/ 14 w 60"/>
                <a:gd name="T21" fmla="*/ 4 h 30"/>
                <a:gd name="T22" fmla="*/ 10 w 60"/>
                <a:gd name="T23" fmla="*/ 10 h 30"/>
                <a:gd name="T24" fmla="*/ 4 w 60"/>
                <a:gd name="T25" fmla="*/ 16 h 30"/>
                <a:gd name="T26" fmla="*/ 2 w 60"/>
                <a:gd name="T27" fmla="*/ 24 h 30"/>
                <a:gd name="T28" fmla="*/ 0 w 60"/>
                <a:gd name="T29" fmla="*/ 30 h 30"/>
                <a:gd name="T30" fmla="*/ 60 w 60"/>
                <a:gd name="T31" fmla="*/ 30 h 30"/>
                <a:gd name="T32" fmla="*/ 60 w 60"/>
                <a:gd name="T33" fmla="*/ 30 h 30"/>
                <a:gd name="T34" fmla="*/ 60 w 60"/>
                <a:gd name="T35" fmla="*/ 30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30"/>
                <a:gd name="T56" fmla="*/ 60 w 60"/>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30">
                  <a:moveTo>
                    <a:pt x="60" y="30"/>
                  </a:moveTo>
                  <a:lnTo>
                    <a:pt x="60" y="24"/>
                  </a:lnTo>
                  <a:lnTo>
                    <a:pt x="58" y="16"/>
                  </a:lnTo>
                  <a:lnTo>
                    <a:pt x="54" y="10"/>
                  </a:lnTo>
                  <a:lnTo>
                    <a:pt x="48" y="4"/>
                  </a:lnTo>
                  <a:lnTo>
                    <a:pt x="42" y="2"/>
                  </a:lnTo>
                  <a:lnTo>
                    <a:pt x="36" y="0"/>
                  </a:lnTo>
                  <a:lnTo>
                    <a:pt x="32" y="0"/>
                  </a:lnTo>
                  <a:lnTo>
                    <a:pt x="28" y="0"/>
                  </a:lnTo>
                  <a:lnTo>
                    <a:pt x="20" y="2"/>
                  </a:lnTo>
                  <a:lnTo>
                    <a:pt x="14" y="4"/>
                  </a:lnTo>
                  <a:lnTo>
                    <a:pt x="10" y="10"/>
                  </a:lnTo>
                  <a:lnTo>
                    <a:pt x="4" y="16"/>
                  </a:lnTo>
                  <a:lnTo>
                    <a:pt x="2" y="24"/>
                  </a:lnTo>
                  <a:lnTo>
                    <a:pt x="0" y="30"/>
                  </a:lnTo>
                  <a:lnTo>
                    <a:pt x="60" y="30"/>
                  </a:lnTo>
                </a:path>
              </a:pathLst>
            </a:custGeom>
            <a:noFill/>
            <a:ln w="9525">
              <a:noFill/>
              <a:round/>
              <a:headEnd/>
              <a:tailEnd/>
            </a:ln>
          </p:spPr>
          <p:txBody>
            <a:bodyPr/>
            <a:lstStyle/>
            <a:p>
              <a:endParaRPr lang="en-US"/>
            </a:p>
          </p:txBody>
        </p:sp>
        <p:sp>
          <p:nvSpPr>
            <p:cNvPr id="1659" name="Freeform 295"/>
            <p:cNvSpPr>
              <a:spLocks/>
            </p:cNvSpPr>
            <p:nvPr/>
          </p:nvSpPr>
          <p:spPr bwMode="auto">
            <a:xfrm>
              <a:off x="15951200" y="27997150"/>
              <a:ext cx="206375" cy="234950"/>
            </a:xfrm>
            <a:custGeom>
              <a:avLst/>
              <a:gdLst>
                <a:gd name="T0" fmla="*/ 36 w 130"/>
                <a:gd name="T1" fmla="*/ 2 h 148"/>
                <a:gd name="T2" fmla="*/ 38 w 130"/>
                <a:gd name="T3" fmla="*/ 6 h 148"/>
                <a:gd name="T4" fmla="*/ 38 w 130"/>
                <a:gd name="T5" fmla="*/ 10 h 148"/>
                <a:gd name="T6" fmla="*/ 38 w 130"/>
                <a:gd name="T7" fmla="*/ 16 h 148"/>
                <a:gd name="T8" fmla="*/ 40 w 130"/>
                <a:gd name="T9" fmla="*/ 22 h 148"/>
                <a:gd name="T10" fmla="*/ 42 w 130"/>
                <a:gd name="T11" fmla="*/ 18 h 148"/>
                <a:gd name="T12" fmla="*/ 48 w 130"/>
                <a:gd name="T13" fmla="*/ 12 h 148"/>
                <a:gd name="T14" fmla="*/ 62 w 130"/>
                <a:gd name="T15" fmla="*/ 4 h 148"/>
                <a:gd name="T16" fmla="*/ 78 w 130"/>
                <a:gd name="T17" fmla="*/ 0 h 148"/>
                <a:gd name="T18" fmla="*/ 82 w 130"/>
                <a:gd name="T19" fmla="*/ 0 h 148"/>
                <a:gd name="T20" fmla="*/ 86 w 130"/>
                <a:gd name="T21" fmla="*/ 0 h 148"/>
                <a:gd name="T22" fmla="*/ 96 w 130"/>
                <a:gd name="T23" fmla="*/ 2 h 148"/>
                <a:gd name="T24" fmla="*/ 110 w 130"/>
                <a:gd name="T25" fmla="*/ 8 h 148"/>
                <a:gd name="T26" fmla="*/ 122 w 130"/>
                <a:gd name="T27" fmla="*/ 18 h 148"/>
                <a:gd name="T28" fmla="*/ 124 w 130"/>
                <a:gd name="T29" fmla="*/ 22 h 148"/>
                <a:gd name="T30" fmla="*/ 126 w 130"/>
                <a:gd name="T31" fmla="*/ 24 h 148"/>
                <a:gd name="T32" fmla="*/ 126 w 130"/>
                <a:gd name="T33" fmla="*/ 28 h 148"/>
                <a:gd name="T34" fmla="*/ 130 w 130"/>
                <a:gd name="T35" fmla="*/ 40 h 148"/>
                <a:gd name="T36" fmla="*/ 130 w 130"/>
                <a:gd name="T37" fmla="*/ 58 h 148"/>
                <a:gd name="T38" fmla="*/ 130 w 130"/>
                <a:gd name="T39" fmla="*/ 64 h 148"/>
                <a:gd name="T40" fmla="*/ 130 w 130"/>
                <a:gd name="T41" fmla="*/ 116 h 148"/>
                <a:gd name="T42" fmla="*/ 130 w 130"/>
                <a:gd name="T43" fmla="*/ 146 h 148"/>
                <a:gd name="T44" fmla="*/ 130 w 130"/>
                <a:gd name="T45" fmla="*/ 148 h 148"/>
                <a:gd name="T46" fmla="*/ 106 w 130"/>
                <a:gd name="T47" fmla="*/ 148 h 148"/>
                <a:gd name="T48" fmla="*/ 94 w 130"/>
                <a:gd name="T49" fmla="*/ 148 h 148"/>
                <a:gd name="T50" fmla="*/ 92 w 130"/>
                <a:gd name="T51" fmla="*/ 148 h 148"/>
                <a:gd name="T52" fmla="*/ 92 w 130"/>
                <a:gd name="T53" fmla="*/ 102 h 148"/>
                <a:gd name="T54" fmla="*/ 92 w 130"/>
                <a:gd name="T55" fmla="*/ 74 h 148"/>
                <a:gd name="T56" fmla="*/ 92 w 130"/>
                <a:gd name="T57" fmla="*/ 72 h 148"/>
                <a:gd name="T58" fmla="*/ 92 w 130"/>
                <a:gd name="T59" fmla="*/ 70 h 148"/>
                <a:gd name="T60" fmla="*/ 92 w 130"/>
                <a:gd name="T61" fmla="*/ 70 h 148"/>
                <a:gd name="T62" fmla="*/ 92 w 130"/>
                <a:gd name="T63" fmla="*/ 54 h 148"/>
                <a:gd name="T64" fmla="*/ 90 w 130"/>
                <a:gd name="T65" fmla="*/ 46 h 148"/>
                <a:gd name="T66" fmla="*/ 86 w 130"/>
                <a:gd name="T67" fmla="*/ 40 h 148"/>
                <a:gd name="T68" fmla="*/ 82 w 130"/>
                <a:gd name="T69" fmla="*/ 36 h 148"/>
                <a:gd name="T70" fmla="*/ 80 w 130"/>
                <a:gd name="T71" fmla="*/ 36 h 148"/>
                <a:gd name="T72" fmla="*/ 76 w 130"/>
                <a:gd name="T73" fmla="*/ 34 h 148"/>
                <a:gd name="T74" fmla="*/ 72 w 130"/>
                <a:gd name="T75" fmla="*/ 34 h 148"/>
                <a:gd name="T76" fmla="*/ 72 w 130"/>
                <a:gd name="T77" fmla="*/ 34 h 148"/>
                <a:gd name="T78" fmla="*/ 66 w 130"/>
                <a:gd name="T79" fmla="*/ 34 h 148"/>
                <a:gd name="T80" fmla="*/ 60 w 130"/>
                <a:gd name="T81" fmla="*/ 34 h 148"/>
                <a:gd name="T82" fmla="*/ 54 w 130"/>
                <a:gd name="T83" fmla="*/ 38 h 148"/>
                <a:gd name="T84" fmla="*/ 50 w 130"/>
                <a:gd name="T85" fmla="*/ 42 h 148"/>
                <a:gd name="T86" fmla="*/ 46 w 130"/>
                <a:gd name="T87" fmla="*/ 46 h 148"/>
                <a:gd name="T88" fmla="*/ 46 w 130"/>
                <a:gd name="T89" fmla="*/ 48 h 148"/>
                <a:gd name="T90" fmla="*/ 44 w 130"/>
                <a:gd name="T91" fmla="*/ 50 h 148"/>
                <a:gd name="T92" fmla="*/ 42 w 130"/>
                <a:gd name="T93" fmla="*/ 52 h 148"/>
                <a:gd name="T94" fmla="*/ 42 w 130"/>
                <a:gd name="T95" fmla="*/ 60 h 148"/>
                <a:gd name="T96" fmla="*/ 42 w 130"/>
                <a:gd name="T97" fmla="*/ 120 h 148"/>
                <a:gd name="T98" fmla="*/ 42 w 130"/>
                <a:gd name="T99" fmla="*/ 146 h 148"/>
                <a:gd name="T100" fmla="*/ 42 w 130"/>
                <a:gd name="T101" fmla="*/ 148 h 148"/>
                <a:gd name="T102" fmla="*/ 18 w 130"/>
                <a:gd name="T103" fmla="*/ 148 h 148"/>
                <a:gd name="T104" fmla="*/ 6 w 130"/>
                <a:gd name="T105" fmla="*/ 148 h 148"/>
                <a:gd name="T106" fmla="*/ 4 w 130"/>
                <a:gd name="T107" fmla="*/ 148 h 148"/>
                <a:gd name="T108" fmla="*/ 4 w 130"/>
                <a:gd name="T109" fmla="*/ 90 h 148"/>
                <a:gd name="T110" fmla="*/ 4 w 130"/>
                <a:gd name="T111" fmla="*/ 90 h 148"/>
                <a:gd name="T112" fmla="*/ 4 w 130"/>
                <a:gd name="T113" fmla="*/ 54 h 148"/>
                <a:gd name="T114" fmla="*/ 4 w 130"/>
                <a:gd name="T115" fmla="*/ 18 h 148"/>
                <a:gd name="T116" fmla="*/ 0 w 130"/>
                <a:gd name="T117" fmla="*/ 6 h 148"/>
                <a:gd name="T118" fmla="*/ 0 w 130"/>
                <a:gd name="T119" fmla="*/ 2 h 148"/>
                <a:gd name="T120" fmla="*/ 36 w 130"/>
                <a:gd name="T121" fmla="*/ 2 h 148"/>
                <a:gd name="T122" fmla="*/ 36 w 130"/>
                <a:gd name="T123" fmla="*/ 2 h 148"/>
                <a:gd name="T124" fmla="*/ 36 w 130"/>
                <a:gd name="T125" fmla="*/ 2 h 1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
                <a:gd name="T190" fmla="*/ 0 h 148"/>
                <a:gd name="T191" fmla="*/ 130 w 130"/>
                <a:gd name="T192" fmla="*/ 148 h 1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 h="148">
                  <a:moveTo>
                    <a:pt x="36" y="2"/>
                  </a:moveTo>
                  <a:lnTo>
                    <a:pt x="38" y="6"/>
                  </a:lnTo>
                  <a:lnTo>
                    <a:pt x="38" y="10"/>
                  </a:lnTo>
                  <a:lnTo>
                    <a:pt x="38" y="16"/>
                  </a:lnTo>
                  <a:lnTo>
                    <a:pt x="40" y="22"/>
                  </a:lnTo>
                  <a:lnTo>
                    <a:pt x="42" y="18"/>
                  </a:lnTo>
                  <a:lnTo>
                    <a:pt x="48" y="12"/>
                  </a:lnTo>
                  <a:lnTo>
                    <a:pt x="62" y="4"/>
                  </a:lnTo>
                  <a:lnTo>
                    <a:pt x="78" y="0"/>
                  </a:lnTo>
                  <a:lnTo>
                    <a:pt x="82" y="0"/>
                  </a:lnTo>
                  <a:lnTo>
                    <a:pt x="86" y="0"/>
                  </a:lnTo>
                  <a:lnTo>
                    <a:pt x="96" y="2"/>
                  </a:lnTo>
                  <a:lnTo>
                    <a:pt x="110" y="8"/>
                  </a:lnTo>
                  <a:lnTo>
                    <a:pt x="122" y="18"/>
                  </a:lnTo>
                  <a:lnTo>
                    <a:pt x="124" y="22"/>
                  </a:lnTo>
                  <a:lnTo>
                    <a:pt x="126" y="24"/>
                  </a:lnTo>
                  <a:lnTo>
                    <a:pt x="126" y="28"/>
                  </a:lnTo>
                  <a:lnTo>
                    <a:pt x="130" y="40"/>
                  </a:lnTo>
                  <a:lnTo>
                    <a:pt x="130" y="58"/>
                  </a:lnTo>
                  <a:lnTo>
                    <a:pt x="130" y="64"/>
                  </a:lnTo>
                  <a:lnTo>
                    <a:pt x="130" y="116"/>
                  </a:lnTo>
                  <a:lnTo>
                    <a:pt x="130" y="146"/>
                  </a:lnTo>
                  <a:lnTo>
                    <a:pt x="130" y="148"/>
                  </a:lnTo>
                  <a:lnTo>
                    <a:pt x="106" y="148"/>
                  </a:lnTo>
                  <a:lnTo>
                    <a:pt x="94" y="148"/>
                  </a:lnTo>
                  <a:lnTo>
                    <a:pt x="92" y="148"/>
                  </a:lnTo>
                  <a:lnTo>
                    <a:pt x="92" y="102"/>
                  </a:lnTo>
                  <a:lnTo>
                    <a:pt x="92" y="74"/>
                  </a:lnTo>
                  <a:lnTo>
                    <a:pt x="92" y="72"/>
                  </a:lnTo>
                  <a:lnTo>
                    <a:pt x="92" y="70"/>
                  </a:lnTo>
                  <a:lnTo>
                    <a:pt x="92" y="54"/>
                  </a:lnTo>
                  <a:lnTo>
                    <a:pt x="90" y="46"/>
                  </a:lnTo>
                  <a:lnTo>
                    <a:pt x="86" y="40"/>
                  </a:lnTo>
                  <a:lnTo>
                    <a:pt x="82" y="36"/>
                  </a:lnTo>
                  <a:lnTo>
                    <a:pt x="80" y="36"/>
                  </a:lnTo>
                  <a:lnTo>
                    <a:pt x="76" y="34"/>
                  </a:lnTo>
                  <a:lnTo>
                    <a:pt x="72" y="34"/>
                  </a:lnTo>
                  <a:lnTo>
                    <a:pt x="66" y="34"/>
                  </a:lnTo>
                  <a:lnTo>
                    <a:pt x="60" y="34"/>
                  </a:lnTo>
                  <a:lnTo>
                    <a:pt x="54" y="38"/>
                  </a:lnTo>
                  <a:lnTo>
                    <a:pt x="50" y="42"/>
                  </a:lnTo>
                  <a:lnTo>
                    <a:pt x="46" y="46"/>
                  </a:lnTo>
                  <a:lnTo>
                    <a:pt x="46" y="48"/>
                  </a:lnTo>
                  <a:lnTo>
                    <a:pt x="44" y="50"/>
                  </a:lnTo>
                  <a:lnTo>
                    <a:pt x="42" y="52"/>
                  </a:lnTo>
                  <a:lnTo>
                    <a:pt x="42" y="60"/>
                  </a:lnTo>
                  <a:lnTo>
                    <a:pt x="42" y="120"/>
                  </a:lnTo>
                  <a:lnTo>
                    <a:pt x="42" y="146"/>
                  </a:lnTo>
                  <a:lnTo>
                    <a:pt x="42" y="148"/>
                  </a:lnTo>
                  <a:lnTo>
                    <a:pt x="18" y="148"/>
                  </a:lnTo>
                  <a:lnTo>
                    <a:pt x="6" y="148"/>
                  </a:lnTo>
                  <a:lnTo>
                    <a:pt x="4" y="148"/>
                  </a:lnTo>
                  <a:lnTo>
                    <a:pt x="4" y="90"/>
                  </a:lnTo>
                  <a:lnTo>
                    <a:pt x="4" y="54"/>
                  </a:lnTo>
                  <a:lnTo>
                    <a:pt x="4" y="18"/>
                  </a:lnTo>
                  <a:lnTo>
                    <a:pt x="0" y="6"/>
                  </a:lnTo>
                  <a:lnTo>
                    <a:pt x="0" y="2"/>
                  </a:lnTo>
                  <a:lnTo>
                    <a:pt x="36" y="2"/>
                  </a:lnTo>
                  <a:close/>
                </a:path>
              </a:pathLst>
            </a:custGeom>
            <a:solidFill>
              <a:srgbClr val="0A0A0D"/>
            </a:solidFill>
            <a:ln w="9525">
              <a:noFill/>
              <a:round/>
              <a:headEnd/>
              <a:tailEnd/>
            </a:ln>
          </p:spPr>
          <p:txBody>
            <a:bodyPr/>
            <a:lstStyle/>
            <a:p>
              <a:endParaRPr lang="en-US"/>
            </a:p>
          </p:txBody>
        </p:sp>
        <p:sp>
          <p:nvSpPr>
            <p:cNvPr id="1660" name="Freeform 296"/>
            <p:cNvSpPr>
              <a:spLocks/>
            </p:cNvSpPr>
            <p:nvPr/>
          </p:nvSpPr>
          <p:spPr bwMode="auto">
            <a:xfrm>
              <a:off x="15951200" y="27997150"/>
              <a:ext cx="206375" cy="234950"/>
            </a:xfrm>
            <a:custGeom>
              <a:avLst/>
              <a:gdLst>
                <a:gd name="T0" fmla="*/ 36 w 130"/>
                <a:gd name="T1" fmla="*/ 2 h 148"/>
                <a:gd name="T2" fmla="*/ 38 w 130"/>
                <a:gd name="T3" fmla="*/ 6 h 148"/>
                <a:gd name="T4" fmla="*/ 38 w 130"/>
                <a:gd name="T5" fmla="*/ 10 h 148"/>
                <a:gd name="T6" fmla="*/ 38 w 130"/>
                <a:gd name="T7" fmla="*/ 16 h 148"/>
                <a:gd name="T8" fmla="*/ 40 w 130"/>
                <a:gd name="T9" fmla="*/ 22 h 148"/>
                <a:gd name="T10" fmla="*/ 42 w 130"/>
                <a:gd name="T11" fmla="*/ 18 h 148"/>
                <a:gd name="T12" fmla="*/ 48 w 130"/>
                <a:gd name="T13" fmla="*/ 12 h 148"/>
                <a:gd name="T14" fmla="*/ 62 w 130"/>
                <a:gd name="T15" fmla="*/ 4 h 148"/>
                <a:gd name="T16" fmla="*/ 78 w 130"/>
                <a:gd name="T17" fmla="*/ 0 h 148"/>
                <a:gd name="T18" fmla="*/ 82 w 130"/>
                <a:gd name="T19" fmla="*/ 0 h 148"/>
                <a:gd name="T20" fmla="*/ 86 w 130"/>
                <a:gd name="T21" fmla="*/ 0 h 148"/>
                <a:gd name="T22" fmla="*/ 96 w 130"/>
                <a:gd name="T23" fmla="*/ 2 h 148"/>
                <a:gd name="T24" fmla="*/ 110 w 130"/>
                <a:gd name="T25" fmla="*/ 8 h 148"/>
                <a:gd name="T26" fmla="*/ 122 w 130"/>
                <a:gd name="T27" fmla="*/ 18 h 148"/>
                <a:gd name="T28" fmla="*/ 124 w 130"/>
                <a:gd name="T29" fmla="*/ 22 h 148"/>
                <a:gd name="T30" fmla="*/ 126 w 130"/>
                <a:gd name="T31" fmla="*/ 24 h 148"/>
                <a:gd name="T32" fmla="*/ 126 w 130"/>
                <a:gd name="T33" fmla="*/ 28 h 148"/>
                <a:gd name="T34" fmla="*/ 130 w 130"/>
                <a:gd name="T35" fmla="*/ 40 h 148"/>
                <a:gd name="T36" fmla="*/ 130 w 130"/>
                <a:gd name="T37" fmla="*/ 58 h 148"/>
                <a:gd name="T38" fmla="*/ 130 w 130"/>
                <a:gd name="T39" fmla="*/ 64 h 148"/>
                <a:gd name="T40" fmla="*/ 130 w 130"/>
                <a:gd name="T41" fmla="*/ 116 h 148"/>
                <a:gd name="T42" fmla="*/ 130 w 130"/>
                <a:gd name="T43" fmla="*/ 146 h 148"/>
                <a:gd name="T44" fmla="*/ 130 w 130"/>
                <a:gd name="T45" fmla="*/ 148 h 148"/>
                <a:gd name="T46" fmla="*/ 106 w 130"/>
                <a:gd name="T47" fmla="*/ 148 h 148"/>
                <a:gd name="T48" fmla="*/ 94 w 130"/>
                <a:gd name="T49" fmla="*/ 148 h 148"/>
                <a:gd name="T50" fmla="*/ 92 w 130"/>
                <a:gd name="T51" fmla="*/ 148 h 148"/>
                <a:gd name="T52" fmla="*/ 92 w 130"/>
                <a:gd name="T53" fmla="*/ 102 h 148"/>
                <a:gd name="T54" fmla="*/ 92 w 130"/>
                <a:gd name="T55" fmla="*/ 74 h 148"/>
                <a:gd name="T56" fmla="*/ 92 w 130"/>
                <a:gd name="T57" fmla="*/ 72 h 148"/>
                <a:gd name="T58" fmla="*/ 92 w 130"/>
                <a:gd name="T59" fmla="*/ 70 h 148"/>
                <a:gd name="T60" fmla="*/ 92 w 130"/>
                <a:gd name="T61" fmla="*/ 70 h 148"/>
                <a:gd name="T62" fmla="*/ 92 w 130"/>
                <a:gd name="T63" fmla="*/ 54 h 148"/>
                <a:gd name="T64" fmla="*/ 90 w 130"/>
                <a:gd name="T65" fmla="*/ 46 h 148"/>
                <a:gd name="T66" fmla="*/ 86 w 130"/>
                <a:gd name="T67" fmla="*/ 40 h 148"/>
                <a:gd name="T68" fmla="*/ 82 w 130"/>
                <a:gd name="T69" fmla="*/ 36 h 148"/>
                <a:gd name="T70" fmla="*/ 80 w 130"/>
                <a:gd name="T71" fmla="*/ 36 h 148"/>
                <a:gd name="T72" fmla="*/ 76 w 130"/>
                <a:gd name="T73" fmla="*/ 34 h 148"/>
                <a:gd name="T74" fmla="*/ 72 w 130"/>
                <a:gd name="T75" fmla="*/ 34 h 148"/>
                <a:gd name="T76" fmla="*/ 72 w 130"/>
                <a:gd name="T77" fmla="*/ 34 h 148"/>
                <a:gd name="T78" fmla="*/ 66 w 130"/>
                <a:gd name="T79" fmla="*/ 34 h 148"/>
                <a:gd name="T80" fmla="*/ 60 w 130"/>
                <a:gd name="T81" fmla="*/ 34 h 148"/>
                <a:gd name="T82" fmla="*/ 54 w 130"/>
                <a:gd name="T83" fmla="*/ 38 h 148"/>
                <a:gd name="T84" fmla="*/ 50 w 130"/>
                <a:gd name="T85" fmla="*/ 42 h 148"/>
                <a:gd name="T86" fmla="*/ 46 w 130"/>
                <a:gd name="T87" fmla="*/ 46 h 148"/>
                <a:gd name="T88" fmla="*/ 46 w 130"/>
                <a:gd name="T89" fmla="*/ 48 h 148"/>
                <a:gd name="T90" fmla="*/ 44 w 130"/>
                <a:gd name="T91" fmla="*/ 50 h 148"/>
                <a:gd name="T92" fmla="*/ 42 w 130"/>
                <a:gd name="T93" fmla="*/ 52 h 148"/>
                <a:gd name="T94" fmla="*/ 42 w 130"/>
                <a:gd name="T95" fmla="*/ 60 h 148"/>
                <a:gd name="T96" fmla="*/ 42 w 130"/>
                <a:gd name="T97" fmla="*/ 120 h 148"/>
                <a:gd name="T98" fmla="*/ 42 w 130"/>
                <a:gd name="T99" fmla="*/ 146 h 148"/>
                <a:gd name="T100" fmla="*/ 42 w 130"/>
                <a:gd name="T101" fmla="*/ 148 h 148"/>
                <a:gd name="T102" fmla="*/ 18 w 130"/>
                <a:gd name="T103" fmla="*/ 148 h 148"/>
                <a:gd name="T104" fmla="*/ 6 w 130"/>
                <a:gd name="T105" fmla="*/ 148 h 148"/>
                <a:gd name="T106" fmla="*/ 4 w 130"/>
                <a:gd name="T107" fmla="*/ 148 h 148"/>
                <a:gd name="T108" fmla="*/ 4 w 130"/>
                <a:gd name="T109" fmla="*/ 90 h 148"/>
                <a:gd name="T110" fmla="*/ 4 w 130"/>
                <a:gd name="T111" fmla="*/ 90 h 148"/>
                <a:gd name="T112" fmla="*/ 4 w 130"/>
                <a:gd name="T113" fmla="*/ 54 h 148"/>
                <a:gd name="T114" fmla="*/ 4 w 130"/>
                <a:gd name="T115" fmla="*/ 18 h 148"/>
                <a:gd name="T116" fmla="*/ 0 w 130"/>
                <a:gd name="T117" fmla="*/ 6 h 148"/>
                <a:gd name="T118" fmla="*/ 0 w 130"/>
                <a:gd name="T119" fmla="*/ 2 h 148"/>
                <a:gd name="T120" fmla="*/ 36 w 130"/>
                <a:gd name="T121" fmla="*/ 2 h 148"/>
                <a:gd name="T122" fmla="*/ 36 w 130"/>
                <a:gd name="T123" fmla="*/ 2 h 148"/>
                <a:gd name="T124" fmla="*/ 36 w 130"/>
                <a:gd name="T125" fmla="*/ 2 h 1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
                <a:gd name="T190" fmla="*/ 0 h 148"/>
                <a:gd name="T191" fmla="*/ 130 w 130"/>
                <a:gd name="T192" fmla="*/ 148 h 1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 h="148">
                  <a:moveTo>
                    <a:pt x="36" y="2"/>
                  </a:moveTo>
                  <a:lnTo>
                    <a:pt x="38" y="6"/>
                  </a:lnTo>
                  <a:lnTo>
                    <a:pt x="38" y="10"/>
                  </a:lnTo>
                  <a:lnTo>
                    <a:pt x="38" y="16"/>
                  </a:lnTo>
                  <a:lnTo>
                    <a:pt x="40" y="22"/>
                  </a:lnTo>
                  <a:lnTo>
                    <a:pt x="42" y="18"/>
                  </a:lnTo>
                  <a:lnTo>
                    <a:pt x="48" y="12"/>
                  </a:lnTo>
                  <a:lnTo>
                    <a:pt x="62" y="4"/>
                  </a:lnTo>
                  <a:lnTo>
                    <a:pt x="78" y="0"/>
                  </a:lnTo>
                  <a:lnTo>
                    <a:pt x="82" y="0"/>
                  </a:lnTo>
                  <a:lnTo>
                    <a:pt x="86" y="0"/>
                  </a:lnTo>
                  <a:lnTo>
                    <a:pt x="96" y="2"/>
                  </a:lnTo>
                  <a:lnTo>
                    <a:pt x="110" y="8"/>
                  </a:lnTo>
                  <a:lnTo>
                    <a:pt x="122" y="18"/>
                  </a:lnTo>
                  <a:lnTo>
                    <a:pt x="124" y="22"/>
                  </a:lnTo>
                  <a:lnTo>
                    <a:pt x="126" y="24"/>
                  </a:lnTo>
                  <a:lnTo>
                    <a:pt x="126" y="28"/>
                  </a:lnTo>
                  <a:lnTo>
                    <a:pt x="130" y="40"/>
                  </a:lnTo>
                  <a:lnTo>
                    <a:pt x="130" y="58"/>
                  </a:lnTo>
                  <a:lnTo>
                    <a:pt x="130" y="64"/>
                  </a:lnTo>
                  <a:lnTo>
                    <a:pt x="130" y="116"/>
                  </a:lnTo>
                  <a:lnTo>
                    <a:pt x="130" y="146"/>
                  </a:lnTo>
                  <a:lnTo>
                    <a:pt x="130" y="148"/>
                  </a:lnTo>
                  <a:lnTo>
                    <a:pt x="106" y="148"/>
                  </a:lnTo>
                  <a:lnTo>
                    <a:pt x="94" y="148"/>
                  </a:lnTo>
                  <a:lnTo>
                    <a:pt x="92" y="148"/>
                  </a:lnTo>
                  <a:lnTo>
                    <a:pt x="92" y="102"/>
                  </a:lnTo>
                  <a:lnTo>
                    <a:pt x="92" y="74"/>
                  </a:lnTo>
                  <a:lnTo>
                    <a:pt x="92" y="72"/>
                  </a:lnTo>
                  <a:lnTo>
                    <a:pt x="92" y="70"/>
                  </a:lnTo>
                  <a:lnTo>
                    <a:pt x="92" y="54"/>
                  </a:lnTo>
                  <a:lnTo>
                    <a:pt x="90" y="46"/>
                  </a:lnTo>
                  <a:lnTo>
                    <a:pt x="86" y="40"/>
                  </a:lnTo>
                  <a:lnTo>
                    <a:pt x="82" y="36"/>
                  </a:lnTo>
                  <a:lnTo>
                    <a:pt x="80" y="36"/>
                  </a:lnTo>
                  <a:lnTo>
                    <a:pt x="76" y="34"/>
                  </a:lnTo>
                  <a:lnTo>
                    <a:pt x="72" y="34"/>
                  </a:lnTo>
                  <a:lnTo>
                    <a:pt x="66" y="34"/>
                  </a:lnTo>
                  <a:lnTo>
                    <a:pt x="60" y="34"/>
                  </a:lnTo>
                  <a:lnTo>
                    <a:pt x="54" y="38"/>
                  </a:lnTo>
                  <a:lnTo>
                    <a:pt x="50" y="42"/>
                  </a:lnTo>
                  <a:lnTo>
                    <a:pt x="46" y="46"/>
                  </a:lnTo>
                  <a:lnTo>
                    <a:pt x="46" y="48"/>
                  </a:lnTo>
                  <a:lnTo>
                    <a:pt x="44" y="50"/>
                  </a:lnTo>
                  <a:lnTo>
                    <a:pt x="42" y="52"/>
                  </a:lnTo>
                  <a:lnTo>
                    <a:pt x="42" y="60"/>
                  </a:lnTo>
                  <a:lnTo>
                    <a:pt x="42" y="120"/>
                  </a:lnTo>
                  <a:lnTo>
                    <a:pt x="42" y="146"/>
                  </a:lnTo>
                  <a:lnTo>
                    <a:pt x="42" y="148"/>
                  </a:lnTo>
                  <a:lnTo>
                    <a:pt x="18" y="148"/>
                  </a:lnTo>
                  <a:lnTo>
                    <a:pt x="6" y="148"/>
                  </a:lnTo>
                  <a:lnTo>
                    <a:pt x="4" y="148"/>
                  </a:lnTo>
                  <a:lnTo>
                    <a:pt x="4" y="90"/>
                  </a:lnTo>
                  <a:lnTo>
                    <a:pt x="4" y="54"/>
                  </a:lnTo>
                  <a:lnTo>
                    <a:pt x="4" y="18"/>
                  </a:lnTo>
                  <a:lnTo>
                    <a:pt x="0" y="6"/>
                  </a:lnTo>
                  <a:lnTo>
                    <a:pt x="0" y="2"/>
                  </a:lnTo>
                  <a:lnTo>
                    <a:pt x="36" y="2"/>
                  </a:lnTo>
                </a:path>
              </a:pathLst>
            </a:custGeom>
            <a:noFill/>
            <a:ln w="9525">
              <a:noFill/>
              <a:round/>
              <a:headEnd/>
              <a:tailEnd/>
            </a:ln>
          </p:spPr>
          <p:txBody>
            <a:bodyPr/>
            <a:lstStyle/>
            <a:p>
              <a:endParaRPr lang="en-US"/>
            </a:p>
          </p:txBody>
        </p:sp>
        <p:sp>
          <p:nvSpPr>
            <p:cNvPr id="1661" name="Freeform 297"/>
            <p:cNvSpPr>
              <a:spLocks/>
            </p:cNvSpPr>
            <p:nvPr/>
          </p:nvSpPr>
          <p:spPr bwMode="auto">
            <a:xfrm>
              <a:off x="13836650" y="28000325"/>
              <a:ext cx="79375" cy="231775"/>
            </a:xfrm>
            <a:custGeom>
              <a:avLst/>
              <a:gdLst>
                <a:gd name="T0" fmla="*/ 40 w 50"/>
                <a:gd name="T1" fmla="*/ 130 h 146"/>
                <a:gd name="T2" fmla="*/ 34 w 50"/>
                <a:gd name="T3" fmla="*/ 84 h 146"/>
                <a:gd name="T4" fmla="*/ 34 w 50"/>
                <a:gd name="T5" fmla="*/ 12 h 146"/>
                <a:gd name="T6" fmla="*/ 40 w 50"/>
                <a:gd name="T7" fmla="*/ 12 h 146"/>
                <a:gd name="T8" fmla="*/ 40 w 50"/>
                <a:gd name="T9" fmla="*/ 0 h 146"/>
                <a:gd name="T10" fmla="*/ 10 w 50"/>
                <a:gd name="T11" fmla="*/ 0 h 146"/>
                <a:gd name="T12" fmla="*/ 10 w 50"/>
                <a:gd name="T13" fmla="*/ 12 h 146"/>
                <a:gd name="T14" fmla="*/ 16 w 50"/>
                <a:gd name="T15" fmla="*/ 12 h 146"/>
                <a:gd name="T16" fmla="*/ 16 w 50"/>
                <a:gd name="T17" fmla="*/ 84 h 146"/>
                <a:gd name="T18" fmla="*/ 10 w 50"/>
                <a:gd name="T19" fmla="*/ 130 h 146"/>
                <a:gd name="T20" fmla="*/ 0 w 50"/>
                <a:gd name="T21" fmla="*/ 146 h 146"/>
                <a:gd name="T22" fmla="*/ 50 w 50"/>
                <a:gd name="T23" fmla="*/ 146 h 146"/>
                <a:gd name="T24" fmla="*/ 40 w 50"/>
                <a:gd name="T25" fmla="*/ 130 h 1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146"/>
                <a:gd name="T41" fmla="*/ 50 w 50"/>
                <a:gd name="T42" fmla="*/ 146 h 1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146">
                  <a:moveTo>
                    <a:pt x="40" y="130"/>
                  </a:moveTo>
                  <a:lnTo>
                    <a:pt x="34" y="84"/>
                  </a:lnTo>
                  <a:lnTo>
                    <a:pt x="34" y="12"/>
                  </a:lnTo>
                  <a:lnTo>
                    <a:pt x="40" y="12"/>
                  </a:lnTo>
                  <a:lnTo>
                    <a:pt x="40" y="0"/>
                  </a:lnTo>
                  <a:lnTo>
                    <a:pt x="10" y="0"/>
                  </a:lnTo>
                  <a:lnTo>
                    <a:pt x="10" y="12"/>
                  </a:lnTo>
                  <a:lnTo>
                    <a:pt x="16" y="12"/>
                  </a:lnTo>
                  <a:lnTo>
                    <a:pt x="16" y="84"/>
                  </a:lnTo>
                  <a:lnTo>
                    <a:pt x="10" y="130"/>
                  </a:lnTo>
                  <a:lnTo>
                    <a:pt x="0" y="146"/>
                  </a:lnTo>
                  <a:lnTo>
                    <a:pt x="50" y="146"/>
                  </a:lnTo>
                  <a:lnTo>
                    <a:pt x="40" y="130"/>
                  </a:lnTo>
                  <a:close/>
                </a:path>
              </a:pathLst>
            </a:custGeom>
            <a:solidFill>
              <a:srgbClr val="0A0A0D"/>
            </a:solidFill>
            <a:ln w="9525">
              <a:noFill/>
              <a:round/>
              <a:headEnd/>
              <a:tailEnd/>
            </a:ln>
          </p:spPr>
          <p:txBody>
            <a:bodyPr/>
            <a:lstStyle/>
            <a:p>
              <a:endParaRPr lang="en-US"/>
            </a:p>
          </p:txBody>
        </p:sp>
        <p:sp>
          <p:nvSpPr>
            <p:cNvPr id="1662" name="Freeform 298"/>
            <p:cNvSpPr>
              <a:spLocks/>
            </p:cNvSpPr>
            <p:nvPr/>
          </p:nvSpPr>
          <p:spPr bwMode="auto">
            <a:xfrm>
              <a:off x="13836650" y="28000325"/>
              <a:ext cx="79375" cy="231775"/>
            </a:xfrm>
            <a:custGeom>
              <a:avLst/>
              <a:gdLst>
                <a:gd name="T0" fmla="*/ 40 w 50"/>
                <a:gd name="T1" fmla="*/ 130 h 146"/>
                <a:gd name="T2" fmla="*/ 34 w 50"/>
                <a:gd name="T3" fmla="*/ 84 h 146"/>
                <a:gd name="T4" fmla="*/ 34 w 50"/>
                <a:gd name="T5" fmla="*/ 12 h 146"/>
                <a:gd name="T6" fmla="*/ 40 w 50"/>
                <a:gd name="T7" fmla="*/ 12 h 146"/>
                <a:gd name="T8" fmla="*/ 40 w 50"/>
                <a:gd name="T9" fmla="*/ 0 h 146"/>
                <a:gd name="T10" fmla="*/ 10 w 50"/>
                <a:gd name="T11" fmla="*/ 0 h 146"/>
                <a:gd name="T12" fmla="*/ 10 w 50"/>
                <a:gd name="T13" fmla="*/ 12 h 146"/>
                <a:gd name="T14" fmla="*/ 16 w 50"/>
                <a:gd name="T15" fmla="*/ 12 h 146"/>
                <a:gd name="T16" fmla="*/ 16 w 50"/>
                <a:gd name="T17" fmla="*/ 84 h 146"/>
                <a:gd name="T18" fmla="*/ 10 w 50"/>
                <a:gd name="T19" fmla="*/ 130 h 146"/>
                <a:gd name="T20" fmla="*/ 0 w 50"/>
                <a:gd name="T21" fmla="*/ 146 h 146"/>
                <a:gd name="T22" fmla="*/ 50 w 50"/>
                <a:gd name="T23" fmla="*/ 146 h 146"/>
                <a:gd name="T24" fmla="*/ 40 w 50"/>
                <a:gd name="T25" fmla="*/ 130 h 1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146"/>
                <a:gd name="T41" fmla="*/ 50 w 50"/>
                <a:gd name="T42" fmla="*/ 146 h 1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146">
                  <a:moveTo>
                    <a:pt x="40" y="130"/>
                  </a:moveTo>
                  <a:lnTo>
                    <a:pt x="34" y="84"/>
                  </a:lnTo>
                  <a:lnTo>
                    <a:pt x="34" y="12"/>
                  </a:lnTo>
                  <a:lnTo>
                    <a:pt x="40" y="12"/>
                  </a:lnTo>
                  <a:lnTo>
                    <a:pt x="40" y="0"/>
                  </a:lnTo>
                  <a:lnTo>
                    <a:pt x="10" y="0"/>
                  </a:lnTo>
                  <a:lnTo>
                    <a:pt x="10" y="12"/>
                  </a:lnTo>
                  <a:lnTo>
                    <a:pt x="16" y="12"/>
                  </a:lnTo>
                  <a:lnTo>
                    <a:pt x="16" y="84"/>
                  </a:lnTo>
                  <a:lnTo>
                    <a:pt x="10" y="130"/>
                  </a:lnTo>
                  <a:lnTo>
                    <a:pt x="0" y="146"/>
                  </a:lnTo>
                  <a:lnTo>
                    <a:pt x="50" y="146"/>
                  </a:lnTo>
                  <a:lnTo>
                    <a:pt x="40" y="130"/>
                  </a:lnTo>
                </a:path>
              </a:pathLst>
            </a:custGeom>
            <a:noFill/>
            <a:ln w="9525">
              <a:noFill/>
              <a:round/>
              <a:headEnd/>
              <a:tailEnd/>
            </a:ln>
          </p:spPr>
          <p:txBody>
            <a:bodyPr/>
            <a:lstStyle/>
            <a:p>
              <a:endParaRPr lang="en-US"/>
            </a:p>
          </p:txBody>
        </p:sp>
        <p:sp>
          <p:nvSpPr>
            <p:cNvPr id="1663" name="Freeform 299"/>
            <p:cNvSpPr>
              <a:spLocks/>
            </p:cNvSpPr>
            <p:nvPr/>
          </p:nvSpPr>
          <p:spPr bwMode="auto">
            <a:xfrm>
              <a:off x="13846175" y="27930475"/>
              <a:ext cx="60325" cy="60325"/>
            </a:xfrm>
            <a:custGeom>
              <a:avLst/>
              <a:gdLst>
                <a:gd name="T0" fmla="*/ 20 w 38"/>
                <a:gd name="T1" fmla="*/ 0 h 38"/>
                <a:gd name="T2" fmla="*/ 26 w 38"/>
                <a:gd name="T3" fmla="*/ 0 h 38"/>
                <a:gd name="T4" fmla="*/ 26 w 38"/>
                <a:gd name="T5" fmla="*/ 0 h 38"/>
                <a:gd name="T6" fmla="*/ 32 w 38"/>
                <a:gd name="T7" fmla="*/ 4 h 38"/>
                <a:gd name="T8" fmla="*/ 36 w 38"/>
                <a:gd name="T9" fmla="*/ 10 h 38"/>
                <a:gd name="T10" fmla="*/ 38 w 38"/>
                <a:gd name="T11" fmla="*/ 16 h 38"/>
                <a:gd name="T12" fmla="*/ 38 w 38"/>
                <a:gd name="T13" fmla="*/ 22 h 38"/>
                <a:gd name="T14" fmla="*/ 36 w 38"/>
                <a:gd name="T15" fmla="*/ 28 h 38"/>
                <a:gd name="T16" fmla="*/ 34 w 38"/>
                <a:gd name="T17" fmla="*/ 32 h 38"/>
                <a:gd name="T18" fmla="*/ 28 w 38"/>
                <a:gd name="T19" fmla="*/ 36 h 38"/>
                <a:gd name="T20" fmla="*/ 22 w 38"/>
                <a:gd name="T21" fmla="*/ 38 h 38"/>
                <a:gd name="T22" fmla="*/ 16 w 38"/>
                <a:gd name="T23" fmla="*/ 38 h 38"/>
                <a:gd name="T24" fmla="*/ 16 w 38"/>
                <a:gd name="T25" fmla="*/ 38 h 38"/>
                <a:gd name="T26" fmla="*/ 10 w 38"/>
                <a:gd name="T27" fmla="*/ 36 h 38"/>
                <a:gd name="T28" fmla="*/ 6 w 38"/>
                <a:gd name="T29" fmla="*/ 34 h 38"/>
                <a:gd name="T30" fmla="*/ 2 w 38"/>
                <a:gd name="T31" fmla="*/ 28 h 38"/>
                <a:gd name="T32" fmla="*/ 0 w 38"/>
                <a:gd name="T33" fmla="*/ 22 h 38"/>
                <a:gd name="T34" fmla="*/ 0 w 38"/>
                <a:gd name="T35" fmla="*/ 16 h 38"/>
                <a:gd name="T36" fmla="*/ 2 w 38"/>
                <a:gd name="T37" fmla="*/ 10 h 38"/>
                <a:gd name="T38" fmla="*/ 6 w 38"/>
                <a:gd name="T39" fmla="*/ 4 h 38"/>
                <a:gd name="T40" fmla="*/ 12 w 38"/>
                <a:gd name="T41" fmla="*/ 0 h 38"/>
                <a:gd name="T42" fmla="*/ 16 w 38"/>
                <a:gd name="T43" fmla="*/ 0 h 38"/>
                <a:gd name="T44" fmla="*/ 20 w 38"/>
                <a:gd name="T45" fmla="*/ 0 h 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
                <a:gd name="T70" fmla="*/ 0 h 38"/>
                <a:gd name="T71" fmla="*/ 38 w 38"/>
                <a:gd name="T72" fmla="*/ 38 h 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 h="38">
                  <a:moveTo>
                    <a:pt x="20" y="0"/>
                  </a:moveTo>
                  <a:lnTo>
                    <a:pt x="26" y="0"/>
                  </a:lnTo>
                  <a:lnTo>
                    <a:pt x="32" y="4"/>
                  </a:lnTo>
                  <a:lnTo>
                    <a:pt x="36" y="10"/>
                  </a:lnTo>
                  <a:lnTo>
                    <a:pt x="38" y="16"/>
                  </a:lnTo>
                  <a:lnTo>
                    <a:pt x="38" y="22"/>
                  </a:lnTo>
                  <a:lnTo>
                    <a:pt x="36" y="28"/>
                  </a:lnTo>
                  <a:lnTo>
                    <a:pt x="34" y="32"/>
                  </a:lnTo>
                  <a:lnTo>
                    <a:pt x="28" y="36"/>
                  </a:lnTo>
                  <a:lnTo>
                    <a:pt x="22" y="38"/>
                  </a:lnTo>
                  <a:lnTo>
                    <a:pt x="16" y="38"/>
                  </a:lnTo>
                  <a:lnTo>
                    <a:pt x="10" y="36"/>
                  </a:lnTo>
                  <a:lnTo>
                    <a:pt x="6" y="34"/>
                  </a:lnTo>
                  <a:lnTo>
                    <a:pt x="2" y="28"/>
                  </a:lnTo>
                  <a:lnTo>
                    <a:pt x="0" y="22"/>
                  </a:lnTo>
                  <a:lnTo>
                    <a:pt x="0" y="16"/>
                  </a:lnTo>
                  <a:lnTo>
                    <a:pt x="2" y="10"/>
                  </a:lnTo>
                  <a:lnTo>
                    <a:pt x="6" y="4"/>
                  </a:lnTo>
                  <a:lnTo>
                    <a:pt x="12" y="0"/>
                  </a:lnTo>
                  <a:lnTo>
                    <a:pt x="16" y="0"/>
                  </a:lnTo>
                  <a:lnTo>
                    <a:pt x="20" y="0"/>
                  </a:lnTo>
                  <a:close/>
                </a:path>
              </a:pathLst>
            </a:custGeom>
            <a:solidFill>
              <a:srgbClr val="0A0A0D"/>
            </a:solidFill>
            <a:ln w="9525">
              <a:noFill/>
              <a:round/>
              <a:headEnd/>
              <a:tailEnd/>
            </a:ln>
          </p:spPr>
          <p:txBody>
            <a:bodyPr/>
            <a:lstStyle/>
            <a:p>
              <a:endParaRPr lang="en-US"/>
            </a:p>
          </p:txBody>
        </p:sp>
        <p:sp>
          <p:nvSpPr>
            <p:cNvPr id="1664" name="Freeform 300"/>
            <p:cNvSpPr>
              <a:spLocks/>
            </p:cNvSpPr>
            <p:nvPr/>
          </p:nvSpPr>
          <p:spPr bwMode="auto">
            <a:xfrm>
              <a:off x="13846175" y="27930475"/>
              <a:ext cx="60325" cy="60325"/>
            </a:xfrm>
            <a:custGeom>
              <a:avLst/>
              <a:gdLst>
                <a:gd name="T0" fmla="*/ 20 w 38"/>
                <a:gd name="T1" fmla="*/ 0 h 38"/>
                <a:gd name="T2" fmla="*/ 26 w 38"/>
                <a:gd name="T3" fmla="*/ 0 h 38"/>
                <a:gd name="T4" fmla="*/ 26 w 38"/>
                <a:gd name="T5" fmla="*/ 0 h 38"/>
                <a:gd name="T6" fmla="*/ 32 w 38"/>
                <a:gd name="T7" fmla="*/ 4 h 38"/>
                <a:gd name="T8" fmla="*/ 36 w 38"/>
                <a:gd name="T9" fmla="*/ 10 h 38"/>
                <a:gd name="T10" fmla="*/ 38 w 38"/>
                <a:gd name="T11" fmla="*/ 16 h 38"/>
                <a:gd name="T12" fmla="*/ 38 w 38"/>
                <a:gd name="T13" fmla="*/ 22 h 38"/>
                <a:gd name="T14" fmla="*/ 36 w 38"/>
                <a:gd name="T15" fmla="*/ 28 h 38"/>
                <a:gd name="T16" fmla="*/ 34 w 38"/>
                <a:gd name="T17" fmla="*/ 32 h 38"/>
                <a:gd name="T18" fmla="*/ 28 w 38"/>
                <a:gd name="T19" fmla="*/ 36 h 38"/>
                <a:gd name="T20" fmla="*/ 22 w 38"/>
                <a:gd name="T21" fmla="*/ 38 h 38"/>
                <a:gd name="T22" fmla="*/ 16 w 38"/>
                <a:gd name="T23" fmla="*/ 38 h 38"/>
                <a:gd name="T24" fmla="*/ 16 w 38"/>
                <a:gd name="T25" fmla="*/ 38 h 38"/>
                <a:gd name="T26" fmla="*/ 10 w 38"/>
                <a:gd name="T27" fmla="*/ 36 h 38"/>
                <a:gd name="T28" fmla="*/ 6 w 38"/>
                <a:gd name="T29" fmla="*/ 34 h 38"/>
                <a:gd name="T30" fmla="*/ 2 w 38"/>
                <a:gd name="T31" fmla="*/ 28 h 38"/>
                <a:gd name="T32" fmla="*/ 0 w 38"/>
                <a:gd name="T33" fmla="*/ 22 h 38"/>
                <a:gd name="T34" fmla="*/ 0 w 38"/>
                <a:gd name="T35" fmla="*/ 16 h 38"/>
                <a:gd name="T36" fmla="*/ 2 w 38"/>
                <a:gd name="T37" fmla="*/ 10 h 38"/>
                <a:gd name="T38" fmla="*/ 6 w 38"/>
                <a:gd name="T39" fmla="*/ 4 h 38"/>
                <a:gd name="T40" fmla="*/ 12 w 38"/>
                <a:gd name="T41" fmla="*/ 0 h 38"/>
                <a:gd name="T42" fmla="*/ 16 w 38"/>
                <a:gd name="T43" fmla="*/ 0 h 38"/>
                <a:gd name="T44" fmla="*/ 20 w 38"/>
                <a:gd name="T45" fmla="*/ 0 h 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
                <a:gd name="T70" fmla="*/ 0 h 38"/>
                <a:gd name="T71" fmla="*/ 38 w 38"/>
                <a:gd name="T72" fmla="*/ 38 h 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 h="38">
                  <a:moveTo>
                    <a:pt x="20" y="0"/>
                  </a:moveTo>
                  <a:lnTo>
                    <a:pt x="26" y="0"/>
                  </a:lnTo>
                  <a:lnTo>
                    <a:pt x="32" y="4"/>
                  </a:lnTo>
                  <a:lnTo>
                    <a:pt x="36" y="10"/>
                  </a:lnTo>
                  <a:lnTo>
                    <a:pt x="38" y="16"/>
                  </a:lnTo>
                  <a:lnTo>
                    <a:pt x="38" y="22"/>
                  </a:lnTo>
                  <a:lnTo>
                    <a:pt x="36" y="28"/>
                  </a:lnTo>
                  <a:lnTo>
                    <a:pt x="34" y="32"/>
                  </a:lnTo>
                  <a:lnTo>
                    <a:pt x="28" y="36"/>
                  </a:lnTo>
                  <a:lnTo>
                    <a:pt x="22" y="38"/>
                  </a:lnTo>
                  <a:lnTo>
                    <a:pt x="16" y="38"/>
                  </a:lnTo>
                  <a:lnTo>
                    <a:pt x="10" y="36"/>
                  </a:lnTo>
                  <a:lnTo>
                    <a:pt x="6" y="34"/>
                  </a:lnTo>
                  <a:lnTo>
                    <a:pt x="2" y="28"/>
                  </a:lnTo>
                  <a:lnTo>
                    <a:pt x="0" y="22"/>
                  </a:lnTo>
                  <a:lnTo>
                    <a:pt x="0" y="16"/>
                  </a:lnTo>
                  <a:lnTo>
                    <a:pt x="2" y="10"/>
                  </a:lnTo>
                  <a:lnTo>
                    <a:pt x="6" y="4"/>
                  </a:lnTo>
                  <a:lnTo>
                    <a:pt x="12" y="0"/>
                  </a:lnTo>
                  <a:lnTo>
                    <a:pt x="16" y="0"/>
                  </a:lnTo>
                  <a:lnTo>
                    <a:pt x="20" y="0"/>
                  </a:lnTo>
                </a:path>
              </a:pathLst>
            </a:custGeom>
            <a:noFill/>
            <a:ln w="9525">
              <a:noFill/>
              <a:round/>
              <a:headEnd/>
              <a:tailEnd/>
            </a:ln>
          </p:spPr>
          <p:txBody>
            <a:bodyPr/>
            <a:lstStyle/>
            <a:p>
              <a:endParaRPr lang="en-US"/>
            </a:p>
          </p:txBody>
        </p:sp>
        <p:sp>
          <p:nvSpPr>
            <p:cNvPr id="1665" name="Freeform 301"/>
            <p:cNvSpPr>
              <a:spLocks/>
            </p:cNvSpPr>
            <p:nvPr/>
          </p:nvSpPr>
          <p:spPr bwMode="auto">
            <a:xfrm>
              <a:off x="13865225" y="27784425"/>
              <a:ext cx="25400" cy="149225"/>
            </a:xfrm>
            <a:custGeom>
              <a:avLst/>
              <a:gdLst>
                <a:gd name="T0" fmla="*/ 10 w 16"/>
                <a:gd name="T1" fmla="*/ 78 h 94"/>
                <a:gd name="T2" fmla="*/ 10 w 16"/>
                <a:gd name="T3" fmla="*/ 0 h 94"/>
                <a:gd name="T4" fmla="*/ 6 w 16"/>
                <a:gd name="T5" fmla="*/ 0 h 94"/>
                <a:gd name="T6" fmla="*/ 6 w 16"/>
                <a:gd name="T7" fmla="*/ 78 h 94"/>
                <a:gd name="T8" fmla="*/ 0 w 16"/>
                <a:gd name="T9" fmla="*/ 78 h 94"/>
                <a:gd name="T10" fmla="*/ 0 w 16"/>
                <a:gd name="T11" fmla="*/ 94 h 94"/>
                <a:gd name="T12" fmla="*/ 16 w 16"/>
                <a:gd name="T13" fmla="*/ 94 h 94"/>
                <a:gd name="T14" fmla="*/ 16 w 16"/>
                <a:gd name="T15" fmla="*/ 78 h 94"/>
                <a:gd name="T16" fmla="*/ 10 w 16"/>
                <a:gd name="T17" fmla="*/ 78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94"/>
                <a:gd name="T29" fmla="*/ 16 w 1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94">
                  <a:moveTo>
                    <a:pt x="10" y="78"/>
                  </a:moveTo>
                  <a:lnTo>
                    <a:pt x="10" y="0"/>
                  </a:lnTo>
                  <a:lnTo>
                    <a:pt x="6" y="0"/>
                  </a:lnTo>
                  <a:lnTo>
                    <a:pt x="6" y="78"/>
                  </a:lnTo>
                  <a:lnTo>
                    <a:pt x="0" y="78"/>
                  </a:lnTo>
                  <a:lnTo>
                    <a:pt x="0" y="94"/>
                  </a:lnTo>
                  <a:lnTo>
                    <a:pt x="16" y="94"/>
                  </a:lnTo>
                  <a:lnTo>
                    <a:pt x="16" y="78"/>
                  </a:lnTo>
                  <a:lnTo>
                    <a:pt x="10" y="78"/>
                  </a:lnTo>
                  <a:close/>
                </a:path>
              </a:pathLst>
            </a:custGeom>
            <a:solidFill>
              <a:srgbClr val="0A0A0D"/>
            </a:solidFill>
            <a:ln w="9525">
              <a:noFill/>
              <a:round/>
              <a:headEnd/>
              <a:tailEnd/>
            </a:ln>
          </p:spPr>
          <p:txBody>
            <a:bodyPr/>
            <a:lstStyle/>
            <a:p>
              <a:endParaRPr lang="en-US"/>
            </a:p>
          </p:txBody>
        </p:sp>
        <p:sp>
          <p:nvSpPr>
            <p:cNvPr id="1666" name="Freeform 302"/>
            <p:cNvSpPr>
              <a:spLocks/>
            </p:cNvSpPr>
            <p:nvPr/>
          </p:nvSpPr>
          <p:spPr bwMode="auto">
            <a:xfrm>
              <a:off x="13865225" y="27784425"/>
              <a:ext cx="25400" cy="149225"/>
            </a:xfrm>
            <a:custGeom>
              <a:avLst/>
              <a:gdLst>
                <a:gd name="T0" fmla="*/ 10 w 16"/>
                <a:gd name="T1" fmla="*/ 78 h 94"/>
                <a:gd name="T2" fmla="*/ 10 w 16"/>
                <a:gd name="T3" fmla="*/ 0 h 94"/>
                <a:gd name="T4" fmla="*/ 6 w 16"/>
                <a:gd name="T5" fmla="*/ 0 h 94"/>
                <a:gd name="T6" fmla="*/ 6 w 16"/>
                <a:gd name="T7" fmla="*/ 78 h 94"/>
                <a:gd name="T8" fmla="*/ 0 w 16"/>
                <a:gd name="T9" fmla="*/ 78 h 94"/>
                <a:gd name="T10" fmla="*/ 0 w 16"/>
                <a:gd name="T11" fmla="*/ 94 h 94"/>
                <a:gd name="T12" fmla="*/ 16 w 16"/>
                <a:gd name="T13" fmla="*/ 94 h 94"/>
                <a:gd name="T14" fmla="*/ 16 w 16"/>
                <a:gd name="T15" fmla="*/ 78 h 94"/>
                <a:gd name="T16" fmla="*/ 10 w 16"/>
                <a:gd name="T17" fmla="*/ 78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94"/>
                <a:gd name="T29" fmla="*/ 16 w 1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94">
                  <a:moveTo>
                    <a:pt x="10" y="78"/>
                  </a:moveTo>
                  <a:lnTo>
                    <a:pt x="10" y="0"/>
                  </a:lnTo>
                  <a:lnTo>
                    <a:pt x="6" y="0"/>
                  </a:lnTo>
                  <a:lnTo>
                    <a:pt x="6" y="78"/>
                  </a:lnTo>
                  <a:lnTo>
                    <a:pt x="0" y="78"/>
                  </a:lnTo>
                  <a:lnTo>
                    <a:pt x="0" y="94"/>
                  </a:lnTo>
                  <a:lnTo>
                    <a:pt x="16" y="94"/>
                  </a:lnTo>
                  <a:lnTo>
                    <a:pt x="16" y="78"/>
                  </a:lnTo>
                  <a:lnTo>
                    <a:pt x="10" y="78"/>
                  </a:lnTo>
                </a:path>
              </a:pathLst>
            </a:custGeom>
            <a:noFill/>
            <a:ln w="9525">
              <a:noFill/>
              <a:round/>
              <a:headEnd/>
              <a:tailEnd/>
            </a:ln>
          </p:spPr>
          <p:txBody>
            <a:bodyPr/>
            <a:lstStyle/>
            <a:p>
              <a:endParaRPr lang="en-US"/>
            </a:p>
          </p:txBody>
        </p:sp>
        <p:grpSp>
          <p:nvGrpSpPr>
            <p:cNvPr id="1667" name="Group 314"/>
            <p:cNvGrpSpPr>
              <a:grpSpLocks/>
            </p:cNvGrpSpPr>
            <p:nvPr/>
          </p:nvGrpSpPr>
          <p:grpSpPr bwMode="auto">
            <a:xfrm>
              <a:off x="10200655" y="28651200"/>
              <a:ext cx="5992465" cy="276999"/>
              <a:chOff x="10200655" y="28775025"/>
              <a:chExt cx="5992465" cy="276999"/>
            </a:xfrm>
          </p:grpSpPr>
          <p:sp>
            <p:nvSpPr>
              <p:cNvPr id="1668" name="Rectangle 303"/>
              <p:cNvSpPr>
                <a:spLocks noChangeArrowheads="1"/>
              </p:cNvSpPr>
              <p:nvPr/>
            </p:nvSpPr>
            <p:spPr bwMode="auto">
              <a:xfrm>
                <a:off x="10200655" y="28775025"/>
                <a:ext cx="128240" cy="276999"/>
              </a:xfrm>
              <a:prstGeom prst="rect">
                <a:avLst/>
              </a:prstGeom>
              <a:noFill/>
              <a:ln w="9525">
                <a:noFill/>
                <a:miter lim="800000"/>
                <a:headEnd/>
                <a:tailEnd/>
              </a:ln>
            </p:spPr>
            <p:txBody>
              <a:bodyPr wrap="none" lIns="0" tIns="0" rIns="0" bIns="0">
                <a:spAutoFit/>
              </a:bodyPr>
              <a:lstStyle/>
              <a:p>
                <a:pPr algn="ctr"/>
                <a:r>
                  <a:rPr lang="en-US" sz="1800" b="1">
                    <a:solidFill>
                      <a:srgbClr val="000000"/>
                    </a:solidFill>
                    <a:latin typeface="Arial" charset="0"/>
                  </a:rPr>
                  <a:t>1</a:t>
                </a:r>
                <a:endParaRPr lang="en-US"/>
              </a:p>
            </p:txBody>
          </p:sp>
          <p:sp>
            <p:nvSpPr>
              <p:cNvPr id="1669" name="Rectangle 304"/>
              <p:cNvSpPr>
                <a:spLocks noChangeArrowheads="1"/>
              </p:cNvSpPr>
              <p:nvPr/>
            </p:nvSpPr>
            <p:spPr bwMode="auto">
              <a:xfrm>
                <a:off x="10327655" y="28775025"/>
                <a:ext cx="128240" cy="276999"/>
              </a:xfrm>
              <a:prstGeom prst="rect">
                <a:avLst/>
              </a:prstGeom>
              <a:noFill/>
              <a:ln w="9525">
                <a:noFill/>
                <a:miter lim="800000"/>
                <a:headEnd/>
                <a:tailEnd/>
              </a:ln>
            </p:spPr>
            <p:txBody>
              <a:bodyPr wrap="none" lIns="0" tIns="0" rIns="0" bIns="0">
                <a:spAutoFit/>
              </a:bodyPr>
              <a:lstStyle/>
              <a:p>
                <a:pPr algn="ctr"/>
                <a:r>
                  <a:rPr lang="en-US" sz="1800" b="1">
                    <a:solidFill>
                      <a:srgbClr val="000000"/>
                    </a:solidFill>
                    <a:latin typeface="Arial" charset="0"/>
                  </a:rPr>
                  <a:t>4</a:t>
                </a:r>
                <a:endParaRPr lang="en-US"/>
              </a:p>
            </p:txBody>
          </p:sp>
          <p:sp>
            <p:nvSpPr>
              <p:cNvPr id="1670" name="Rectangle 305"/>
              <p:cNvSpPr>
                <a:spLocks noChangeArrowheads="1"/>
              </p:cNvSpPr>
              <p:nvPr/>
            </p:nvSpPr>
            <p:spPr bwMode="auto">
              <a:xfrm>
                <a:off x="10454903" y="28775025"/>
                <a:ext cx="76944" cy="276999"/>
              </a:xfrm>
              <a:prstGeom prst="rect">
                <a:avLst/>
              </a:prstGeom>
              <a:noFill/>
              <a:ln w="9525">
                <a:noFill/>
                <a:miter lim="800000"/>
                <a:headEnd/>
                <a:tailEnd/>
              </a:ln>
            </p:spPr>
            <p:txBody>
              <a:bodyPr wrap="none" lIns="0" tIns="0" rIns="0" bIns="0">
                <a:spAutoFit/>
              </a:bodyPr>
              <a:lstStyle/>
              <a:p>
                <a:pPr algn="ctr"/>
                <a:r>
                  <a:rPr lang="en-US" sz="1800" b="1">
                    <a:solidFill>
                      <a:srgbClr val="000000"/>
                    </a:solidFill>
                    <a:latin typeface="Arial" charset="0"/>
                  </a:rPr>
                  <a:t>t</a:t>
                </a:r>
                <a:endParaRPr lang="en-US"/>
              </a:p>
            </p:txBody>
          </p:sp>
          <p:sp>
            <p:nvSpPr>
              <p:cNvPr id="1671" name="Rectangle 306"/>
              <p:cNvSpPr>
                <a:spLocks noChangeArrowheads="1"/>
              </p:cNvSpPr>
              <p:nvPr/>
            </p:nvSpPr>
            <p:spPr bwMode="auto">
              <a:xfrm>
                <a:off x="10530793" y="28775025"/>
                <a:ext cx="141064" cy="276999"/>
              </a:xfrm>
              <a:prstGeom prst="rect">
                <a:avLst/>
              </a:prstGeom>
              <a:noFill/>
              <a:ln w="9525">
                <a:noFill/>
                <a:miter lim="800000"/>
                <a:headEnd/>
                <a:tailEnd/>
              </a:ln>
            </p:spPr>
            <p:txBody>
              <a:bodyPr wrap="none" lIns="0" tIns="0" rIns="0" bIns="0">
                <a:spAutoFit/>
              </a:bodyPr>
              <a:lstStyle/>
              <a:p>
                <a:pPr algn="ctr"/>
                <a:r>
                  <a:rPr lang="en-US" sz="1800" b="1">
                    <a:solidFill>
                      <a:srgbClr val="000000"/>
                    </a:solidFill>
                    <a:latin typeface="Arial" charset="0"/>
                  </a:rPr>
                  <a:t>h</a:t>
                </a:r>
                <a:endParaRPr lang="en-US"/>
              </a:p>
            </p:txBody>
          </p:sp>
          <p:sp>
            <p:nvSpPr>
              <p:cNvPr id="1672" name="Rectangle 307"/>
              <p:cNvSpPr>
                <a:spLocks noChangeArrowheads="1"/>
              </p:cNvSpPr>
              <p:nvPr/>
            </p:nvSpPr>
            <p:spPr bwMode="auto">
              <a:xfrm>
                <a:off x="10734365" y="28775025"/>
                <a:ext cx="64120" cy="276999"/>
              </a:xfrm>
              <a:prstGeom prst="rect">
                <a:avLst/>
              </a:prstGeom>
              <a:noFill/>
              <a:ln w="9525">
                <a:noFill/>
                <a:miter lim="800000"/>
                <a:headEnd/>
                <a:tailEnd/>
              </a:ln>
            </p:spPr>
            <p:txBody>
              <a:bodyPr wrap="none" lIns="0" tIns="0" rIns="0" bIns="0">
                <a:spAutoFit/>
              </a:bodyPr>
              <a:lstStyle/>
              <a:p>
                <a:pPr algn="ctr"/>
                <a:r>
                  <a:rPr lang="en-US" sz="1800" b="1">
                    <a:solidFill>
                      <a:srgbClr val="000000"/>
                    </a:solidFill>
                    <a:latin typeface="Arial" charset="0"/>
                  </a:rPr>
                  <a:t>I</a:t>
                </a:r>
                <a:endParaRPr lang="en-US"/>
              </a:p>
            </p:txBody>
          </p:sp>
          <p:sp>
            <p:nvSpPr>
              <p:cNvPr id="1673" name="Rectangle 308"/>
              <p:cNvSpPr>
                <a:spLocks noChangeArrowheads="1"/>
              </p:cNvSpPr>
              <p:nvPr/>
            </p:nvSpPr>
            <p:spPr bwMode="auto">
              <a:xfrm>
                <a:off x="10797493" y="28775025"/>
                <a:ext cx="141064" cy="276999"/>
              </a:xfrm>
              <a:prstGeom prst="rect">
                <a:avLst/>
              </a:prstGeom>
              <a:noFill/>
              <a:ln w="9525">
                <a:noFill/>
                <a:miter lim="800000"/>
                <a:headEnd/>
                <a:tailEnd/>
              </a:ln>
            </p:spPr>
            <p:txBody>
              <a:bodyPr wrap="none" lIns="0" tIns="0" rIns="0" bIns="0">
                <a:spAutoFit/>
              </a:bodyPr>
              <a:lstStyle/>
              <a:p>
                <a:pPr algn="ctr"/>
                <a:r>
                  <a:rPr lang="en-US" sz="1800" b="1">
                    <a:solidFill>
                      <a:srgbClr val="000000"/>
                    </a:solidFill>
                    <a:latin typeface="Arial" charset="0"/>
                  </a:rPr>
                  <a:t>n</a:t>
                </a:r>
                <a:endParaRPr lang="en-US"/>
              </a:p>
            </p:txBody>
          </p:sp>
          <p:sp>
            <p:nvSpPr>
              <p:cNvPr id="1674" name="Rectangle 309"/>
              <p:cNvSpPr>
                <a:spLocks noChangeArrowheads="1"/>
              </p:cNvSpPr>
              <p:nvPr/>
            </p:nvSpPr>
            <p:spPr bwMode="auto">
              <a:xfrm>
                <a:off x="10937503" y="28775025"/>
                <a:ext cx="76944" cy="276999"/>
              </a:xfrm>
              <a:prstGeom prst="rect">
                <a:avLst/>
              </a:prstGeom>
              <a:noFill/>
              <a:ln w="9525">
                <a:noFill/>
                <a:miter lim="800000"/>
                <a:headEnd/>
                <a:tailEnd/>
              </a:ln>
            </p:spPr>
            <p:txBody>
              <a:bodyPr wrap="none" lIns="0" tIns="0" rIns="0" bIns="0">
                <a:spAutoFit/>
              </a:bodyPr>
              <a:lstStyle/>
              <a:p>
                <a:pPr algn="ctr"/>
                <a:r>
                  <a:rPr lang="en-US" sz="1800" b="1">
                    <a:solidFill>
                      <a:srgbClr val="000000"/>
                    </a:solidFill>
                    <a:latin typeface="Arial" charset="0"/>
                  </a:rPr>
                  <a:t>t</a:t>
                </a:r>
                <a:endParaRPr lang="en-US"/>
              </a:p>
            </p:txBody>
          </p:sp>
          <p:sp>
            <p:nvSpPr>
              <p:cNvPr id="1675" name="Rectangle 310"/>
              <p:cNvSpPr>
                <a:spLocks noChangeArrowheads="1"/>
              </p:cNvSpPr>
              <p:nvPr/>
            </p:nvSpPr>
            <p:spPr bwMode="auto">
              <a:xfrm>
                <a:off x="11013455" y="28775025"/>
                <a:ext cx="128240" cy="276999"/>
              </a:xfrm>
              <a:prstGeom prst="rect">
                <a:avLst/>
              </a:prstGeom>
              <a:noFill/>
              <a:ln w="9525">
                <a:noFill/>
                <a:miter lim="800000"/>
                <a:headEnd/>
                <a:tailEnd/>
              </a:ln>
            </p:spPr>
            <p:txBody>
              <a:bodyPr wrap="none" lIns="0" tIns="0" rIns="0" bIns="0">
                <a:spAutoFit/>
              </a:bodyPr>
              <a:lstStyle/>
              <a:p>
                <a:pPr algn="ctr"/>
                <a:r>
                  <a:rPr lang="en-US" sz="1800" b="1">
                    <a:solidFill>
                      <a:srgbClr val="000000"/>
                    </a:solidFill>
                    <a:latin typeface="Arial" charset="0"/>
                  </a:rPr>
                  <a:t>e</a:t>
                </a:r>
                <a:endParaRPr lang="en-US"/>
              </a:p>
            </p:txBody>
          </p:sp>
          <p:sp>
            <p:nvSpPr>
              <p:cNvPr id="1676" name="Rectangle 311"/>
              <p:cNvSpPr>
                <a:spLocks noChangeArrowheads="1"/>
              </p:cNvSpPr>
              <p:nvPr/>
            </p:nvSpPr>
            <p:spPr bwMode="auto">
              <a:xfrm>
                <a:off x="11140641" y="28775025"/>
                <a:ext cx="89768" cy="276999"/>
              </a:xfrm>
              <a:prstGeom prst="rect">
                <a:avLst/>
              </a:prstGeom>
              <a:noFill/>
              <a:ln w="9525">
                <a:noFill/>
                <a:miter lim="800000"/>
                <a:headEnd/>
                <a:tailEnd/>
              </a:ln>
            </p:spPr>
            <p:txBody>
              <a:bodyPr wrap="none" lIns="0" tIns="0" rIns="0" bIns="0">
                <a:spAutoFit/>
              </a:bodyPr>
              <a:lstStyle/>
              <a:p>
                <a:pPr algn="ctr"/>
                <a:r>
                  <a:rPr lang="en-US" sz="1800" b="1">
                    <a:solidFill>
                      <a:srgbClr val="000000"/>
                    </a:solidFill>
                    <a:latin typeface="Arial" charset="0"/>
                  </a:rPr>
                  <a:t>r</a:t>
                </a:r>
                <a:endParaRPr lang="en-US"/>
              </a:p>
            </p:txBody>
          </p:sp>
          <p:sp>
            <p:nvSpPr>
              <p:cNvPr id="1677" name="Rectangle 312"/>
              <p:cNvSpPr>
                <a:spLocks noChangeArrowheads="1"/>
              </p:cNvSpPr>
              <p:nvPr/>
            </p:nvSpPr>
            <p:spPr bwMode="auto">
              <a:xfrm>
                <a:off x="11229293" y="28775025"/>
                <a:ext cx="141064" cy="276999"/>
              </a:xfrm>
              <a:prstGeom prst="rect">
                <a:avLst/>
              </a:prstGeom>
              <a:noFill/>
              <a:ln w="9525">
                <a:noFill/>
                <a:miter lim="800000"/>
                <a:headEnd/>
                <a:tailEnd/>
              </a:ln>
            </p:spPr>
            <p:txBody>
              <a:bodyPr wrap="none" lIns="0" tIns="0" rIns="0" bIns="0">
                <a:spAutoFit/>
              </a:bodyPr>
              <a:lstStyle/>
              <a:p>
                <a:pPr algn="ctr"/>
                <a:r>
                  <a:rPr lang="en-US" sz="1800" b="1">
                    <a:solidFill>
                      <a:srgbClr val="000000"/>
                    </a:solidFill>
                    <a:latin typeface="Arial" charset="0"/>
                  </a:rPr>
                  <a:t>n</a:t>
                </a:r>
                <a:endParaRPr lang="en-US"/>
              </a:p>
            </p:txBody>
          </p:sp>
          <p:sp>
            <p:nvSpPr>
              <p:cNvPr id="1678" name="Rectangle 313"/>
              <p:cNvSpPr>
                <a:spLocks noChangeArrowheads="1"/>
              </p:cNvSpPr>
              <p:nvPr/>
            </p:nvSpPr>
            <p:spPr bwMode="auto">
              <a:xfrm>
                <a:off x="11369055" y="28775025"/>
                <a:ext cx="128240" cy="276999"/>
              </a:xfrm>
              <a:prstGeom prst="rect">
                <a:avLst/>
              </a:prstGeom>
              <a:noFill/>
              <a:ln w="9525">
                <a:noFill/>
                <a:miter lim="800000"/>
                <a:headEnd/>
                <a:tailEnd/>
              </a:ln>
            </p:spPr>
            <p:txBody>
              <a:bodyPr wrap="none" lIns="0" tIns="0" rIns="0" bIns="0">
                <a:spAutoFit/>
              </a:bodyPr>
              <a:lstStyle/>
              <a:p>
                <a:pPr algn="ctr"/>
                <a:r>
                  <a:rPr lang="en-US" sz="1800" b="1">
                    <a:solidFill>
                      <a:srgbClr val="000000"/>
                    </a:solidFill>
                    <a:latin typeface="Arial" charset="0"/>
                  </a:rPr>
                  <a:t>a</a:t>
                </a:r>
                <a:endParaRPr lang="en-US"/>
              </a:p>
            </p:txBody>
          </p:sp>
          <p:sp>
            <p:nvSpPr>
              <p:cNvPr id="1679" name="Rectangle 314"/>
              <p:cNvSpPr>
                <a:spLocks noChangeArrowheads="1"/>
              </p:cNvSpPr>
              <p:nvPr/>
            </p:nvSpPr>
            <p:spPr bwMode="auto">
              <a:xfrm>
                <a:off x="11496303" y="28775025"/>
                <a:ext cx="76944" cy="276999"/>
              </a:xfrm>
              <a:prstGeom prst="rect">
                <a:avLst/>
              </a:prstGeom>
              <a:noFill/>
              <a:ln w="9525">
                <a:noFill/>
                <a:miter lim="800000"/>
                <a:headEnd/>
                <a:tailEnd/>
              </a:ln>
            </p:spPr>
            <p:txBody>
              <a:bodyPr wrap="none" lIns="0" tIns="0" rIns="0" bIns="0">
                <a:spAutoFit/>
              </a:bodyPr>
              <a:lstStyle/>
              <a:p>
                <a:pPr algn="ctr"/>
                <a:r>
                  <a:rPr lang="en-US" sz="1800" b="1">
                    <a:solidFill>
                      <a:srgbClr val="000000"/>
                    </a:solidFill>
                    <a:latin typeface="Arial" charset="0"/>
                  </a:rPr>
                  <a:t>t</a:t>
                </a:r>
                <a:endParaRPr lang="en-US"/>
              </a:p>
            </p:txBody>
          </p:sp>
          <p:sp>
            <p:nvSpPr>
              <p:cNvPr id="1680" name="Rectangle 315"/>
              <p:cNvSpPr>
                <a:spLocks noChangeArrowheads="1"/>
              </p:cNvSpPr>
              <p:nvPr/>
            </p:nvSpPr>
            <p:spPr bwMode="auto">
              <a:xfrm>
                <a:off x="11572565" y="28775025"/>
                <a:ext cx="64120" cy="276999"/>
              </a:xfrm>
              <a:prstGeom prst="rect">
                <a:avLst/>
              </a:prstGeom>
              <a:noFill/>
              <a:ln w="9525">
                <a:noFill/>
                <a:miter lim="800000"/>
                <a:headEnd/>
                <a:tailEnd/>
              </a:ln>
            </p:spPr>
            <p:txBody>
              <a:bodyPr wrap="none" lIns="0" tIns="0" rIns="0" bIns="0">
                <a:spAutoFit/>
              </a:bodyPr>
              <a:lstStyle/>
              <a:p>
                <a:pPr algn="ctr"/>
                <a:r>
                  <a:rPr lang="en-US" sz="1800" b="1">
                    <a:solidFill>
                      <a:srgbClr val="000000"/>
                    </a:solidFill>
                    <a:latin typeface="Arial" charset="0"/>
                  </a:rPr>
                  <a:t>i</a:t>
                </a:r>
                <a:endParaRPr lang="en-US"/>
              </a:p>
            </p:txBody>
          </p:sp>
          <p:sp>
            <p:nvSpPr>
              <p:cNvPr id="1681" name="Rectangle 316"/>
              <p:cNvSpPr>
                <a:spLocks noChangeArrowheads="1"/>
              </p:cNvSpPr>
              <p:nvPr/>
            </p:nvSpPr>
            <p:spPr bwMode="auto">
              <a:xfrm>
                <a:off x="11635693" y="28775025"/>
                <a:ext cx="141064" cy="276999"/>
              </a:xfrm>
              <a:prstGeom prst="rect">
                <a:avLst/>
              </a:prstGeom>
              <a:noFill/>
              <a:ln w="9525">
                <a:noFill/>
                <a:miter lim="800000"/>
                <a:headEnd/>
                <a:tailEnd/>
              </a:ln>
            </p:spPr>
            <p:txBody>
              <a:bodyPr wrap="none" lIns="0" tIns="0" rIns="0" bIns="0">
                <a:spAutoFit/>
              </a:bodyPr>
              <a:lstStyle/>
              <a:p>
                <a:pPr algn="ctr"/>
                <a:r>
                  <a:rPr lang="en-US" sz="1800" b="1">
                    <a:solidFill>
                      <a:srgbClr val="000000"/>
                    </a:solidFill>
                    <a:latin typeface="Arial" charset="0"/>
                  </a:rPr>
                  <a:t>o</a:t>
                </a:r>
                <a:endParaRPr lang="en-US"/>
              </a:p>
            </p:txBody>
          </p:sp>
          <p:sp>
            <p:nvSpPr>
              <p:cNvPr id="1682" name="Rectangle 317"/>
              <p:cNvSpPr>
                <a:spLocks noChangeArrowheads="1"/>
              </p:cNvSpPr>
              <p:nvPr/>
            </p:nvSpPr>
            <p:spPr bwMode="auto">
              <a:xfrm>
                <a:off x="11775393" y="28775025"/>
                <a:ext cx="141064" cy="276999"/>
              </a:xfrm>
              <a:prstGeom prst="rect">
                <a:avLst/>
              </a:prstGeom>
              <a:noFill/>
              <a:ln w="9525">
                <a:noFill/>
                <a:miter lim="800000"/>
                <a:headEnd/>
                <a:tailEnd/>
              </a:ln>
            </p:spPr>
            <p:txBody>
              <a:bodyPr wrap="none" lIns="0" tIns="0" rIns="0" bIns="0">
                <a:spAutoFit/>
              </a:bodyPr>
              <a:lstStyle/>
              <a:p>
                <a:pPr algn="ctr"/>
                <a:r>
                  <a:rPr lang="en-US" sz="1800" b="1">
                    <a:solidFill>
                      <a:srgbClr val="000000"/>
                    </a:solidFill>
                    <a:latin typeface="Arial" charset="0"/>
                  </a:rPr>
                  <a:t>n</a:t>
                </a:r>
                <a:endParaRPr lang="en-US"/>
              </a:p>
            </p:txBody>
          </p:sp>
          <p:sp>
            <p:nvSpPr>
              <p:cNvPr id="1683" name="Rectangle 318"/>
              <p:cNvSpPr>
                <a:spLocks noChangeArrowheads="1"/>
              </p:cNvSpPr>
              <p:nvPr/>
            </p:nvSpPr>
            <p:spPr bwMode="auto">
              <a:xfrm>
                <a:off x="11915155" y="28775025"/>
                <a:ext cx="128240" cy="276999"/>
              </a:xfrm>
              <a:prstGeom prst="rect">
                <a:avLst/>
              </a:prstGeom>
              <a:noFill/>
              <a:ln w="9525">
                <a:noFill/>
                <a:miter lim="800000"/>
                <a:headEnd/>
                <a:tailEnd/>
              </a:ln>
            </p:spPr>
            <p:txBody>
              <a:bodyPr wrap="none" lIns="0" tIns="0" rIns="0" bIns="0">
                <a:spAutoFit/>
              </a:bodyPr>
              <a:lstStyle/>
              <a:p>
                <a:pPr algn="ctr"/>
                <a:r>
                  <a:rPr lang="en-US" sz="1800" b="1">
                    <a:solidFill>
                      <a:srgbClr val="000000"/>
                    </a:solidFill>
                    <a:latin typeface="Arial" charset="0"/>
                  </a:rPr>
                  <a:t>a</a:t>
                </a:r>
                <a:endParaRPr lang="en-US"/>
              </a:p>
            </p:txBody>
          </p:sp>
          <p:sp>
            <p:nvSpPr>
              <p:cNvPr id="1684" name="Rectangle 319"/>
              <p:cNvSpPr>
                <a:spLocks noChangeArrowheads="1"/>
              </p:cNvSpPr>
              <p:nvPr/>
            </p:nvSpPr>
            <p:spPr bwMode="auto">
              <a:xfrm>
                <a:off x="12042465" y="28775025"/>
                <a:ext cx="64120" cy="276999"/>
              </a:xfrm>
              <a:prstGeom prst="rect">
                <a:avLst/>
              </a:prstGeom>
              <a:noFill/>
              <a:ln w="9525">
                <a:noFill/>
                <a:miter lim="800000"/>
                <a:headEnd/>
                <a:tailEnd/>
              </a:ln>
            </p:spPr>
            <p:txBody>
              <a:bodyPr wrap="none" lIns="0" tIns="0" rIns="0" bIns="0">
                <a:spAutoFit/>
              </a:bodyPr>
              <a:lstStyle/>
              <a:p>
                <a:pPr algn="ctr"/>
                <a:r>
                  <a:rPr lang="en-US" sz="1800" b="1">
                    <a:solidFill>
                      <a:srgbClr val="000000"/>
                    </a:solidFill>
                    <a:latin typeface="Arial" charset="0"/>
                  </a:rPr>
                  <a:t>l</a:t>
                </a:r>
                <a:endParaRPr lang="en-US"/>
              </a:p>
            </p:txBody>
          </p:sp>
          <p:sp>
            <p:nvSpPr>
              <p:cNvPr id="1685" name="Rectangle 320"/>
              <p:cNvSpPr>
                <a:spLocks noChangeArrowheads="1"/>
              </p:cNvSpPr>
              <p:nvPr/>
            </p:nvSpPr>
            <p:spPr bwMode="auto">
              <a:xfrm>
                <a:off x="12168969" y="28775025"/>
                <a:ext cx="166712" cy="276999"/>
              </a:xfrm>
              <a:prstGeom prst="rect">
                <a:avLst/>
              </a:prstGeom>
              <a:noFill/>
              <a:ln w="9525">
                <a:noFill/>
                <a:miter lim="800000"/>
                <a:headEnd/>
                <a:tailEnd/>
              </a:ln>
            </p:spPr>
            <p:txBody>
              <a:bodyPr wrap="none" lIns="0" tIns="0" rIns="0" bIns="0">
                <a:spAutoFit/>
              </a:bodyPr>
              <a:lstStyle/>
              <a:p>
                <a:pPr algn="ctr"/>
                <a:r>
                  <a:rPr lang="en-US" sz="1800" b="1">
                    <a:solidFill>
                      <a:srgbClr val="000000"/>
                    </a:solidFill>
                    <a:latin typeface="Arial" charset="0"/>
                  </a:rPr>
                  <a:t>C</a:t>
                </a:r>
                <a:endParaRPr lang="en-US"/>
              </a:p>
            </p:txBody>
          </p:sp>
          <p:sp>
            <p:nvSpPr>
              <p:cNvPr id="1686" name="Rectangle 321"/>
              <p:cNvSpPr>
                <a:spLocks noChangeArrowheads="1"/>
              </p:cNvSpPr>
              <p:nvPr/>
            </p:nvSpPr>
            <p:spPr bwMode="auto">
              <a:xfrm>
                <a:off x="12334193" y="28775025"/>
                <a:ext cx="141064" cy="276999"/>
              </a:xfrm>
              <a:prstGeom prst="rect">
                <a:avLst/>
              </a:prstGeom>
              <a:noFill/>
              <a:ln w="9525">
                <a:noFill/>
                <a:miter lim="800000"/>
                <a:headEnd/>
                <a:tailEnd/>
              </a:ln>
            </p:spPr>
            <p:txBody>
              <a:bodyPr wrap="none" lIns="0" tIns="0" rIns="0" bIns="0">
                <a:spAutoFit/>
              </a:bodyPr>
              <a:lstStyle/>
              <a:p>
                <a:pPr algn="ctr"/>
                <a:r>
                  <a:rPr lang="en-US" sz="1800" b="1">
                    <a:solidFill>
                      <a:srgbClr val="000000"/>
                    </a:solidFill>
                    <a:latin typeface="Arial" charset="0"/>
                  </a:rPr>
                  <a:t>o</a:t>
                </a:r>
                <a:endParaRPr lang="en-US"/>
              </a:p>
            </p:txBody>
          </p:sp>
          <p:sp>
            <p:nvSpPr>
              <p:cNvPr id="1687" name="Rectangle 322"/>
              <p:cNvSpPr>
                <a:spLocks noChangeArrowheads="1"/>
              </p:cNvSpPr>
              <p:nvPr/>
            </p:nvSpPr>
            <p:spPr bwMode="auto">
              <a:xfrm>
                <a:off x="12473893" y="28775025"/>
                <a:ext cx="141064" cy="276999"/>
              </a:xfrm>
              <a:prstGeom prst="rect">
                <a:avLst/>
              </a:prstGeom>
              <a:noFill/>
              <a:ln w="9525">
                <a:noFill/>
                <a:miter lim="800000"/>
                <a:headEnd/>
                <a:tailEnd/>
              </a:ln>
            </p:spPr>
            <p:txBody>
              <a:bodyPr wrap="none" lIns="0" tIns="0" rIns="0" bIns="0">
                <a:spAutoFit/>
              </a:bodyPr>
              <a:lstStyle/>
              <a:p>
                <a:pPr algn="ctr"/>
                <a:r>
                  <a:rPr lang="en-US" sz="1800" b="1">
                    <a:solidFill>
                      <a:srgbClr val="000000"/>
                    </a:solidFill>
                    <a:latin typeface="Arial" charset="0"/>
                  </a:rPr>
                  <a:t>n</a:t>
                </a:r>
                <a:endParaRPr lang="en-US"/>
              </a:p>
            </p:txBody>
          </p:sp>
          <p:sp>
            <p:nvSpPr>
              <p:cNvPr id="1688" name="Rectangle 323"/>
              <p:cNvSpPr>
                <a:spLocks noChangeArrowheads="1"/>
              </p:cNvSpPr>
              <p:nvPr/>
            </p:nvSpPr>
            <p:spPr bwMode="auto">
              <a:xfrm>
                <a:off x="12613903" y="28775025"/>
                <a:ext cx="76944" cy="276999"/>
              </a:xfrm>
              <a:prstGeom prst="rect">
                <a:avLst/>
              </a:prstGeom>
              <a:noFill/>
              <a:ln w="9525">
                <a:noFill/>
                <a:miter lim="800000"/>
                <a:headEnd/>
                <a:tailEnd/>
              </a:ln>
            </p:spPr>
            <p:txBody>
              <a:bodyPr wrap="none" lIns="0" tIns="0" rIns="0" bIns="0">
                <a:spAutoFit/>
              </a:bodyPr>
              <a:lstStyle/>
              <a:p>
                <a:pPr algn="ctr"/>
                <a:r>
                  <a:rPr lang="en-US" sz="1800" b="1">
                    <a:solidFill>
                      <a:srgbClr val="000000"/>
                    </a:solidFill>
                    <a:latin typeface="Arial" charset="0"/>
                  </a:rPr>
                  <a:t>f</a:t>
                </a:r>
                <a:endParaRPr lang="en-US"/>
              </a:p>
            </p:txBody>
          </p:sp>
          <p:sp>
            <p:nvSpPr>
              <p:cNvPr id="1689" name="Rectangle 324"/>
              <p:cNvSpPr>
                <a:spLocks noChangeArrowheads="1"/>
              </p:cNvSpPr>
              <p:nvPr/>
            </p:nvSpPr>
            <p:spPr bwMode="auto">
              <a:xfrm>
                <a:off x="12689855" y="28775025"/>
                <a:ext cx="128240" cy="276999"/>
              </a:xfrm>
              <a:prstGeom prst="rect">
                <a:avLst/>
              </a:prstGeom>
              <a:noFill/>
              <a:ln w="9525">
                <a:noFill/>
                <a:miter lim="800000"/>
                <a:headEnd/>
                <a:tailEnd/>
              </a:ln>
            </p:spPr>
            <p:txBody>
              <a:bodyPr wrap="none" lIns="0" tIns="0" rIns="0" bIns="0">
                <a:spAutoFit/>
              </a:bodyPr>
              <a:lstStyle/>
              <a:p>
                <a:pPr algn="ctr"/>
                <a:r>
                  <a:rPr lang="en-US" sz="1800" b="1">
                    <a:solidFill>
                      <a:srgbClr val="000000"/>
                    </a:solidFill>
                    <a:latin typeface="Arial" charset="0"/>
                  </a:rPr>
                  <a:t>e</a:t>
                </a:r>
                <a:endParaRPr lang="en-US"/>
              </a:p>
            </p:txBody>
          </p:sp>
          <p:sp>
            <p:nvSpPr>
              <p:cNvPr id="1690" name="Rectangle 325"/>
              <p:cNvSpPr>
                <a:spLocks noChangeArrowheads="1"/>
              </p:cNvSpPr>
              <p:nvPr/>
            </p:nvSpPr>
            <p:spPr bwMode="auto">
              <a:xfrm>
                <a:off x="12817041" y="28775025"/>
                <a:ext cx="89768" cy="276999"/>
              </a:xfrm>
              <a:prstGeom prst="rect">
                <a:avLst/>
              </a:prstGeom>
              <a:noFill/>
              <a:ln w="9525">
                <a:noFill/>
                <a:miter lim="800000"/>
                <a:headEnd/>
                <a:tailEnd/>
              </a:ln>
            </p:spPr>
            <p:txBody>
              <a:bodyPr wrap="none" lIns="0" tIns="0" rIns="0" bIns="0">
                <a:spAutoFit/>
              </a:bodyPr>
              <a:lstStyle/>
              <a:p>
                <a:pPr algn="ctr"/>
                <a:r>
                  <a:rPr lang="en-US" sz="1800" b="1">
                    <a:solidFill>
                      <a:srgbClr val="000000"/>
                    </a:solidFill>
                    <a:latin typeface="Arial" charset="0"/>
                  </a:rPr>
                  <a:t>r</a:t>
                </a:r>
                <a:endParaRPr lang="en-US"/>
              </a:p>
            </p:txBody>
          </p:sp>
          <p:sp>
            <p:nvSpPr>
              <p:cNvPr id="1691" name="Rectangle 326"/>
              <p:cNvSpPr>
                <a:spLocks noChangeArrowheads="1"/>
              </p:cNvSpPr>
              <p:nvPr/>
            </p:nvSpPr>
            <p:spPr bwMode="auto">
              <a:xfrm>
                <a:off x="12905755" y="28775025"/>
                <a:ext cx="128240" cy="276999"/>
              </a:xfrm>
              <a:prstGeom prst="rect">
                <a:avLst/>
              </a:prstGeom>
              <a:noFill/>
              <a:ln w="9525">
                <a:noFill/>
                <a:miter lim="800000"/>
                <a:headEnd/>
                <a:tailEnd/>
              </a:ln>
            </p:spPr>
            <p:txBody>
              <a:bodyPr wrap="none" lIns="0" tIns="0" rIns="0" bIns="0">
                <a:spAutoFit/>
              </a:bodyPr>
              <a:lstStyle/>
              <a:p>
                <a:pPr algn="ctr"/>
                <a:r>
                  <a:rPr lang="en-US" sz="1800" b="1">
                    <a:solidFill>
                      <a:srgbClr val="000000"/>
                    </a:solidFill>
                    <a:latin typeface="Arial" charset="0"/>
                  </a:rPr>
                  <a:t>e</a:t>
                </a:r>
                <a:endParaRPr lang="en-US"/>
              </a:p>
            </p:txBody>
          </p:sp>
          <p:sp>
            <p:nvSpPr>
              <p:cNvPr id="1692" name="Rectangle 327"/>
              <p:cNvSpPr>
                <a:spLocks noChangeArrowheads="1"/>
              </p:cNvSpPr>
              <p:nvPr/>
            </p:nvSpPr>
            <p:spPr bwMode="auto">
              <a:xfrm>
                <a:off x="13032693" y="28775025"/>
                <a:ext cx="141064" cy="276999"/>
              </a:xfrm>
              <a:prstGeom prst="rect">
                <a:avLst/>
              </a:prstGeom>
              <a:noFill/>
              <a:ln w="9525">
                <a:noFill/>
                <a:miter lim="800000"/>
                <a:headEnd/>
                <a:tailEnd/>
              </a:ln>
            </p:spPr>
            <p:txBody>
              <a:bodyPr wrap="none" lIns="0" tIns="0" rIns="0" bIns="0">
                <a:spAutoFit/>
              </a:bodyPr>
              <a:lstStyle/>
              <a:p>
                <a:pPr algn="ctr"/>
                <a:r>
                  <a:rPr lang="en-US" sz="1800" b="1">
                    <a:solidFill>
                      <a:srgbClr val="000000"/>
                    </a:solidFill>
                    <a:latin typeface="Arial" charset="0"/>
                  </a:rPr>
                  <a:t>n</a:t>
                </a:r>
                <a:endParaRPr lang="en-US"/>
              </a:p>
            </p:txBody>
          </p:sp>
          <p:sp>
            <p:nvSpPr>
              <p:cNvPr id="1693" name="Rectangle 328"/>
              <p:cNvSpPr>
                <a:spLocks noChangeArrowheads="1"/>
              </p:cNvSpPr>
              <p:nvPr/>
            </p:nvSpPr>
            <p:spPr bwMode="auto">
              <a:xfrm>
                <a:off x="13172455" y="28775025"/>
                <a:ext cx="128240" cy="276999"/>
              </a:xfrm>
              <a:prstGeom prst="rect">
                <a:avLst/>
              </a:prstGeom>
              <a:noFill/>
              <a:ln w="9525">
                <a:noFill/>
                <a:miter lim="800000"/>
                <a:headEnd/>
                <a:tailEnd/>
              </a:ln>
            </p:spPr>
            <p:txBody>
              <a:bodyPr wrap="none" lIns="0" tIns="0" rIns="0" bIns="0">
                <a:spAutoFit/>
              </a:bodyPr>
              <a:lstStyle/>
              <a:p>
                <a:pPr algn="ctr"/>
                <a:r>
                  <a:rPr lang="en-US" sz="1800" b="1">
                    <a:solidFill>
                      <a:srgbClr val="000000"/>
                    </a:solidFill>
                    <a:latin typeface="Arial" charset="0"/>
                  </a:rPr>
                  <a:t>c</a:t>
                </a:r>
                <a:endParaRPr lang="en-US"/>
              </a:p>
            </p:txBody>
          </p:sp>
          <p:sp>
            <p:nvSpPr>
              <p:cNvPr id="1694" name="Rectangle 329"/>
              <p:cNvSpPr>
                <a:spLocks noChangeArrowheads="1"/>
              </p:cNvSpPr>
              <p:nvPr/>
            </p:nvSpPr>
            <p:spPr bwMode="auto">
              <a:xfrm>
                <a:off x="13299455" y="28775025"/>
                <a:ext cx="128240" cy="276999"/>
              </a:xfrm>
              <a:prstGeom prst="rect">
                <a:avLst/>
              </a:prstGeom>
              <a:noFill/>
              <a:ln w="9525">
                <a:noFill/>
                <a:miter lim="800000"/>
                <a:headEnd/>
                <a:tailEnd/>
              </a:ln>
            </p:spPr>
            <p:txBody>
              <a:bodyPr wrap="none" lIns="0" tIns="0" rIns="0" bIns="0">
                <a:spAutoFit/>
              </a:bodyPr>
              <a:lstStyle/>
              <a:p>
                <a:pPr algn="ctr"/>
                <a:r>
                  <a:rPr lang="en-US" sz="1800" b="1">
                    <a:solidFill>
                      <a:srgbClr val="000000"/>
                    </a:solidFill>
                    <a:latin typeface="Arial" charset="0"/>
                  </a:rPr>
                  <a:t>e</a:t>
                </a:r>
                <a:endParaRPr lang="en-US"/>
              </a:p>
            </p:txBody>
          </p:sp>
          <p:sp>
            <p:nvSpPr>
              <p:cNvPr id="1695" name="Rectangle 330"/>
              <p:cNvSpPr>
                <a:spLocks noChangeArrowheads="1"/>
              </p:cNvSpPr>
              <p:nvPr/>
            </p:nvSpPr>
            <p:spPr bwMode="auto">
              <a:xfrm>
                <a:off x="13489893" y="28775025"/>
                <a:ext cx="141064" cy="276999"/>
              </a:xfrm>
              <a:prstGeom prst="rect">
                <a:avLst/>
              </a:prstGeom>
              <a:noFill/>
              <a:ln w="9525">
                <a:noFill/>
                <a:miter lim="800000"/>
                <a:headEnd/>
                <a:tailEnd/>
              </a:ln>
            </p:spPr>
            <p:txBody>
              <a:bodyPr wrap="none" lIns="0" tIns="0" rIns="0" bIns="0">
                <a:spAutoFit/>
              </a:bodyPr>
              <a:lstStyle/>
              <a:p>
                <a:pPr algn="ctr"/>
                <a:r>
                  <a:rPr lang="en-US" sz="1800" b="1">
                    <a:solidFill>
                      <a:srgbClr val="000000"/>
                    </a:solidFill>
                    <a:latin typeface="Arial" charset="0"/>
                  </a:rPr>
                  <a:t>o</a:t>
                </a:r>
                <a:endParaRPr lang="en-US"/>
              </a:p>
            </p:txBody>
          </p:sp>
          <p:sp>
            <p:nvSpPr>
              <p:cNvPr id="1696" name="Rectangle 331"/>
              <p:cNvSpPr>
                <a:spLocks noChangeArrowheads="1"/>
              </p:cNvSpPr>
              <p:nvPr/>
            </p:nvSpPr>
            <p:spPr bwMode="auto">
              <a:xfrm>
                <a:off x="13629593" y="28775025"/>
                <a:ext cx="141064" cy="276999"/>
              </a:xfrm>
              <a:prstGeom prst="rect">
                <a:avLst/>
              </a:prstGeom>
              <a:noFill/>
              <a:ln w="9525">
                <a:noFill/>
                <a:miter lim="800000"/>
                <a:headEnd/>
                <a:tailEnd/>
              </a:ln>
            </p:spPr>
            <p:txBody>
              <a:bodyPr wrap="none" lIns="0" tIns="0" rIns="0" bIns="0">
                <a:spAutoFit/>
              </a:bodyPr>
              <a:lstStyle/>
              <a:p>
                <a:pPr algn="ctr"/>
                <a:r>
                  <a:rPr lang="en-US" sz="1800" b="1">
                    <a:solidFill>
                      <a:srgbClr val="000000"/>
                    </a:solidFill>
                    <a:latin typeface="Arial" charset="0"/>
                  </a:rPr>
                  <a:t>n</a:t>
                </a:r>
                <a:endParaRPr lang="en-US"/>
              </a:p>
            </p:txBody>
          </p:sp>
          <p:sp>
            <p:nvSpPr>
              <p:cNvPr id="1697" name="Rectangle 332"/>
              <p:cNvSpPr>
                <a:spLocks noChangeArrowheads="1"/>
              </p:cNvSpPr>
              <p:nvPr/>
            </p:nvSpPr>
            <p:spPr bwMode="auto">
              <a:xfrm>
                <a:off x="13832669" y="28775025"/>
                <a:ext cx="166712" cy="276999"/>
              </a:xfrm>
              <a:prstGeom prst="rect">
                <a:avLst/>
              </a:prstGeom>
              <a:noFill/>
              <a:ln w="9525">
                <a:noFill/>
                <a:miter lim="800000"/>
                <a:headEnd/>
                <a:tailEnd/>
              </a:ln>
            </p:spPr>
            <p:txBody>
              <a:bodyPr wrap="none" lIns="0" tIns="0" rIns="0" bIns="0">
                <a:spAutoFit/>
              </a:bodyPr>
              <a:lstStyle/>
              <a:p>
                <a:pPr algn="ctr"/>
                <a:r>
                  <a:rPr lang="en-US" sz="1800" b="1">
                    <a:solidFill>
                      <a:srgbClr val="000000"/>
                    </a:solidFill>
                    <a:latin typeface="Arial" charset="0"/>
                  </a:rPr>
                  <a:t>R</a:t>
                </a:r>
                <a:endParaRPr lang="en-US"/>
              </a:p>
            </p:txBody>
          </p:sp>
          <p:sp>
            <p:nvSpPr>
              <p:cNvPr id="1698" name="Rectangle 333"/>
              <p:cNvSpPr>
                <a:spLocks noChangeArrowheads="1"/>
              </p:cNvSpPr>
              <p:nvPr/>
            </p:nvSpPr>
            <p:spPr bwMode="auto">
              <a:xfrm>
                <a:off x="13997893" y="28775025"/>
                <a:ext cx="141064" cy="276999"/>
              </a:xfrm>
              <a:prstGeom prst="rect">
                <a:avLst/>
              </a:prstGeom>
              <a:noFill/>
              <a:ln w="9525">
                <a:noFill/>
                <a:miter lim="800000"/>
                <a:headEnd/>
                <a:tailEnd/>
              </a:ln>
            </p:spPr>
            <p:txBody>
              <a:bodyPr wrap="none" lIns="0" tIns="0" rIns="0" bIns="0">
                <a:spAutoFit/>
              </a:bodyPr>
              <a:lstStyle/>
              <a:p>
                <a:pPr algn="ctr"/>
                <a:r>
                  <a:rPr lang="en-US" sz="1800" b="1">
                    <a:solidFill>
                      <a:srgbClr val="000000"/>
                    </a:solidFill>
                    <a:latin typeface="Arial" charset="0"/>
                  </a:rPr>
                  <a:t>F</a:t>
                </a:r>
                <a:endParaRPr lang="en-US"/>
              </a:p>
            </p:txBody>
          </p:sp>
          <p:sp>
            <p:nvSpPr>
              <p:cNvPr id="1699" name="Rectangle 334"/>
              <p:cNvSpPr>
                <a:spLocks noChangeArrowheads="1"/>
              </p:cNvSpPr>
              <p:nvPr/>
            </p:nvSpPr>
            <p:spPr bwMode="auto">
              <a:xfrm>
                <a:off x="14201031" y="28775025"/>
                <a:ext cx="153888" cy="276999"/>
              </a:xfrm>
              <a:prstGeom prst="rect">
                <a:avLst/>
              </a:prstGeom>
              <a:noFill/>
              <a:ln w="9525">
                <a:noFill/>
                <a:miter lim="800000"/>
                <a:headEnd/>
                <a:tailEnd/>
              </a:ln>
            </p:spPr>
            <p:txBody>
              <a:bodyPr wrap="none" lIns="0" tIns="0" rIns="0" bIns="0">
                <a:spAutoFit/>
              </a:bodyPr>
              <a:lstStyle/>
              <a:p>
                <a:pPr algn="ctr"/>
                <a:r>
                  <a:rPr lang="en-US" sz="1800" b="1">
                    <a:solidFill>
                      <a:srgbClr val="000000"/>
                    </a:solidFill>
                    <a:latin typeface="Arial" charset="0"/>
                  </a:rPr>
                  <a:t>S</a:t>
                </a:r>
                <a:endParaRPr lang="en-US"/>
              </a:p>
            </p:txBody>
          </p:sp>
          <p:sp>
            <p:nvSpPr>
              <p:cNvPr id="1700" name="Rectangle 335"/>
              <p:cNvSpPr>
                <a:spLocks noChangeArrowheads="1"/>
              </p:cNvSpPr>
              <p:nvPr/>
            </p:nvSpPr>
            <p:spPr bwMode="auto">
              <a:xfrm>
                <a:off x="14353493" y="28775025"/>
                <a:ext cx="141064" cy="276999"/>
              </a:xfrm>
              <a:prstGeom prst="rect">
                <a:avLst/>
              </a:prstGeom>
              <a:noFill/>
              <a:ln w="9525">
                <a:noFill/>
                <a:miter lim="800000"/>
                <a:headEnd/>
                <a:tailEnd/>
              </a:ln>
            </p:spPr>
            <p:txBody>
              <a:bodyPr wrap="none" lIns="0" tIns="0" rIns="0" bIns="0">
                <a:spAutoFit/>
              </a:bodyPr>
              <a:lstStyle/>
              <a:p>
                <a:pPr algn="ctr"/>
                <a:r>
                  <a:rPr lang="en-US" sz="1800" b="1">
                    <a:solidFill>
                      <a:srgbClr val="000000"/>
                    </a:solidFill>
                    <a:latin typeface="Arial" charset="0"/>
                  </a:rPr>
                  <a:t>u</a:t>
                </a:r>
                <a:endParaRPr lang="en-US"/>
              </a:p>
            </p:txBody>
          </p:sp>
          <p:sp>
            <p:nvSpPr>
              <p:cNvPr id="1701" name="Rectangle 336"/>
              <p:cNvSpPr>
                <a:spLocks noChangeArrowheads="1"/>
              </p:cNvSpPr>
              <p:nvPr/>
            </p:nvSpPr>
            <p:spPr bwMode="auto">
              <a:xfrm>
                <a:off x="14493193" y="28775025"/>
                <a:ext cx="141064" cy="276999"/>
              </a:xfrm>
              <a:prstGeom prst="rect">
                <a:avLst/>
              </a:prstGeom>
              <a:noFill/>
              <a:ln w="9525">
                <a:noFill/>
                <a:miter lim="800000"/>
                <a:headEnd/>
                <a:tailEnd/>
              </a:ln>
            </p:spPr>
            <p:txBody>
              <a:bodyPr wrap="none" lIns="0" tIns="0" rIns="0" bIns="0">
                <a:spAutoFit/>
              </a:bodyPr>
              <a:lstStyle/>
              <a:p>
                <a:pPr algn="ctr"/>
                <a:r>
                  <a:rPr lang="en-US" sz="1800" b="1">
                    <a:solidFill>
                      <a:srgbClr val="000000"/>
                    </a:solidFill>
                    <a:latin typeface="Arial" charset="0"/>
                  </a:rPr>
                  <a:t>p</a:t>
                </a:r>
                <a:endParaRPr lang="en-US"/>
              </a:p>
            </p:txBody>
          </p:sp>
          <p:sp>
            <p:nvSpPr>
              <p:cNvPr id="1702" name="Rectangle 337"/>
              <p:cNvSpPr>
                <a:spLocks noChangeArrowheads="1"/>
              </p:cNvSpPr>
              <p:nvPr/>
            </p:nvSpPr>
            <p:spPr bwMode="auto">
              <a:xfrm>
                <a:off x="14632955" y="28775025"/>
                <a:ext cx="128240" cy="276999"/>
              </a:xfrm>
              <a:prstGeom prst="rect">
                <a:avLst/>
              </a:prstGeom>
              <a:noFill/>
              <a:ln w="9525">
                <a:noFill/>
                <a:miter lim="800000"/>
                <a:headEnd/>
                <a:tailEnd/>
              </a:ln>
            </p:spPr>
            <p:txBody>
              <a:bodyPr wrap="none" lIns="0" tIns="0" rIns="0" bIns="0">
                <a:spAutoFit/>
              </a:bodyPr>
              <a:lstStyle/>
              <a:p>
                <a:pPr algn="ctr"/>
                <a:r>
                  <a:rPr lang="en-US" sz="1800" b="1">
                    <a:solidFill>
                      <a:srgbClr val="000000"/>
                    </a:solidFill>
                    <a:latin typeface="Arial" charset="0"/>
                  </a:rPr>
                  <a:t>e</a:t>
                </a:r>
                <a:endParaRPr lang="en-US"/>
              </a:p>
            </p:txBody>
          </p:sp>
          <p:sp>
            <p:nvSpPr>
              <p:cNvPr id="1703" name="Rectangle 338"/>
              <p:cNvSpPr>
                <a:spLocks noChangeArrowheads="1"/>
              </p:cNvSpPr>
              <p:nvPr/>
            </p:nvSpPr>
            <p:spPr bwMode="auto">
              <a:xfrm>
                <a:off x="14760141" y="28775025"/>
                <a:ext cx="89768" cy="276999"/>
              </a:xfrm>
              <a:prstGeom prst="rect">
                <a:avLst/>
              </a:prstGeom>
              <a:noFill/>
              <a:ln w="9525">
                <a:noFill/>
                <a:miter lim="800000"/>
                <a:headEnd/>
                <a:tailEnd/>
              </a:ln>
            </p:spPr>
            <p:txBody>
              <a:bodyPr wrap="none" lIns="0" tIns="0" rIns="0" bIns="0">
                <a:spAutoFit/>
              </a:bodyPr>
              <a:lstStyle/>
              <a:p>
                <a:pPr algn="ctr"/>
                <a:r>
                  <a:rPr lang="en-US" sz="1800" b="1">
                    <a:solidFill>
                      <a:srgbClr val="000000"/>
                    </a:solidFill>
                    <a:latin typeface="Arial" charset="0"/>
                  </a:rPr>
                  <a:t>r</a:t>
                </a:r>
                <a:endParaRPr lang="en-US"/>
              </a:p>
            </p:txBody>
          </p:sp>
          <p:sp>
            <p:nvSpPr>
              <p:cNvPr id="1704" name="Rectangle 339"/>
              <p:cNvSpPr>
                <a:spLocks noChangeArrowheads="1"/>
              </p:cNvSpPr>
              <p:nvPr/>
            </p:nvSpPr>
            <p:spPr bwMode="auto">
              <a:xfrm>
                <a:off x="14848855" y="28775025"/>
                <a:ext cx="128240" cy="276999"/>
              </a:xfrm>
              <a:prstGeom prst="rect">
                <a:avLst/>
              </a:prstGeom>
              <a:noFill/>
              <a:ln w="9525">
                <a:noFill/>
                <a:miter lim="800000"/>
                <a:headEnd/>
                <a:tailEnd/>
              </a:ln>
            </p:spPr>
            <p:txBody>
              <a:bodyPr wrap="none" lIns="0" tIns="0" rIns="0" bIns="0">
                <a:spAutoFit/>
              </a:bodyPr>
              <a:lstStyle/>
              <a:p>
                <a:pPr algn="ctr"/>
                <a:r>
                  <a:rPr lang="en-US" sz="1800" b="1">
                    <a:solidFill>
                      <a:srgbClr val="000000"/>
                    </a:solidFill>
                    <a:latin typeface="Arial" charset="0"/>
                  </a:rPr>
                  <a:t>c</a:t>
                </a:r>
                <a:endParaRPr lang="en-US"/>
              </a:p>
            </p:txBody>
          </p:sp>
          <p:sp>
            <p:nvSpPr>
              <p:cNvPr id="1705" name="Rectangle 340"/>
              <p:cNvSpPr>
                <a:spLocks noChangeArrowheads="1"/>
              </p:cNvSpPr>
              <p:nvPr/>
            </p:nvSpPr>
            <p:spPr bwMode="auto">
              <a:xfrm>
                <a:off x="14975793" y="28775025"/>
                <a:ext cx="141064" cy="276999"/>
              </a:xfrm>
              <a:prstGeom prst="rect">
                <a:avLst/>
              </a:prstGeom>
              <a:noFill/>
              <a:ln w="9525">
                <a:noFill/>
                <a:miter lim="800000"/>
                <a:headEnd/>
                <a:tailEnd/>
              </a:ln>
            </p:spPr>
            <p:txBody>
              <a:bodyPr wrap="none" lIns="0" tIns="0" rIns="0" bIns="0">
                <a:spAutoFit/>
              </a:bodyPr>
              <a:lstStyle/>
              <a:p>
                <a:pPr algn="ctr"/>
                <a:r>
                  <a:rPr lang="en-US" sz="1800" b="1">
                    <a:solidFill>
                      <a:srgbClr val="000000"/>
                    </a:solidFill>
                    <a:latin typeface="Arial" charset="0"/>
                  </a:rPr>
                  <a:t>o</a:t>
                </a:r>
                <a:endParaRPr lang="en-US"/>
              </a:p>
            </p:txBody>
          </p:sp>
          <p:sp>
            <p:nvSpPr>
              <p:cNvPr id="1706" name="Rectangle 341"/>
              <p:cNvSpPr>
                <a:spLocks noChangeArrowheads="1"/>
              </p:cNvSpPr>
              <p:nvPr/>
            </p:nvSpPr>
            <p:spPr bwMode="auto">
              <a:xfrm>
                <a:off x="15115493" y="28775025"/>
                <a:ext cx="141064" cy="276999"/>
              </a:xfrm>
              <a:prstGeom prst="rect">
                <a:avLst/>
              </a:prstGeom>
              <a:noFill/>
              <a:ln w="9525">
                <a:noFill/>
                <a:miter lim="800000"/>
                <a:headEnd/>
                <a:tailEnd/>
              </a:ln>
            </p:spPr>
            <p:txBody>
              <a:bodyPr wrap="none" lIns="0" tIns="0" rIns="0" bIns="0">
                <a:spAutoFit/>
              </a:bodyPr>
              <a:lstStyle/>
              <a:p>
                <a:pPr algn="ctr"/>
                <a:r>
                  <a:rPr lang="en-US" sz="1800" b="1">
                    <a:solidFill>
                      <a:srgbClr val="000000"/>
                    </a:solidFill>
                    <a:latin typeface="Arial" charset="0"/>
                  </a:rPr>
                  <a:t>n</a:t>
                </a:r>
                <a:endParaRPr lang="en-US"/>
              </a:p>
            </p:txBody>
          </p:sp>
          <p:sp>
            <p:nvSpPr>
              <p:cNvPr id="1707" name="Rectangle 342"/>
              <p:cNvSpPr>
                <a:spLocks noChangeArrowheads="1"/>
              </p:cNvSpPr>
              <p:nvPr/>
            </p:nvSpPr>
            <p:spPr bwMode="auto">
              <a:xfrm>
                <a:off x="15255193" y="28775025"/>
                <a:ext cx="141064" cy="276999"/>
              </a:xfrm>
              <a:prstGeom prst="rect">
                <a:avLst/>
              </a:prstGeom>
              <a:noFill/>
              <a:ln w="9525">
                <a:noFill/>
                <a:miter lim="800000"/>
                <a:headEnd/>
                <a:tailEnd/>
              </a:ln>
            </p:spPr>
            <p:txBody>
              <a:bodyPr wrap="none" lIns="0" tIns="0" rIns="0" bIns="0">
                <a:spAutoFit/>
              </a:bodyPr>
              <a:lstStyle/>
              <a:p>
                <a:pPr algn="ctr"/>
                <a:r>
                  <a:rPr lang="en-US" sz="1800" b="1">
                    <a:solidFill>
                      <a:srgbClr val="000000"/>
                    </a:solidFill>
                    <a:latin typeface="Arial" charset="0"/>
                  </a:rPr>
                  <a:t>d</a:t>
                </a:r>
                <a:endParaRPr lang="en-US"/>
              </a:p>
            </p:txBody>
          </p:sp>
          <p:sp>
            <p:nvSpPr>
              <p:cNvPr id="1708" name="Rectangle 343"/>
              <p:cNvSpPr>
                <a:spLocks noChangeArrowheads="1"/>
              </p:cNvSpPr>
              <p:nvPr/>
            </p:nvSpPr>
            <p:spPr bwMode="auto">
              <a:xfrm>
                <a:off x="15394893" y="28775025"/>
                <a:ext cx="141064" cy="276999"/>
              </a:xfrm>
              <a:prstGeom prst="rect">
                <a:avLst/>
              </a:prstGeom>
              <a:noFill/>
              <a:ln w="9525">
                <a:noFill/>
                <a:miter lim="800000"/>
                <a:headEnd/>
                <a:tailEnd/>
              </a:ln>
            </p:spPr>
            <p:txBody>
              <a:bodyPr wrap="none" lIns="0" tIns="0" rIns="0" bIns="0">
                <a:spAutoFit/>
              </a:bodyPr>
              <a:lstStyle/>
              <a:p>
                <a:pPr algn="ctr"/>
                <a:r>
                  <a:rPr lang="en-US" sz="1800" b="1">
                    <a:solidFill>
                      <a:srgbClr val="000000"/>
                    </a:solidFill>
                    <a:latin typeface="Arial" charset="0"/>
                  </a:rPr>
                  <a:t>u</a:t>
                </a:r>
                <a:endParaRPr lang="en-US"/>
              </a:p>
            </p:txBody>
          </p:sp>
          <p:sp>
            <p:nvSpPr>
              <p:cNvPr id="1709" name="Rectangle 344"/>
              <p:cNvSpPr>
                <a:spLocks noChangeArrowheads="1"/>
              </p:cNvSpPr>
              <p:nvPr/>
            </p:nvSpPr>
            <p:spPr bwMode="auto">
              <a:xfrm>
                <a:off x="15534655" y="28775025"/>
                <a:ext cx="128240" cy="276999"/>
              </a:xfrm>
              <a:prstGeom prst="rect">
                <a:avLst/>
              </a:prstGeom>
              <a:noFill/>
              <a:ln w="9525">
                <a:noFill/>
                <a:miter lim="800000"/>
                <a:headEnd/>
                <a:tailEnd/>
              </a:ln>
            </p:spPr>
            <p:txBody>
              <a:bodyPr wrap="none" lIns="0" tIns="0" rIns="0" bIns="0">
                <a:spAutoFit/>
              </a:bodyPr>
              <a:lstStyle/>
              <a:p>
                <a:pPr algn="ctr"/>
                <a:r>
                  <a:rPr lang="en-US" sz="1800" b="1">
                    <a:solidFill>
                      <a:srgbClr val="000000"/>
                    </a:solidFill>
                    <a:latin typeface="Arial" charset="0"/>
                  </a:rPr>
                  <a:t>c</a:t>
                </a:r>
                <a:endParaRPr lang="en-US"/>
              </a:p>
            </p:txBody>
          </p:sp>
          <p:sp>
            <p:nvSpPr>
              <p:cNvPr id="1710" name="Rectangle 345"/>
              <p:cNvSpPr>
                <a:spLocks noChangeArrowheads="1"/>
              </p:cNvSpPr>
              <p:nvPr/>
            </p:nvSpPr>
            <p:spPr bwMode="auto">
              <a:xfrm>
                <a:off x="15661903" y="28775025"/>
                <a:ext cx="76944" cy="276999"/>
              </a:xfrm>
              <a:prstGeom prst="rect">
                <a:avLst/>
              </a:prstGeom>
              <a:noFill/>
              <a:ln w="9525">
                <a:noFill/>
                <a:miter lim="800000"/>
                <a:headEnd/>
                <a:tailEnd/>
              </a:ln>
            </p:spPr>
            <p:txBody>
              <a:bodyPr wrap="none" lIns="0" tIns="0" rIns="0" bIns="0">
                <a:spAutoFit/>
              </a:bodyPr>
              <a:lstStyle/>
              <a:p>
                <a:pPr algn="ctr"/>
                <a:r>
                  <a:rPr lang="en-US" sz="1800" b="1">
                    <a:solidFill>
                      <a:srgbClr val="000000"/>
                    </a:solidFill>
                    <a:latin typeface="Arial" charset="0"/>
                  </a:rPr>
                  <a:t>t</a:t>
                </a:r>
                <a:endParaRPr lang="en-US"/>
              </a:p>
            </p:txBody>
          </p:sp>
          <p:sp>
            <p:nvSpPr>
              <p:cNvPr id="1711" name="Rectangle 346"/>
              <p:cNvSpPr>
                <a:spLocks noChangeArrowheads="1"/>
              </p:cNvSpPr>
              <p:nvPr/>
            </p:nvSpPr>
            <p:spPr bwMode="auto">
              <a:xfrm>
                <a:off x="15738165" y="28775025"/>
                <a:ext cx="64120" cy="276999"/>
              </a:xfrm>
              <a:prstGeom prst="rect">
                <a:avLst/>
              </a:prstGeom>
              <a:noFill/>
              <a:ln w="9525">
                <a:noFill/>
                <a:miter lim="800000"/>
                <a:headEnd/>
                <a:tailEnd/>
              </a:ln>
            </p:spPr>
            <p:txBody>
              <a:bodyPr wrap="none" lIns="0" tIns="0" rIns="0" bIns="0">
                <a:spAutoFit/>
              </a:bodyPr>
              <a:lstStyle/>
              <a:p>
                <a:pPr algn="ctr"/>
                <a:r>
                  <a:rPr lang="en-US" sz="1800" b="1">
                    <a:solidFill>
                      <a:srgbClr val="000000"/>
                    </a:solidFill>
                    <a:latin typeface="Arial" charset="0"/>
                  </a:rPr>
                  <a:t>i</a:t>
                </a:r>
                <a:endParaRPr lang="en-US"/>
              </a:p>
            </p:txBody>
          </p:sp>
          <p:sp>
            <p:nvSpPr>
              <p:cNvPr id="1712" name="Rectangle 347"/>
              <p:cNvSpPr>
                <a:spLocks noChangeArrowheads="1"/>
              </p:cNvSpPr>
              <p:nvPr/>
            </p:nvSpPr>
            <p:spPr bwMode="auto">
              <a:xfrm>
                <a:off x="15799767" y="28775025"/>
                <a:ext cx="128240" cy="276999"/>
              </a:xfrm>
              <a:prstGeom prst="rect">
                <a:avLst/>
              </a:prstGeom>
              <a:noFill/>
              <a:ln w="9525">
                <a:noFill/>
                <a:miter lim="800000"/>
                <a:headEnd/>
                <a:tailEnd/>
              </a:ln>
            </p:spPr>
            <p:txBody>
              <a:bodyPr wrap="none" lIns="0" tIns="0" rIns="0" bIns="0">
                <a:spAutoFit/>
              </a:bodyPr>
              <a:lstStyle/>
              <a:p>
                <a:pPr algn="ctr"/>
                <a:r>
                  <a:rPr lang="en-US" sz="1800" b="1">
                    <a:solidFill>
                      <a:srgbClr val="000000"/>
                    </a:solidFill>
                    <a:latin typeface="Arial" charset="0"/>
                  </a:rPr>
                  <a:t>v</a:t>
                </a:r>
                <a:endParaRPr lang="en-US"/>
              </a:p>
            </p:txBody>
          </p:sp>
          <p:sp>
            <p:nvSpPr>
              <p:cNvPr id="1713" name="Rectangle 348"/>
              <p:cNvSpPr>
                <a:spLocks noChangeArrowheads="1"/>
              </p:cNvSpPr>
              <p:nvPr/>
            </p:nvSpPr>
            <p:spPr bwMode="auto">
              <a:xfrm>
                <a:off x="15928665" y="28775025"/>
                <a:ext cx="64120" cy="276999"/>
              </a:xfrm>
              <a:prstGeom prst="rect">
                <a:avLst/>
              </a:prstGeom>
              <a:noFill/>
              <a:ln w="9525">
                <a:noFill/>
                <a:miter lim="800000"/>
                <a:headEnd/>
                <a:tailEnd/>
              </a:ln>
            </p:spPr>
            <p:txBody>
              <a:bodyPr wrap="none" lIns="0" tIns="0" rIns="0" bIns="0">
                <a:spAutoFit/>
              </a:bodyPr>
              <a:lstStyle/>
              <a:p>
                <a:pPr algn="ctr"/>
                <a:r>
                  <a:rPr lang="en-US" sz="1800" b="1">
                    <a:solidFill>
                      <a:srgbClr val="000000"/>
                    </a:solidFill>
                    <a:latin typeface="Arial" charset="0"/>
                  </a:rPr>
                  <a:t>i</a:t>
                </a:r>
                <a:endParaRPr lang="en-US"/>
              </a:p>
            </p:txBody>
          </p:sp>
          <p:sp>
            <p:nvSpPr>
              <p:cNvPr id="1714" name="Rectangle 349"/>
              <p:cNvSpPr>
                <a:spLocks noChangeArrowheads="1"/>
              </p:cNvSpPr>
              <p:nvPr/>
            </p:nvSpPr>
            <p:spPr bwMode="auto">
              <a:xfrm>
                <a:off x="15992103" y="28775025"/>
                <a:ext cx="76944" cy="276999"/>
              </a:xfrm>
              <a:prstGeom prst="rect">
                <a:avLst/>
              </a:prstGeom>
              <a:noFill/>
              <a:ln w="9525">
                <a:noFill/>
                <a:miter lim="800000"/>
                <a:headEnd/>
                <a:tailEnd/>
              </a:ln>
            </p:spPr>
            <p:txBody>
              <a:bodyPr wrap="none" lIns="0" tIns="0" rIns="0" bIns="0">
                <a:spAutoFit/>
              </a:bodyPr>
              <a:lstStyle/>
              <a:p>
                <a:pPr algn="ctr"/>
                <a:r>
                  <a:rPr lang="en-US" sz="1800" b="1">
                    <a:solidFill>
                      <a:srgbClr val="000000"/>
                    </a:solidFill>
                    <a:latin typeface="Arial" charset="0"/>
                  </a:rPr>
                  <a:t>t</a:t>
                </a:r>
                <a:endParaRPr lang="en-US"/>
              </a:p>
            </p:txBody>
          </p:sp>
          <p:sp>
            <p:nvSpPr>
              <p:cNvPr id="1715" name="Rectangle 350"/>
              <p:cNvSpPr>
                <a:spLocks noChangeArrowheads="1"/>
              </p:cNvSpPr>
              <p:nvPr/>
            </p:nvSpPr>
            <p:spPr bwMode="auto">
              <a:xfrm>
                <a:off x="16064880" y="28775025"/>
                <a:ext cx="128240" cy="276999"/>
              </a:xfrm>
              <a:prstGeom prst="rect">
                <a:avLst/>
              </a:prstGeom>
              <a:noFill/>
              <a:ln w="9525">
                <a:noFill/>
                <a:miter lim="800000"/>
                <a:headEnd/>
                <a:tailEnd/>
              </a:ln>
            </p:spPr>
            <p:txBody>
              <a:bodyPr wrap="none" lIns="0" tIns="0" rIns="0" bIns="0">
                <a:spAutoFit/>
              </a:bodyPr>
              <a:lstStyle/>
              <a:p>
                <a:pPr algn="ctr"/>
                <a:r>
                  <a:rPr lang="en-US" sz="1800" b="1">
                    <a:solidFill>
                      <a:srgbClr val="000000"/>
                    </a:solidFill>
                    <a:latin typeface="Arial" charset="0"/>
                  </a:rPr>
                  <a:t>y</a:t>
                </a:r>
                <a:endParaRPr lang="en-US"/>
              </a:p>
            </p:txBody>
          </p:sp>
        </p:grpSp>
        <p:grpSp>
          <p:nvGrpSpPr>
            <p:cNvPr id="1716" name="Group 315"/>
            <p:cNvGrpSpPr>
              <a:grpSpLocks/>
            </p:cNvGrpSpPr>
            <p:nvPr/>
          </p:nvGrpSpPr>
          <p:grpSpPr bwMode="auto">
            <a:xfrm>
              <a:off x="12564566" y="29108400"/>
              <a:ext cx="1644763" cy="184666"/>
              <a:chOff x="12564566" y="29108400"/>
              <a:chExt cx="1644763" cy="184666"/>
            </a:xfrm>
          </p:grpSpPr>
          <p:sp>
            <p:nvSpPr>
              <p:cNvPr id="1717" name="Rectangle 351"/>
              <p:cNvSpPr>
                <a:spLocks noChangeArrowheads="1"/>
              </p:cNvSpPr>
              <p:nvPr/>
            </p:nvSpPr>
            <p:spPr bwMode="auto">
              <a:xfrm>
                <a:off x="12564566" y="29108400"/>
                <a:ext cx="102592" cy="184666"/>
              </a:xfrm>
              <a:prstGeom prst="rect">
                <a:avLst/>
              </a:prstGeom>
              <a:noFill/>
              <a:ln w="9525">
                <a:noFill/>
                <a:miter lim="800000"/>
                <a:headEnd/>
                <a:tailEnd/>
              </a:ln>
            </p:spPr>
            <p:txBody>
              <a:bodyPr wrap="none" lIns="0" tIns="0" rIns="0" bIns="0">
                <a:spAutoFit/>
              </a:bodyPr>
              <a:lstStyle/>
              <a:p>
                <a:pPr algn="ctr"/>
                <a:r>
                  <a:rPr lang="en-US" sz="1200" b="1">
                    <a:solidFill>
                      <a:srgbClr val="000000"/>
                    </a:solidFill>
                    <a:latin typeface="Arial" charset="0"/>
                  </a:rPr>
                  <a:t>S</a:t>
                </a:r>
                <a:endParaRPr lang="en-US"/>
              </a:p>
            </p:txBody>
          </p:sp>
          <p:sp>
            <p:nvSpPr>
              <p:cNvPr id="1718" name="Rectangle 352"/>
              <p:cNvSpPr>
                <a:spLocks noChangeArrowheads="1"/>
              </p:cNvSpPr>
              <p:nvPr/>
            </p:nvSpPr>
            <p:spPr bwMode="auto">
              <a:xfrm>
                <a:off x="12667045" y="29108400"/>
                <a:ext cx="84959" cy="184666"/>
              </a:xfrm>
              <a:prstGeom prst="rect">
                <a:avLst/>
              </a:prstGeom>
              <a:noFill/>
              <a:ln w="9525">
                <a:noFill/>
                <a:miter lim="800000"/>
                <a:headEnd/>
                <a:tailEnd/>
              </a:ln>
            </p:spPr>
            <p:txBody>
              <a:bodyPr wrap="none" lIns="0" tIns="0" rIns="0" bIns="0">
                <a:spAutoFit/>
              </a:bodyPr>
              <a:lstStyle/>
              <a:p>
                <a:pPr algn="ctr"/>
                <a:r>
                  <a:rPr lang="en-US" sz="1200" b="1">
                    <a:solidFill>
                      <a:srgbClr val="000000"/>
                    </a:solidFill>
                    <a:latin typeface="Arial" charset="0"/>
                  </a:rPr>
                  <a:t>e</a:t>
                </a:r>
                <a:endParaRPr lang="en-US"/>
              </a:p>
            </p:txBody>
          </p:sp>
          <p:sp>
            <p:nvSpPr>
              <p:cNvPr id="1719" name="Rectangle 353"/>
              <p:cNvSpPr>
                <a:spLocks noChangeArrowheads="1"/>
              </p:cNvSpPr>
              <p:nvPr/>
            </p:nvSpPr>
            <p:spPr bwMode="auto">
              <a:xfrm>
                <a:off x="12751136" y="29108400"/>
                <a:ext cx="94578" cy="184666"/>
              </a:xfrm>
              <a:prstGeom prst="rect">
                <a:avLst/>
              </a:prstGeom>
              <a:noFill/>
              <a:ln w="9525">
                <a:noFill/>
                <a:miter lim="800000"/>
                <a:headEnd/>
                <a:tailEnd/>
              </a:ln>
            </p:spPr>
            <p:txBody>
              <a:bodyPr wrap="none" lIns="0" tIns="0" rIns="0" bIns="0">
                <a:spAutoFit/>
              </a:bodyPr>
              <a:lstStyle/>
              <a:p>
                <a:pPr algn="ctr"/>
                <a:r>
                  <a:rPr lang="en-US" sz="1200" b="1">
                    <a:solidFill>
                      <a:srgbClr val="000000"/>
                    </a:solidFill>
                    <a:latin typeface="Arial" charset="0"/>
                  </a:rPr>
                  <a:t>p</a:t>
                </a:r>
                <a:endParaRPr lang="en-US"/>
              </a:p>
            </p:txBody>
          </p:sp>
          <p:sp>
            <p:nvSpPr>
              <p:cNvPr id="1720" name="Rectangle 354"/>
              <p:cNvSpPr>
                <a:spLocks noChangeArrowheads="1"/>
              </p:cNvSpPr>
              <p:nvPr/>
            </p:nvSpPr>
            <p:spPr bwMode="auto">
              <a:xfrm>
                <a:off x="12844214" y="29108400"/>
                <a:ext cx="51296" cy="184666"/>
              </a:xfrm>
              <a:prstGeom prst="rect">
                <a:avLst/>
              </a:prstGeom>
              <a:noFill/>
              <a:ln w="9525">
                <a:noFill/>
                <a:miter lim="800000"/>
                <a:headEnd/>
                <a:tailEnd/>
              </a:ln>
            </p:spPr>
            <p:txBody>
              <a:bodyPr wrap="none" lIns="0" tIns="0" rIns="0" bIns="0">
                <a:spAutoFit/>
              </a:bodyPr>
              <a:lstStyle/>
              <a:p>
                <a:pPr algn="ctr"/>
                <a:r>
                  <a:rPr lang="en-US" sz="1200" b="1">
                    <a:solidFill>
                      <a:srgbClr val="000000"/>
                    </a:solidFill>
                    <a:latin typeface="Arial" charset="0"/>
                  </a:rPr>
                  <a:t>t</a:t>
                </a:r>
                <a:endParaRPr lang="en-US"/>
              </a:p>
            </p:txBody>
          </p:sp>
          <p:sp>
            <p:nvSpPr>
              <p:cNvPr id="1721" name="Rectangle 355"/>
              <p:cNvSpPr>
                <a:spLocks noChangeArrowheads="1"/>
              </p:cNvSpPr>
              <p:nvPr/>
            </p:nvSpPr>
            <p:spPr bwMode="auto">
              <a:xfrm>
                <a:off x="12895645" y="29108400"/>
                <a:ext cx="84959" cy="184666"/>
              </a:xfrm>
              <a:prstGeom prst="rect">
                <a:avLst/>
              </a:prstGeom>
              <a:noFill/>
              <a:ln w="9525">
                <a:noFill/>
                <a:miter lim="800000"/>
                <a:headEnd/>
                <a:tailEnd/>
              </a:ln>
            </p:spPr>
            <p:txBody>
              <a:bodyPr wrap="none" lIns="0" tIns="0" rIns="0" bIns="0">
                <a:spAutoFit/>
              </a:bodyPr>
              <a:lstStyle/>
              <a:p>
                <a:pPr algn="ctr"/>
                <a:r>
                  <a:rPr lang="en-US" sz="1200" b="1">
                    <a:solidFill>
                      <a:srgbClr val="000000"/>
                    </a:solidFill>
                    <a:latin typeface="Arial" charset="0"/>
                  </a:rPr>
                  <a:t>e</a:t>
                </a:r>
                <a:endParaRPr lang="en-US"/>
              </a:p>
            </p:txBody>
          </p:sp>
          <p:sp>
            <p:nvSpPr>
              <p:cNvPr id="1722" name="Rectangle 356"/>
              <p:cNvSpPr>
                <a:spLocks noChangeArrowheads="1"/>
              </p:cNvSpPr>
              <p:nvPr/>
            </p:nvSpPr>
            <p:spPr bwMode="auto">
              <a:xfrm>
                <a:off x="12981122" y="29108400"/>
                <a:ext cx="136255" cy="184666"/>
              </a:xfrm>
              <a:prstGeom prst="rect">
                <a:avLst/>
              </a:prstGeom>
              <a:noFill/>
              <a:ln w="9525">
                <a:noFill/>
                <a:miter lim="800000"/>
                <a:headEnd/>
                <a:tailEnd/>
              </a:ln>
            </p:spPr>
            <p:txBody>
              <a:bodyPr wrap="none" lIns="0" tIns="0" rIns="0" bIns="0">
                <a:spAutoFit/>
              </a:bodyPr>
              <a:lstStyle/>
              <a:p>
                <a:pPr algn="ctr"/>
                <a:r>
                  <a:rPr lang="en-US" sz="1200" b="1">
                    <a:solidFill>
                      <a:srgbClr val="000000"/>
                    </a:solidFill>
                    <a:latin typeface="Arial" charset="0"/>
                  </a:rPr>
                  <a:t>m</a:t>
                </a:r>
                <a:endParaRPr lang="en-US"/>
              </a:p>
            </p:txBody>
          </p:sp>
          <p:sp>
            <p:nvSpPr>
              <p:cNvPr id="1723" name="Rectangle 357"/>
              <p:cNvSpPr>
                <a:spLocks noChangeArrowheads="1"/>
              </p:cNvSpPr>
              <p:nvPr/>
            </p:nvSpPr>
            <p:spPr bwMode="auto">
              <a:xfrm>
                <a:off x="13116261" y="29108400"/>
                <a:ext cx="94578" cy="184666"/>
              </a:xfrm>
              <a:prstGeom prst="rect">
                <a:avLst/>
              </a:prstGeom>
              <a:noFill/>
              <a:ln w="9525">
                <a:noFill/>
                <a:miter lim="800000"/>
                <a:headEnd/>
                <a:tailEnd/>
              </a:ln>
            </p:spPr>
            <p:txBody>
              <a:bodyPr wrap="none" lIns="0" tIns="0" rIns="0" bIns="0">
                <a:spAutoFit/>
              </a:bodyPr>
              <a:lstStyle/>
              <a:p>
                <a:pPr algn="ctr"/>
                <a:r>
                  <a:rPr lang="en-US" sz="1200" b="1">
                    <a:solidFill>
                      <a:srgbClr val="000000"/>
                    </a:solidFill>
                    <a:latin typeface="Arial" charset="0"/>
                  </a:rPr>
                  <a:t>b</a:t>
                </a:r>
                <a:endParaRPr lang="en-US"/>
              </a:p>
            </p:txBody>
          </p:sp>
          <p:sp>
            <p:nvSpPr>
              <p:cNvPr id="1724" name="Rectangle 358"/>
              <p:cNvSpPr>
                <a:spLocks noChangeArrowheads="1"/>
              </p:cNvSpPr>
              <p:nvPr/>
            </p:nvSpPr>
            <p:spPr bwMode="auto">
              <a:xfrm>
                <a:off x="13209970" y="29108400"/>
                <a:ext cx="84959" cy="184666"/>
              </a:xfrm>
              <a:prstGeom prst="rect">
                <a:avLst/>
              </a:prstGeom>
              <a:noFill/>
              <a:ln w="9525">
                <a:noFill/>
                <a:miter lim="800000"/>
                <a:headEnd/>
                <a:tailEnd/>
              </a:ln>
            </p:spPr>
            <p:txBody>
              <a:bodyPr wrap="none" lIns="0" tIns="0" rIns="0" bIns="0">
                <a:spAutoFit/>
              </a:bodyPr>
              <a:lstStyle/>
              <a:p>
                <a:pPr algn="ctr"/>
                <a:r>
                  <a:rPr lang="en-US" sz="1200" b="1">
                    <a:solidFill>
                      <a:srgbClr val="000000"/>
                    </a:solidFill>
                    <a:latin typeface="Arial" charset="0"/>
                  </a:rPr>
                  <a:t>e</a:t>
                </a:r>
                <a:endParaRPr lang="en-US"/>
              </a:p>
            </p:txBody>
          </p:sp>
          <p:sp>
            <p:nvSpPr>
              <p:cNvPr id="1725" name="Rectangle 359"/>
              <p:cNvSpPr>
                <a:spLocks noChangeArrowheads="1"/>
              </p:cNvSpPr>
              <p:nvPr/>
            </p:nvSpPr>
            <p:spPr bwMode="auto">
              <a:xfrm>
                <a:off x="13295819" y="29108400"/>
                <a:ext cx="59311" cy="184666"/>
              </a:xfrm>
              <a:prstGeom prst="rect">
                <a:avLst/>
              </a:prstGeom>
              <a:noFill/>
              <a:ln w="9525">
                <a:noFill/>
                <a:miter lim="800000"/>
                <a:headEnd/>
                <a:tailEnd/>
              </a:ln>
            </p:spPr>
            <p:txBody>
              <a:bodyPr wrap="none" lIns="0" tIns="0" rIns="0" bIns="0">
                <a:spAutoFit/>
              </a:bodyPr>
              <a:lstStyle/>
              <a:p>
                <a:pPr algn="ctr"/>
                <a:r>
                  <a:rPr lang="en-US" sz="1200" b="1">
                    <a:solidFill>
                      <a:srgbClr val="000000"/>
                    </a:solidFill>
                    <a:latin typeface="Arial" charset="0"/>
                  </a:rPr>
                  <a:t>r</a:t>
                </a:r>
                <a:endParaRPr lang="en-US"/>
              </a:p>
            </p:txBody>
          </p:sp>
          <p:sp>
            <p:nvSpPr>
              <p:cNvPr id="1726" name="Rectangle 360"/>
              <p:cNvSpPr>
                <a:spLocks noChangeArrowheads="1"/>
              </p:cNvSpPr>
              <p:nvPr/>
            </p:nvSpPr>
            <p:spPr bwMode="auto">
              <a:xfrm>
                <a:off x="13397295" y="29108400"/>
                <a:ext cx="84959" cy="184666"/>
              </a:xfrm>
              <a:prstGeom prst="rect">
                <a:avLst/>
              </a:prstGeom>
              <a:noFill/>
              <a:ln w="9525">
                <a:noFill/>
                <a:miter lim="800000"/>
                <a:headEnd/>
                <a:tailEnd/>
              </a:ln>
            </p:spPr>
            <p:txBody>
              <a:bodyPr wrap="none" lIns="0" tIns="0" rIns="0" bIns="0">
                <a:spAutoFit/>
              </a:bodyPr>
              <a:lstStyle/>
              <a:p>
                <a:pPr algn="ctr"/>
                <a:r>
                  <a:rPr lang="en-US" sz="1200" b="1">
                    <a:solidFill>
                      <a:srgbClr val="000000"/>
                    </a:solidFill>
                    <a:latin typeface="Arial" charset="0"/>
                  </a:rPr>
                  <a:t>2</a:t>
                </a:r>
                <a:endParaRPr lang="en-US"/>
              </a:p>
            </p:txBody>
          </p:sp>
          <p:sp>
            <p:nvSpPr>
              <p:cNvPr id="1727" name="Rectangle 361"/>
              <p:cNvSpPr>
                <a:spLocks noChangeArrowheads="1"/>
              </p:cNvSpPr>
              <p:nvPr/>
            </p:nvSpPr>
            <p:spPr bwMode="auto">
              <a:xfrm>
                <a:off x="13479845" y="29108400"/>
                <a:ext cx="84959" cy="184666"/>
              </a:xfrm>
              <a:prstGeom prst="rect">
                <a:avLst/>
              </a:prstGeom>
              <a:noFill/>
              <a:ln w="9525">
                <a:noFill/>
                <a:miter lim="800000"/>
                <a:headEnd/>
                <a:tailEnd/>
              </a:ln>
            </p:spPr>
            <p:txBody>
              <a:bodyPr wrap="none" lIns="0" tIns="0" rIns="0" bIns="0">
                <a:spAutoFit/>
              </a:bodyPr>
              <a:lstStyle/>
              <a:p>
                <a:pPr algn="ctr"/>
                <a:r>
                  <a:rPr lang="en-US" sz="1200" b="1">
                    <a:solidFill>
                      <a:srgbClr val="000000"/>
                    </a:solidFill>
                    <a:latin typeface="Arial" charset="0"/>
                  </a:rPr>
                  <a:t>0</a:t>
                </a:r>
                <a:endParaRPr lang="en-US"/>
              </a:p>
            </p:txBody>
          </p:sp>
          <p:sp>
            <p:nvSpPr>
              <p:cNvPr id="1728" name="Rectangle 362"/>
              <p:cNvSpPr>
                <a:spLocks noChangeArrowheads="1"/>
              </p:cNvSpPr>
              <p:nvPr/>
            </p:nvSpPr>
            <p:spPr bwMode="auto">
              <a:xfrm>
                <a:off x="13564939" y="29108400"/>
                <a:ext cx="51296" cy="184666"/>
              </a:xfrm>
              <a:prstGeom prst="rect">
                <a:avLst/>
              </a:prstGeom>
              <a:noFill/>
              <a:ln w="9525">
                <a:noFill/>
                <a:miter lim="800000"/>
                <a:headEnd/>
                <a:tailEnd/>
              </a:ln>
            </p:spPr>
            <p:txBody>
              <a:bodyPr wrap="none" lIns="0" tIns="0" rIns="0" bIns="0">
                <a:spAutoFit/>
              </a:bodyPr>
              <a:lstStyle/>
              <a:p>
                <a:pPr algn="ctr"/>
                <a:r>
                  <a:rPr lang="en-US" sz="1200" b="1">
                    <a:solidFill>
                      <a:srgbClr val="000000"/>
                    </a:solidFill>
                    <a:latin typeface="Arial" charset="0"/>
                  </a:rPr>
                  <a:t>-</a:t>
                </a:r>
                <a:endParaRPr lang="en-US"/>
              </a:p>
            </p:txBody>
          </p:sp>
          <p:sp>
            <p:nvSpPr>
              <p:cNvPr id="1729" name="Rectangle 363"/>
              <p:cNvSpPr>
                <a:spLocks noChangeArrowheads="1"/>
              </p:cNvSpPr>
              <p:nvPr/>
            </p:nvSpPr>
            <p:spPr bwMode="auto">
              <a:xfrm>
                <a:off x="13616370" y="29108400"/>
                <a:ext cx="84959" cy="184666"/>
              </a:xfrm>
              <a:prstGeom prst="rect">
                <a:avLst/>
              </a:prstGeom>
              <a:noFill/>
              <a:ln w="9525">
                <a:noFill/>
                <a:miter lim="800000"/>
                <a:headEnd/>
                <a:tailEnd/>
              </a:ln>
            </p:spPr>
            <p:txBody>
              <a:bodyPr wrap="none" lIns="0" tIns="0" rIns="0" bIns="0">
                <a:spAutoFit/>
              </a:bodyPr>
              <a:lstStyle/>
              <a:p>
                <a:pPr algn="ctr"/>
                <a:r>
                  <a:rPr lang="en-US" sz="1200" b="1">
                    <a:solidFill>
                      <a:srgbClr val="000000"/>
                    </a:solidFill>
                    <a:latin typeface="Arial" charset="0"/>
                  </a:rPr>
                  <a:t>2</a:t>
                </a:r>
                <a:endParaRPr lang="en-US"/>
              </a:p>
            </p:txBody>
          </p:sp>
          <p:sp>
            <p:nvSpPr>
              <p:cNvPr id="1730" name="Rectangle 364"/>
              <p:cNvSpPr>
                <a:spLocks noChangeArrowheads="1"/>
              </p:cNvSpPr>
              <p:nvPr/>
            </p:nvSpPr>
            <p:spPr bwMode="auto">
              <a:xfrm>
                <a:off x="13702095" y="29108400"/>
                <a:ext cx="84959" cy="184666"/>
              </a:xfrm>
              <a:prstGeom prst="rect">
                <a:avLst/>
              </a:prstGeom>
              <a:noFill/>
              <a:ln w="9525">
                <a:noFill/>
                <a:miter lim="800000"/>
                <a:headEnd/>
                <a:tailEnd/>
              </a:ln>
            </p:spPr>
            <p:txBody>
              <a:bodyPr wrap="none" lIns="0" tIns="0" rIns="0" bIns="0">
                <a:spAutoFit/>
              </a:bodyPr>
              <a:lstStyle/>
              <a:p>
                <a:pPr algn="ctr"/>
                <a:r>
                  <a:rPr lang="en-US" sz="1200" b="1">
                    <a:solidFill>
                      <a:srgbClr val="000000"/>
                    </a:solidFill>
                    <a:latin typeface="Arial" charset="0"/>
                  </a:rPr>
                  <a:t>5</a:t>
                </a:r>
                <a:endParaRPr lang="en-US"/>
              </a:p>
            </p:txBody>
          </p:sp>
          <p:sp>
            <p:nvSpPr>
              <p:cNvPr id="1731" name="Rectangle 365"/>
              <p:cNvSpPr>
                <a:spLocks noChangeArrowheads="1"/>
              </p:cNvSpPr>
              <p:nvPr/>
            </p:nvSpPr>
            <p:spPr bwMode="auto">
              <a:xfrm>
                <a:off x="13786434" y="29108400"/>
                <a:ext cx="43282" cy="184666"/>
              </a:xfrm>
              <a:prstGeom prst="rect">
                <a:avLst/>
              </a:prstGeom>
              <a:noFill/>
              <a:ln w="9525">
                <a:noFill/>
                <a:miter lim="800000"/>
                <a:headEnd/>
                <a:tailEnd/>
              </a:ln>
            </p:spPr>
            <p:txBody>
              <a:bodyPr wrap="none" lIns="0" tIns="0" rIns="0" bIns="0">
                <a:spAutoFit/>
              </a:bodyPr>
              <a:lstStyle/>
              <a:p>
                <a:pPr algn="ctr"/>
                <a:r>
                  <a:rPr lang="en-US" sz="1200" b="1">
                    <a:solidFill>
                      <a:srgbClr val="000000"/>
                    </a:solidFill>
                    <a:latin typeface="Arial" charset="0"/>
                  </a:rPr>
                  <a:t>,</a:t>
                </a:r>
                <a:endParaRPr lang="en-US"/>
              </a:p>
            </p:txBody>
          </p:sp>
          <p:sp>
            <p:nvSpPr>
              <p:cNvPr id="1732" name="Rectangle 366"/>
              <p:cNvSpPr>
                <a:spLocks noChangeArrowheads="1"/>
              </p:cNvSpPr>
              <p:nvPr/>
            </p:nvSpPr>
            <p:spPr bwMode="auto">
              <a:xfrm>
                <a:off x="13870370" y="29108400"/>
                <a:ext cx="84959" cy="184666"/>
              </a:xfrm>
              <a:prstGeom prst="rect">
                <a:avLst/>
              </a:prstGeom>
              <a:noFill/>
              <a:ln w="9525">
                <a:noFill/>
                <a:miter lim="800000"/>
                <a:headEnd/>
                <a:tailEnd/>
              </a:ln>
            </p:spPr>
            <p:txBody>
              <a:bodyPr wrap="none" lIns="0" tIns="0" rIns="0" bIns="0">
                <a:spAutoFit/>
              </a:bodyPr>
              <a:lstStyle/>
              <a:p>
                <a:pPr algn="ctr"/>
                <a:r>
                  <a:rPr lang="en-US" sz="1200" b="1">
                    <a:solidFill>
                      <a:srgbClr val="000000"/>
                    </a:solidFill>
                    <a:latin typeface="Arial" charset="0"/>
                  </a:rPr>
                  <a:t>2</a:t>
                </a:r>
                <a:endParaRPr lang="en-US"/>
              </a:p>
            </p:txBody>
          </p:sp>
          <p:sp>
            <p:nvSpPr>
              <p:cNvPr id="1733" name="Rectangle 367"/>
              <p:cNvSpPr>
                <a:spLocks noChangeArrowheads="1"/>
              </p:cNvSpPr>
              <p:nvPr/>
            </p:nvSpPr>
            <p:spPr bwMode="auto">
              <a:xfrm>
                <a:off x="13956095" y="29108400"/>
                <a:ext cx="84959" cy="184666"/>
              </a:xfrm>
              <a:prstGeom prst="rect">
                <a:avLst/>
              </a:prstGeom>
              <a:noFill/>
              <a:ln w="9525">
                <a:noFill/>
                <a:miter lim="800000"/>
                <a:headEnd/>
                <a:tailEnd/>
              </a:ln>
            </p:spPr>
            <p:txBody>
              <a:bodyPr wrap="none" lIns="0" tIns="0" rIns="0" bIns="0">
                <a:spAutoFit/>
              </a:bodyPr>
              <a:lstStyle/>
              <a:p>
                <a:pPr algn="ctr"/>
                <a:r>
                  <a:rPr lang="en-US" sz="1200" b="1">
                    <a:solidFill>
                      <a:srgbClr val="000000"/>
                    </a:solidFill>
                    <a:latin typeface="Arial" charset="0"/>
                  </a:rPr>
                  <a:t>0</a:t>
                </a:r>
                <a:endParaRPr lang="en-US"/>
              </a:p>
            </p:txBody>
          </p:sp>
          <p:sp>
            <p:nvSpPr>
              <p:cNvPr id="1734" name="Rectangle 368"/>
              <p:cNvSpPr>
                <a:spLocks noChangeArrowheads="1"/>
              </p:cNvSpPr>
              <p:nvPr/>
            </p:nvSpPr>
            <p:spPr bwMode="auto">
              <a:xfrm>
                <a:off x="14041820" y="29108400"/>
                <a:ext cx="84959" cy="184666"/>
              </a:xfrm>
              <a:prstGeom prst="rect">
                <a:avLst/>
              </a:prstGeom>
              <a:noFill/>
              <a:ln w="9525">
                <a:noFill/>
                <a:miter lim="800000"/>
                <a:headEnd/>
                <a:tailEnd/>
              </a:ln>
            </p:spPr>
            <p:txBody>
              <a:bodyPr wrap="none" lIns="0" tIns="0" rIns="0" bIns="0">
                <a:spAutoFit/>
              </a:bodyPr>
              <a:lstStyle/>
              <a:p>
                <a:pPr algn="ctr"/>
                <a:r>
                  <a:rPr lang="en-US" sz="1200" b="1">
                    <a:solidFill>
                      <a:srgbClr val="000000"/>
                    </a:solidFill>
                    <a:latin typeface="Arial" charset="0"/>
                  </a:rPr>
                  <a:t>0</a:t>
                </a:r>
                <a:endParaRPr lang="en-US"/>
              </a:p>
            </p:txBody>
          </p:sp>
          <p:sp>
            <p:nvSpPr>
              <p:cNvPr id="1735" name="Rectangle 369"/>
              <p:cNvSpPr>
                <a:spLocks noChangeArrowheads="1"/>
              </p:cNvSpPr>
              <p:nvPr/>
            </p:nvSpPr>
            <p:spPr bwMode="auto">
              <a:xfrm>
                <a:off x="14124370" y="29108400"/>
                <a:ext cx="84959" cy="184666"/>
              </a:xfrm>
              <a:prstGeom prst="rect">
                <a:avLst/>
              </a:prstGeom>
              <a:noFill/>
              <a:ln w="9525">
                <a:noFill/>
                <a:miter lim="800000"/>
                <a:headEnd/>
                <a:tailEnd/>
              </a:ln>
            </p:spPr>
            <p:txBody>
              <a:bodyPr wrap="none" lIns="0" tIns="0" rIns="0" bIns="0">
                <a:spAutoFit/>
              </a:bodyPr>
              <a:lstStyle/>
              <a:p>
                <a:pPr algn="ctr"/>
                <a:r>
                  <a:rPr lang="en-US" sz="1200" b="1">
                    <a:solidFill>
                      <a:srgbClr val="000000"/>
                    </a:solidFill>
                    <a:latin typeface="Arial" charset="0"/>
                  </a:rPr>
                  <a:t>9</a:t>
                </a:r>
                <a:endParaRPr lang="en-US"/>
              </a:p>
            </p:txBody>
          </p:sp>
        </p:grpSp>
      </p:grpSp>
    </p:spTree>
  </p:cSld>
  <p:clrMapOvr>
    <a:masterClrMapping/>
  </p:clrMapOvr>
</p:sld>
</file>

<file path=ppt/theme/theme1.xml><?xml version="1.0" encoding="utf-8"?>
<a:theme xmlns:a="http://schemas.openxmlformats.org/drawingml/2006/main" name="blank">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blank</Template>
  <TotalTime>537</TotalTime>
  <Words>955</Words>
  <Application>Microsoft Office PowerPoint</Application>
  <PresentationFormat>Custom</PresentationFormat>
  <Paragraphs>229</Paragraphs>
  <Slides>1</Slides>
  <Notes>0</Notes>
  <HiddenSlides>0</HiddenSlides>
  <MMClips>0</MMClips>
  <ScaleCrop>false</ScaleCrop>
  <HeadingPairs>
    <vt:vector size="8" baseType="variant">
      <vt:variant>
        <vt:lpstr>Fonts Used</vt:lpstr>
      </vt:variant>
      <vt:variant>
        <vt:i4>7</vt:i4>
      </vt:variant>
      <vt:variant>
        <vt:lpstr>Design Template</vt:lpstr>
      </vt:variant>
      <vt:variant>
        <vt:i4>1</vt:i4>
      </vt:variant>
      <vt:variant>
        <vt:lpstr>Embedded OLE Servers</vt:lpstr>
      </vt:variant>
      <vt:variant>
        <vt:i4>1</vt:i4>
      </vt:variant>
      <vt:variant>
        <vt:lpstr>Slide Titles</vt:lpstr>
      </vt:variant>
      <vt:variant>
        <vt:i4>1</vt:i4>
      </vt:variant>
    </vt:vector>
  </HeadingPairs>
  <TitlesOfParts>
    <vt:vector size="10" baseType="lpstr">
      <vt:lpstr>Times New Roman</vt:lpstr>
      <vt:lpstr>Arial</vt:lpstr>
      <vt:lpstr>Calibri</vt:lpstr>
      <vt:lpstr>Arial Unicode MS</vt:lpstr>
      <vt:lpstr>Adobe Heiti Std R</vt:lpstr>
      <vt:lpstr>굴림</vt:lpstr>
      <vt:lpstr>Symbol</vt:lpstr>
      <vt:lpstr>blank</vt:lpstr>
      <vt:lpstr>Microsoft Equation 3.0</vt:lpstr>
      <vt:lpstr>Slide 1</vt:lpstr>
    </vt:vector>
  </TitlesOfParts>
  <Company>Applied Superconductivity Center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Peter J. Lee</dc:creator>
  <cp:lastModifiedBy>ZuHawn Sung</cp:lastModifiedBy>
  <cp:revision>65</cp:revision>
  <dcterms:created xsi:type="dcterms:W3CDTF">2009-09-16T20:49:27Z</dcterms:created>
  <dcterms:modified xsi:type="dcterms:W3CDTF">2009-09-22T22:45:55Z</dcterms:modified>
</cp:coreProperties>
</file>